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6.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7.xml" ContentType="application/vnd.openxmlformats-officedocument.theme+xml"/>
  <Override PartName="/ppt/slideLayouts/slideLayout28.xml" ContentType="application/vnd.openxmlformats-officedocument.presentationml.slideLayout+xml"/>
  <Override PartName="/ppt/theme/theme8.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6" r:id="rId3"/>
    <p:sldMasterId id="2147483670" r:id="rId4"/>
    <p:sldMasterId id="2147483674" r:id="rId5"/>
    <p:sldMasterId id="2147483686" r:id="rId6"/>
    <p:sldMasterId id="2147483691" r:id="rId7"/>
    <p:sldMasterId id="2147483696" r:id="rId8"/>
    <p:sldMasterId id="2147483698" r:id="rId9"/>
  </p:sldMasterIdLst>
  <p:notesMasterIdLst>
    <p:notesMasterId r:id="rId41"/>
  </p:notesMasterIdLst>
  <p:handoutMasterIdLst>
    <p:handoutMasterId r:id="rId42"/>
  </p:handoutMasterIdLst>
  <p:sldIdLst>
    <p:sldId id="327" r:id="rId10"/>
    <p:sldId id="312" r:id="rId11"/>
    <p:sldId id="330" r:id="rId12"/>
    <p:sldId id="338" r:id="rId13"/>
    <p:sldId id="314" r:id="rId14"/>
    <p:sldId id="329" r:id="rId15"/>
    <p:sldId id="315" r:id="rId16"/>
    <p:sldId id="324" r:id="rId17"/>
    <p:sldId id="325" r:id="rId18"/>
    <p:sldId id="310" r:id="rId19"/>
    <p:sldId id="309" r:id="rId20"/>
    <p:sldId id="316" r:id="rId21"/>
    <p:sldId id="333" r:id="rId22"/>
    <p:sldId id="334" r:id="rId23"/>
    <p:sldId id="336" r:id="rId24"/>
    <p:sldId id="326" r:id="rId25"/>
    <p:sldId id="276" r:id="rId26"/>
    <p:sldId id="311" r:id="rId27"/>
    <p:sldId id="328" r:id="rId28"/>
    <p:sldId id="285" r:id="rId29"/>
    <p:sldId id="295" r:id="rId30"/>
    <p:sldId id="296" r:id="rId31"/>
    <p:sldId id="297" r:id="rId32"/>
    <p:sldId id="298" r:id="rId33"/>
    <p:sldId id="299" r:id="rId34"/>
    <p:sldId id="322" r:id="rId35"/>
    <p:sldId id="318" r:id="rId36"/>
    <p:sldId id="319" r:id="rId37"/>
    <p:sldId id="320" r:id="rId38"/>
    <p:sldId id="321" r:id="rId39"/>
    <p:sldId id="323" r:id="rId40"/>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ine Palmer" initials="PP" lastIdx="1" clrIdx="0">
    <p:extLst>
      <p:ext uri="{19B8F6BF-5375-455C-9EA6-DF929625EA0E}">
        <p15:presenceInfo xmlns:p15="http://schemas.microsoft.com/office/powerpoint/2012/main" userId="S-1-5-21-2570559729-3611389261-3317110533-26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544" autoAdjust="0"/>
    <p:restoredTop sz="57768" autoAdjust="0"/>
  </p:normalViewPr>
  <p:slideViewPr>
    <p:cSldViewPr snapToGrid="0" showGuides="1">
      <p:cViewPr varScale="1">
        <p:scale>
          <a:sx n="26" d="100"/>
          <a:sy n="26" d="100"/>
        </p:scale>
        <p:origin x="1230" y="60"/>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robbies\AppData\Local\Temp\notesC9812B\Analysis-Jan18.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robbies\AppData\Local\Temp\notesC9812B\Analysis-Jan18.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b="1"/>
              <a:t>Mean</a:t>
            </a:r>
            <a:r>
              <a:rPr lang="en-GB" b="1" baseline="0"/>
              <a:t> scores on the Developmental strand (and associated clusters) - Entry and Exit</a:t>
            </a:r>
            <a:endParaRPr lang="en-GB"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ANALYSIS!$K$19</c:f>
              <c:strCache>
                <c:ptCount val="1"/>
                <c:pt idx="0">
                  <c:v>Entry</c:v>
                </c:pt>
              </c:strCache>
            </c:strRef>
          </c:tx>
          <c:spPr>
            <a:solidFill>
              <a:srgbClr val="92D050"/>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ANALYSIS!$L$18:$N$18</c:f>
              <c:strCache>
                <c:ptCount val="3"/>
                <c:pt idx="0">
                  <c:v>Developmental (total)</c:v>
                </c:pt>
                <c:pt idx="1">
                  <c:v>Organisation of experience</c:v>
                </c:pt>
                <c:pt idx="2">
                  <c:v>Internalisation of controls</c:v>
                </c:pt>
              </c:strCache>
            </c:strRef>
          </c:cat>
          <c:val>
            <c:numRef>
              <c:f>ANALYSIS!$L$19:$N$19</c:f>
              <c:numCache>
                <c:formatCode>0.0</c:formatCode>
                <c:ptCount val="3"/>
                <c:pt idx="0">
                  <c:v>82.6</c:v>
                </c:pt>
                <c:pt idx="1">
                  <c:v>43.56</c:v>
                </c:pt>
                <c:pt idx="2">
                  <c:v>39.049999999999997</c:v>
                </c:pt>
              </c:numCache>
            </c:numRef>
          </c:val>
          <c:extLst>
            <c:ext xmlns:c16="http://schemas.microsoft.com/office/drawing/2014/chart" uri="{C3380CC4-5D6E-409C-BE32-E72D297353CC}">
              <c16:uniqueId val="{00000000-E724-4B16-8324-CBB897D13F48}"/>
            </c:ext>
          </c:extLst>
        </c:ser>
        <c:ser>
          <c:idx val="1"/>
          <c:order val="1"/>
          <c:tx>
            <c:strRef>
              <c:f>ANALYSIS!$K$20</c:f>
              <c:strCache>
                <c:ptCount val="1"/>
                <c:pt idx="0">
                  <c:v>Exit</c:v>
                </c:pt>
              </c:strCache>
            </c:strRef>
          </c:tx>
          <c:spPr>
            <a:solidFill>
              <a:schemeClr val="accent5">
                <a:lumMod val="40000"/>
                <a:lumOff val="60000"/>
              </a:schemeClr>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ANALYSIS!$L$18:$N$18</c:f>
              <c:strCache>
                <c:ptCount val="3"/>
                <c:pt idx="0">
                  <c:v>Developmental (total)</c:v>
                </c:pt>
                <c:pt idx="1">
                  <c:v>Organisation of experience</c:v>
                </c:pt>
                <c:pt idx="2">
                  <c:v>Internalisation of controls</c:v>
                </c:pt>
              </c:strCache>
            </c:strRef>
          </c:cat>
          <c:val>
            <c:numRef>
              <c:f>ANALYSIS!$L$20:$N$20</c:f>
              <c:numCache>
                <c:formatCode>0.0</c:formatCode>
                <c:ptCount val="3"/>
                <c:pt idx="0">
                  <c:v>98.07</c:v>
                </c:pt>
                <c:pt idx="1">
                  <c:v>52.08</c:v>
                </c:pt>
                <c:pt idx="2">
                  <c:v>45.98</c:v>
                </c:pt>
              </c:numCache>
            </c:numRef>
          </c:val>
          <c:extLst>
            <c:ext xmlns:c16="http://schemas.microsoft.com/office/drawing/2014/chart" uri="{C3380CC4-5D6E-409C-BE32-E72D297353CC}">
              <c16:uniqueId val="{00000001-E724-4B16-8324-CBB897D13F48}"/>
            </c:ext>
          </c:extLst>
        </c:ser>
        <c:dLbls>
          <c:showLegendKey val="0"/>
          <c:showVal val="0"/>
          <c:showCatName val="0"/>
          <c:showSerName val="0"/>
          <c:showPercent val="0"/>
          <c:showBubbleSize val="0"/>
        </c:dLbls>
        <c:gapWidth val="219"/>
        <c:overlap val="-27"/>
        <c:axId val="251500456"/>
        <c:axId val="251500848"/>
      </c:barChart>
      <c:catAx>
        <c:axId val="251500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51500848"/>
        <c:crosses val="autoZero"/>
        <c:auto val="1"/>
        <c:lblAlgn val="ctr"/>
        <c:lblOffset val="100"/>
        <c:noMultiLvlLbl val="0"/>
      </c:catAx>
      <c:valAx>
        <c:axId val="25150084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51500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ysClr val="windowText" lastClr="000000"/>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1" i="0" baseline="0">
                <a:effectLst/>
              </a:rPr>
              <a:t>Mean scores on the Diagnostic strand (and associated clusters) - Entry and Exit</a:t>
            </a:r>
            <a:endParaRPr lang="en-GB" sz="11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ANALYSIS!$K$31</c:f>
              <c:strCache>
                <c:ptCount val="1"/>
                <c:pt idx="0">
                  <c:v>Entry</c:v>
                </c:pt>
              </c:strCache>
            </c:strRef>
          </c:tx>
          <c:spPr>
            <a:solidFill>
              <a:schemeClr val="bg2">
                <a:lumMod val="50000"/>
              </a:schemeClr>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ANALYSIS!$L$30:$O$30</c:f>
              <c:strCache>
                <c:ptCount val="4"/>
                <c:pt idx="0">
                  <c:v>Diagnostic (total)</c:v>
                </c:pt>
                <c:pt idx="1">
                  <c:v>Self-limiting features</c:v>
                </c:pt>
                <c:pt idx="2">
                  <c:v>Undeveloped behaviour</c:v>
                </c:pt>
                <c:pt idx="3">
                  <c:v>Unsupported development</c:v>
                </c:pt>
              </c:strCache>
            </c:strRef>
          </c:cat>
          <c:val>
            <c:numRef>
              <c:f>ANALYSIS!$L$31:$O$31</c:f>
              <c:numCache>
                <c:formatCode>0.0</c:formatCode>
                <c:ptCount val="4"/>
                <c:pt idx="0">
                  <c:v>50.97</c:v>
                </c:pt>
                <c:pt idx="1">
                  <c:v>10.07</c:v>
                </c:pt>
                <c:pt idx="2">
                  <c:v>13</c:v>
                </c:pt>
                <c:pt idx="3">
                  <c:v>27.86</c:v>
                </c:pt>
              </c:numCache>
            </c:numRef>
          </c:val>
          <c:extLst>
            <c:ext xmlns:c16="http://schemas.microsoft.com/office/drawing/2014/chart" uri="{C3380CC4-5D6E-409C-BE32-E72D297353CC}">
              <c16:uniqueId val="{00000000-C9CC-4702-A16D-B4A5A4C25752}"/>
            </c:ext>
          </c:extLst>
        </c:ser>
        <c:ser>
          <c:idx val="1"/>
          <c:order val="1"/>
          <c:tx>
            <c:strRef>
              <c:f>ANALYSIS!$K$32</c:f>
              <c:strCache>
                <c:ptCount val="1"/>
                <c:pt idx="0">
                  <c:v>Exit</c:v>
                </c:pt>
              </c:strCache>
            </c:strRef>
          </c:tx>
          <c:spPr>
            <a:solidFill>
              <a:schemeClr val="accent4">
                <a:lumMod val="60000"/>
                <a:lumOff val="40000"/>
              </a:schemeClr>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ANALYSIS!$L$30:$O$30</c:f>
              <c:strCache>
                <c:ptCount val="4"/>
                <c:pt idx="0">
                  <c:v>Diagnostic (total)</c:v>
                </c:pt>
                <c:pt idx="1">
                  <c:v>Self-limiting features</c:v>
                </c:pt>
                <c:pt idx="2">
                  <c:v>Undeveloped behaviour</c:v>
                </c:pt>
                <c:pt idx="3">
                  <c:v>Unsupported development</c:v>
                </c:pt>
              </c:strCache>
            </c:strRef>
          </c:cat>
          <c:val>
            <c:numRef>
              <c:f>ANALYSIS!$L$32:$O$32</c:f>
              <c:numCache>
                <c:formatCode>0.0</c:formatCode>
                <c:ptCount val="4"/>
                <c:pt idx="0">
                  <c:v>37.01</c:v>
                </c:pt>
                <c:pt idx="1">
                  <c:v>7.65</c:v>
                </c:pt>
                <c:pt idx="2">
                  <c:v>9.0299999999999994</c:v>
                </c:pt>
                <c:pt idx="3">
                  <c:v>21.04</c:v>
                </c:pt>
              </c:numCache>
            </c:numRef>
          </c:val>
          <c:extLst>
            <c:ext xmlns:c16="http://schemas.microsoft.com/office/drawing/2014/chart" uri="{C3380CC4-5D6E-409C-BE32-E72D297353CC}">
              <c16:uniqueId val="{00000001-C9CC-4702-A16D-B4A5A4C25752}"/>
            </c:ext>
          </c:extLst>
        </c:ser>
        <c:dLbls>
          <c:showLegendKey val="0"/>
          <c:showVal val="0"/>
          <c:showCatName val="0"/>
          <c:showSerName val="0"/>
          <c:showPercent val="0"/>
          <c:showBubbleSize val="0"/>
        </c:dLbls>
        <c:gapWidth val="219"/>
        <c:overlap val="-27"/>
        <c:axId val="254954384"/>
        <c:axId val="254959088"/>
      </c:barChart>
      <c:catAx>
        <c:axId val="254954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54959088"/>
        <c:crosses val="autoZero"/>
        <c:auto val="1"/>
        <c:lblAlgn val="ctr"/>
        <c:lblOffset val="100"/>
        <c:noMultiLvlLbl val="0"/>
      </c:catAx>
      <c:valAx>
        <c:axId val="25495908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54954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ysClr val="windowText" lastClr="000000"/>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1CC39C-1A04-4FA1-B6D9-C86EF386A428}" type="doc">
      <dgm:prSet loTypeId="urn:microsoft.com/office/officeart/2005/8/layout/radial1" loCatId="cycle" qsTypeId="urn:microsoft.com/office/officeart/2005/8/quickstyle/simple1" qsCatId="simple" csTypeId="urn:microsoft.com/office/officeart/2005/8/colors/colorful1" csCatId="colorful" phldr="1"/>
      <dgm:spPr/>
      <dgm:t>
        <a:bodyPr/>
        <a:lstStyle/>
        <a:p>
          <a:endParaRPr lang="en-GB"/>
        </a:p>
      </dgm:t>
    </dgm:pt>
    <dgm:pt modelId="{BDC59CF3-5F10-444E-A333-FBC10E139F45}">
      <dgm:prSet phldrT="[Text]" custT="1"/>
      <dgm:spPr>
        <a:solidFill>
          <a:schemeClr val="bg1"/>
        </a:solidFill>
        <a:ln>
          <a:solidFill>
            <a:srgbClr val="FF0000"/>
          </a:solidFill>
        </a:ln>
      </dgm:spPr>
      <dgm:t>
        <a:bodyPr/>
        <a:lstStyle/>
        <a:p>
          <a:r>
            <a:rPr lang="en-GB" sz="1500" b="1" dirty="0" smtClean="0">
              <a:solidFill>
                <a:sysClr val="windowText" lastClr="000000"/>
              </a:solidFill>
            </a:rPr>
            <a:t>Attainment Challenge </a:t>
          </a:r>
          <a:endParaRPr lang="en-GB" sz="1500" b="1" dirty="0">
            <a:solidFill>
              <a:sysClr val="windowText" lastClr="000000"/>
            </a:solidFill>
          </a:endParaRPr>
        </a:p>
      </dgm:t>
    </dgm:pt>
    <dgm:pt modelId="{1AA027B3-1790-4F7D-A346-9349D8D522F3}" type="parTrans" cxnId="{FB0082CD-C7E4-4AB8-B07B-C3E160744E2B}">
      <dgm:prSet/>
      <dgm:spPr/>
      <dgm:t>
        <a:bodyPr/>
        <a:lstStyle/>
        <a:p>
          <a:endParaRPr lang="en-GB"/>
        </a:p>
      </dgm:t>
    </dgm:pt>
    <dgm:pt modelId="{C569DD76-B73F-4E32-9EEE-C448F80482EF}" type="sibTrans" cxnId="{FB0082CD-C7E4-4AB8-B07B-C3E160744E2B}">
      <dgm:prSet/>
      <dgm:spPr/>
      <dgm:t>
        <a:bodyPr/>
        <a:lstStyle/>
        <a:p>
          <a:endParaRPr lang="en-GB"/>
        </a:p>
      </dgm:t>
    </dgm:pt>
    <dgm:pt modelId="{875CF99A-AE5E-408F-93D6-02563A07622A}">
      <dgm:prSet phldrT="[Text]">
        <dgm:style>
          <a:lnRef idx="2">
            <a:schemeClr val="accent1"/>
          </a:lnRef>
          <a:fillRef idx="1">
            <a:schemeClr val="lt1"/>
          </a:fillRef>
          <a:effectRef idx="0">
            <a:schemeClr val="accent1"/>
          </a:effectRef>
          <a:fontRef idx="minor">
            <a:schemeClr val="dk1"/>
          </a:fontRef>
        </dgm:style>
      </dgm:prSet>
      <dgm:spPr/>
      <dgm:t>
        <a:bodyPr/>
        <a:lstStyle/>
        <a:p>
          <a:r>
            <a:rPr lang="en-GB"/>
            <a:t>Leadership</a:t>
          </a:r>
        </a:p>
      </dgm:t>
    </dgm:pt>
    <dgm:pt modelId="{6080648A-C4C5-4630-8A0D-C2F51423CE2A}" type="parTrans" cxnId="{D7E6DEE9-F01B-41CF-AE69-60D21990DB0E}">
      <dgm:prSet/>
      <dgm:spPr/>
      <dgm:t>
        <a:bodyPr/>
        <a:lstStyle/>
        <a:p>
          <a:endParaRPr lang="en-GB"/>
        </a:p>
      </dgm:t>
    </dgm:pt>
    <dgm:pt modelId="{49140317-7C02-4D8B-B145-822354185F7B}" type="sibTrans" cxnId="{D7E6DEE9-F01B-41CF-AE69-60D21990DB0E}">
      <dgm:prSet/>
      <dgm:spPr/>
      <dgm:t>
        <a:bodyPr/>
        <a:lstStyle/>
        <a:p>
          <a:endParaRPr lang="en-GB"/>
        </a:p>
      </dgm:t>
    </dgm:pt>
    <dgm:pt modelId="{9CF174AB-74EC-4856-81E6-10A196A9FACF}">
      <dgm:prSet phldrT="[Text]">
        <dgm:style>
          <a:lnRef idx="2">
            <a:schemeClr val="accent4"/>
          </a:lnRef>
          <a:fillRef idx="1">
            <a:schemeClr val="lt1"/>
          </a:fillRef>
          <a:effectRef idx="0">
            <a:schemeClr val="accent4"/>
          </a:effectRef>
          <a:fontRef idx="minor">
            <a:schemeClr val="dk1"/>
          </a:fontRef>
        </dgm:style>
      </dgm:prSet>
      <dgm:spPr/>
      <dgm:t>
        <a:bodyPr/>
        <a:lstStyle/>
        <a:p>
          <a:r>
            <a:rPr lang="en-GB"/>
            <a:t>Mental Health and Wellbeing </a:t>
          </a:r>
        </a:p>
      </dgm:t>
    </dgm:pt>
    <dgm:pt modelId="{04BB9915-2B79-4F91-A485-D5B186E5BCB6}" type="parTrans" cxnId="{F4E979C9-AC89-4D84-9CB4-652E4E0835CC}">
      <dgm:prSet/>
      <dgm:spPr/>
      <dgm:t>
        <a:bodyPr/>
        <a:lstStyle/>
        <a:p>
          <a:endParaRPr lang="en-GB"/>
        </a:p>
      </dgm:t>
    </dgm:pt>
    <dgm:pt modelId="{5818A402-BAB5-43E8-8BCB-CEA815D2F3F1}" type="sibTrans" cxnId="{F4E979C9-AC89-4D84-9CB4-652E4E0835CC}">
      <dgm:prSet/>
      <dgm:spPr/>
      <dgm:t>
        <a:bodyPr/>
        <a:lstStyle/>
        <a:p>
          <a:endParaRPr lang="en-GB"/>
        </a:p>
      </dgm:t>
    </dgm:pt>
    <dgm:pt modelId="{2458E820-A51F-4BBA-81B0-B295F57675D0}">
      <dgm:prSet phldrT="[Text]">
        <dgm:style>
          <a:lnRef idx="2">
            <a:schemeClr val="accent5"/>
          </a:lnRef>
          <a:fillRef idx="1">
            <a:schemeClr val="lt1"/>
          </a:fillRef>
          <a:effectRef idx="0">
            <a:schemeClr val="accent5"/>
          </a:effectRef>
          <a:fontRef idx="minor">
            <a:schemeClr val="dk1"/>
          </a:fontRef>
        </dgm:style>
      </dgm:prSet>
      <dgm:spPr/>
      <dgm:t>
        <a:bodyPr/>
        <a:lstStyle/>
        <a:p>
          <a:r>
            <a:rPr lang="en-GB"/>
            <a:t>Family Learning</a:t>
          </a:r>
        </a:p>
      </dgm:t>
    </dgm:pt>
    <dgm:pt modelId="{4FEFDE3B-521E-48A4-9AE1-C42C02140583}" type="parTrans" cxnId="{9833D2A8-C9B7-4130-A9EC-BFFE65352975}">
      <dgm:prSet/>
      <dgm:spPr/>
      <dgm:t>
        <a:bodyPr/>
        <a:lstStyle/>
        <a:p>
          <a:endParaRPr lang="en-GB"/>
        </a:p>
      </dgm:t>
    </dgm:pt>
    <dgm:pt modelId="{835E74ED-EA45-48BF-84AF-FDA741B1A2FF}" type="sibTrans" cxnId="{9833D2A8-C9B7-4130-A9EC-BFFE65352975}">
      <dgm:prSet/>
      <dgm:spPr/>
      <dgm:t>
        <a:bodyPr/>
        <a:lstStyle/>
        <a:p>
          <a:endParaRPr lang="en-GB"/>
        </a:p>
      </dgm:t>
    </dgm:pt>
    <dgm:pt modelId="{B1DD30C5-6D2D-4417-8A7E-541562B308AB}">
      <dgm:prSet phldrT="[Text]">
        <dgm:style>
          <a:lnRef idx="2">
            <a:schemeClr val="accent6"/>
          </a:lnRef>
          <a:fillRef idx="1">
            <a:schemeClr val="lt1"/>
          </a:fillRef>
          <a:effectRef idx="0">
            <a:schemeClr val="accent6"/>
          </a:effectRef>
          <a:fontRef idx="minor">
            <a:schemeClr val="dk1"/>
          </a:fontRef>
        </dgm:style>
      </dgm:prSet>
      <dgm:spPr/>
      <dgm:t>
        <a:bodyPr/>
        <a:lstStyle/>
        <a:p>
          <a:r>
            <a:rPr lang="en-GB" dirty="0"/>
            <a:t>Professional Learning Academy </a:t>
          </a:r>
        </a:p>
      </dgm:t>
    </dgm:pt>
    <dgm:pt modelId="{8A6BA7C7-BE2D-471E-9D03-9EDCA837E226}" type="parTrans" cxnId="{4F403FC3-D8DB-435D-8EA8-FDB24D3B8163}">
      <dgm:prSet/>
      <dgm:spPr/>
      <dgm:t>
        <a:bodyPr/>
        <a:lstStyle/>
        <a:p>
          <a:endParaRPr lang="en-GB"/>
        </a:p>
      </dgm:t>
    </dgm:pt>
    <dgm:pt modelId="{C4ECB902-0D74-4FE1-9F24-C9B8E2BF44A3}" type="sibTrans" cxnId="{4F403FC3-D8DB-435D-8EA8-FDB24D3B8163}">
      <dgm:prSet/>
      <dgm:spPr/>
      <dgm:t>
        <a:bodyPr/>
        <a:lstStyle/>
        <a:p>
          <a:endParaRPr lang="en-GB"/>
        </a:p>
      </dgm:t>
    </dgm:pt>
    <dgm:pt modelId="{7A9C732D-5784-49EB-A3EA-0BF462F136B2}">
      <dgm:prSet>
        <dgm:style>
          <a:lnRef idx="2">
            <a:schemeClr val="accent2"/>
          </a:lnRef>
          <a:fillRef idx="1">
            <a:schemeClr val="lt1"/>
          </a:fillRef>
          <a:effectRef idx="0">
            <a:schemeClr val="accent2"/>
          </a:effectRef>
          <a:fontRef idx="minor">
            <a:schemeClr val="dk1"/>
          </a:fontRef>
        </dgm:style>
      </dgm:prSet>
      <dgm:spPr/>
      <dgm:t>
        <a:bodyPr/>
        <a:lstStyle/>
        <a:p>
          <a:r>
            <a:rPr lang="en-GB" dirty="0"/>
            <a:t>Data Analysis</a:t>
          </a:r>
        </a:p>
      </dgm:t>
    </dgm:pt>
    <dgm:pt modelId="{461FAC8A-3F7C-4053-816E-C9121B7635A4}" type="parTrans" cxnId="{05597F23-ADA5-4B9D-BC22-D1E1C0691C03}">
      <dgm:prSet/>
      <dgm:spPr/>
      <dgm:t>
        <a:bodyPr/>
        <a:lstStyle/>
        <a:p>
          <a:endParaRPr lang="en-GB"/>
        </a:p>
      </dgm:t>
    </dgm:pt>
    <dgm:pt modelId="{FD4219BB-6A26-48C9-BAC9-9128E13EFA55}" type="sibTrans" cxnId="{05597F23-ADA5-4B9D-BC22-D1E1C0691C03}">
      <dgm:prSet/>
      <dgm:spPr/>
      <dgm:t>
        <a:bodyPr/>
        <a:lstStyle/>
        <a:p>
          <a:endParaRPr lang="en-GB"/>
        </a:p>
      </dgm:t>
    </dgm:pt>
    <dgm:pt modelId="{5A2F4003-D472-439F-8AF2-FF4D143AAF6B}">
      <dgm:prSet>
        <dgm:style>
          <a:lnRef idx="2">
            <a:schemeClr val="accent3"/>
          </a:lnRef>
          <a:fillRef idx="1">
            <a:schemeClr val="lt1"/>
          </a:fillRef>
          <a:effectRef idx="0">
            <a:schemeClr val="accent3"/>
          </a:effectRef>
          <a:fontRef idx="minor">
            <a:schemeClr val="dk1"/>
          </a:fontRef>
        </dgm:style>
      </dgm:prSet>
      <dgm:spPr/>
      <dgm:t>
        <a:bodyPr/>
        <a:lstStyle/>
        <a:p>
          <a:r>
            <a:rPr lang="en-GB" dirty="0"/>
            <a:t>Nurture </a:t>
          </a:r>
        </a:p>
      </dgm:t>
    </dgm:pt>
    <dgm:pt modelId="{76437149-AAC3-40FB-ADC3-9DC9B54A9165}" type="parTrans" cxnId="{F43D9640-A1FB-4090-A60E-F59FC517D78E}">
      <dgm:prSet/>
      <dgm:spPr/>
      <dgm:t>
        <a:bodyPr/>
        <a:lstStyle/>
        <a:p>
          <a:endParaRPr lang="en-GB"/>
        </a:p>
      </dgm:t>
    </dgm:pt>
    <dgm:pt modelId="{F0B7D9BC-8797-4CBB-8E77-992F2D0A1170}" type="sibTrans" cxnId="{F43D9640-A1FB-4090-A60E-F59FC517D78E}">
      <dgm:prSet/>
      <dgm:spPr/>
      <dgm:t>
        <a:bodyPr/>
        <a:lstStyle/>
        <a:p>
          <a:endParaRPr lang="en-GB"/>
        </a:p>
      </dgm:t>
    </dgm:pt>
    <dgm:pt modelId="{BDD8E3A3-5378-479A-AD6E-7E54C836FD65}" type="pres">
      <dgm:prSet presAssocID="{921CC39C-1A04-4FA1-B6D9-C86EF386A428}" presName="cycle" presStyleCnt="0">
        <dgm:presLayoutVars>
          <dgm:chMax val="1"/>
          <dgm:dir/>
          <dgm:animLvl val="ctr"/>
          <dgm:resizeHandles val="exact"/>
        </dgm:presLayoutVars>
      </dgm:prSet>
      <dgm:spPr/>
      <dgm:t>
        <a:bodyPr/>
        <a:lstStyle/>
        <a:p>
          <a:endParaRPr lang="en-GB"/>
        </a:p>
      </dgm:t>
    </dgm:pt>
    <dgm:pt modelId="{83B2AA41-1E58-4440-A652-CCD20BE31F60}" type="pres">
      <dgm:prSet presAssocID="{BDC59CF3-5F10-444E-A333-FBC10E139F45}" presName="centerShape" presStyleLbl="node0" presStyleIdx="0" presStyleCnt="1" custScaleX="194872" custScaleY="194872"/>
      <dgm:spPr/>
      <dgm:t>
        <a:bodyPr/>
        <a:lstStyle/>
        <a:p>
          <a:endParaRPr lang="en-GB"/>
        </a:p>
      </dgm:t>
    </dgm:pt>
    <dgm:pt modelId="{F21C72B0-AB67-4BAE-A72C-2A562E76956A}" type="pres">
      <dgm:prSet presAssocID="{6080648A-C4C5-4630-8A0D-C2F51423CE2A}" presName="Name9" presStyleLbl="parChTrans1D2" presStyleIdx="0" presStyleCnt="6"/>
      <dgm:spPr/>
      <dgm:t>
        <a:bodyPr/>
        <a:lstStyle/>
        <a:p>
          <a:endParaRPr lang="en-GB"/>
        </a:p>
      </dgm:t>
    </dgm:pt>
    <dgm:pt modelId="{729AFFDB-8B9E-45AF-A4D3-83F0E16BFF4E}" type="pres">
      <dgm:prSet presAssocID="{6080648A-C4C5-4630-8A0D-C2F51423CE2A}" presName="connTx" presStyleLbl="parChTrans1D2" presStyleIdx="0" presStyleCnt="6"/>
      <dgm:spPr/>
      <dgm:t>
        <a:bodyPr/>
        <a:lstStyle/>
        <a:p>
          <a:endParaRPr lang="en-GB"/>
        </a:p>
      </dgm:t>
    </dgm:pt>
    <dgm:pt modelId="{59C5A2DB-F370-4EB8-92F5-18BF9D86FA99}" type="pres">
      <dgm:prSet presAssocID="{875CF99A-AE5E-408F-93D6-02563A07622A}" presName="node" presStyleLbl="node1" presStyleIdx="0" presStyleCnt="6">
        <dgm:presLayoutVars>
          <dgm:bulletEnabled val="1"/>
        </dgm:presLayoutVars>
      </dgm:prSet>
      <dgm:spPr/>
      <dgm:t>
        <a:bodyPr/>
        <a:lstStyle/>
        <a:p>
          <a:endParaRPr lang="en-GB"/>
        </a:p>
      </dgm:t>
    </dgm:pt>
    <dgm:pt modelId="{A9C67ED2-020A-4D28-A891-3B9C716E96B6}" type="pres">
      <dgm:prSet presAssocID="{461FAC8A-3F7C-4053-816E-C9121B7635A4}" presName="Name9" presStyleLbl="parChTrans1D2" presStyleIdx="1" presStyleCnt="6"/>
      <dgm:spPr/>
      <dgm:t>
        <a:bodyPr/>
        <a:lstStyle/>
        <a:p>
          <a:endParaRPr lang="en-GB"/>
        </a:p>
      </dgm:t>
    </dgm:pt>
    <dgm:pt modelId="{A5AE8ED9-C91B-444C-86A0-B9853C295D63}" type="pres">
      <dgm:prSet presAssocID="{461FAC8A-3F7C-4053-816E-C9121B7635A4}" presName="connTx" presStyleLbl="parChTrans1D2" presStyleIdx="1" presStyleCnt="6"/>
      <dgm:spPr/>
      <dgm:t>
        <a:bodyPr/>
        <a:lstStyle/>
        <a:p>
          <a:endParaRPr lang="en-GB"/>
        </a:p>
      </dgm:t>
    </dgm:pt>
    <dgm:pt modelId="{00CF33B8-A3AE-418D-80AB-3965C864F695}" type="pres">
      <dgm:prSet presAssocID="{7A9C732D-5784-49EB-A3EA-0BF462F136B2}" presName="node" presStyleLbl="node1" presStyleIdx="1" presStyleCnt="6">
        <dgm:presLayoutVars>
          <dgm:bulletEnabled val="1"/>
        </dgm:presLayoutVars>
      </dgm:prSet>
      <dgm:spPr/>
      <dgm:t>
        <a:bodyPr/>
        <a:lstStyle/>
        <a:p>
          <a:endParaRPr lang="en-GB"/>
        </a:p>
      </dgm:t>
    </dgm:pt>
    <dgm:pt modelId="{8F2E6D40-2C2F-4D56-8EEA-580C9635915F}" type="pres">
      <dgm:prSet presAssocID="{76437149-AAC3-40FB-ADC3-9DC9B54A9165}" presName="Name9" presStyleLbl="parChTrans1D2" presStyleIdx="2" presStyleCnt="6"/>
      <dgm:spPr/>
      <dgm:t>
        <a:bodyPr/>
        <a:lstStyle/>
        <a:p>
          <a:endParaRPr lang="en-GB"/>
        </a:p>
      </dgm:t>
    </dgm:pt>
    <dgm:pt modelId="{32EDCA89-1E00-4467-B08C-CCA05ED77D41}" type="pres">
      <dgm:prSet presAssocID="{76437149-AAC3-40FB-ADC3-9DC9B54A9165}" presName="connTx" presStyleLbl="parChTrans1D2" presStyleIdx="2" presStyleCnt="6"/>
      <dgm:spPr/>
      <dgm:t>
        <a:bodyPr/>
        <a:lstStyle/>
        <a:p>
          <a:endParaRPr lang="en-GB"/>
        </a:p>
      </dgm:t>
    </dgm:pt>
    <dgm:pt modelId="{9F68F5BB-42C8-41B3-AF3C-38913DD58DA6}" type="pres">
      <dgm:prSet presAssocID="{5A2F4003-D472-439F-8AF2-FF4D143AAF6B}" presName="node" presStyleLbl="node1" presStyleIdx="2" presStyleCnt="6" custRadScaleRad="97987" custRadScaleInc="2273">
        <dgm:presLayoutVars>
          <dgm:bulletEnabled val="1"/>
        </dgm:presLayoutVars>
      </dgm:prSet>
      <dgm:spPr/>
      <dgm:t>
        <a:bodyPr/>
        <a:lstStyle/>
        <a:p>
          <a:endParaRPr lang="en-GB"/>
        </a:p>
      </dgm:t>
    </dgm:pt>
    <dgm:pt modelId="{E15B5496-A275-43C9-80F2-590F527A78A7}" type="pres">
      <dgm:prSet presAssocID="{04BB9915-2B79-4F91-A485-D5B186E5BCB6}" presName="Name9" presStyleLbl="parChTrans1D2" presStyleIdx="3" presStyleCnt="6"/>
      <dgm:spPr/>
      <dgm:t>
        <a:bodyPr/>
        <a:lstStyle/>
        <a:p>
          <a:endParaRPr lang="en-GB"/>
        </a:p>
      </dgm:t>
    </dgm:pt>
    <dgm:pt modelId="{A0E3381C-6369-46E1-AEED-ECF7E3DEAF66}" type="pres">
      <dgm:prSet presAssocID="{04BB9915-2B79-4F91-A485-D5B186E5BCB6}" presName="connTx" presStyleLbl="parChTrans1D2" presStyleIdx="3" presStyleCnt="6"/>
      <dgm:spPr/>
      <dgm:t>
        <a:bodyPr/>
        <a:lstStyle/>
        <a:p>
          <a:endParaRPr lang="en-GB"/>
        </a:p>
      </dgm:t>
    </dgm:pt>
    <dgm:pt modelId="{938F43B8-893D-4B89-B8BE-05813D885E73}" type="pres">
      <dgm:prSet presAssocID="{9CF174AB-74EC-4856-81E6-10A196A9FACF}" presName="node" presStyleLbl="node1" presStyleIdx="3" presStyleCnt="6">
        <dgm:presLayoutVars>
          <dgm:bulletEnabled val="1"/>
        </dgm:presLayoutVars>
      </dgm:prSet>
      <dgm:spPr/>
      <dgm:t>
        <a:bodyPr/>
        <a:lstStyle/>
        <a:p>
          <a:endParaRPr lang="en-GB"/>
        </a:p>
      </dgm:t>
    </dgm:pt>
    <dgm:pt modelId="{7EBE5F17-602F-4CDB-850D-4582BAF4129E}" type="pres">
      <dgm:prSet presAssocID="{4FEFDE3B-521E-48A4-9AE1-C42C02140583}" presName="Name9" presStyleLbl="parChTrans1D2" presStyleIdx="4" presStyleCnt="6"/>
      <dgm:spPr/>
      <dgm:t>
        <a:bodyPr/>
        <a:lstStyle/>
        <a:p>
          <a:endParaRPr lang="en-GB"/>
        </a:p>
      </dgm:t>
    </dgm:pt>
    <dgm:pt modelId="{B3AD2A64-EBC2-43B4-B445-73F2C6819C36}" type="pres">
      <dgm:prSet presAssocID="{4FEFDE3B-521E-48A4-9AE1-C42C02140583}" presName="connTx" presStyleLbl="parChTrans1D2" presStyleIdx="4" presStyleCnt="6"/>
      <dgm:spPr/>
      <dgm:t>
        <a:bodyPr/>
        <a:lstStyle/>
        <a:p>
          <a:endParaRPr lang="en-GB"/>
        </a:p>
      </dgm:t>
    </dgm:pt>
    <dgm:pt modelId="{4D3C496E-CA63-4D18-A891-AF54573E6578}" type="pres">
      <dgm:prSet presAssocID="{2458E820-A51F-4BBA-81B0-B295F57675D0}" presName="node" presStyleLbl="node1" presStyleIdx="4" presStyleCnt="6">
        <dgm:presLayoutVars>
          <dgm:bulletEnabled val="1"/>
        </dgm:presLayoutVars>
      </dgm:prSet>
      <dgm:spPr/>
      <dgm:t>
        <a:bodyPr/>
        <a:lstStyle/>
        <a:p>
          <a:endParaRPr lang="en-GB"/>
        </a:p>
      </dgm:t>
    </dgm:pt>
    <dgm:pt modelId="{E6B41175-E001-4E6E-8CEF-AA135D2B926A}" type="pres">
      <dgm:prSet presAssocID="{8A6BA7C7-BE2D-471E-9D03-9EDCA837E226}" presName="Name9" presStyleLbl="parChTrans1D2" presStyleIdx="5" presStyleCnt="6"/>
      <dgm:spPr/>
      <dgm:t>
        <a:bodyPr/>
        <a:lstStyle/>
        <a:p>
          <a:endParaRPr lang="en-GB"/>
        </a:p>
      </dgm:t>
    </dgm:pt>
    <dgm:pt modelId="{35196993-D9CB-40E8-8008-31384CAA7793}" type="pres">
      <dgm:prSet presAssocID="{8A6BA7C7-BE2D-471E-9D03-9EDCA837E226}" presName="connTx" presStyleLbl="parChTrans1D2" presStyleIdx="5" presStyleCnt="6"/>
      <dgm:spPr/>
      <dgm:t>
        <a:bodyPr/>
        <a:lstStyle/>
        <a:p>
          <a:endParaRPr lang="en-GB"/>
        </a:p>
      </dgm:t>
    </dgm:pt>
    <dgm:pt modelId="{1F27C703-0375-45FB-8FAF-F6F5F0D5CC75}" type="pres">
      <dgm:prSet presAssocID="{B1DD30C5-6D2D-4417-8A7E-541562B308AB}" presName="node" presStyleLbl="node1" presStyleIdx="5" presStyleCnt="6">
        <dgm:presLayoutVars>
          <dgm:bulletEnabled val="1"/>
        </dgm:presLayoutVars>
      </dgm:prSet>
      <dgm:spPr/>
      <dgm:t>
        <a:bodyPr/>
        <a:lstStyle/>
        <a:p>
          <a:endParaRPr lang="en-GB"/>
        </a:p>
      </dgm:t>
    </dgm:pt>
  </dgm:ptLst>
  <dgm:cxnLst>
    <dgm:cxn modelId="{916C5645-9290-4768-8CF7-F255CB353CCD}" type="presOf" srcId="{461FAC8A-3F7C-4053-816E-C9121B7635A4}" destId="{A9C67ED2-020A-4D28-A891-3B9C716E96B6}" srcOrd="0" destOrd="0" presId="urn:microsoft.com/office/officeart/2005/8/layout/radial1"/>
    <dgm:cxn modelId="{FF25538A-39A3-4BEF-9A70-62BA913D9421}" type="presOf" srcId="{6080648A-C4C5-4630-8A0D-C2F51423CE2A}" destId="{729AFFDB-8B9E-45AF-A4D3-83F0E16BFF4E}" srcOrd="1" destOrd="0" presId="urn:microsoft.com/office/officeart/2005/8/layout/radial1"/>
    <dgm:cxn modelId="{D7E6DEE9-F01B-41CF-AE69-60D21990DB0E}" srcId="{BDC59CF3-5F10-444E-A333-FBC10E139F45}" destId="{875CF99A-AE5E-408F-93D6-02563A07622A}" srcOrd="0" destOrd="0" parTransId="{6080648A-C4C5-4630-8A0D-C2F51423CE2A}" sibTransId="{49140317-7C02-4D8B-B145-822354185F7B}"/>
    <dgm:cxn modelId="{4F403FC3-D8DB-435D-8EA8-FDB24D3B8163}" srcId="{BDC59CF3-5F10-444E-A333-FBC10E139F45}" destId="{B1DD30C5-6D2D-4417-8A7E-541562B308AB}" srcOrd="5" destOrd="0" parTransId="{8A6BA7C7-BE2D-471E-9D03-9EDCA837E226}" sibTransId="{C4ECB902-0D74-4FE1-9F24-C9B8E2BF44A3}"/>
    <dgm:cxn modelId="{F57497BD-365E-45C9-80DD-07DB1B262891}" type="presOf" srcId="{BDC59CF3-5F10-444E-A333-FBC10E139F45}" destId="{83B2AA41-1E58-4440-A652-CCD20BE31F60}" srcOrd="0" destOrd="0" presId="urn:microsoft.com/office/officeart/2005/8/layout/radial1"/>
    <dgm:cxn modelId="{9BEC3C15-0C88-4804-8AC0-4714C6857B98}" type="presOf" srcId="{9CF174AB-74EC-4856-81E6-10A196A9FACF}" destId="{938F43B8-893D-4B89-B8BE-05813D885E73}" srcOrd="0" destOrd="0" presId="urn:microsoft.com/office/officeart/2005/8/layout/radial1"/>
    <dgm:cxn modelId="{05597F23-ADA5-4B9D-BC22-D1E1C0691C03}" srcId="{BDC59CF3-5F10-444E-A333-FBC10E139F45}" destId="{7A9C732D-5784-49EB-A3EA-0BF462F136B2}" srcOrd="1" destOrd="0" parTransId="{461FAC8A-3F7C-4053-816E-C9121B7635A4}" sibTransId="{FD4219BB-6A26-48C9-BAC9-9128E13EFA55}"/>
    <dgm:cxn modelId="{F4E979C9-AC89-4D84-9CB4-652E4E0835CC}" srcId="{BDC59CF3-5F10-444E-A333-FBC10E139F45}" destId="{9CF174AB-74EC-4856-81E6-10A196A9FACF}" srcOrd="3" destOrd="0" parTransId="{04BB9915-2B79-4F91-A485-D5B186E5BCB6}" sibTransId="{5818A402-BAB5-43E8-8BCB-CEA815D2F3F1}"/>
    <dgm:cxn modelId="{47E1593F-2718-4155-8058-6CC38A2C4E21}" type="presOf" srcId="{04BB9915-2B79-4F91-A485-D5B186E5BCB6}" destId="{A0E3381C-6369-46E1-AEED-ECF7E3DEAF66}" srcOrd="1" destOrd="0" presId="urn:microsoft.com/office/officeart/2005/8/layout/radial1"/>
    <dgm:cxn modelId="{D25E7542-BFC4-400E-AF60-DC381684120E}" type="presOf" srcId="{4FEFDE3B-521E-48A4-9AE1-C42C02140583}" destId="{7EBE5F17-602F-4CDB-850D-4582BAF4129E}" srcOrd="0" destOrd="0" presId="urn:microsoft.com/office/officeart/2005/8/layout/radial1"/>
    <dgm:cxn modelId="{67CD4C6C-DFA3-494C-B56C-42464454E240}" type="presOf" srcId="{921CC39C-1A04-4FA1-B6D9-C86EF386A428}" destId="{BDD8E3A3-5378-479A-AD6E-7E54C836FD65}" srcOrd="0" destOrd="0" presId="urn:microsoft.com/office/officeart/2005/8/layout/radial1"/>
    <dgm:cxn modelId="{87323EF5-774B-4308-926E-ECB14B8F810C}" type="presOf" srcId="{875CF99A-AE5E-408F-93D6-02563A07622A}" destId="{59C5A2DB-F370-4EB8-92F5-18BF9D86FA99}" srcOrd="0" destOrd="0" presId="urn:microsoft.com/office/officeart/2005/8/layout/radial1"/>
    <dgm:cxn modelId="{68AB01B9-453A-40D9-AD82-98E1E1D85B8F}" type="presOf" srcId="{8A6BA7C7-BE2D-471E-9D03-9EDCA837E226}" destId="{35196993-D9CB-40E8-8008-31384CAA7793}" srcOrd="1" destOrd="0" presId="urn:microsoft.com/office/officeart/2005/8/layout/radial1"/>
    <dgm:cxn modelId="{B93F4AC6-62F5-4F1C-AB30-EE5053A8BF40}" type="presOf" srcId="{5A2F4003-D472-439F-8AF2-FF4D143AAF6B}" destId="{9F68F5BB-42C8-41B3-AF3C-38913DD58DA6}" srcOrd="0" destOrd="0" presId="urn:microsoft.com/office/officeart/2005/8/layout/radial1"/>
    <dgm:cxn modelId="{5E14940B-9D45-4BC3-A0EF-05A589077DF1}" type="presOf" srcId="{76437149-AAC3-40FB-ADC3-9DC9B54A9165}" destId="{32EDCA89-1E00-4467-B08C-CCA05ED77D41}" srcOrd="1" destOrd="0" presId="urn:microsoft.com/office/officeart/2005/8/layout/radial1"/>
    <dgm:cxn modelId="{8EA28504-6058-446F-9495-4C22EDFB5BB6}" type="presOf" srcId="{04BB9915-2B79-4F91-A485-D5B186E5BCB6}" destId="{E15B5496-A275-43C9-80F2-590F527A78A7}" srcOrd="0" destOrd="0" presId="urn:microsoft.com/office/officeart/2005/8/layout/radial1"/>
    <dgm:cxn modelId="{F61247C4-1345-406B-825F-2B658769B694}" type="presOf" srcId="{76437149-AAC3-40FB-ADC3-9DC9B54A9165}" destId="{8F2E6D40-2C2F-4D56-8EEA-580C9635915F}" srcOrd="0" destOrd="0" presId="urn:microsoft.com/office/officeart/2005/8/layout/radial1"/>
    <dgm:cxn modelId="{29EA9424-19F5-43E3-AAFC-BC51DCFB160D}" type="presOf" srcId="{4FEFDE3B-521E-48A4-9AE1-C42C02140583}" destId="{B3AD2A64-EBC2-43B4-B445-73F2C6819C36}" srcOrd="1" destOrd="0" presId="urn:microsoft.com/office/officeart/2005/8/layout/radial1"/>
    <dgm:cxn modelId="{D02EA10F-10C3-4DB1-ADB0-A9019A19C15D}" type="presOf" srcId="{2458E820-A51F-4BBA-81B0-B295F57675D0}" destId="{4D3C496E-CA63-4D18-A891-AF54573E6578}" srcOrd="0" destOrd="0" presId="urn:microsoft.com/office/officeart/2005/8/layout/radial1"/>
    <dgm:cxn modelId="{ACDA2F64-E360-4DEB-A021-F2616D830D78}" type="presOf" srcId="{461FAC8A-3F7C-4053-816E-C9121B7635A4}" destId="{A5AE8ED9-C91B-444C-86A0-B9853C295D63}" srcOrd="1" destOrd="0" presId="urn:microsoft.com/office/officeart/2005/8/layout/radial1"/>
    <dgm:cxn modelId="{9E0F0041-57D4-4E74-BE7A-E5EAD9DE8A7B}" type="presOf" srcId="{7A9C732D-5784-49EB-A3EA-0BF462F136B2}" destId="{00CF33B8-A3AE-418D-80AB-3965C864F695}" srcOrd="0" destOrd="0" presId="urn:microsoft.com/office/officeart/2005/8/layout/radial1"/>
    <dgm:cxn modelId="{F43D9640-A1FB-4090-A60E-F59FC517D78E}" srcId="{BDC59CF3-5F10-444E-A333-FBC10E139F45}" destId="{5A2F4003-D472-439F-8AF2-FF4D143AAF6B}" srcOrd="2" destOrd="0" parTransId="{76437149-AAC3-40FB-ADC3-9DC9B54A9165}" sibTransId="{F0B7D9BC-8797-4CBB-8E77-992F2D0A1170}"/>
    <dgm:cxn modelId="{FB0082CD-C7E4-4AB8-B07B-C3E160744E2B}" srcId="{921CC39C-1A04-4FA1-B6D9-C86EF386A428}" destId="{BDC59CF3-5F10-444E-A333-FBC10E139F45}" srcOrd="0" destOrd="0" parTransId="{1AA027B3-1790-4F7D-A346-9349D8D522F3}" sibTransId="{C569DD76-B73F-4E32-9EEE-C448F80482EF}"/>
    <dgm:cxn modelId="{4E87A29A-BD59-4EE4-8510-18296B5BF747}" type="presOf" srcId="{8A6BA7C7-BE2D-471E-9D03-9EDCA837E226}" destId="{E6B41175-E001-4E6E-8CEF-AA135D2B926A}" srcOrd="0" destOrd="0" presId="urn:microsoft.com/office/officeart/2005/8/layout/radial1"/>
    <dgm:cxn modelId="{C03B7AFC-B787-49C2-8DAE-FC6545B77829}" type="presOf" srcId="{B1DD30C5-6D2D-4417-8A7E-541562B308AB}" destId="{1F27C703-0375-45FB-8FAF-F6F5F0D5CC75}" srcOrd="0" destOrd="0" presId="urn:microsoft.com/office/officeart/2005/8/layout/radial1"/>
    <dgm:cxn modelId="{E428D84E-86F3-45EA-AC3D-3CF768631925}" type="presOf" srcId="{6080648A-C4C5-4630-8A0D-C2F51423CE2A}" destId="{F21C72B0-AB67-4BAE-A72C-2A562E76956A}" srcOrd="0" destOrd="0" presId="urn:microsoft.com/office/officeart/2005/8/layout/radial1"/>
    <dgm:cxn modelId="{9833D2A8-C9B7-4130-A9EC-BFFE65352975}" srcId="{BDC59CF3-5F10-444E-A333-FBC10E139F45}" destId="{2458E820-A51F-4BBA-81B0-B295F57675D0}" srcOrd="4" destOrd="0" parTransId="{4FEFDE3B-521E-48A4-9AE1-C42C02140583}" sibTransId="{835E74ED-EA45-48BF-84AF-FDA741B1A2FF}"/>
    <dgm:cxn modelId="{64A4B460-DF81-4B44-8574-8EC4380CFF1C}" type="presParOf" srcId="{BDD8E3A3-5378-479A-AD6E-7E54C836FD65}" destId="{83B2AA41-1E58-4440-A652-CCD20BE31F60}" srcOrd="0" destOrd="0" presId="urn:microsoft.com/office/officeart/2005/8/layout/radial1"/>
    <dgm:cxn modelId="{7684AD72-4655-48C0-92D8-4EE7CB750A3D}" type="presParOf" srcId="{BDD8E3A3-5378-479A-AD6E-7E54C836FD65}" destId="{F21C72B0-AB67-4BAE-A72C-2A562E76956A}" srcOrd="1" destOrd="0" presId="urn:microsoft.com/office/officeart/2005/8/layout/radial1"/>
    <dgm:cxn modelId="{22B7F1D4-E1A3-4955-8F44-07694C6FECC3}" type="presParOf" srcId="{F21C72B0-AB67-4BAE-A72C-2A562E76956A}" destId="{729AFFDB-8B9E-45AF-A4D3-83F0E16BFF4E}" srcOrd="0" destOrd="0" presId="urn:microsoft.com/office/officeart/2005/8/layout/radial1"/>
    <dgm:cxn modelId="{3E889D3E-141F-455F-A5FD-B5C80F247B70}" type="presParOf" srcId="{BDD8E3A3-5378-479A-AD6E-7E54C836FD65}" destId="{59C5A2DB-F370-4EB8-92F5-18BF9D86FA99}" srcOrd="2" destOrd="0" presId="urn:microsoft.com/office/officeart/2005/8/layout/radial1"/>
    <dgm:cxn modelId="{3C404D74-C357-474A-80DD-C4AFF12256DA}" type="presParOf" srcId="{BDD8E3A3-5378-479A-AD6E-7E54C836FD65}" destId="{A9C67ED2-020A-4D28-A891-3B9C716E96B6}" srcOrd="3" destOrd="0" presId="urn:microsoft.com/office/officeart/2005/8/layout/radial1"/>
    <dgm:cxn modelId="{B8CF90EB-8FD1-4AE0-976E-726E541FD7B1}" type="presParOf" srcId="{A9C67ED2-020A-4D28-A891-3B9C716E96B6}" destId="{A5AE8ED9-C91B-444C-86A0-B9853C295D63}" srcOrd="0" destOrd="0" presId="urn:microsoft.com/office/officeart/2005/8/layout/radial1"/>
    <dgm:cxn modelId="{2E6A057C-AA90-478D-B646-6D0D4E43FA8F}" type="presParOf" srcId="{BDD8E3A3-5378-479A-AD6E-7E54C836FD65}" destId="{00CF33B8-A3AE-418D-80AB-3965C864F695}" srcOrd="4" destOrd="0" presId="urn:microsoft.com/office/officeart/2005/8/layout/radial1"/>
    <dgm:cxn modelId="{FDCD8A48-5FC0-4484-93DE-FD6130EC9B46}" type="presParOf" srcId="{BDD8E3A3-5378-479A-AD6E-7E54C836FD65}" destId="{8F2E6D40-2C2F-4D56-8EEA-580C9635915F}" srcOrd="5" destOrd="0" presId="urn:microsoft.com/office/officeart/2005/8/layout/radial1"/>
    <dgm:cxn modelId="{B88F7A0C-44F3-4D3F-BDE8-5DD0E21E73D0}" type="presParOf" srcId="{8F2E6D40-2C2F-4D56-8EEA-580C9635915F}" destId="{32EDCA89-1E00-4467-B08C-CCA05ED77D41}" srcOrd="0" destOrd="0" presId="urn:microsoft.com/office/officeart/2005/8/layout/radial1"/>
    <dgm:cxn modelId="{84917DA8-0660-4CF3-B126-1EEB8AD27E9F}" type="presParOf" srcId="{BDD8E3A3-5378-479A-AD6E-7E54C836FD65}" destId="{9F68F5BB-42C8-41B3-AF3C-38913DD58DA6}" srcOrd="6" destOrd="0" presId="urn:microsoft.com/office/officeart/2005/8/layout/radial1"/>
    <dgm:cxn modelId="{10E1B8F7-5D42-4C02-98B4-AF035EA1E4DE}" type="presParOf" srcId="{BDD8E3A3-5378-479A-AD6E-7E54C836FD65}" destId="{E15B5496-A275-43C9-80F2-590F527A78A7}" srcOrd="7" destOrd="0" presId="urn:microsoft.com/office/officeart/2005/8/layout/radial1"/>
    <dgm:cxn modelId="{1599E236-E573-4EB9-B738-2B2150FBDE69}" type="presParOf" srcId="{E15B5496-A275-43C9-80F2-590F527A78A7}" destId="{A0E3381C-6369-46E1-AEED-ECF7E3DEAF66}" srcOrd="0" destOrd="0" presId="urn:microsoft.com/office/officeart/2005/8/layout/radial1"/>
    <dgm:cxn modelId="{4A8361B5-B725-4BD0-A708-DC7A2FE52A2F}" type="presParOf" srcId="{BDD8E3A3-5378-479A-AD6E-7E54C836FD65}" destId="{938F43B8-893D-4B89-B8BE-05813D885E73}" srcOrd="8" destOrd="0" presId="urn:microsoft.com/office/officeart/2005/8/layout/radial1"/>
    <dgm:cxn modelId="{BB23BD99-B907-4800-9430-E3FE280EB138}" type="presParOf" srcId="{BDD8E3A3-5378-479A-AD6E-7E54C836FD65}" destId="{7EBE5F17-602F-4CDB-850D-4582BAF4129E}" srcOrd="9" destOrd="0" presId="urn:microsoft.com/office/officeart/2005/8/layout/radial1"/>
    <dgm:cxn modelId="{27C58E3C-E5AB-4729-9A9D-5F890021486F}" type="presParOf" srcId="{7EBE5F17-602F-4CDB-850D-4582BAF4129E}" destId="{B3AD2A64-EBC2-43B4-B445-73F2C6819C36}" srcOrd="0" destOrd="0" presId="urn:microsoft.com/office/officeart/2005/8/layout/radial1"/>
    <dgm:cxn modelId="{1D3C6640-2784-43A0-8A69-71EF2D779307}" type="presParOf" srcId="{BDD8E3A3-5378-479A-AD6E-7E54C836FD65}" destId="{4D3C496E-CA63-4D18-A891-AF54573E6578}" srcOrd="10" destOrd="0" presId="urn:microsoft.com/office/officeart/2005/8/layout/radial1"/>
    <dgm:cxn modelId="{AEAA37A6-0D49-4180-9FAF-5C2774AE3901}" type="presParOf" srcId="{BDD8E3A3-5378-479A-AD6E-7E54C836FD65}" destId="{E6B41175-E001-4E6E-8CEF-AA135D2B926A}" srcOrd="11" destOrd="0" presId="urn:microsoft.com/office/officeart/2005/8/layout/radial1"/>
    <dgm:cxn modelId="{BFFFE115-5B23-4663-AC5C-DED2B60A0115}" type="presParOf" srcId="{E6B41175-E001-4E6E-8CEF-AA135D2B926A}" destId="{35196993-D9CB-40E8-8008-31384CAA7793}" srcOrd="0" destOrd="0" presId="urn:microsoft.com/office/officeart/2005/8/layout/radial1"/>
    <dgm:cxn modelId="{FDA593F0-6D73-4465-B8D0-9A93C1D5A13C}" type="presParOf" srcId="{BDD8E3A3-5378-479A-AD6E-7E54C836FD65}" destId="{1F27C703-0375-45FB-8FAF-F6F5F0D5CC75}" srcOrd="12" destOrd="0" presId="urn:microsoft.com/office/officeart/2005/8/layout/radia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30B85A-A4C8-4DA4-8121-68D8927F3E4E}" type="doc">
      <dgm:prSet loTypeId="urn:microsoft.com/office/officeart/2005/8/layout/cycle6" loCatId="cycle" qsTypeId="urn:microsoft.com/office/officeart/2005/8/quickstyle/3d1" qsCatId="3D" csTypeId="urn:microsoft.com/office/officeart/2005/8/colors/colorful4" csCatId="colorful" phldr="1"/>
      <dgm:spPr/>
      <dgm:t>
        <a:bodyPr/>
        <a:lstStyle/>
        <a:p>
          <a:endParaRPr lang="en-GB"/>
        </a:p>
      </dgm:t>
    </dgm:pt>
    <dgm:pt modelId="{B6625ACC-454C-44C5-BC10-65A312008ECA}">
      <dgm:prSet phldrT="[Text]" custT="1"/>
      <dgm:spPr/>
      <dgm:t>
        <a:bodyPr/>
        <a:lstStyle/>
        <a:p>
          <a:r>
            <a:rPr lang="en-GB" sz="2400" b="1" dirty="0" smtClean="0">
              <a:effectLst/>
            </a:rPr>
            <a:t>Learning is understood developmentally</a:t>
          </a:r>
          <a:endParaRPr lang="en-GB" sz="2400" b="1" dirty="0">
            <a:effectLst/>
          </a:endParaRPr>
        </a:p>
      </dgm:t>
    </dgm:pt>
    <dgm:pt modelId="{BA426693-971B-406C-A659-D902434CE9C7}" type="parTrans" cxnId="{51033259-EBC5-4781-8D38-1A0311CF7882}">
      <dgm:prSet/>
      <dgm:spPr/>
      <dgm:t>
        <a:bodyPr/>
        <a:lstStyle/>
        <a:p>
          <a:endParaRPr lang="en-GB"/>
        </a:p>
      </dgm:t>
    </dgm:pt>
    <dgm:pt modelId="{87FB6CEF-2A0A-4898-96B7-323285014AFE}" type="sibTrans" cxnId="{51033259-EBC5-4781-8D38-1A0311CF7882}">
      <dgm:prSet/>
      <dgm:spPr/>
      <dgm:t>
        <a:bodyPr/>
        <a:lstStyle/>
        <a:p>
          <a:endParaRPr lang="en-GB"/>
        </a:p>
      </dgm:t>
    </dgm:pt>
    <dgm:pt modelId="{F425E96D-ABDA-46B2-B7BE-C8784F4012F2}">
      <dgm:prSet phldrT="[Text]" custT="1"/>
      <dgm:spPr/>
      <dgm:t>
        <a:bodyPr/>
        <a:lstStyle/>
        <a:p>
          <a:r>
            <a:rPr lang="en-GB" sz="2400" b="1" dirty="0" smtClean="0">
              <a:effectLst>
                <a:outerShdw blurRad="38100" dist="38100" dir="2700000" algn="tl">
                  <a:srgbClr val="000000">
                    <a:alpha val="43137"/>
                  </a:srgbClr>
                </a:outerShdw>
              </a:effectLst>
            </a:rPr>
            <a:t>Nurture is important for wellbeing</a:t>
          </a:r>
          <a:endParaRPr lang="en-GB" sz="2400" b="1" dirty="0">
            <a:effectLst>
              <a:outerShdw blurRad="38100" dist="38100" dir="2700000" algn="tl">
                <a:srgbClr val="000000">
                  <a:alpha val="43137"/>
                </a:srgbClr>
              </a:outerShdw>
            </a:effectLst>
          </a:endParaRPr>
        </a:p>
      </dgm:t>
    </dgm:pt>
    <dgm:pt modelId="{D7F5CB65-19A0-48E2-843A-16E7E8A807EF}" type="parTrans" cxnId="{31C783D4-0A75-40E9-A0D9-6A3777C4CF3D}">
      <dgm:prSet/>
      <dgm:spPr/>
      <dgm:t>
        <a:bodyPr/>
        <a:lstStyle/>
        <a:p>
          <a:endParaRPr lang="en-GB"/>
        </a:p>
      </dgm:t>
    </dgm:pt>
    <dgm:pt modelId="{2F9D9AA1-2846-4F98-8121-43D218E4965D}" type="sibTrans" cxnId="{31C783D4-0A75-40E9-A0D9-6A3777C4CF3D}">
      <dgm:prSet/>
      <dgm:spPr/>
      <dgm:t>
        <a:bodyPr/>
        <a:lstStyle/>
        <a:p>
          <a:endParaRPr lang="en-GB"/>
        </a:p>
      </dgm:t>
    </dgm:pt>
    <dgm:pt modelId="{AC11BFE0-0A91-46E8-B7F6-9E1BAEF7520D}">
      <dgm:prSet phldrT="[Text]" custT="1"/>
      <dgm:spPr/>
      <dgm:t>
        <a:bodyPr/>
        <a:lstStyle/>
        <a:p>
          <a:r>
            <a:rPr lang="en-GB" sz="2400" b="1" dirty="0" smtClean="0">
              <a:effectLst>
                <a:outerShdw blurRad="38100" dist="38100" dir="2700000" algn="tl">
                  <a:srgbClr val="000000">
                    <a:alpha val="43137"/>
                  </a:srgbClr>
                </a:outerShdw>
              </a:effectLst>
            </a:rPr>
            <a:t>Language is a vital means of communication</a:t>
          </a:r>
        </a:p>
      </dgm:t>
    </dgm:pt>
    <dgm:pt modelId="{A8304F04-3E9A-4150-9F41-57499B653062}" type="parTrans" cxnId="{0A108DD7-C1C8-4B79-832B-15F0CBD08FC4}">
      <dgm:prSet/>
      <dgm:spPr/>
      <dgm:t>
        <a:bodyPr/>
        <a:lstStyle/>
        <a:p>
          <a:endParaRPr lang="en-GB"/>
        </a:p>
      </dgm:t>
    </dgm:pt>
    <dgm:pt modelId="{E291AF21-AF75-4FCF-9693-7E65C59DC8E9}" type="sibTrans" cxnId="{0A108DD7-C1C8-4B79-832B-15F0CBD08FC4}">
      <dgm:prSet/>
      <dgm:spPr/>
      <dgm:t>
        <a:bodyPr/>
        <a:lstStyle/>
        <a:p>
          <a:endParaRPr lang="en-GB"/>
        </a:p>
      </dgm:t>
    </dgm:pt>
    <dgm:pt modelId="{CB809454-AA81-4319-94AD-74472D7B861E}">
      <dgm:prSet phldrT="[Text]" custT="1"/>
      <dgm:spPr/>
      <dgm:t>
        <a:bodyPr/>
        <a:lstStyle/>
        <a:p>
          <a:r>
            <a:rPr lang="en-GB" sz="2400" b="1" dirty="0" smtClean="0">
              <a:effectLst>
                <a:outerShdw blurRad="38100" dist="38100" dir="2700000" algn="tl">
                  <a:srgbClr val="000000">
                    <a:alpha val="43137"/>
                  </a:srgbClr>
                </a:outerShdw>
              </a:effectLst>
            </a:rPr>
            <a:t>All behaviour is communication</a:t>
          </a:r>
          <a:endParaRPr lang="en-GB" sz="2400" b="1" dirty="0">
            <a:effectLst>
              <a:outerShdw blurRad="38100" dist="38100" dir="2700000" algn="tl">
                <a:srgbClr val="000000">
                  <a:alpha val="43137"/>
                </a:srgbClr>
              </a:outerShdw>
            </a:effectLst>
          </a:endParaRPr>
        </a:p>
      </dgm:t>
    </dgm:pt>
    <dgm:pt modelId="{FA928E56-B351-4EFC-990A-62C4C84A39BE}" type="parTrans" cxnId="{8B29B8B2-726F-4697-B271-A084A634BFB3}">
      <dgm:prSet/>
      <dgm:spPr/>
      <dgm:t>
        <a:bodyPr/>
        <a:lstStyle/>
        <a:p>
          <a:endParaRPr lang="en-GB"/>
        </a:p>
      </dgm:t>
    </dgm:pt>
    <dgm:pt modelId="{4E8EB51A-0097-441A-9F75-D7F361C5E39F}" type="sibTrans" cxnId="{8B29B8B2-726F-4697-B271-A084A634BFB3}">
      <dgm:prSet/>
      <dgm:spPr/>
      <dgm:t>
        <a:bodyPr/>
        <a:lstStyle/>
        <a:p>
          <a:endParaRPr lang="en-GB"/>
        </a:p>
      </dgm:t>
    </dgm:pt>
    <dgm:pt modelId="{C103CFAE-BC32-4EF1-9612-37A9B6CD0DF5}">
      <dgm:prSet phldrT="[Text]" custT="1"/>
      <dgm:spPr/>
      <dgm:t>
        <a:bodyPr/>
        <a:lstStyle/>
        <a:p>
          <a:r>
            <a:rPr lang="en-GB" sz="2400" b="1" dirty="0" smtClean="0">
              <a:effectLst>
                <a:outerShdw blurRad="38100" dist="38100" dir="2700000" algn="tl">
                  <a:srgbClr val="000000">
                    <a:alpha val="43137"/>
                  </a:srgbClr>
                </a:outerShdw>
              </a:effectLst>
            </a:rPr>
            <a:t>Transitions are important in  children’s lives</a:t>
          </a:r>
          <a:endParaRPr lang="en-GB" sz="2400" b="1" dirty="0">
            <a:effectLst>
              <a:outerShdw blurRad="38100" dist="38100" dir="2700000" algn="tl">
                <a:srgbClr val="000000">
                  <a:alpha val="43137"/>
                </a:srgbClr>
              </a:outerShdw>
            </a:effectLst>
          </a:endParaRPr>
        </a:p>
      </dgm:t>
    </dgm:pt>
    <dgm:pt modelId="{BF6FCA46-48D4-4CAA-8836-0D1927AE3377}" type="parTrans" cxnId="{0F0EB10C-A62F-4A28-9B35-E8DA4A40239B}">
      <dgm:prSet/>
      <dgm:spPr/>
      <dgm:t>
        <a:bodyPr/>
        <a:lstStyle/>
        <a:p>
          <a:endParaRPr lang="en-GB"/>
        </a:p>
      </dgm:t>
    </dgm:pt>
    <dgm:pt modelId="{0366B01B-103F-4B1D-8AE8-484243C7C4AE}" type="sibTrans" cxnId="{0F0EB10C-A62F-4A28-9B35-E8DA4A40239B}">
      <dgm:prSet/>
      <dgm:spPr/>
      <dgm:t>
        <a:bodyPr/>
        <a:lstStyle/>
        <a:p>
          <a:endParaRPr lang="en-GB"/>
        </a:p>
      </dgm:t>
    </dgm:pt>
    <dgm:pt modelId="{8BAC8F25-AFAD-4D9D-809C-863270012E90}">
      <dgm:prSet phldrT="[Text]" custT="1"/>
      <dgm:spPr/>
      <dgm:t>
        <a:bodyPr/>
        <a:lstStyle/>
        <a:p>
          <a:r>
            <a:rPr lang="en-GB" sz="2400" b="1" dirty="0" smtClean="0">
              <a:effectLst>
                <a:outerShdw blurRad="38100" dist="38100" dir="2700000" algn="tl">
                  <a:srgbClr val="000000">
                    <a:alpha val="43137"/>
                  </a:srgbClr>
                </a:outerShdw>
              </a:effectLst>
            </a:rPr>
            <a:t>Environment offers a safe base</a:t>
          </a:r>
          <a:endParaRPr lang="en-GB" sz="2400" b="1" dirty="0">
            <a:effectLst>
              <a:outerShdw blurRad="38100" dist="38100" dir="2700000" algn="tl">
                <a:srgbClr val="000000">
                  <a:alpha val="43137"/>
                </a:srgbClr>
              </a:outerShdw>
            </a:effectLst>
          </a:endParaRPr>
        </a:p>
      </dgm:t>
    </dgm:pt>
    <dgm:pt modelId="{EB895593-639E-488E-996C-132844B94E73}" type="parTrans" cxnId="{AD492329-4C5F-4844-8F91-B8C9614AD3DC}">
      <dgm:prSet/>
      <dgm:spPr/>
      <dgm:t>
        <a:bodyPr/>
        <a:lstStyle/>
        <a:p>
          <a:endParaRPr lang="en-GB"/>
        </a:p>
      </dgm:t>
    </dgm:pt>
    <dgm:pt modelId="{46AB17BF-9C91-41DF-8FE2-257DD0EF238F}" type="sibTrans" cxnId="{AD492329-4C5F-4844-8F91-B8C9614AD3DC}">
      <dgm:prSet/>
      <dgm:spPr/>
      <dgm:t>
        <a:bodyPr/>
        <a:lstStyle/>
        <a:p>
          <a:endParaRPr lang="en-GB"/>
        </a:p>
      </dgm:t>
    </dgm:pt>
    <dgm:pt modelId="{B3F96416-D786-4AAA-9A0E-FA9DFE6F6A90}" type="pres">
      <dgm:prSet presAssocID="{1130B85A-A4C8-4DA4-8121-68D8927F3E4E}" presName="cycle" presStyleCnt="0">
        <dgm:presLayoutVars>
          <dgm:dir/>
          <dgm:resizeHandles val="exact"/>
        </dgm:presLayoutVars>
      </dgm:prSet>
      <dgm:spPr/>
      <dgm:t>
        <a:bodyPr/>
        <a:lstStyle/>
        <a:p>
          <a:endParaRPr lang="en-GB"/>
        </a:p>
      </dgm:t>
    </dgm:pt>
    <dgm:pt modelId="{C68DADF6-9DC3-4BFD-AB74-A793799D47EB}" type="pres">
      <dgm:prSet presAssocID="{B6625ACC-454C-44C5-BC10-65A312008ECA}" presName="node" presStyleLbl="node1" presStyleIdx="0" presStyleCnt="6" custScaleX="214431" custScaleY="126862">
        <dgm:presLayoutVars>
          <dgm:bulletEnabled val="1"/>
        </dgm:presLayoutVars>
      </dgm:prSet>
      <dgm:spPr/>
      <dgm:t>
        <a:bodyPr/>
        <a:lstStyle/>
        <a:p>
          <a:endParaRPr lang="en-GB"/>
        </a:p>
      </dgm:t>
    </dgm:pt>
    <dgm:pt modelId="{C746AF62-7D34-41CD-B15F-73186F7B6E2B}" type="pres">
      <dgm:prSet presAssocID="{B6625ACC-454C-44C5-BC10-65A312008ECA}" presName="spNode" presStyleCnt="0"/>
      <dgm:spPr/>
    </dgm:pt>
    <dgm:pt modelId="{C343F0D3-0BB2-490C-B882-E7551C54FAC2}" type="pres">
      <dgm:prSet presAssocID="{87FB6CEF-2A0A-4898-96B7-323285014AFE}" presName="sibTrans" presStyleLbl="sibTrans1D1" presStyleIdx="0" presStyleCnt="6"/>
      <dgm:spPr/>
      <dgm:t>
        <a:bodyPr/>
        <a:lstStyle/>
        <a:p>
          <a:endParaRPr lang="en-GB"/>
        </a:p>
      </dgm:t>
    </dgm:pt>
    <dgm:pt modelId="{EB5EA2F8-4077-4753-BE0B-AC3561C2716E}" type="pres">
      <dgm:prSet presAssocID="{8BAC8F25-AFAD-4D9D-809C-863270012E90}" presName="node" presStyleLbl="node1" presStyleIdx="1" presStyleCnt="6" custScaleX="214431" custScaleY="126862" custRadScaleRad="112659" custRadScaleInc="47017">
        <dgm:presLayoutVars>
          <dgm:bulletEnabled val="1"/>
        </dgm:presLayoutVars>
      </dgm:prSet>
      <dgm:spPr/>
      <dgm:t>
        <a:bodyPr/>
        <a:lstStyle/>
        <a:p>
          <a:endParaRPr lang="en-GB"/>
        </a:p>
      </dgm:t>
    </dgm:pt>
    <dgm:pt modelId="{FC42ACF6-3A52-4A20-8391-58AE22106E37}" type="pres">
      <dgm:prSet presAssocID="{8BAC8F25-AFAD-4D9D-809C-863270012E90}" presName="spNode" presStyleCnt="0"/>
      <dgm:spPr/>
    </dgm:pt>
    <dgm:pt modelId="{F6BAC05A-81DB-40FA-BD14-91AA1D393645}" type="pres">
      <dgm:prSet presAssocID="{46AB17BF-9C91-41DF-8FE2-257DD0EF238F}" presName="sibTrans" presStyleLbl="sibTrans1D1" presStyleIdx="1" presStyleCnt="6"/>
      <dgm:spPr/>
      <dgm:t>
        <a:bodyPr/>
        <a:lstStyle/>
        <a:p>
          <a:endParaRPr lang="en-GB"/>
        </a:p>
      </dgm:t>
    </dgm:pt>
    <dgm:pt modelId="{7106C235-78A8-4523-8F6A-BC92A88F6424}" type="pres">
      <dgm:prSet presAssocID="{F425E96D-ABDA-46B2-B7BE-C8784F4012F2}" presName="node" presStyleLbl="node1" presStyleIdx="2" presStyleCnt="6" custScaleX="214431" custScaleY="126862" custRadScaleRad="112331" custRadScaleInc="-49270">
        <dgm:presLayoutVars>
          <dgm:bulletEnabled val="1"/>
        </dgm:presLayoutVars>
      </dgm:prSet>
      <dgm:spPr/>
      <dgm:t>
        <a:bodyPr/>
        <a:lstStyle/>
        <a:p>
          <a:endParaRPr lang="en-GB"/>
        </a:p>
      </dgm:t>
    </dgm:pt>
    <dgm:pt modelId="{688A8D08-E32E-4673-B2CE-B1DFED1918EB}" type="pres">
      <dgm:prSet presAssocID="{F425E96D-ABDA-46B2-B7BE-C8784F4012F2}" presName="spNode" presStyleCnt="0"/>
      <dgm:spPr/>
    </dgm:pt>
    <dgm:pt modelId="{8DA443BB-4005-40A7-B509-EE5295592D74}" type="pres">
      <dgm:prSet presAssocID="{2F9D9AA1-2846-4F98-8121-43D218E4965D}" presName="sibTrans" presStyleLbl="sibTrans1D1" presStyleIdx="2" presStyleCnt="6"/>
      <dgm:spPr/>
      <dgm:t>
        <a:bodyPr/>
        <a:lstStyle/>
        <a:p>
          <a:endParaRPr lang="en-GB"/>
        </a:p>
      </dgm:t>
    </dgm:pt>
    <dgm:pt modelId="{FABDB350-04CE-422A-BD4F-008E6D52BBC1}" type="pres">
      <dgm:prSet presAssocID="{AC11BFE0-0A91-46E8-B7F6-9E1BAEF7520D}" presName="node" presStyleLbl="node1" presStyleIdx="3" presStyleCnt="6" custScaleX="214431" custScaleY="126862">
        <dgm:presLayoutVars>
          <dgm:bulletEnabled val="1"/>
        </dgm:presLayoutVars>
      </dgm:prSet>
      <dgm:spPr/>
      <dgm:t>
        <a:bodyPr/>
        <a:lstStyle/>
        <a:p>
          <a:endParaRPr lang="en-GB"/>
        </a:p>
      </dgm:t>
    </dgm:pt>
    <dgm:pt modelId="{209F91B0-2F12-4061-B6BF-0B3F79A5F4B3}" type="pres">
      <dgm:prSet presAssocID="{AC11BFE0-0A91-46E8-B7F6-9E1BAEF7520D}" presName="spNode" presStyleCnt="0"/>
      <dgm:spPr/>
    </dgm:pt>
    <dgm:pt modelId="{21C9B6AB-9C03-42A0-BDDC-DC7F6913C93C}" type="pres">
      <dgm:prSet presAssocID="{E291AF21-AF75-4FCF-9693-7E65C59DC8E9}" presName="sibTrans" presStyleLbl="sibTrans1D1" presStyleIdx="3" presStyleCnt="6"/>
      <dgm:spPr/>
      <dgm:t>
        <a:bodyPr/>
        <a:lstStyle/>
        <a:p>
          <a:endParaRPr lang="en-GB"/>
        </a:p>
      </dgm:t>
    </dgm:pt>
    <dgm:pt modelId="{FEBDD8ED-F778-48F1-BC9B-CAA0DB1500C3}" type="pres">
      <dgm:prSet presAssocID="{CB809454-AA81-4319-94AD-74472D7B861E}" presName="node" presStyleLbl="node1" presStyleIdx="4" presStyleCnt="6" custScaleX="214431" custScaleY="126862" custRadScaleRad="112331" custRadScaleInc="49270">
        <dgm:presLayoutVars>
          <dgm:bulletEnabled val="1"/>
        </dgm:presLayoutVars>
      </dgm:prSet>
      <dgm:spPr/>
      <dgm:t>
        <a:bodyPr/>
        <a:lstStyle/>
        <a:p>
          <a:endParaRPr lang="en-GB"/>
        </a:p>
      </dgm:t>
    </dgm:pt>
    <dgm:pt modelId="{E035E4CF-7875-4D19-9318-A77183E5DD95}" type="pres">
      <dgm:prSet presAssocID="{CB809454-AA81-4319-94AD-74472D7B861E}" presName="spNode" presStyleCnt="0"/>
      <dgm:spPr/>
    </dgm:pt>
    <dgm:pt modelId="{334A7E5A-5A78-45AE-99C4-E2E97BAE125A}" type="pres">
      <dgm:prSet presAssocID="{4E8EB51A-0097-441A-9F75-D7F361C5E39F}" presName="sibTrans" presStyleLbl="sibTrans1D1" presStyleIdx="4" presStyleCnt="6"/>
      <dgm:spPr/>
      <dgm:t>
        <a:bodyPr/>
        <a:lstStyle/>
        <a:p>
          <a:endParaRPr lang="en-GB"/>
        </a:p>
      </dgm:t>
    </dgm:pt>
    <dgm:pt modelId="{5295F659-5B9E-4F8D-9277-E336C629477D}" type="pres">
      <dgm:prSet presAssocID="{C103CFAE-BC32-4EF1-9612-37A9B6CD0DF5}" presName="node" presStyleLbl="node1" presStyleIdx="5" presStyleCnt="6" custScaleX="214431" custScaleY="126862" custRadScaleRad="112659" custRadScaleInc="-47017">
        <dgm:presLayoutVars>
          <dgm:bulletEnabled val="1"/>
        </dgm:presLayoutVars>
      </dgm:prSet>
      <dgm:spPr/>
      <dgm:t>
        <a:bodyPr/>
        <a:lstStyle/>
        <a:p>
          <a:endParaRPr lang="en-GB"/>
        </a:p>
      </dgm:t>
    </dgm:pt>
    <dgm:pt modelId="{A6D36598-5FF9-46E6-B7AC-C50414CFF12C}" type="pres">
      <dgm:prSet presAssocID="{C103CFAE-BC32-4EF1-9612-37A9B6CD0DF5}" presName="spNode" presStyleCnt="0"/>
      <dgm:spPr/>
    </dgm:pt>
    <dgm:pt modelId="{74CDDC9C-A576-44FF-A0E1-DDFF0532F437}" type="pres">
      <dgm:prSet presAssocID="{0366B01B-103F-4B1D-8AE8-484243C7C4AE}" presName="sibTrans" presStyleLbl="sibTrans1D1" presStyleIdx="5" presStyleCnt="6"/>
      <dgm:spPr/>
      <dgm:t>
        <a:bodyPr/>
        <a:lstStyle/>
        <a:p>
          <a:endParaRPr lang="en-GB"/>
        </a:p>
      </dgm:t>
    </dgm:pt>
  </dgm:ptLst>
  <dgm:cxnLst>
    <dgm:cxn modelId="{2E9F8EBD-BAF2-4850-8260-F8A00E019322}" type="presOf" srcId="{8BAC8F25-AFAD-4D9D-809C-863270012E90}" destId="{EB5EA2F8-4077-4753-BE0B-AC3561C2716E}" srcOrd="0" destOrd="0" presId="urn:microsoft.com/office/officeart/2005/8/layout/cycle6"/>
    <dgm:cxn modelId="{14E1B60D-9FD2-4EE7-82EA-59A598E9D935}" type="presOf" srcId="{4E8EB51A-0097-441A-9F75-D7F361C5E39F}" destId="{334A7E5A-5A78-45AE-99C4-E2E97BAE125A}" srcOrd="0" destOrd="0" presId="urn:microsoft.com/office/officeart/2005/8/layout/cycle6"/>
    <dgm:cxn modelId="{0A108DD7-C1C8-4B79-832B-15F0CBD08FC4}" srcId="{1130B85A-A4C8-4DA4-8121-68D8927F3E4E}" destId="{AC11BFE0-0A91-46E8-B7F6-9E1BAEF7520D}" srcOrd="3" destOrd="0" parTransId="{A8304F04-3E9A-4150-9F41-57499B653062}" sibTransId="{E291AF21-AF75-4FCF-9693-7E65C59DC8E9}"/>
    <dgm:cxn modelId="{31C783D4-0A75-40E9-A0D9-6A3777C4CF3D}" srcId="{1130B85A-A4C8-4DA4-8121-68D8927F3E4E}" destId="{F425E96D-ABDA-46B2-B7BE-C8784F4012F2}" srcOrd="2" destOrd="0" parTransId="{D7F5CB65-19A0-48E2-843A-16E7E8A807EF}" sibTransId="{2F9D9AA1-2846-4F98-8121-43D218E4965D}"/>
    <dgm:cxn modelId="{A2FAC7E7-B9AA-45FE-8A85-57EA36037446}" type="presOf" srcId="{2F9D9AA1-2846-4F98-8121-43D218E4965D}" destId="{8DA443BB-4005-40A7-B509-EE5295592D74}" srcOrd="0" destOrd="0" presId="urn:microsoft.com/office/officeart/2005/8/layout/cycle6"/>
    <dgm:cxn modelId="{B5EF3431-35F9-4616-8C73-B3E212022359}" type="presOf" srcId="{CB809454-AA81-4319-94AD-74472D7B861E}" destId="{FEBDD8ED-F778-48F1-BC9B-CAA0DB1500C3}" srcOrd="0" destOrd="0" presId="urn:microsoft.com/office/officeart/2005/8/layout/cycle6"/>
    <dgm:cxn modelId="{3D3AC365-F94B-4783-A334-60D03B30756C}" type="presOf" srcId="{B6625ACC-454C-44C5-BC10-65A312008ECA}" destId="{C68DADF6-9DC3-4BFD-AB74-A793799D47EB}" srcOrd="0" destOrd="0" presId="urn:microsoft.com/office/officeart/2005/8/layout/cycle6"/>
    <dgm:cxn modelId="{916438C9-ED02-4FCF-9347-F2E58079487B}" type="presOf" srcId="{87FB6CEF-2A0A-4898-96B7-323285014AFE}" destId="{C343F0D3-0BB2-490C-B882-E7551C54FAC2}" srcOrd="0" destOrd="0" presId="urn:microsoft.com/office/officeart/2005/8/layout/cycle6"/>
    <dgm:cxn modelId="{FE017808-64C7-470A-A020-E25151157C2B}" type="presOf" srcId="{0366B01B-103F-4B1D-8AE8-484243C7C4AE}" destId="{74CDDC9C-A576-44FF-A0E1-DDFF0532F437}" srcOrd="0" destOrd="0" presId="urn:microsoft.com/office/officeart/2005/8/layout/cycle6"/>
    <dgm:cxn modelId="{8B29B8B2-726F-4697-B271-A084A634BFB3}" srcId="{1130B85A-A4C8-4DA4-8121-68D8927F3E4E}" destId="{CB809454-AA81-4319-94AD-74472D7B861E}" srcOrd="4" destOrd="0" parTransId="{FA928E56-B351-4EFC-990A-62C4C84A39BE}" sibTransId="{4E8EB51A-0097-441A-9F75-D7F361C5E39F}"/>
    <dgm:cxn modelId="{0F0EB10C-A62F-4A28-9B35-E8DA4A40239B}" srcId="{1130B85A-A4C8-4DA4-8121-68D8927F3E4E}" destId="{C103CFAE-BC32-4EF1-9612-37A9B6CD0DF5}" srcOrd="5" destOrd="0" parTransId="{BF6FCA46-48D4-4CAA-8836-0D1927AE3377}" sibTransId="{0366B01B-103F-4B1D-8AE8-484243C7C4AE}"/>
    <dgm:cxn modelId="{B9D25339-36E3-4B6E-A4DC-FA7C8F510379}" type="presOf" srcId="{C103CFAE-BC32-4EF1-9612-37A9B6CD0DF5}" destId="{5295F659-5B9E-4F8D-9277-E336C629477D}" srcOrd="0" destOrd="0" presId="urn:microsoft.com/office/officeart/2005/8/layout/cycle6"/>
    <dgm:cxn modelId="{4CAB28A1-40EC-45B4-83CC-2B27759DE4F6}" type="presOf" srcId="{E291AF21-AF75-4FCF-9693-7E65C59DC8E9}" destId="{21C9B6AB-9C03-42A0-BDDC-DC7F6913C93C}" srcOrd="0" destOrd="0" presId="urn:microsoft.com/office/officeart/2005/8/layout/cycle6"/>
    <dgm:cxn modelId="{2CF20D56-A06B-4F77-9C62-AC20967595FC}" type="presOf" srcId="{46AB17BF-9C91-41DF-8FE2-257DD0EF238F}" destId="{F6BAC05A-81DB-40FA-BD14-91AA1D393645}" srcOrd="0" destOrd="0" presId="urn:microsoft.com/office/officeart/2005/8/layout/cycle6"/>
    <dgm:cxn modelId="{03916B79-610C-4201-8021-62B652296965}" type="presOf" srcId="{F425E96D-ABDA-46B2-B7BE-C8784F4012F2}" destId="{7106C235-78A8-4523-8F6A-BC92A88F6424}" srcOrd="0" destOrd="0" presId="urn:microsoft.com/office/officeart/2005/8/layout/cycle6"/>
    <dgm:cxn modelId="{20902836-C023-4674-A100-CC590599AA2C}" type="presOf" srcId="{AC11BFE0-0A91-46E8-B7F6-9E1BAEF7520D}" destId="{FABDB350-04CE-422A-BD4F-008E6D52BBC1}" srcOrd="0" destOrd="0" presId="urn:microsoft.com/office/officeart/2005/8/layout/cycle6"/>
    <dgm:cxn modelId="{AD492329-4C5F-4844-8F91-B8C9614AD3DC}" srcId="{1130B85A-A4C8-4DA4-8121-68D8927F3E4E}" destId="{8BAC8F25-AFAD-4D9D-809C-863270012E90}" srcOrd="1" destOrd="0" parTransId="{EB895593-639E-488E-996C-132844B94E73}" sibTransId="{46AB17BF-9C91-41DF-8FE2-257DD0EF238F}"/>
    <dgm:cxn modelId="{E7F48C4A-E670-418C-B750-45C7D03DBFA3}" type="presOf" srcId="{1130B85A-A4C8-4DA4-8121-68D8927F3E4E}" destId="{B3F96416-D786-4AAA-9A0E-FA9DFE6F6A90}" srcOrd="0" destOrd="0" presId="urn:microsoft.com/office/officeart/2005/8/layout/cycle6"/>
    <dgm:cxn modelId="{51033259-EBC5-4781-8D38-1A0311CF7882}" srcId="{1130B85A-A4C8-4DA4-8121-68D8927F3E4E}" destId="{B6625ACC-454C-44C5-BC10-65A312008ECA}" srcOrd="0" destOrd="0" parTransId="{BA426693-971B-406C-A659-D902434CE9C7}" sibTransId="{87FB6CEF-2A0A-4898-96B7-323285014AFE}"/>
    <dgm:cxn modelId="{FE08D7DC-8655-4608-9B7B-CBF80B85F27B}" type="presParOf" srcId="{B3F96416-D786-4AAA-9A0E-FA9DFE6F6A90}" destId="{C68DADF6-9DC3-4BFD-AB74-A793799D47EB}" srcOrd="0" destOrd="0" presId="urn:microsoft.com/office/officeart/2005/8/layout/cycle6"/>
    <dgm:cxn modelId="{7CD630BB-CB83-4D78-BF16-C9616EDA4356}" type="presParOf" srcId="{B3F96416-D786-4AAA-9A0E-FA9DFE6F6A90}" destId="{C746AF62-7D34-41CD-B15F-73186F7B6E2B}" srcOrd="1" destOrd="0" presId="urn:microsoft.com/office/officeart/2005/8/layout/cycle6"/>
    <dgm:cxn modelId="{2D71BB2F-EF50-4AE9-BAC1-E9DA1A8C57A2}" type="presParOf" srcId="{B3F96416-D786-4AAA-9A0E-FA9DFE6F6A90}" destId="{C343F0D3-0BB2-490C-B882-E7551C54FAC2}" srcOrd="2" destOrd="0" presId="urn:microsoft.com/office/officeart/2005/8/layout/cycle6"/>
    <dgm:cxn modelId="{6169BB91-3077-4CF9-B6D8-6AEC58DEF77B}" type="presParOf" srcId="{B3F96416-D786-4AAA-9A0E-FA9DFE6F6A90}" destId="{EB5EA2F8-4077-4753-BE0B-AC3561C2716E}" srcOrd="3" destOrd="0" presId="urn:microsoft.com/office/officeart/2005/8/layout/cycle6"/>
    <dgm:cxn modelId="{5AC44176-6226-4F70-A574-BFE5420D11B6}" type="presParOf" srcId="{B3F96416-D786-4AAA-9A0E-FA9DFE6F6A90}" destId="{FC42ACF6-3A52-4A20-8391-58AE22106E37}" srcOrd="4" destOrd="0" presId="urn:microsoft.com/office/officeart/2005/8/layout/cycle6"/>
    <dgm:cxn modelId="{AAC0717C-46A9-4FC5-B7DE-0F2CFDB49001}" type="presParOf" srcId="{B3F96416-D786-4AAA-9A0E-FA9DFE6F6A90}" destId="{F6BAC05A-81DB-40FA-BD14-91AA1D393645}" srcOrd="5" destOrd="0" presId="urn:microsoft.com/office/officeart/2005/8/layout/cycle6"/>
    <dgm:cxn modelId="{819069B3-5D62-4F6A-97C9-349039286EDD}" type="presParOf" srcId="{B3F96416-D786-4AAA-9A0E-FA9DFE6F6A90}" destId="{7106C235-78A8-4523-8F6A-BC92A88F6424}" srcOrd="6" destOrd="0" presId="urn:microsoft.com/office/officeart/2005/8/layout/cycle6"/>
    <dgm:cxn modelId="{F0F28D5E-46FF-4C1E-A75D-135D0328C1A5}" type="presParOf" srcId="{B3F96416-D786-4AAA-9A0E-FA9DFE6F6A90}" destId="{688A8D08-E32E-4673-B2CE-B1DFED1918EB}" srcOrd="7" destOrd="0" presId="urn:microsoft.com/office/officeart/2005/8/layout/cycle6"/>
    <dgm:cxn modelId="{6B35F4B4-756D-41CA-AAEE-3B29D7E3D840}" type="presParOf" srcId="{B3F96416-D786-4AAA-9A0E-FA9DFE6F6A90}" destId="{8DA443BB-4005-40A7-B509-EE5295592D74}" srcOrd="8" destOrd="0" presId="urn:microsoft.com/office/officeart/2005/8/layout/cycle6"/>
    <dgm:cxn modelId="{307F0021-BC9E-40CC-88C8-B218CC7D0102}" type="presParOf" srcId="{B3F96416-D786-4AAA-9A0E-FA9DFE6F6A90}" destId="{FABDB350-04CE-422A-BD4F-008E6D52BBC1}" srcOrd="9" destOrd="0" presId="urn:microsoft.com/office/officeart/2005/8/layout/cycle6"/>
    <dgm:cxn modelId="{F1DA7B0D-C6FB-459A-B9A5-C262E9ED2058}" type="presParOf" srcId="{B3F96416-D786-4AAA-9A0E-FA9DFE6F6A90}" destId="{209F91B0-2F12-4061-B6BF-0B3F79A5F4B3}" srcOrd="10" destOrd="0" presId="urn:microsoft.com/office/officeart/2005/8/layout/cycle6"/>
    <dgm:cxn modelId="{49610DB9-EC39-4AF1-A5C8-FAA78819D40E}" type="presParOf" srcId="{B3F96416-D786-4AAA-9A0E-FA9DFE6F6A90}" destId="{21C9B6AB-9C03-42A0-BDDC-DC7F6913C93C}" srcOrd="11" destOrd="0" presId="urn:microsoft.com/office/officeart/2005/8/layout/cycle6"/>
    <dgm:cxn modelId="{F145F3B9-8823-462E-8BCD-52854FBBDC26}" type="presParOf" srcId="{B3F96416-D786-4AAA-9A0E-FA9DFE6F6A90}" destId="{FEBDD8ED-F778-48F1-BC9B-CAA0DB1500C3}" srcOrd="12" destOrd="0" presId="urn:microsoft.com/office/officeart/2005/8/layout/cycle6"/>
    <dgm:cxn modelId="{1D7C0212-CB15-45C3-8644-558D30261C50}" type="presParOf" srcId="{B3F96416-D786-4AAA-9A0E-FA9DFE6F6A90}" destId="{E035E4CF-7875-4D19-9318-A77183E5DD95}" srcOrd="13" destOrd="0" presId="urn:microsoft.com/office/officeart/2005/8/layout/cycle6"/>
    <dgm:cxn modelId="{6E337CCC-6427-4415-8732-781D732A218B}" type="presParOf" srcId="{B3F96416-D786-4AAA-9A0E-FA9DFE6F6A90}" destId="{334A7E5A-5A78-45AE-99C4-E2E97BAE125A}" srcOrd="14" destOrd="0" presId="urn:microsoft.com/office/officeart/2005/8/layout/cycle6"/>
    <dgm:cxn modelId="{5CA7B079-33DA-4811-B6BD-3383E78B058D}" type="presParOf" srcId="{B3F96416-D786-4AAA-9A0E-FA9DFE6F6A90}" destId="{5295F659-5B9E-4F8D-9277-E336C629477D}" srcOrd="15" destOrd="0" presId="urn:microsoft.com/office/officeart/2005/8/layout/cycle6"/>
    <dgm:cxn modelId="{40A4913E-6421-47CA-B42C-91767F88BC08}" type="presParOf" srcId="{B3F96416-D786-4AAA-9A0E-FA9DFE6F6A90}" destId="{A6D36598-5FF9-46E6-B7AC-C50414CFF12C}" srcOrd="16" destOrd="0" presId="urn:microsoft.com/office/officeart/2005/8/layout/cycle6"/>
    <dgm:cxn modelId="{BF566807-CCD5-47E8-BF2B-7191A99144AB}" type="presParOf" srcId="{B3F96416-D786-4AAA-9A0E-FA9DFE6F6A90}" destId="{74CDDC9C-A576-44FF-A0E1-DDFF0532F437}" srcOrd="17"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F48F37-B488-431C-8A8D-E0A2CCD92C3C}" type="doc">
      <dgm:prSet loTypeId="urn:microsoft.com/office/officeart/2005/8/layout/hList3" loCatId="list" qsTypeId="urn:microsoft.com/office/officeart/2005/8/quickstyle/simple2" qsCatId="simple" csTypeId="urn:microsoft.com/office/officeart/2005/8/colors/accent1_2" csCatId="accent1" phldr="1"/>
      <dgm:spPr/>
      <dgm:t>
        <a:bodyPr/>
        <a:lstStyle/>
        <a:p>
          <a:endParaRPr lang="en-GB"/>
        </a:p>
      </dgm:t>
    </dgm:pt>
    <dgm:pt modelId="{2264CB5E-8387-4FB1-B54E-E46D1D9F7A55}" type="pres">
      <dgm:prSet presAssocID="{6AF48F37-B488-431C-8A8D-E0A2CCD92C3C}" presName="composite" presStyleCnt="0">
        <dgm:presLayoutVars>
          <dgm:chMax val="1"/>
          <dgm:dir/>
          <dgm:resizeHandles val="exact"/>
        </dgm:presLayoutVars>
      </dgm:prSet>
      <dgm:spPr/>
      <dgm:t>
        <a:bodyPr/>
        <a:lstStyle/>
        <a:p>
          <a:endParaRPr lang="en-GB"/>
        </a:p>
      </dgm:t>
    </dgm:pt>
  </dgm:ptLst>
  <dgm:cxnLst>
    <dgm:cxn modelId="{B006EA87-5A29-4513-A387-13EB4DFA584A}" type="presOf" srcId="{6AF48F37-B488-431C-8A8D-E0A2CCD92C3C}" destId="{2264CB5E-8387-4FB1-B54E-E46D1D9F7A55}" srcOrd="0"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B2AA41-1E58-4440-A652-CCD20BE31F60}">
      <dsp:nvSpPr>
        <dsp:cNvPr id="0" name=""/>
        <dsp:cNvSpPr/>
      </dsp:nvSpPr>
      <dsp:spPr>
        <a:xfrm>
          <a:off x="1114932" y="892541"/>
          <a:ext cx="2066712" cy="2066712"/>
        </a:xfrm>
        <a:prstGeom prst="ellipse">
          <a:avLst/>
        </a:prstGeom>
        <a:solidFill>
          <a:schemeClr val="bg1"/>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GB" sz="1500" b="1" kern="1200" dirty="0" smtClean="0">
              <a:solidFill>
                <a:sysClr val="windowText" lastClr="000000"/>
              </a:solidFill>
            </a:rPr>
            <a:t>Attainment Challenge </a:t>
          </a:r>
          <a:endParaRPr lang="en-GB" sz="1500" b="1" kern="1200" dirty="0">
            <a:solidFill>
              <a:sysClr val="windowText" lastClr="000000"/>
            </a:solidFill>
          </a:endParaRPr>
        </a:p>
      </dsp:txBody>
      <dsp:txXfrm>
        <a:off x="1417595" y="1195204"/>
        <a:ext cx="1461386" cy="1461386"/>
      </dsp:txXfrm>
    </dsp:sp>
    <dsp:sp modelId="{F21C72B0-AB67-4BAE-A72C-2A562E76956A}">
      <dsp:nvSpPr>
        <dsp:cNvPr id="0" name=""/>
        <dsp:cNvSpPr/>
      </dsp:nvSpPr>
      <dsp:spPr>
        <a:xfrm rot="5400000">
          <a:off x="2056692" y="961922"/>
          <a:ext cx="183192" cy="44430"/>
        </a:xfrm>
        <a:custGeom>
          <a:avLst/>
          <a:gdLst/>
          <a:ahLst/>
          <a:cxnLst/>
          <a:rect l="0" t="0" r="0" b="0"/>
          <a:pathLst>
            <a:path>
              <a:moveTo>
                <a:pt x="0" y="22215"/>
              </a:moveTo>
              <a:lnTo>
                <a:pt x="183192" y="2221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143709" y="979558"/>
        <a:ext cx="9159" cy="9159"/>
      </dsp:txXfrm>
    </dsp:sp>
    <dsp:sp modelId="{59C5A2DB-F370-4EB8-92F5-18BF9D86FA99}">
      <dsp:nvSpPr>
        <dsp:cNvPr id="0" name=""/>
        <dsp:cNvSpPr/>
      </dsp:nvSpPr>
      <dsp:spPr>
        <a:xfrm>
          <a:off x="1618014" y="15185"/>
          <a:ext cx="1060548" cy="1060548"/>
        </a:xfrm>
        <a:prstGeom prst="ellipse">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GB" sz="1100" kern="1200"/>
            <a:t>Leadership</a:t>
          </a:r>
        </a:p>
      </dsp:txBody>
      <dsp:txXfrm>
        <a:off x="1773328" y="170499"/>
        <a:ext cx="749920" cy="749920"/>
      </dsp:txXfrm>
    </dsp:sp>
    <dsp:sp modelId="{A9C67ED2-020A-4D28-A891-3B9C716E96B6}">
      <dsp:nvSpPr>
        <dsp:cNvPr id="0" name=""/>
        <dsp:cNvSpPr/>
      </dsp:nvSpPr>
      <dsp:spPr>
        <a:xfrm rot="9000000">
          <a:off x="2872280" y="1432802"/>
          <a:ext cx="183192" cy="44430"/>
        </a:xfrm>
        <a:custGeom>
          <a:avLst/>
          <a:gdLst/>
          <a:ahLst/>
          <a:cxnLst/>
          <a:rect l="0" t="0" r="0" b="0"/>
          <a:pathLst>
            <a:path>
              <a:moveTo>
                <a:pt x="0" y="22215"/>
              </a:moveTo>
              <a:lnTo>
                <a:pt x="183192" y="2221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rot="10800000">
        <a:off x="2959297" y="1450438"/>
        <a:ext cx="9159" cy="9159"/>
      </dsp:txXfrm>
    </dsp:sp>
    <dsp:sp modelId="{00CF33B8-A3AE-418D-80AB-3965C864F695}">
      <dsp:nvSpPr>
        <dsp:cNvPr id="0" name=""/>
        <dsp:cNvSpPr/>
      </dsp:nvSpPr>
      <dsp:spPr>
        <a:xfrm>
          <a:off x="2813509" y="705404"/>
          <a:ext cx="1060548" cy="1060548"/>
        </a:xfrm>
        <a:prstGeom prst="ellipse">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GB" sz="1100" kern="1200" dirty="0"/>
            <a:t>Data Analysis</a:t>
          </a:r>
        </a:p>
      </dsp:txBody>
      <dsp:txXfrm>
        <a:off x="2968823" y="860718"/>
        <a:ext cx="749920" cy="749920"/>
      </dsp:txXfrm>
    </dsp:sp>
    <dsp:sp modelId="{8F2E6D40-2C2F-4D56-8EEA-580C9635915F}">
      <dsp:nvSpPr>
        <dsp:cNvPr id="0" name=""/>
        <dsp:cNvSpPr/>
      </dsp:nvSpPr>
      <dsp:spPr>
        <a:xfrm rot="12640914">
          <a:off x="2840775" y="2377146"/>
          <a:ext cx="210980" cy="44430"/>
        </a:xfrm>
        <a:custGeom>
          <a:avLst/>
          <a:gdLst/>
          <a:ahLst/>
          <a:cxnLst/>
          <a:rect l="0" t="0" r="0" b="0"/>
          <a:pathLst>
            <a:path>
              <a:moveTo>
                <a:pt x="0" y="22215"/>
              </a:moveTo>
              <a:lnTo>
                <a:pt x="210980" y="2221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rot="10800000">
        <a:off x="2940991" y="2394086"/>
        <a:ext cx="10549" cy="10549"/>
      </dsp:txXfrm>
    </dsp:sp>
    <dsp:sp modelId="{9F68F5BB-42C8-41B3-AF3C-38913DD58DA6}">
      <dsp:nvSpPr>
        <dsp:cNvPr id="0" name=""/>
        <dsp:cNvSpPr/>
      </dsp:nvSpPr>
      <dsp:spPr>
        <a:xfrm>
          <a:off x="2781311" y="2085841"/>
          <a:ext cx="1060548" cy="1060548"/>
        </a:xfrm>
        <a:prstGeom prst="ellipse">
          <a:avLst/>
        </a:prstGeom>
        <a:solidFill>
          <a:schemeClr val="lt1"/>
        </a:solidFill>
        <a:ln w="12700" cap="flat" cmpd="sng" algn="ctr">
          <a:solidFill>
            <a:schemeClr val="accent3"/>
          </a:solidFill>
          <a:prstDash val="solid"/>
          <a:miter lim="800000"/>
        </a:ln>
        <a:effectLst/>
      </dsp:spPr>
      <dsp:style>
        <a:lnRef idx="2">
          <a:schemeClr val="accent3"/>
        </a:lnRef>
        <a:fillRef idx="1">
          <a:schemeClr val="lt1"/>
        </a:fillRef>
        <a:effectRef idx="0">
          <a:schemeClr val="accent3"/>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GB" sz="1100" kern="1200" dirty="0"/>
            <a:t>Nurture </a:t>
          </a:r>
        </a:p>
      </dsp:txBody>
      <dsp:txXfrm>
        <a:off x="2936625" y="2241155"/>
        <a:ext cx="749920" cy="749920"/>
      </dsp:txXfrm>
    </dsp:sp>
    <dsp:sp modelId="{E15B5496-A275-43C9-80F2-590F527A78A7}">
      <dsp:nvSpPr>
        <dsp:cNvPr id="0" name=""/>
        <dsp:cNvSpPr/>
      </dsp:nvSpPr>
      <dsp:spPr>
        <a:xfrm rot="16200000">
          <a:off x="2056692" y="2845442"/>
          <a:ext cx="183192" cy="44430"/>
        </a:xfrm>
        <a:custGeom>
          <a:avLst/>
          <a:gdLst/>
          <a:ahLst/>
          <a:cxnLst/>
          <a:rect l="0" t="0" r="0" b="0"/>
          <a:pathLst>
            <a:path>
              <a:moveTo>
                <a:pt x="0" y="22215"/>
              </a:moveTo>
              <a:lnTo>
                <a:pt x="183192" y="2221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143709" y="2863078"/>
        <a:ext cx="9159" cy="9159"/>
      </dsp:txXfrm>
    </dsp:sp>
    <dsp:sp modelId="{938F43B8-893D-4B89-B8BE-05813D885E73}">
      <dsp:nvSpPr>
        <dsp:cNvPr id="0" name=""/>
        <dsp:cNvSpPr/>
      </dsp:nvSpPr>
      <dsp:spPr>
        <a:xfrm>
          <a:off x="1618014" y="2776061"/>
          <a:ext cx="1060548" cy="1060548"/>
        </a:xfrm>
        <a:prstGeom prst="ellipse">
          <a:avLst/>
        </a:prstGeom>
        <a:solidFill>
          <a:schemeClr val="lt1"/>
        </a:solid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GB" sz="1100" kern="1200"/>
            <a:t>Mental Health and Wellbeing </a:t>
          </a:r>
        </a:p>
      </dsp:txBody>
      <dsp:txXfrm>
        <a:off x="1773328" y="2931375"/>
        <a:ext cx="749920" cy="749920"/>
      </dsp:txXfrm>
    </dsp:sp>
    <dsp:sp modelId="{7EBE5F17-602F-4CDB-850D-4582BAF4129E}">
      <dsp:nvSpPr>
        <dsp:cNvPr id="0" name=""/>
        <dsp:cNvSpPr/>
      </dsp:nvSpPr>
      <dsp:spPr>
        <a:xfrm rot="19800000">
          <a:off x="1241104" y="2374562"/>
          <a:ext cx="183192" cy="44430"/>
        </a:xfrm>
        <a:custGeom>
          <a:avLst/>
          <a:gdLst/>
          <a:ahLst/>
          <a:cxnLst/>
          <a:rect l="0" t="0" r="0" b="0"/>
          <a:pathLst>
            <a:path>
              <a:moveTo>
                <a:pt x="0" y="22215"/>
              </a:moveTo>
              <a:lnTo>
                <a:pt x="183192" y="2221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1328121" y="2392198"/>
        <a:ext cx="9159" cy="9159"/>
      </dsp:txXfrm>
    </dsp:sp>
    <dsp:sp modelId="{4D3C496E-CA63-4D18-A891-AF54573E6578}">
      <dsp:nvSpPr>
        <dsp:cNvPr id="0" name=""/>
        <dsp:cNvSpPr/>
      </dsp:nvSpPr>
      <dsp:spPr>
        <a:xfrm>
          <a:off x="422520" y="2085842"/>
          <a:ext cx="1060548" cy="1060548"/>
        </a:xfrm>
        <a:prstGeom prst="ellipse">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GB" sz="1100" kern="1200"/>
            <a:t>Family Learning</a:t>
          </a:r>
        </a:p>
      </dsp:txBody>
      <dsp:txXfrm>
        <a:off x="577834" y="2241156"/>
        <a:ext cx="749920" cy="749920"/>
      </dsp:txXfrm>
    </dsp:sp>
    <dsp:sp modelId="{E6B41175-E001-4E6E-8CEF-AA135D2B926A}">
      <dsp:nvSpPr>
        <dsp:cNvPr id="0" name=""/>
        <dsp:cNvSpPr/>
      </dsp:nvSpPr>
      <dsp:spPr>
        <a:xfrm rot="1800000">
          <a:off x="1241104" y="1432802"/>
          <a:ext cx="183192" cy="44430"/>
        </a:xfrm>
        <a:custGeom>
          <a:avLst/>
          <a:gdLst/>
          <a:ahLst/>
          <a:cxnLst/>
          <a:rect l="0" t="0" r="0" b="0"/>
          <a:pathLst>
            <a:path>
              <a:moveTo>
                <a:pt x="0" y="22215"/>
              </a:moveTo>
              <a:lnTo>
                <a:pt x="183192" y="2221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1328121" y="1450438"/>
        <a:ext cx="9159" cy="9159"/>
      </dsp:txXfrm>
    </dsp:sp>
    <dsp:sp modelId="{1F27C703-0375-45FB-8FAF-F6F5F0D5CC75}">
      <dsp:nvSpPr>
        <dsp:cNvPr id="0" name=""/>
        <dsp:cNvSpPr/>
      </dsp:nvSpPr>
      <dsp:spPr>
        <a:xfrm>
          <a:off x="422520" y="705404"/>
          <a:ext cx="1060548" cy="1060548"/>
        </a:xfrm>
        <a:prstGeom prst="ellipse">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GB" sz="1100" kern="1200" dirty="0"/>
            <a:t>Professional Learning Academy </a:t>
          </a:r>
        </a:p>
      </dsp:txBody>
      <dsp:txXfrm>
        <a:off x="577834" y="860718"/>
        <a:ext cx="749920" cy="7499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8DADF6-9DC3-4BFD-AB74-A793799D47EB}">
      <dsp:nvSpPr>
        <dsp:cNvPr id="0" name=""/>
        <dsp:cNvSpPr/>
      </dsp:nvSpPr>
      <dsp:spPr>
        <a:xfrm>
          <a:off x="4342516" y="-115400"/>
          <a:ext cx="2882552" cy="1108497"/>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b="1" kern="1200" dirty="0" smtClean="0">
              <a:effectLst/>
            </a:rPr>
            <a:t>Learning is understood developmentally</a:t>
          </a:r>
          <a:endParaRPr lang="en-GB" sz="2400" b="1" kern="1200" dirty="0">
            <a:effectLst/>
          </a:endParaRPr>
        </a:p>
      </dsp:txBody>
      <dsp:txXfrm>
        <a:off x="4396628" y="-61288"/>
        <a:ext cx="2774328" cy="1000273"/>
      </dsp:txXfrm>
    </dsp:sp>
    <dsp:sp modelId="{C343F0D3-0BB2-490C-B882-E7551C54FAC2}">
      <dsp:nvSpPr>
        <dsp:cNvPr id="0" name=""/>
        <dsp:cNvSpPr/>
      </dsp:nvSpPr>
      <dsp:spPr>
        <a:xfrm>
          <a:off x="3788751" y="784556"/>
          <a:ext cx="4120172" cy="4120172"/>
        </a:xfrm>
        <a:custGeom>
          <a:avLst/>
          <a:gdLst/>
          <a:ahLst/>
          <a:cxnLst/>
          <a:rect l="0" t="0" r="0" b="0"/>
          <a:pathLst>
            <a:path>
              <a:moveTo>
                <a:pt x="2965709" y="209734"/>
              </a:moveTo>
              <a:arcTo wR="2060086" hR="2060086" stAng="17764719" swAng="445179"/>
            </a:path>
          </a:pathLst>
        </a:custGeom>
        <a:noFill/>
        <a:ln w="6350" cap="flat" cmpd="sng" algn="ctr">
          <a:solidFill>
            <a:schemeClr val="accent4">
              <a:hueOff val="0"/>
              <a:satOff val="0"/>
              <a:lumOff val="0"/>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EB5EA2F8-4077-4753-BE0B-AC3561C2716E}">
      <dsp:nvSpPr>
        <dsp:cNvPr id="0" name=""/>
        <dsp:cNvSpPr/>
      </dsp:nvSpPr>
      <dsp:spPr>
        <a:xfrm>
          <a:off x="6515039" y="1128235"/>
          <a:ext cx="2882552" cy="1108497"/>
        </a:xfrm>
        <a:prstGeom prst="roundRect">
          <a:avLst/>
        </a:prstGeom>
        <a:gradFill rotWithShape="0">
          <a:gsLst>
            <a:gs pos="0">
              <a:schemeClr val="accent4">
                <a:hueOff val="2079139"/>
                <a:satOff val="-9594"/>
                <a:lumOff val="353"/>
                <a:alphaOff val="0"/>
                <a:satMod val="103000"/>
                <a:lumMod val="102000"/>
                <a:tint val="94000"/>
              </a:schemeClr>
            </a:gs>
            <a:gs pos="50000">
              <a:schemeClr val="accent4">
                <a:hueOff val="2079139"/>
                <a:satOff val="-9594"/>
                <a:lumOff val="353"/>
                <a:alphaOff val="0"/>
                <a:satMod val="110000"/>
                <a:lumMod val="100000"/>
                <a:shade val="100000"/>
              </a:schemeClr>
            </a:gs>
            <a:gs pos="100000">
              <a:schemeClr val="accent4">
                <a:hueOff val="2079139"/>
                <a:satOff val="-9594"/>
                <a:lumOff val="35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b="1" kern="1200" dirty="0" smtClean="0">
              <a:effectLst>
                <a:outerShdw blurRad="38100" dist="38100" dir="2700000" algn="tl">
                  <a:srgbClr val="000000">
                    <a:alpha val="43137"/>
                  </a:srgbClr>
                </a:outerShdw>
              </a:effectLst>
            </a:rPr>
            <a:t>Environment offers a safe base</a:t>
          </a:r>
          <a:endParaRPr lang="en-GB" sz="2400" b="1" kern="1200" dirty="0">
            <a:effectLst>
              <a:outerShdw blurRad="38100" dist="38100" dir="2700000" algn="tl">
                <a:srgbClr val="000000">
                  <a:alpha val="43137"/>
                </a:srgbClr>
              </a:outerShdw>
            </a:effectLst>
          </a:endParaRPr>
        </a:p>
      </dsp:txBody>
      <dsp:txXfrm>
        <a:off x="6569151" y="1182347"/>
        <a:ext cx="2774328" cy="1000273"/>
      </dsp:txXfrm>
    </dsp:sp>
    <dsp:sp modelId="{F6BAC05A-81DB-40FA-BD14-91AA1D393645}">
      <dsp:nvSpPr>
        <dsp:cNvPr id="0" name=""/>
        <dsp:cNvSpPr/>
      </dsp:nvSpPr>
      <dsp:spPr>
        <a:xfrm>
          <a:off x="3982919" y="410232"/>
          <a:ext cx="4120172" cy="4120172"/>
        </a:xfrm>
        <a:custGeom>
          <a:avLst/>
          <a:gdLst/>
          <a:ahLst/>
          <a:cxnLst/>
          <a:rect l="0" t="0" r="0" b="0"/>
          <a:pathLst>
            <a:path>
              <a:moveTo>
                <a:pt x="4107453" y="1831517"/>
              </a:moveTo>
              <a:arcTo wR="2060086" hR="2060086" stAng="21217791" swAng="827963"/>
            </a:path>
          </a:pathLst>
        </a:custGeom>
        <a:noFill/>
        <a:ln w="6350" cap="flat" cmpd="sng" algn="ctr">
          <a:solidFill>
            <a:schemeClr val="accent4">
              <a:hueOff val="2079139"/>
              <a:satOff val="-9594"/>
              <a:lumOff val="353"/>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7106C235-78A8-4523-8F6A-BC92A88F6424}">
      <dsp:nvSpPr>
        <dsp:cNvPr id="0" name=""/>
        <dsp:cNvSpPr/>
      </dsp:nvSpPr>
      <dsp:spPr>
        <a:xfrm>
          <a:off x="6515049" y="2741698"/>
          <a:ext cx="2882552" cy="1108497"/>
        </a:xfrm>
        <a:prstGeom prst="roundRect">
          <a:avLst/>
        </a:prstGeom>
        <a:gradFill rotWithShape="0">
          <a:gsLst>
            <a:gs pos="0">
              <a:schemeClr val="accent4">
                <a:hueOff val="4158277"/>
                <a:satOff val="-19187"/>
                <a:lumOff val="706"/>
                <a:alphaOff val="0"/>
                <a:satMod val="103000"/>
                <a:lumMod val="102000"/>
                <a:tint val="94000"/>
              </a:schemeClr>
            </a:gs>
            <a:gs pos="50000">
              <a:schemeClr val="accent4">
                <a:hueOff val="4158277"/>
                <a:satOff val="-19187"/>
                <a:lumOff val="706"/>
                <a:alphaOff val="0"/>
                <a:satMod val="110000"/>
                <a:lumMod val="100000"/>
                <a:shade val="100000"/>
              </a:schemeClr>
            </a:gs>
            <a:gs pos="100000">
              <a:schemeClr val="accent4">
                <a:hueOff val="4158277"/>
                <a:satOff val="-19187"/>
                <a:lumOff val="7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b="1" kern="1200" dirty="0" smtClean="0">
              <a:effectLst>
                <a:outerShdw blurRad="38100" dist="38100" dir="2700000" algn="tl">
                  <a:srgbClr val="000000">
                    <a:alpha val="43137"/>
                  </a:srgbClr>
                </a:outerShdw>
              </a:effectLst>
            </a:rPr>
            <a:t>Nurture is important for wellbeing</a:t>
          </a:r>
          <a:endParaRPr lang="en-GB" sz="2400" b="1" kern="1200" dirty="0">
            <a:effectLst>
              <a:outerShdw blurRad="38100" dist="38100" dir="2700000" algn="tl">
                <a:srgbClr val="000000">
                  <a:alpha val="43137"/>
                </a:srgbClr>
              </a:outerShdw>
            </a:effectLst>
          </a:endParaRPr>
        </a:p>
      </dsp:txBody>
      <dsp:txXfrm>
        <a:off x="6569161" y="2795810"/>
        <a:ext cx="2774328" cy="1000273"/>
      </dsp:txXfrm>
    </dsp:sp>
    <dsp:sp modelId="{8DA443BB-4005-40A7-B509-EE5295592D74}">
      <dsp:nvSpPr>
        <dsp:cNvPr id="0" name=""/>
        <dsp:cNvSpPr/>
      </dsp:nvSpPr>
      <dsp:spPr>
        <a:xfrm>
          <a:off x="3777436" y="91396"/>
          <a:ext cx="4120172" cy="4120172"/>
        </a:xfrm>
        <a:custGeom>
          <a:avLst/>
          <a:gdLst/>
          <a:ahLst/>
          <a:cxnLst/>
          <a:rect l="0" t="0" r="0" b="0"/>
          <a:pathLst>
            <a:path>
              <a:moveTo>
                <a:pt x="3223024" y="3760537"/>
              </a:moveTo>
              <a:arcTo wR="2060086" hR="2060086" stAng="3337907" swAng="503428"/>
            </a:path>
          </a:pathLst>
        </a:custGeom>
        <a:noFill/>
        <a:ln w="6350" cap="flat" cmpd="sng" algn="ctr">
          <a:solidFill>
            <a:schemeClr val="accent4">
              <a:hueOff val="4158277"/>
              <a:satOff val="-19187"/>
              <a:lumOff val="706"/>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FABDB350-04CE-422A-BD4F-008E6D52BBC1}">
      <dsp:nvSpPr>
        <dsp:cNvPr id="0" name=""/>
        <dsp:cNvSpPr/>
      </dsp:nvSpPr>
      <dsp:spPr>
        <a:xfrm>
          <a:off x="4342516" y="4004772"/>
          <a:ext cx="2882552" cy="1108497"/>
        </a:xfrm>
        <a:prstGeom prst="roundRect">
          <a:avLst/>
        </a:prstGeom>
        <a:gradFill rotWithShape="0">
          <a:gsLst>
            <a:gs pos="0">
              <a:schemeClr val="accent4">
                <a:hueOff val="6237415"/>
                <a:satOff val="-28781"/>
                <a:lumOff val="1059"/>
                <a:alphaOff val="0"/>
                <a:satMod val="103000"/>
                <a:lumMod val="102000"/>
                <a:tint val="94000"/>
              </a:schemeClr>
            </a:gs>
            <a:gs pos="50000">
              <a:schemeClr val="accent4">
                <a:hueOff val="6237415"/>
                <a:satOff val="-28781"/>
                <a:lumOff val="1059"/>
                <a:alphaOff val="0"/>
                <a:satMod val="110000"/>
                <a:lumMod val="100000"/>
                <a:shade val="100000"/>
              </a:schemeClr>
            </a:gs>
            <a:gs pos="100000">
              <a:schemeClr val="accent4">
                <a:hueOff val="6237415"/>
                <a:satOff val="-28781"/>
                <a:lumOff val="105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b="1" kern="1200" dirty="0" smtClean="0">
              <a:effectLst>
                <a:outerShdw blurRad="38100" dist="38100" dir="2700000" algn="tl">
                  <a:srgbClr val="000000">
                    <a:alpha val="43137"/>
                  </a:srgbClr>
                </a:outerShdw>
              </a:effectLst>
            </a:rPr>
            <a:t>Language is a vital means of communication</a:t>
          </a:r>
        </a:p>
      </dsp:txBody>
      <dsp:txXfrm>
        <a:off x="4396628" y="4058884"/>
        <a:ext cx="2774328" cy="1000273"/>
      </dsp:txXfrm>
    </dsp:sp>
    <dsp:sp modelId="{21C9B6AB-9C03-42A0-BDDC-DC7F6913C93C}">
      <dsp:nvSpPr>
        <dsp:cNvPr id="0" name=""/>
        <dsp:cNvSpPr/>
      </dsp:nvSpPr>
      <dsp:spPr>
        <a:xfrm>
          <a:off x="3669975" y="91396"/>
          <a:ext cx="4120172" cy="4120172"/>
        </a:xfrm>
        <a:custGeom>
          <a:avLst/>
          <a:gdLst/>
          <a:ahLst/>
          <a:cxnLst/>
          <a:rect l="0" t="0" r="0" b="0"/>
          <a:pathLst>
            <a:path>
              <a:moveTo>
                <a:pt x="1157723" y="3912030"/>
              </a:moveTo>
              <a:arcTo wR="2060086" hR="2060086" stAng="6958665" swAng="503428"/>
            </a:path>
          </a:pathLst>
        </a:custGeom>
        <a:noFill/>
        <a:ln w="6350" cap="flat" cmpd="sng" algn="ctr">
          <a:solidFill>
            <a:schemeClr val="accent4">
              <a:hueOff val="6237415"/>
              <a:satOff val="-28781"/>
              <a:lumOff val="1059"/>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FEBDD8ED-F778-48F1-BC9B-CAA0DB1500C3}">
      <dsp:nvSpPr>
        <dsp:cNvPr id="0" name=""/>
        <dsp:cNvSpPr/>
      </dsp:nvSpPr>
      <dsp:spPr>
        <a:xfrm>
          <a:off x="2169982" y="2741698"/>
          <a:ext cx="2882552" cy="1108497"/>
        </a:xfrm>
        <a:prstGeom prst="roundRect">
          <a:avLst/>
        </a:prstGeom>
        <a:gradFill rotWithShape="0">
          <a:gsLst>
            <a:gs pos="0">
              <a:schemeClr val="accent4">
                <a:hueOff val="8316554"/>
                <a:satOff val="-38374"/>
                <a:lumOff val="1412"/>
                <a:alphaOff val="0"/>
                <a:satMod val="103000"/>
                <a:lumMod val="102000"/>
                <a:tint val="94000"/>
              </a:schemeClr>
            </a:gs>
            <a:gs pos="50000">
              <a:schemeClr val="accent4">
                <a:hueOff val="8316554"/>
                <a:satOff val="-38374"/>
                <a:lumOff val="1412"/>
                <a:alphaOff val="0"/>
                <a:satMod val="110000"/>
                <a:lumMod val="100000"/>
                <a:shade val="100000"/>
              </a:schemeClr>
            </a:gs>
            <a:gs pos="100000">
              <a:schemeClr val="accent4">
                <a:hueOff val="8316554"/>
                <a:satOff val="-38374"/>
                <a:lumOff val="141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b="1" kern="1200" dirty="0" smtClean="0">
              <a:effectLst>
                <a:outerShdw blurRad="38100" dist="38100" dir="2700000" algn="tl">
                  <a:srgbClr val="000000">
                    <a:alpha val="43137"/>
                  </a:srgbClr>
                </a:outerShdw>
              </a:effectLst>
            </a:rPr>
            <a:t>All behaviour is communication</a:t>
          </a:r>
          <a:endParaRPr lang="en-GB" sz="2400" b="1" kern="1200" dirty="0">
            <a:effectLst>
              <a:outerShdw blurRad="38100" dist="38100" dir="2700000" algn="tl">
                <a:srgbClr val="000000">
                  <a:alpha val="43137"/>
                </a:srgbClr>
              </a:outerShdw>
            </a:effectLst>
          </a:endParaRPr>
        </a:p>
      </dsp:txBody>
      <dsp:txXfrm>
        <a:off x="2224094" y="2795810"/>
        <a:ext cx="2774328" cy="1000273"/>
      </dsp:txXfrm>
    </dsp:sp>
    <dsp:sp modelId="{334A7E5A-5A78-45AE-99C4-E2E97BAE125A}">
      <dsp:nvSpPr>
        <dsp:cNvPr id="0" name=""/>
        <dsp:cNvSpPr/>
      </dsp:nvSpPr>
      <dsp:spPr>
        <a:xfrm>
          <a:off x="3464492" y="410232"/>
          <a:ext cx="4120172" cy="4120172"/>
        </a:xfrm>
        <a:custGeom>
          <a:avLst/>
          <a:gdLst/>
          <a:ahLst/>
          <a:cxnLst/>
          <a:rect l="0" t="0" r="0" b="0"/>
          <a:pathLst>
            <a:path>
              <a:moveTo>
                <a:pt x="17293" y="2326459"/>
              </a:moveTo>
              <a:arcTo wR="2060086" hR="2060086" stAng="10354245" swAng="827963"/>
            </a:path>
          </a:pathLst>
        </a:custGeom>
        <a:noFill/>
        <a:ln w="6350" cap="flat" cmpd="sng" algn="ctr">
          <a:solidFill>
            <a:schemeClr val="accent4">
              <a:hueOff val="8316554"/>
              <a:satOff val="-38374"/>
              <a:lumOff val="1412"/>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5295F659-5B9E-4F8D-9277-E336C629477D}">
      <dsp:nvSpPr>
        <dsp:cNvPr id="0" name=""/>
        <dsp:cNvSpPr/>
      </dsp:nvSpPr>
      <dsp:spPr>
        <a:xfrm>
          <a:off x="2169992" y="1128235"/>
          <a:ext cx="2882552" cy="1108497"/>
        </a:xfrm>
        <a:prstGeom prst="roundRect">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b="1" kern="1200" dirty="0" smtClean="0">
              <a:effectLst>
                <a:outerShdw blurRad="38100" dist="38100" dir="2700000" algn="tl">
                  <a:srgbClr val="000000">
                    <a:alpha val="43137"/>
                  </a:srgbClr>
                </a:outerShdw>
              </a:effectLst>
            </a:rPr>
            <a:t>Transitions are important in  children’s lives</a:t>
          </a:r>
          <a:endParaRPr lang="en-GB" sz="2400" b="1" kern="1200" dirty="0">
            <a:effectLst>
              <a:outerShdw blurRad="38100" dist="38100" dir="2700000" algn="tl">
                <a:srgbClr val="000000">
                  <a:alpha val="43137"/>
                </a:srgbClr>
              </a:outerShdw>
            </a:effectLst>
          </a:endParaRPr>
        </a:p>
      </dsp:txBody>
      <dsp:txXfrm>
        <a:off x="2224104" y="1182347"/>
        <a:ext cx="2774328" cy="1000273"/>
      </dsp:txXfrm>
    </dsp:sp>
    <dsp:sp modelId="{74CDDC9C-A576-44FF-A0E1-DDFF0532F437}">
      <dsp:nvSpPr>
        <dsp:cNvPr id="0" name=""/>
        <dsp:cNvSpPr/>
      </dsp:nvSpPr>
      <dsp:spPr>
        <a:xfrm>
          <a:off x="3658660" y="784556"/>
          <a:ext cx="4120172" cy="4120172"/>
        </a:xfrm>
        <a:custGeom>
          <a:avLst/>
          <a:gdLst/>
          <a:ahLst/>
          <a:cxnLst/>
          <a:rect l="0" t="0" r="0" b="0"/>
          <a:pathLst>
            <a:path>
              <a:moveTo>
                <a:pt x="923099" y="342175"/>
              </a:moveTo>
              <a:arcTo wR="2060086" hR="2060086" stAng="14190102" swAng="445179"/>
            </a:path>
          </a:pathLst>
        </a:custGeom>
        <a:noFill/>
        <a:ln w="6350" cap="flat" cmpd="sng" algn="ctr">
          <a:solidFill>
            <a:schemeClr val="accent4">
              <a:hueOff val="10395692"/>
              <a:satOff val="-47968"/>
              <a:lumOff val="1765"/>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1797F91D-A9BA-4230-A9F8-AC7750FE6057}" type="datetimeFigureOut">
              <a:rPr lang="en-GB" smtClean="0"/>
              <a:t>14/03/2019</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3F7081AB-7E89-4222-B45F-1AB234397470}" type="slidenum">
              <a:rPr lang="en-GB" smtClean="0"/>
              <a:t>‹#›</a:t>
            </a:fld>
            <a:endParaRPr lang="en-GB"/>
          </a:p>
        </p:txBody>
      </p:sp>
    </p:spTree>
    <p:extLst>
      <p:ext uri="{BB962C8B-B14F-4D97-AF65-F5344CB8AC3E}">
        <p14:creationId xmlns:p14="http://schemas.microsoft.com/office/powerpoint/2010/main" val="37164377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0444171-81B6-4834-8C5A-284A63CE1FCE}" type="datetimeFigureOut">
              <a:rPr lang="en-GB" smtClean="0"/>
              <a:t>14/03/2019</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2970B64-5BB7-4601-B832-CF6E42972C95}" type="slidenum">
              <a:rPr lang="en-GB" smtClean="0"/>
              <a:t>‹#›</a:t>
            </a:fld>
            <a:endParaRPr lang="en-GB"/>
          </a:p>
        </p:txBody>
      </p:sp>
    </p:spTree>
    <p:extLst>
      <p:ext uri="{BB962C8B-B14F-4D97-AF65-F5344CB8AC3E}">
        <p14:creationId xmlns:p14="http://schemas.microsoft.com/office/powerpoint/2010/main" val="2386479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Arial" panose="020B0604020202020204" pitchFamily="34" charset="0"/>
                <a:cs typeface="Arial" panose="020B0604020202020204" pitchFamily="34" charset="0"/>
              </a:rPr>
              <a:t>To replace photos right click on image and select ‘Format Picture’ – a new panel will appear on right hand side of page, click on paint bucket, then click on</a:t>
            </a:r>
            <a:r>
              <a:rPr lang="en-GB" sz="1200" baseline="0" dirty="0" smtClean="0">
                <a:latin typeface="Arial" panose="020B0604020202020204" pitchFamily="34" charset="0"/>
                <a:cs typeface="Arial" panose="020B0604020202020204" pitchFamily="34" charset="0"/>
              </a:rPr>
              <a:t> Fill and then select</a:t>
            </a:r>
            <a:r>
              <a:rPr lang="en-GB" sz="1200" dirty="0" smtClean="0">
                <a:latin typeface="Arial" panose="020B0604020202020204" pitchFamily="34" charset="0"/>
                <a:cs typeface="Arial" panose="020B0604020202020204" pitchFamily="34" charset="0"/>
              </a:rPr>
              <a:t> ‘Picture or texture fill’.  Then click ‘file’ under select insert picture from .  You can then select the photo you want to use from your photo library.  It will automatically appear in the circle</a:t>
            </a:r>
          </a:p>
          <a:p>
            <a:endParaRPr lang="en-GB" dirty="0"/>
          </a:p>
        </p:txBody>
      </p:sp>
      <p:sp>
        <p:nvSpPr>
          <p:cNvPr id="4" name="Slide Number Placeholder 3"/>
          <p:cNvSpPr>
            <a:spLocks noGrp="1"/>
          </p:cNvSpPr>
          <p:nvPr>
            <p:ph type="sldNum" sz="quarter" idx="10"/>
          </p:nvPr>
        </p:nvSpPr>
        <p:spPr/>
        <p:txBody>
          <a:bodyPr/>
          <a:lstStyle/>
          <a:p>
            <a:fld id="{C2970B64-5BB7-4601-B832-CF6E42972C9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165840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smtClean="0"/>
          </a:p>
          <a:p>
            <a:endParaRPr lang="en-GB" dirty="0" smtClean="0"/>
          </a:p>
          <a:p>
            <a:r>
              <a:rPr lang="en-GB" dirty="0" smtClean="0"/>
              <a:t>Our staff’s Professional Learning</a:t>
            </a:r>
            <a:r>
              <a:rPr lang="en-GB" baseline="0" dirty="0" smtClean="0"/>
              <a:t>, their understanding of attachment and trauma, and how this effects brain development. </a:t>
            </a:r>
          </a:p>
          <a:p>
            <a:r>
              <a:rPr lang="en-GB" baseline="0" dirty="0" smtClean="0"/>
              <a:t>WE also needed staff to think about their values and how they viewed behaviour and how they understood their role in the classroom in relation to these factors. </a:t>
            </a:r>
          </a:p>
          <a:p>
            <a:r>
              <a:rPr lang="en-GB" baseline="0" dirty="0" smtClean="0"/>
              <a:t>Slides like this were a launch point for discussion around nurture values. </a:t>
            </a:r>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D232C5C-B0B6-470F-AE21-3EF9420C170E}" type="slidenum">
              <a:rPr lang="en-GB" smtClean="0">
                <a:solidFill>
                  <a:prstClr val="black"/>
                </a:solidFill>
              </a:rPr>
              <a:pPr eaLnBrk="1" hangingPunct="1"/>
              <a:t>10</a:t>
            </a:fld>
            <a:endParaRPr lang="en-GB" smtClean="0">
              <a:solidFill>
                <a:prstClr val="black"/>
              </a:solidFill>
            </a:endParaRPr>
          </a:p>
        </p:txBody>
      </p:sp>
    </p:spTree>
    <p:extLst>
      <p:ext uri="{BB962C8B-B14F-4D97-AF65-F5344CB8AC3E}">
        <p14:creationId xmlns:p14="http://schemas.microsoft.com/office/powerpoint/2010/main" val="227017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sz="1600" b="1" dirty="0" smtClean="0"/>
              <a:t>Maybe not an exhaustive list but</a:t>
            </a:r>
            <a:r>
              <a:rPr lang="en-US" sz="1600" b="1" baseline="0" dirty="0" smtClean="0"/>
              <a:t> again a tool to start to think about what teachers already do, what do we think about, what as individuals and teams did we need to develop. </a:t>
            </a:r>
          </a:p>
        </p:txBody>
      </p:sp>
      <p:sp>
        <p:nvSpPr>
          <p:cNvPr id="4" name="Slide Number Placeholder 3"/>
          <p:cNvSpPr>
            <a:spLocks noGrp="1"/>
          </p:cNvSpPr>
          <p:nvPr>
            <p:ph type="sldNum" sz="quarter" idx="10"/>
          </p:nvPr>
        </p:nvSpPr>
        <p:spPr/>
        <p:txBody>
          <a:bodyPr/>
          <a:lstStyle/>
          <a:p>
            <a:fld id="{1238C683-9137-4122-84BD-5AA5692D6AF0}"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3976233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a:t>
            </a:r>
            <a:r>
              <a:rPr lang="en-GB" baseline="0" dirty="0" smtClean="0"/>
              <a:t> has the impact of this workstream been? What can we report as a result of our interventions? Qualitative and quantitative are both good. </a:t>
            </a:r>
          </a:p>
        </p:txBody>
      </p:sp>
      <p:sp>
        <p:nvSpPr>
          <p:cNvPr id="4" name="Slide Number Placeholder 3"/>
          <p:cNvSpPr>
            <a:spLocks noGrp="1"/>
          </p:cNvSpPr>
          <p:nvPr>
            <p:ph type="sldNum" sz="quarter" idx="10"/>
          </p:nvPr>
        </p:nvSpPr>
        <p:spPr/>
        <p:txBody>
          <a:bodyPr/>
          <a:lstStyle/>
          <a:p>
            <a:fld id="{EC4306F5-0627-40DD-8227-E2EBA113EB58}" type="slidenum">
              <a:rPr lang="en-GB" smtClean="0">
                <a:solidFill>
                  <a:prstClr val="black"/>
                </a:solidFill>
              </a:rPr>
              <a:pPr/>
              <a:t>12</a:t>
            </a:fld>
            <a:endParaRPr lang="en-GB" dirty="0">
              <a:solidFill>
                <a:prstClr val="black"/>
              </a:solidFill>
            </a:endParaRPr>
          </a:p>
        </p:txBody>
      </p:sp>
    </p:spTree>
    <p:extLst>
      <p:ext uri="{BB962C8B-B14F-4D97-AF65-F5344CB8AC3E}">
        <p14:creationId xmlns:p14="http://schemas.microsoft.com/office/powerpoint/2010/main" val="101775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Based on 40 children </a:t>
            </a:r>
          </a:p>
          <a:p>
            <a:r>
              <a:rPr lang="en-GB" dirty="0" smtClean="0"/>
              <a:t>All</a:t>
            </a:r>
            <a:r>
              <a:rPr lang="en-GB" baseline="0" dirty="0" smtClean="0"/>
              <a:t> shifts are significant </a:t>
            </a:r>
            <a:endParaRPr lang="en-GB" dirty="0"/>
          </a:p>
        </p:txBody>
      </p:sp>
      <p:sp>
        <p:nvSpPr>
          <p:cNvPr id="4" name="Slide Number Placeholder 3"/>
          <p:cNvSpPr>
            <a:spLocks noGrp="1"/>
          </p:cNvSpPr>
          <p:nvPr>
            <p:ph type="sldNum" sz="quarter" idx="10"/>
          </p:nvPr>
        </p:nvSpPr>
        <p:spPr/>
        <p:txBody>
          <a:bodyPr/>
          <a:lstStyle/>
          <a:p>
            <a:fld id="{C2970B64-5BB7-4601-B832-CF6E42972C95}" type="slidenum">
              <a:rPr lang="en-GB" smtClean="0"/>
              <a:t>13</a:t>
            </a:fld>
            <a:endParaRPr lang="en-GB"/>
          </a:p>
        </p:txBody>
      </p:sp>
    </p:spTree>
    <p:extLst>
      <p:ext uri="{BB962C8B-B14F-4D97-AF65-F5344CB8AC3E}">
        <p14:creationId xmlns:p14="http://schemas.microsoft.com/office/powerpoint/2010/main" val="1581680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N=114</a:t>
            </a:r>
          </a:p>
          <a:p>
            <a:endParaRPr lang="en-GB" dirty="0" smtClean="0"/>
          </a:p>
          <a:p>
            <a:r>
              <a:rPr lang="en-GB" dirty="0" smtClean="0"/>
              <a:t>Again all shifts are significant</a:t>
            </a:r>
            <a:endParaRPr lang="en-GB" dirty="0"/>
          </a:p>
        </p:txBody>
      </p:sp>
      <p:sp>
        <p:nvSpPr>
          <p:cNvPr id="4" name="Slide Number Placeholder 3"/>
          <p:cNvSpPr>
            <a:spLocks noGrp="1"/>
          </p:cNvSpPr>
          <p:nvPr>
            <p:ph type="sldNum" sz="quarter" idx="10"/>
          </p:nvPr>
        </p:nvSpPr>
        <p:spPr/>
        <p:txBody>
          <a:bodyPr/>
          <a:lstStyle/>
          <a:p>
            <a:fld id="{C2970B64-5BB7-4601-B832-CF6E42972C95}" type="slidenum">
              <a:rPr lang="en-GB" smtClean="0"/>
              <a:t>14</a:t>
            </a:fld>
            <a:endParaRPr lang="en-GB"/>
          </a:p>
        </p:txBody>
      </p:sp>
    </p:spTree>
    <p:extLst>
      <p:ext uri="{BB962C8B-B14F-4D97-AF65-F5344CB8AC3E}">
        <p14:creationId xmlns:p14="http://schemas.microsoft.com/office/powerpoint/2010/main" val="865765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SDQ Teachers and Parents show significant</a:t>
            </a:r>
            <a:r>
              <a:rPr lang="en-GB" baseline="0" dirty="0" smtClean="0"/>
              <a:t> shift. </a:t>
            </a:r>
          </a:p>
          <a:p>
            <a:r>
              <a:rPr lang="en-GB" baseline="0" dirty="0" smtClean="0"/>
              <a:t>Pupil data shows there is not. </a:t>
            </a:r>
            <a:endParaRPr lang="en-GB" dirty="0"/>
          </a:p>
        </p:txBody>
      </p:sp>
      <p:sp>
        <p:nvSpPr>
          <p:cNvPr id="4" name="Slide Number Placeholder 3"/>
          <p:cNvSpPr>
            <a:spLocks noGrp="1"/>
          </p:cNvSpPr>
          <p:nvPr>
            <p:ph type="sldNum" sz="quarter" idx="10"/>
          </p:nvPr>
        </p:nvSpPr>
        <p:spPr/>
        <p:txBody>
          <a:bodyPr/>
          <a:lstStyle/>
          <a:p>
            <a:fld id="{C2970B64-5BB7-4601-B832-CF6E42972C95}" type="slidenum">
              <a:rPr lang="en-GB" smtClean="0"/>
              <a:t>15</a:t>
            </a:fld>
            <a:endParaRPr lang="en-GB"/>
          </a:p>
        </p:txBody>
      </p:sp>
    </p:spTree>
    <p:extLst>
      <p:ext uri="{BB962C8B-B14F-4D97-AF65-F5344CB8AC3E}">
        <p14:creationId xmlns:p14="http://schemas.microsoft.com/office/powerpoint/2010/main" val="624817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Who doesn’t want to fee</a:t>
            </a:r>
            <a:r>
              <a:rPr lang="en-GB" sz="1200" baseline="0" dirty="0" smtClean="0"/>
              <a:t>l like this about their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“Seeing a lovely smile on a child’s face instead of a glower or a frown. Watching interaction between children who find it difficult to play with others.”</a:t>
            </a:r>
          </a:p>
          <a:p>
            <a:endParaRPr lang="en-GB" dirty="0"/>
          </a:p>
        </p:txBody>
      </p:sp>
      <p:sp>
        <p:nvSpPr>
          <p:cNvPr id="4" name="Slide Number Placeholder 3"/>
          <p:cNvSpPr>
            <a:spLocks noGrp="1"/>
          </p:cNvSpPr>
          <p:nvPr>
            <p:ph type="sldNum" sz="quarter" idx="10"/>
          </p:nvPr>
        </p:nvSpPr>
        <p:spPr/>
        <p:txBody>
          <a:bodyPr/>
          <a:lstStyle/>
          <a:p>
            <a:fld id="{C2970B64-5BB7-4601-B832-CF6E42972C95}"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827897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 recent HMIE inspection of North Ayrshire’s approaches to raising attainment stated that there has been a wide range of interventions and supports to promote health and wellbeing.  The inspection team recognised the, “Strong culture of collaborative professional learning… with a high engagement and focus on improvement.”  There was recognition of the strong commitment and value placed on professional learning in North Ayrshire. </a:t>
            </a:r>
            <a:endParaRPr lang="en-GB" dirty="0"/>
          </a:p>
        </p:txBody>
      </p:sp>
      <p:sp>
        <p:nvSpPr>
          <p:cNvPr id="4" name="Slide Number Placeholder 3"/>
          <p:cNvSpPr>
            <a:spLocks noGrp="1"/>
          </p:cNvSpPr>
          <p:nvPr>
            <p:ph type="sldNum" sz="quarter" idx="10"/>
          </p:nvPr>
        </p:nvSpPr>
        <p:spPr/>
        <p:txBody>
          <a:bodyPr/>
          <a:lstStyle/>
          <a:p>
            <a:fld id="{C2970B64-5BB7-4601-B832-CF6E42972C95}" type="slidenum">
              <a:rPr lang="en-GB" smtClean="0"/>
              <a:t>17</a:t>
            </a:fld>
            <a:endParaRPr lang="en-GB"/>
          </a:p>
        </p:txBody>
      </p:sp>
    </p:spTree>
    <p:extLst>
      <p:ext uri="{BB962C8B-B14F-4D97-AF65-F5344CB8AC3E}">
        <p14:creationId xmlns:p14="http://schemas.microsoft.com/office/powerpoint/2010/main" val="2921858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2970B64-5BB7-4601-B832-CF6E42972C95}" type="slidenum">
              <a:rPr lang="en-GB" smtClean="0"/>
              <a:t>18</a:t>
            </a:fld>
            <a:endParaRPr lang="en-GB"/>
          </a:p>
        </p:txBody>
      </p:sp>
    </p:spTree>
    <p:extLst>
      <p:ext uri="{BB962C8B-B14F-4D97-AF65-F5344CB8AC3E}">
        <p14:creationId xmlns:p14="http://schemas.microsoft.com/office/powerpoint/2010/main" val="4155940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2970B64-5BB7-4601-B832-CF6E42972C95}"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655812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p>
        </p:txBody>
      </p:sp>
      <p:sp>
        <p:nvSpPr>
          <p:cNvPr id="4" name="Slide Number Placeholder 3"/>
          <p:cNvSpPr>
            <a:spLocks noGrp="1"/>
          </p:cNvSpPr>
          <p:nvPr>
            <p:ph type="sldNum" sz="quarter" idx="10"/>
          </p:nvPr>
        </p:nvSpPr>
        <p:spPr/>
        <p:txBody>
          <a:bodyPr/>
          <a:lstStyle/>
          <a:p>
            <a:fld id="{EC4306F5-0627-40DD-8227-E2EBA113EB58}" type="slidenum">
              <a:rPr lang="en-GB" smtClean="0">
                <a:solidFill>
                  <a:prstClr val="black"/>
                </a:solidFill>
              </a:rPr>
              <a:pPr/>
              <a:t>2</a:t>
            </a:fld>
            <a:endParaRPr lang="en-GB" dirty="0">
              <a:solidFill>
                <a:prstClr val="black"/>
              </a:solidFill>
            </a:endParaRPr>
          </a:p>
        </p:txBody>
      </p:sp>
    </p:spTree>
    <p:extLst>
      <p:ext uri="{BB962C8B-B14F-4D97-AF65-F5344CB8AC3E}">
        <p14:creationId xmlns:p14="http://schemas.microsoft.com/office/powerpoint/2010/main" val="9821721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Welcome</a:t>
            </a:r>
            <a:br>
              <a:rPr lang="en-GB" dirty="0" smtClean="0"/>
            </a:br>
            <a:endParaRPr lang="en-GB" dirty="0" smtClean="0"/>
          </a:p>
          <a:p>
            <a:r>
              <a:rPr lang="en-GB" dirty="0" smtClean="0"/>
              <a:t>Intro </a:t>
            </a:r>
          </a:p>
          <a:p>
            <a:r>
              <a:rPr lang="en-GB" dirty="0" smtClean="0"/>
              <a:t>From the outset let’s be clear ...... today is not just about what is done to people to fix them it is about what is do with people to fundamentally change the basis and culture of what we strive to do to support the life chances of our young people . It is about recognising that relationships are key at all levels to enhance the wellbeing of our YP .... </a:t>
            </a:r>
          </a:p>
          <a:p>
            <a:r>
              <a:rPr lang="en-GB" dirty="0" smtClean="0"/>
              <a:t/>
            </a:r>
            <a:br>
              <a:rPr lang="en-GB" dirty="0" smtClean="0"/>
            </a:br>
            <a:endParaRPr lang="en-GB" dirty="0" smtClean="0"/>
          </a:p>
          <a:p>
            <a:r>
              <a:rPr lang="en-GB" dirty="0" smtClean="0"/>
              <a:t>THE NIF DRIVERS SUPPORTED BY SE THROUGH HGIOS </a:t>
            </a:r>
          </a:p>
          <a:p>
            <a:r>
              <a:rPr lang="en-GB" dirty="0" smtClean="0"/>
              <a:t>DESCRIBES the need to:</a:t>
            </a:r>
          </a:p>
          <a:p>
            <a:r>
              <a:rPr lang="en-GB" dirty="0" smtClean="0"/>
              <a:t>n Recognise that outcomes for children and young people can be improved by </a:t>
            </a:r>
            <a:r>
              <a:rPr lang="en-GB" i="1" dirty="0" smtClean="0"/>
              <a:t>improving practice at different levels of the system;</a:t>
            </a:r>
            <a:r>
              <a:rPr lang="en-GB" dirty="0" smtClean="0"/>
              <a:t/>
            </a:r>
            <a:br>
              <a:rPr lang="en-GB" dirty="0" smtClean="0"/>
            </a:br>
            <a:endParaRPr lang="en-GB" dirty="0" smtClean="0"/>
          </a:p>
          <a:p>
            <a:r>
              <a:rPr lang="en-GB" dirty="0" smtClean="0"/>
              <a:t/>
            </a:r>
            <a:br>
              <a:rPr lang="en-GB" dirty="0" smtClean="0"/>
            </a:br>
            <a:endParaRPr lang="en-GB" dirty="0" smtClean="0"/>
          </a:p>
          <a:p>
            <a:r>
              <a:rPr lang="en-GB" dirty="0" smtClean="0"/>
              <a:t>Recognise Professional responsibilities and ensure everyone involved has the capacity to play their part effectively;</a:t>
            </a:r>
          </a:p>
          <a:p>
            <a:r>
              <a:rPr lang="en-GB" dirty="0" smtClean="0"/>
              <a:t/>
            </a:r>
            <a:br>
              <a:rPr lang="en-GB" dirty="0" smtClean="0"/>
            </a:br>
            <a:endParaRPr lang="en-GB" dirty="0" smtClean="0"/>
          </a:p>
          <a:p>
            <a:r>
              <a:rPr lang="en-GB" dirty="0" smtClean="0"/>
              <a:t>Use evidence to inform practice and share innovation;</a:t>
            </a:r>
          </a:p>
          <a:p>
            <a:r>
              <a:rPr lang="en-GB" dirty="0" smtClean="0"/>
              <a:t/>
            </a:r>
            <a:br>
              <a:rPr lang="en-GB" dirty="0" smtClean="0"/>
            </a:br>
            <a:endParaRPr lang="en-GB" dirty="0" smtClean="0"/>
          </a:p>
          <a:p>
            <a:r>
              <a:rPr lang="en-GB" dirty="0" smtClean="0"/>
              <a:t>The self-evaluation of nurturing approaches based on </a:t>
            </a:r>
            <a:r>
              <a:rPr lang="en-GB" dirty="0" err="1" smtClean="0"/>
              <a:t>nif</a:t>
            </a:r>
            <a:r>
              <a:rPr lang="en-GB" dirty="0" smtClean="0"/>
              <a:t> drivers and our </a:t>
            </a:r>
            <a:r>
              <a:rPr lang="en-GB" dirty="0" err="1" smtClean="0"/>
              <a:t>hgios</a:t>
            </a:r>
            <a:r>
              <a:rPr lang="en-GB" dirty="0" smtClean="0"/>
              <a:t> informed QIF can also helps schools determine to what extent their culture and ethos impacts on overall attainment and achievement.</a:t>
            </a:r>
          </a:p>
          <a:p>
            <a:r>
              <a:rPr lang="en-GB" dirty="0" smtClean="0"/>
              <a:t/>
            </a:r>
            <a:br>
              <a:rPr lang="en-GB" dirty="0" smtClean="0"/>
            </a:br>
            <a:endParaRPr lang="en-GB" dirty="0" smtClean="0"/>
          </a:p>
          <a:p>
            <a:r>
              <a:rPr lang="en-GB" dirty="0" smtClean="0"/>
              <a:t/>
            </a:r>
            <a:br>
              <a:rPr lang="en-GB" dirty="0" smtClean="0"/>
            </a:br>
            <a:endParaRPr lang="en-GB" dirty="0" smtClean="0"/>
          </a:p>
          <a:p>
            <a:r>
              <a:rPr lang="en-GB" dirty="0" smtClean="0"/>
              <a:t>Our approach to professional learning in nurture and restorative practice is the same approach we take when undertaking nurturing approaches with children </a:t>
            </a:r>
            <a:br>
              <a:rPr lang="en-GB" dirty="0" smtClean="0"/>
            </a:br>
            <a:endParaRPr lang="en-GB" dirty="0" smtClean="0"/>
          </a:p>
          <a:p>
            <a:r>
              <a:rPr lang="en-GB" dirty="0" smtClean="0"/>
              <a:t/>
            </a:r>
            <a:br>
              <a:rPr lang="en-GB" dirty="0" smtClean="0"/>
            </a:br>
            <a:endParaRPr lang="en-GB" dirty="0" smtClean="0"/>
          </a:p>
          <a:p>
            <a:r>
              <a:rPr lang="en-GB" dirty="0" smtClean="0"/>
              <a:t>Professional learning advocated by NORTH AYRSHIRE AND THE GTCS IS in itself nurture based ..... in professional learning in north Ayrshire within NRP we really do get to practice what we preach .....</a:t>
            </a:r>
          </a:p>
          <a:p>
            <a:r>
              <a:rPr lang="en-GB" dirty="0" smtClean="0"/>
              <a:t/>
            </a:r>
            <a:br>
              <a:rPr lang="en-GB" dirty="0" smtClean="0"/>
            </a:br>
            <a:endParaRPr lang="en-GB" dirty="0" smtClean="0"/>
          </a:p>
          <a:p>
            <a:r>
              <a:rPr lang="en-GB" sz="1200" b="1" kern="1200" dirty="0" smtClean="0">
                <a:solidFill>
                  <a:schemeClr val="tx1"/>
                </a:solidFill>
                <a:effectLst/>
                <a:latin typeface="+mn-lt"/>
                <a:ea typeface="+mn-ea"/>
                <a:cs typeface="+mn-cs"/>
              </a:rPr>
              <a:t>Nurture Work stream’s Professional Learning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nurture work stream are committed to their own professional learning. There is a commitment in the team to bringing learning back to the authority and sharing new learning with partners.  </a:t>
            </a:r>
          </a:p>
          <a:p>
            <a:r>
              <a:rPr lang="en-GB" sz="1200" kern="1200" dirty="0" smtClean="0">
                <a:solidFill>
                  <a:schemeClr val="tx1"/>
                </a:solidFill>
                <a:effectLst/>
                <a:latin typeface="+mn-lt"/>
                <a:ea typeface="+mn-ea"/>
                <a:cs typeface="+mn-cs"/>
              </a:rPr>
              <a:t>Highlights have included:</a:t>
            </a:r>
          </a:p>
          <a:p>
            <a:pPr lvl="0"/>
            <a:r>
              <a:rPr lang="en-GB" sz="1200" kern="1200" dirty="0" smtClean="0">
                <a:solidFill>
                  <a:schemeClr val="tx1"/>
                </a:solidFill>
                <a:effectLst/>
                <a:latin typeface="+mn-lt"/>
                <a:ea typeface="+mn-ea"/>
                <a:cs typeface="+mn-cs"/>
              </a:rPr>
              <a:t>Morven McLean and Jennifer Johnstone participated in Nurture Group Network’s Scottish Conference and Summer School.  The summer school used a workshop format and modified versions of the workshops have been shared with the nurture team.  This year practitioners from our secondary nurture groups are hoping to attend summer school and will bring back and share their experiences.  </a:t>
            </a:r>
          </a:p>
          <a:p>
            <a:r>
              <a:rPr lang="en-GB" sz="1200" kern="1200" dirty="0" smtClean="0">
                <a:solidFill>
                  <a:schemeClr val="tx1"/>
                </a:solidFill>
                <a:effectLst/>
                <a:latin typeface="+mn-lt"/>
                <a:ea typeface="+mn-ea"/>
                <a:cs typeface="+mn-cs"/>
              </a:rPr>
              <a:t> </a:t>
            </a:r>
          </a:p>
          <a:p>
            <a:pPr lvl="0"/>
            <a:r>
              <a:rPr lang="en-GB" sz="1200" kern="1200" dirty="0" smtClean="0">
                <a:solidFill>
                  <a:schemeClr val="tx1"/>
                </a:solidFill>
                <a:effectLst/>
                <a:latin typeface="+mn-lt"/>
                <a:ea typeface="+mn-ea"/>
                <a:cs typeface="+mn-cs"/>
              </a:rPr>
              <a:t>Diane Ferguson, Catherine Paterson and Sam March attended Bruce Perry’s seminar in Edinburgh on 3 October 2016.  Following the seminar nurture training has been adapted to reflect the learning gained.</a:t>
            </a:r>
          </a:p>
          <a:p>
            <a:pPr lvl="0"/>
            <a:r>
              <a:rPr lang="en-GB" sz="1200" kern="1200" dirty="0" smtClean="0">
                <a:solidFill>
                  <a:schemeClr val="tx1"/>
                </a:solidFill>
                <a:effectLst/>
                <a:latin typeface="+mn-lt"/>
                <a:ea typeface="+mn-ea"/>
                <a:cs typeface="+mn-cs"/>
              </a:rPr>
              <a:t>Sam March attended the Division of Child and Educational Psychology Conference, 11-12 January 2018</a:t>
            </a:r>
          </a:p>
          <a:p>
            <a:pPr lvl="0"/>
            <a:r>
              <a:rPr lang="en-GB" sz="1200" kern="1200" dirty="0" smtClean="0">
                <a:solidFill>
                  <a:schemeClr val="tx1"/>
                </a:solidFill>
                <a:effectLst/>
                <a:latin typeface="+mn-lt"/>
                <a:ea typeface="+mn-ea"/>
                <a:cs typeface="+mn-cs"/>
              </a:rPr>
              <a:t>Taryn Moir and Sue McLeod attended a 6 day course, ‘Foundations in Restorative Practices’ led by Tim Chapman, chair of the European Forum for Restorative Justice. This training has informed advanced training currently being undertaken with senior school leaders and pastoral support teachers.  This training aims to give support staff the skills needed to use conferencing in more challenging and complex situations.   </a:t>
            </a:r>
          </a:p>
          <a:p>
            <a:pPr lvl="0"/>
            <a:r>
              <a:rPr lang="en-GB" sz="1200" kern="1200" dirty="0" smtClean="0">
                <a:solidFill>
                  <a:schemeClr val="tx1"/>
                </a:solidFill>
                <a:effectLst/>
                <a:latin typeface="+mn-lt"/>
                <a:ea typeface="+mn-ea"/>
                <a:cs typeface="+mn-cs"/>
              </a:rPr>
              <a:t>Taryn Moir and Sue MacLeod attended a one day Restorative Conference “Moving forward with restorative justice in Scotland; Why?” This was a useful networking event showcasing how Restorative Approaches are being used across Scotland in a variety of settings and provided the opportunity to discuss what could promote the approach further. The event also launched the publication ‘Guidance for the Delivery of Restorative Justice in Scotland, (Scottish Government, 2017) which has informed our own practice guidelines. Following on from this an initial link has been made with the Community Justice team in North Ayrshire which will provide a multi-agency perspective on the approach within the Authority and a possible opportunity for joint training.</a:t>
            </a:r>
          </a:p>
          <a:p>
            <a:pPr lvl="0"/>
            <a:r>
              <a:rPr lang="en-GB" sz="1200" kern="1200" dirty="0" smtClean="0">
                <a:solidFill>
                  <a:schemeClr val="tx1"/>
                </a:solidFill>
                <a:effectLst/>
                <a:latin typeface="+mn-lt"/>
                <a:ea typeface="+mn-ea"/>
                <a:cs typeface="+mn-cs"/>
              </a:rPr>
              <a:t>Taryn Moir attended public dialogues on Restorative Justice which added a further perspective to knowledge and understanding of the approach using real life case studies.</a:t>
            </a:r>
          </a:p>
          <a:p>
            <a:pPr lvl="0"/>
            <a:r>
              <a:rPr lang="en-GB" sz="1200" kern="1200" dirty="0" smtClean="0">
                <a:solidFill>
                  <a:schemeClr val="tx1"/>
                </a:solidFill>
                <a:effectLst/>
                <a:latin typeface="+mn-lt"/>
                <a:ea typeface="+mn-ea"/>
                <a:cs typeface="+mn-cs"/>
              </a:rPr>
              <a:t>Taryn and Sue attend the National Scottish Restorative Policy Forum which aims to inform policy decision making regarding the approach in various contexts.</a:t>
            </a:r>
          </a:p>
          <a:p>
            <a:pPr lvl="0"/>
            <a:r>
              <a:rPr lang="en-GB" sz="1200" kern="1200" dirty="0" smtClean="0">
                <a:solidFill>
                  <a:schemeClr val="tx1"/>
                </a:solidFill>
                <a:effectLst/>
                <a:latin typeface="+mn-lt"/>
                <a:ea typeface="+mn-ea"/>
                <a:cs typeface="+mn-cs"/>
              </a:rPr>
              <a:t>Taryn and Sue attend the Restorative practitioner’s network in Scotland which has provided a Scotland wide perspective on how the approach is being implemented in a variety of contexts. This further informs our own training and implementation.</a:t>
            </a:r>
          </a:p>
          <a:p>
            <a:pPr lvl="0"/>
            <a:r>
              <a:rPr lang="en-GB" sz="1200" kern="1200" dirty="0" smtClean="0">
                <a:solidFill>
                  <a:schemeClr val="tx1"/>
                </a:solidFill>
                <a:effectLst/>
                <a:latin typeface="+mn-lt"/>
                <a:ea typeface="+mn-ea"/>
                <a:cs typeface="+mn-cs"/>
              </a:rPr>
              <a:t>An article entitled “What impact has the Educational Psychology Service had on the implementation of restorative approaches activities within schools across a Scottish local Authority?” is to be published within a national psychology journal. (appendix 7)</a:t>
            </a:r>
          </a:p>
          <a:p>
            <a:r>
              <a:rPr lang="en-GB" sz="1200" kern="1200" dirty="0" smtClean="0">
                <a:solidFill>
                  <a:schemeClr val="tx1"/>
                </a:solidFill>
                <a:effectLst/>
                <a:latin typeface="+mn-lt"/>
                <a:ea typeface="+mn-ea"/>
                <a:cs typeface="+mn-cs"/>
              </a:rPr>
              <a:t>All members of the team use the enhanced professional learning developed at events and conferences and through reading and reflection to improve and develop the learning opportunities they share with teachers across North Ayrshire.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C2970B64-5BB7-4601-B832-CF6E42972C95}" type="slidenum">
              <a:rPr lang="en-GB" smtClean="0"/>
              <a:t>20</a:t>
            </a:fld>
            <a:endParaRPr lang="en-GB"/>
          </a:p>
        </p:txBody>
      </p:sp>
    </p:spTree>
    <p:extLst>
      <p:ext uri="{BB962C8B-B14F-4D97-AF65-F5344CB8AC3E}">
        <p14:creationId xmlns:p14="http://schemas.microsoft.com/office/powerpoint/2010/main" val="40011825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 will use knowledge gained in training to improve my own practice in terms of nurture and to support nurture staff through my role as nurture co-ordinator for the school.”</a:t>
            </a:r>
          </a:p>
          <a:p>
            <a:r>
              <a:rPr lang="en-GB" sz="1200" kern="1200" dirty="0" smtClean="0">
                <a:solidFill>
                  <a:schemeClr val="tx1"/>
                </a:solidFill>
                <a:effectLst/>
                <a:latin typeface="+mn-lt"/>
                <a:ea typeface="+mn-ea"/>
                <a:cs typeface="+mn-cs"/>
              </a:rPr>
              <a:t>“Having the knowledge of the nurture principles and the reasons why, will hopefully enable me to help set up the nurture room, including the children in this process will hopefully prove to be beneficial.”</a:t>
            </a:r>
          </a:p>
          <a:p>
            <a:r>
              <a:rPr lang="en-GB" sz="1200" kern="1200" dirty="0" smtClean="0">
                <a:solidFill>
                  <a:schemeClr val="tx1"/>
                </a:solidFill>
                <a:effectLst/>
                <a:latin typeface="+mn-lt"/>
                <a:ea typeface="+mn-ea"/>
                <a:cs typeface="+mn-cs"/>
              </a:rPr>
              <a:t>“I have a better knowledge and understanding about nurture and the impact that poor attachment and trauma can have on children.  I feel more equipped to work in a nurture room.”</a:t>
            </a:r>
          </a:p>
          <a:p>
            <a:r>
              <a:rPr lang="en-GB" sz="1200" kern="1200" dirty="0" smtClean="0">
                <a:solidFill>
                  <a:schemeClr val="tx1"/>
                </a:solidFill>
                <a:effectLst/>
                <a:latin typeface="+mn-lt"/>
                <a:ea typeface="+mn-ea"/>
                <a:cs typeface="+mn-cs"/>
              </a:rPr>
              <a:t>“Learning from this course will be applied within my mainstream class as well as in the nurture room.”</a:t>
            </a:r>
          </a:p>
          <a:p>
            <a:endParaRPr lang="en-GB" dirty="0"/>
          </a:p>
        </p:txBody>
      </p:sp>
      <p:sp>
        <p:nvSpPr>
          <p:cNvPr id="4" name="Slide Number Placeholder 3"/>
          <p:cNvSpPr>
            <a:spLocks noGrp="1"/>
          </p:cNvSpPr>
          <p:nvPr>
            <p:ph type="sldNum" sz="quarter" idx="10"/>
          </p:nvPr>
        </p:nvSpPr>
        <p:spPr/>
        <p:txBody>
          <a:bodyPr/>
          <a:lstStyle/>
          <a:p>
            <a:fld id="{C2970B64-5BB7-4601-B832-CF6E42972C95}" type="slidenum">
              <a:rPr lang="en-GB" smtClean="0"/>
              <a:t>21</a:t>
            </a:fld>
            <a:endParaRPr lang="en-GB"/>
          </a:p>
        </p:txBody>
      </p:sp>
    </p:spTree>
    <p:extLst>
      <p:ext uri="{BB962C8B-B14F-4D97-AF65-F5344CB8AC3E}">
        <p14:creationId xmlns:p14="http://schemas.microsoft.com/office/powerpoint/2010/main" val="2695369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“Meeting regularly makes me feel nurtured and supported”</a:t>
            </a:r>
          </a:p>
          <a:p>
            <a:r>
              <a:rPr lang="en-GB" sz="1200" kern="1200" dirty="0" smtClean="0">
                <a:solidFill>
                  <a:schemeClr val="tx1"/>
                </a:solidFill>
                <a:effectLst/>
                <a:latin typeface="+mn-lt"/>
                <a:ea typeface="+mn-ea"/>
                <a:cs typeface="+mn-cs"/>
              </a:rPr>
              <a:t>“It is vitally important to meet with others. It keeps us learning and sharing strategies, keeping each other reassured.”</a:t>
            </a:r>
          </a:p>
          <a:p>
            <a:r>
              <a:rPr lang="en-GB" sz="1200" kern="1200" dirty="0" smtClean="0">
                <a:solidFill>
                  <a:schemeClr val="tx1"/>
                </a:solidFill>
                <a:effectLst/>
                <a:latin typeface="+mn-lt"/>
                <a:ea typeface="+mn-ea"/>
                <a:cs typeface="+mn-cs"/>
              </a:rPr>
              <a:t>“Valuable tool for self-evaluation through collegiate conversations. Positive to help create plans to implement nurture across the whole school.”</a:t>
            </a:r>
          </a:p>
          <a:p>
            <a:r>
              <a:rPr lang="en-GB" sz="1200" kern="1200" dirty="0" smtClean="0">
                <a:solidFill>
                  <a:schemeClr val="tx1"/>
                </a:solidFill>
                <a:effectLst/>
                <a:latin typeface="+mn-lt"/>
                <a:ea typeface="+mn-ea"/>
                <a:cs typeface="+mn-cs"/>
              </a:rPr>
              <a:t>“We are very happy with the fortnightly meetings and like the structure of the planned discussion topics/ visitors / sharing good practice.”</a:t>
            </a:r>
          </a:p>
          <a:p>
            <a:endParaRPr lang="en-GB" dirty="0"/>
          </a:p>
        </p:txBody>
      </p:sp>
      <p:sp>
        <p:nvSpPr>
          <p:cNvPr id="4" name="Slide Number Placeholder 3"/>
          <p:cNvSpPr>
            <a:spLocks noGrp="1"/>
          </p:cNvSpPr>
          <p:nvPr>
            <p:ph type="sldNum" sz="quarter" idx="10"/>
          </p:nvPr>
        </p:nvSpPr>
        <p:spPr/>
        <p:txBody>
          <a:bodyPr/>
          <a:lstStyle/>
          <a:p>
            <a:fld id="{C2970B64-5BB7-4601-B832-CF6E42972C95}" type="slidenum">
              <a:rPr lang="en-GB" smtClean="0"/>
              <a:t>22</a:t>
            </a:fld>
            <a:endParaRPr lang="en-GB"/>
          </a:p>
        </p:txBody>
      </p:sp>
    </p:spTree>
    <p:extLst>
      <p:ext uri="{BB962C8B-B14F-4D97-AF65-F5344CB8AC3E}">
        <p14:creationId xmlns:p14="http://schemas.microsoft.com/office/powerpoint/2010/main" val="3866690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 Student</a:t>
            </a:r>
            <a:r>
              <a:rPr lang="en-GB" sz="1200" kern="1200" baseline="0" dirty="0" smtClean="0">
                <a:solidFill>
                  <a:schemeClr val="tx1"/>
                </a:solidFill>
                <a:effectLst/>
                <a:latin typeface="+mn-lt"/>
                <a:ea typeface="+mn-ea"/>
                <a:cs typeface="+mn-cs"/>
              </a:rPr>
              <a:t> learning</a:t>
            </a:r>
          </a:p>
          <a:p>
            <a:pPr lvl="0"/>
            <a:r>
              <a:rPr lang="en-GB" dirty="0" smtClean="0"/>
              <a:t>Children’s learning is understood developmentally. Independence develops through dependence – staff should respond to children at their emotional/developmental level, thus enabling them to progress;</a:t>
            </a:r>
          </a:p>
          <a:p>
            <a:pPr lvl="0"/>
            <a:r>
              <a:rPr lang="en-GB" dirty="0" smtClean="0"/>
              <a:t>The environment offers a safe base; importance of structure and predictability with firm, clear boundaries and adults working together supportively;</a:t>
            </a:r>
          </a:p>
          <a:p>
            <a:pPr lvl="0"/>
            <a:r>
              <a:rPr lang="en-GB" dirty="0" smtClean="0"/>
              <a:t>The importance of nurture for the development of wellbeing, with children and young people given the support to challenge negative beliefs about themselves and build resilience;</a:t>
            </a:r>
          </a:p>
          <a:p>
            <a:pPr lvl="0"/>
            <a:r>
              <a:rPr lang="en-GB" dirty="0" smtClean="0"/>
              <a:t>Language is a vital means of communication; staff listen and respond to children in ways that show the children are valued and thought about or kept in mind; </a:t>
            </a:r>
          </a:p>
          <a:p>
            <a:pPr lvl="0"/>
            <a:r>
              <a:rPr lang="en-GB" dirty="0" smtClean="0"/>
              <a:t>All behaviour is communication; children are helped to understand and thus to express their feelings and given opportunities for extended conversations;</a:t>
            </a:r>
          </a:p>
          <a:p>
            <a:pPr lvl="0"/>
            <a:r>
              <a:rPr lang="en-GB" dirty="0" smtClean="0"/>
              <a:t>The importance of transition in children’s lives; staff acknowledge the feelings aroused by transitions and understand that even small changes in routine can be overwhelming and unsettling for some children.</a:t>
            </a: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2970B64-5BB7-4601-B832-CF6E42972C95}" type="slidenum">
              <a:rPr lang="en-GB" smtClean="0"/>
              <a:t>23</a:t>
            </a:fld>
            <a:endParaRPr lang="en-GB"/>
          </a:p>
        </p:txBody>
      </p:sp>
    </p:spTree>
    <p:extLst>
      <p:ext uri="{BB962C8B-B14F-4D97-AF65-F5344CB8AC3E}">
        <p14:creationId xmlns:p14="http://schemas.microsoft.com/office/powerpoint/2010/main" val="17323522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Professional Skills and Abilities</a:t>
            </a:r>
            <a:r>
              <a:rPr lang="en-GB" dirty="0" smtClean="0"/>
              <a:t/>
            </a:r>
            <a:br>
              <a:rPr lang="en-GB" dirty="0" smtClean="0"/>
            </a:br>
            <a:endParaRPr lang="en-GB" dirty="0" smtClean="0"/>
          </a:p>
          <a:p>
            <a:r>
              <a:rPr lang="en-GB" dirty="0" smtClean="0"/>
              <a:t/>
            </a:r>
            <a:br>
              <a:rPr lang="en-GB" dirty="0" smtClean="0"/>
            </a:br>
            <a:endParaRPr lang="en-GB" dirty="0" smtClean="0"/>
          </a:p>
          <a:p>
            <a:r>
              <a:rPr lang="en-GB" dirty="0" smtClean="0"/>
              <a:t>Teachers develop and apply their knowledge, skills and expertise through enquiry and sustained professional </a:t>
            </a:r>
          </a:p>
          <a:p>
            <a:r>
              <a:rPr lang="en-GB" dirty="0" smtClean="0"/>
              <a:t>learning</a:t>
            </a:r>
            <a:br>
              <a:rPr lang="en-GB" dirty="0" smtClean="0"/>
            </a:br>
            <a:endParaRPr lang="en-GB" dirty="0" smtClean="0"/>
          </a:p>
          <a:p>
            <a:r>
              <a:rPr lang="en-GB" dirty="0" smtClean="0"/>
              <a:t>to deepen and apply pedagogic knowledge in nurture ,restorative and de escalation to lead learners and the learning of colleagues in order that their understanding of wellbeing and inclusion is deepened and supported through nurture for all , ACES and attachment theory . All nurture staff in all settings contribute to establishment improvement planning in </a:t>
            </a:r>
            <a:r>
              <a:rPr lang="en-GB" dirty="0" err="1" smtClean="0"/>
              <a:t>hwb</a:t>
            </a:r>
            <a:r>
              <a:rPr lang="en-GB" dirty="0" smtClean="0"/>
              <a:t> and to PL cascade sessions . Senior managers gain a measure of this success of this learning in action through classroom visits to schools under their QIF visits with schools .</a:t>
            </a:r>
            <a:br>
              <a:rPr lang="en-GB" dirty="0" smtClean="0"/>
            </a:br>
            <a:endParaRPr lang="en-GB" dirty="0" smtClean="0"/>
          </a:p>
          <a:p>
            <a:r>
              <a:rPr lang="en-GB" dirty="0" smtClean="0"/>
              <a:t/>
            </a:r>
            <a:br>
              <a:rPr lang="en-GB" dirty="0" smtClean="0"/>
            </a:br>
            <a:endParaRPr lang="en-GB" dirty="0" smtClean="0"/>
          </a:p>
          <a:p>
            <a:r>
              <a:rPr lang="en-GB" dirty="0" smtClean="0"/>
              <a:t/>
            </a:r>
            <a:br>
              <a:rPr lang="en-GB" dirty="0" smtClean="0"/>
            </a:br>
            <a:endParaRPr lang="en-GB" dirty="0" smtClean="0"/>
          </a:p>
          <a:p>
            <a:r>
              <a:rPr lang="en-GB" dirty="0" smtClean="0"/>
              <a:t>Through the QIF and moderation process ,question, develop and account for practice in critically informed ways and provide an informed rationale for professional actions based on assessment and professional observation leading to support for </a:t>
            </a:r>
            <a:r>
              <a:rPr lang="en-GB" dirty="0" err="1" smtClean="0"/>
              <a:t>yp</a:t>
            </a:r>
            <a:r>
              <a:rPr lang="en-GB" dirty="0" smtClean="0"/>
              <a:t> experiencing trauma and changing the culture of learning and teaching to one based on positive relationships .</a:t>
            </a:r>
            <a:br>
              <a:rPr lang="en-GB" dirty="0" smtClean="0"/>
            </a:br>
            <a:endParaRPr lang="en-GB" dirty="0" smtClean="0"/>
          </a:p>
          <a:p>
            <a:r>
              <a:rPr lang="en-GB" dirty="0" smtClean="0"/>
              <a:t/>
            </a:r>
            <a:br>
              <a:rPr lang="en-GB" dirty="0" smtClean="0"/>
            </a:br>
            <a:endParaRPr lang="en-GB" dirty="0" smtClean="0"/>
          </a:p>
          <a:p>
            <a:r>
              <a:rPr lang="en-GB" dirty="0" smtClean="0"/>
              <a:t>systematically investigate, analyse and evaluate the impact of practice through the QIF , challenge questions , nurture questionnaires and undertaking commitments that are enacted followed up by subsequent learning sessions .</a:t>
            </a:r>
          </a:p>
          <a:p>
            <a:r>
              <a:rPr lang="en-GB" dirty="0" smtClean="0"/>
              <a:t/>
            </a:r>
            <a:br>
              <a:rPr lang="en-GB" dirty="0" smtClean="0"/>
            </a:br>
            <a:endParaRPr lang="en-GB" dirty="0" smtClean="0"/>
          </a:p>
          <a:p>
            <a:r>
              <a:rPr lang="en-GB" dirty="0" smtClean="0"/>
              <a:t>critically question and challenge educational assumptions, beliefs and values of self and system - self analysis of nurturing and restorative approaches pre and post learning.</a:t>
            </a:r>
          </a:p>
          <a:p>
            <a:r>
              <a:rPr lang="en-GB" dirty="0" smtClean="0"/>
              <a:t>critically engage with a range of educational literature, research and policy to make meaningful links to inform and change practice. At all levels all engage in professional reading and research .</a:t>
            </a:r>
          </a:p>
          <a:p>
            <a:r>
              <a:rPr lang="en-GB" dirty="0" smtClean="0"/>
              <a:t/>
            </a:r>
            <a:br>
              <a:rPr lang="en-GB" dirty="0" smtClean="0"/>
            </a:br>
            <a:endParaRPr lang="en-GB" dirty="0" smtClean="0"/>
          </a:p>
          <a:p>
            <a:r>
              <a:rPr lang="en-GB" dirty="0" smtClean="0"/>
              <a:t>Through the PL approach to nurture and weekly nurture learning opportunities nurture heads staff and early adopters </a:t>
            </a:r>
          </a:p>
          <a:p>
            <a:r>
              <a:rPr lang="en-GB" dirty="0" smtClean="0"/>
              <a:t>work to create, contribute to, and lead a collegiate culture, promoting collaborative enquiry, peer moderation with constructive feedback, and effective professional dialogue and debate.</a:t>
            </a:r>
            <a:br>
              <a:rPr lang="en-GB" dirty="0" smtClean="0"/>
            </a:br>
            <a:endParaRPr lang="en-GB" dirty="0" smtClean="0"/>
          </a:p>
          <a:p>
            <a:r>
              <a:rPr lang="en-GB" dirty="0" smtClean="0"/>
              <a:t/>
            </a:r>
            <a:br>
              <a:rPr lang="en-GB" dirty="0" smtClean="0"/>
            </a:br>
            <a:endParaRPr lang="en-GB" dirty="0" smtClean="0"/>
          </a:p>
          <a:p>
            <a:r>
              <a:rPr lang="en-GB" dirty="0" smtClean="0"/>
              <a:t>Nurture PL ensures staff from primary and secondary work and develop collaboratively , with other agencies and with parents in their communities.</a:t>
            </a:r>
          </a:p>
          <a:p>
            <a:r>
              <a:rPr lang="en-GB" dirty="0" smtClean="0"/>
              <a:t/>
            </a:r>
            <a:br>
              <a:rPr lang="en-GB" dirty="0" smtClean="0"/>
            </a:br>
            <a:r>
              <a:rPr lang="en-GB" dirty="0" smtClean="0"/>
              <a:t/>
            </a:r>
            <a:br>
              <a:rPr lang="en-GB" dirty="0" smtClean="0"/>
            </a:br>
            <a:endParaRPr lang="en-GB" dirty="0"/>
          </a:p>
        </p:txBody>
      </p:sp>
      <p:sp>
        <p:nvSpPr>
          <p:cNvPr id="4" name="Slide Number Placeholder 3"/>
          <p:cNvSpPr>
            <a:spLocks noGrp="1"/>
          </p:cNvSpPr>
          <p:nvPr>
            <p:ph type="sldNum" sz="quarter" idx="10"/>
          </p:nvPr>
        </p:nvSpPr>
        <p:spPr/>
        <p:txBody>
          <a:bodyPr/>
          <a:lstStyle/>
          <a:p>
            <a:fld id="{C2970B64-5BB7-4601-B832-CF6E42972C95}" type="slidenum">
              <a:rPr lang="en-GB" smtClean="0"/>
              <a:t>24</a:t>
            </a:fld>
            <a:endParaRPr lang="en-GB"/>
          </a:p>
        </p:txBody>
      </p:sp>
    </p:spTree>
    <p:extLst>
      <p:ext uri="{BB962C8B-B14F-4D97-AF65-F5344CB8AC3E}">
        <p14:creationId xmlns:p14="http://schemas.microsoft.com/office/powerpoint/2010/main" val="37764005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Nurture</a:t>
            </a:r>
            <a:r>
              <a:rPr lang="en-GB" baseline="0" dirty="0" smtClean="0"/>
              <a:t> is establishing it self as an essential basis on which to build the most effective learning and teaching. It is a commitment within the council’s integrated children’s services plan. Professional learning sessions facilitate examination of own practice and to reflect on the journey required towards deepening nurture.  Time crucially is given to this self analysis – vital if nurture is to take root. Scenarios in nurture stimulate discussion </a:t>
            </a:r>
            <a:r>
              <a:rPr lang="en-GB" baseline="0" dirty="0" err="1" smtClean="0"/>
              <a:t>andchallenge</a:t>
            </a:r>
            <a:r>
              <a:rPr lang="en-GB" baseline="0" dirty="0" smtClean="0"/>
              <a:t> and support thinking. Learning in nurture is further enhanced by QIF  challenging and supporting practice whilst weekly sessions allow time for staff to reflect on YP needs and staff needs to support Wellbeing. Moderation sessions and recall learning sessions build </a:t>
            </a:r>
            <a:r>
              <a:rPr lang="en-GB" baseline="0" dirty="0" err="1" smtClean="0"/>
              <a:t>clollective</a:t>
            </a:r>
            <a:r>
              <a:rPr lang="en-GB" baseline="0" dirty="0" smtClean="0"/>
              <a:t> knowledge and help in the evolution and personalisation of future professional learning sessions in nurture and restorative approaches. No one is in a fixed </a:t>
            </a:r>
            <a:r>
              <a:rPr lang="en-GB" baseline="0" dirty="0" err="1" smtClean="0"/>
              <a:t>mindset</a:t>
            </a:r>
            <a:r>
              <a:rPr lang="en-GB" baseline="0" dirty="0" smtClean="0"/>
              <a:t> – professional learning like nurture evolves to meet the needs of </a:t>
            </a:r>
            <a:r>
              <a:rPr lang="en-GB" baseline="0" smtClean="0"/>
              <a:t>its audience.</a:t>
            </a:r>
            <a:endParaRPr lang="en-GB" baseline="0" dirty="0" smtClean="0"/>
          </a:p>
          <a:p>
            <a:r>
              <a:rPr lang="en-GB" baseline="0" dirty="0" smtClean="0"/>
              <a:t>Professional learning is ceding into classroom practice- in the words of our corporate director it is singularly the most important improvement we have to embrace over the next 5-10 years. If social justice is to be truly at our heart then it is through a commitment to nurture at al levels and across all sectors – EYC, Primary, Secondary and into further education.  Professional learning is firmly focussed on changing </a:t>
            </a:r>
            <a:r>
              <a:rPr lang="en-GB" baseline="0" dirty="0" err="1" smtClean="0"/>
              <a:t>mindset</a:t>
            </a:r>
            <a:r>
              <a:rPr lang="en-GB" baseline="0" dirty="0" smtClean="0"/>
              <a:t> and attuning staff to a deeper understanding of trauma and attachment and its practical application to educational settings.</a:t>
            </a:r>
          </a:p>
          <a:p>
            <a:endParaRPr lang="en-GB" dirty="0"/>
          </a:p>
        </p:txBody>
      </p:sp>
      <p:sp>
        <p:nvSpPr>
          <p:cNvPr id="4" name="Slide Number Placeholder 3"/>
          <p:cNvSpPr>
            <a:spLocks noGrp="1"/>
          </p:cNvSpPr>
          <p:nvPr>
            <p:ph type="sldNum" sz="quarter" idx="10"/>
          </p:nvPr>
        </p:nvSpPr>
        <p:spPr/>
        <p:txBody>
          <a:bodyPr/>
          <a:lstStyle/>
          <a:p>
            <a:fld id="{C2970B64-5BB7-4601-B832-CF6E42972C95}" type="slidenum">
              <a:rPr lang="en-GB" smtClean="0"/>
              <a:t>25</a:t>
            </a:fld>
            <a:endParaRPr lang="en-GB"/>
          </a:p>
        </p:txBody>
      </p:sp>
    </p:spTree>
    <p:extLst>
      <p:ext uri="{BB962C8B-B14F-4D97-AF65-F5344CB8AC3E}">
        <p14:creationId xmlns:p14="http://schemas.microsoft.com/office/powerpoint/2010/main" val="667077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aseline="0" dirty="0" smtClean="0"/>
              <a:t>What interventions, programmes, resources, training are funded through this workstream? (e.g. ) </a:t>
            </a:r>
            <a:endParaRPr lang="en-GB" dirty="0"/>
          </a:p>
        </p:txBody>
      </p:sp>
      <p:sp>
        <p:nvSpPr>
          <p:cNvPr id="4" name="Slide Number Placeholder 3"/>
          <p:cNvSpPr>
            <a:spLocks noGrp="1"/>
          </p:cNvSpPr>
          <p:nvPr>
            <p:ph type="sldNum" sz="quarter" idx="10"/>
          </p:nvPr>
        </p:nvSpPr>
        <p:spPr/>
        <p:txBody>
          <a:bodyPr/>
          <a:lstStyle/>
          <a:p>
            <a:fld id="{EC4306F5-0627-40DD-8227-E2EBA113EB58}" type="slidenum">
              <a:rPr lang="en-GB" smtClean="0"/>
              <a:t>27</a:t>
            </a:fld>
            <a:endParaRPr lang="en-GB" dirty="0"/>
          </a:p>
        </p:txBody>
      </p:sp>
    </p:spTree>
    <p:extLst>
      <p:ext uri="{BB962C8B-B14F-4D97-AF65-F5344CB8AC3E}">
        <p14:creationId xmlns:p14="http://schemas.microsoft.com/office/powerpoint/2010/main" val="1571607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What</a:t>
            </a:r>
            <a:r>
              <a:rPr lang="en-GB" baseline="0" dirty="0" smtClean="0"/>
              <a:t> has the impact of this workstream been? What can we report as a result of our interventions? Qualitative and quantitative are both good. </a:t>
            </a:r>
          </a:p>
          <a:p>
            <a:endParaRPr lang="en-GB" dirty="0"/>
          </a:p>
        </p:txBody>
      </p:sp>
      <p:sp>
        <p:nvSpPr>
          <p:cNvPr id="4" name="Slide Number Placeholder 3"/>
          <p:cNvSpPr>
            <a:spLocks noGrp="1"/>
          </p:cNvSpPr>
          <p:nvPr>
            <p:ph type="sldNum" sz="quarter" idx="10"/>
          </p:nvPr>
        </p:nvSpPr>
        <p:spPr/>
        <p:txBody>
          <a:bodyPr/>
          <a:lstStyle/>
          <a:p>
            <a:fld id="{EC4306F5-0627-40DD-8227-E2EBA113EB58}" type="slidenum">
              <a:rPr lang="en-GB" smtClean="0"/>
              <a:t>28</a:t>
            </a:fld>
            <a:endParaRPr lang="en-GB" dirty="0"/>
          </a:p>
        </p:txBody>
      </p:sp>
    </p:spTree>
    <p:extLst>
      <p:ext uri="{BB962C8B-B14F-4D97-AF65-F5344CB8AC3E}">
        <p14:creationId xmlns:p14="http://schemas.microsoft.com/office/powerpoint/2010/main" val="30273767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t>What is</a:t>
            </a:r>
            <a:r>
              <a:rPr lang="en-GB" sz="1200" baseline="0" dirty="0" smtClean="0"/>
              <a:t> the purpose of this workstream? </a:t>
            </a:r>
          </a:p>
          <a:p>
            <a:endParaRPr lang="en-GB" sz="1200" baseline="0" dirty="0" smtClean="0"/>
          </a:p>
          <a:p>
            <a:r>
              <a:rPr lang="en-GB" sz="1200" baseline="0" dirty="0" smtClean="0"/>
              <a:t>What is the long term outcome?</a:t>
            </a:r>
          </a:p>
          <a:p>
            <a:endParaRPr lang="en-GB" dirty="0"/>
          </a:p>
        </p:txBody>
      </p:sp>
      <p:sp>
        <p:nvSpPr>
          <p:cNvPr id="4" name="Slide Number Placeholder 3"/>
          <p:cNvSpPr>
            <a:spLocks noGrp="1"/>
          </p:cNvSpPr>
          <p:nvPr>
            <p:ph type="sldNum" sz="quarter" idx="10"/>
          </p:nvPr>
        </p:nvSpPr>
        <p:spPr/>
        <p:txBody>
          <a:bodyPr/>
          <a:lstStyle/>
          <a:p>
            <a:fld id="{EC4306F5-0627-40DD-8227-E2EBA113EB58}" type="slidenum">
              <a:rPr lang="en-GB" smtClean="0"/>
              <a:t>29</a:t>
            </a:fld>
            <a:endParaRPr lang="en-GB" dirty="0"/>
          </a:p>
        </p:txBody>
      </p:sp>
    </p:spTree>
    <p:extLst>
      <p:ext uri="{BB962C8B-B14F-4D97-AF65-F5344CB8AC3E}">
        <p14:creationId xmlns:p14="http://schemas.microsoft.com/office/powerpoint/2010/main" val="24268652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t>What is</a:t>
            </a:r>
            <a:r>
              <a:rPr lang="en-GB" sz="1200" baseline="0" dirty="0" smtClean="0"/>
              <a:t> the purpose of this workstream? </a:t>
            </a:r>
          </a:p>
          <a:p>
            <a:endParaRPr lang="en-GB" sz="1200" baseline="0" dirty="0" smtClean="0"/>
          </a:p>
          <a:p>
            <a:r>
              <a:rPr lang="en-GB" sz="1200" baseline="0" dirty="0" smtClean="0"/>
              <a:t>What is the long term outcome?</a:t>
            </a:r>
          </a:p>
          <a:p>
            <a:endParaRPr lang="en-GB" dirty="0"/>
          </a:p>
        </p:txBody>
      </p:sp>
      <p:sp>
        <p:nvSpPr>
          <p:cNvPr id="4" name="Slide Number Placeholder 3"/>
          <p:cNvSpPr>
            <a:spLocks noGrp="1"/>
          </p:cNvSpPr>
          <p:nvPr>
            <p:ph type="sldNum" sz="quarter" idx="10"/>
          </p:nvPr>
        </p:nvSpPr>
        <p:spPr/>
        <p:txBody>
          <a:bodyPr/>
          <a:lstStyle/>
          <a:p>
            <a:fld id="{EC4306F5-0627-40DD-8227-E2EBA113EB58}" type="slidenum">
              <a:rPr lang="en-GB" smtClean="0"/>
              <a:t>30</a:t>
            </a:fld>
            <a:endParaRPr lang="en-GB" dirty="0"/>
          </a:p>
        </p:txBody>
      </p:sp>
    </p:spTree>
    <p:extLst>
      <p:ext uri="{BB962C8B-B14F-4D97-AF65-F5344CB8AC3E}">
        <p14:creationId xmlns:p14="http://schemas.microsoft.com/office/powerpoint/2010/main" val="2758048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Good Afternoon,</a:t>
            </a:r>
            <a:r>
              <a:rPr lang="en-GB" baseline="0" dirty="0" smtClean="0"/>
              <a:t> I am Morven, I am the PT for nurture  - I’m going to talk you through a little bit of our specific nurture approach, and how it was set up - </a:t>
            </a:r>
            <a:r>
              <a:rPr lang="en-GB" dirty="0" smtClean="0"/>
              <a:t>IN order to communicate</a:t>
            </a:r>
            <a:r>
              <a:rPr lang="en-GB" baseline="0" dirty="0" smtClean="0"/>
              <a:t> to staff what  Nurturing North Ayrshire would like we had to communicate what a nurturing approach was. </a:t>
            </a:r>
          </a:p>
          <a:p>
            <a:r>
              <a:rPr lang="en-GB" baseline="0" dirty="0" smtClean="0"/>
              <a:t>And for many staff these were values that they already had and practices that they already had.  IT was about bringing to the front and focusing on particular aspects of practice.  That’s not to say there weren’t also changes to be made – but what we understood a nurturing approach to be was on that had relationships at its core.  And an understanding that in order for children to successfully learn we had to focus on health and wellbeing as the starting point.  We had to ensure that all our learning environments, classes, school dinner halls, early years setting were reliable, predictable combined with staff who were warm, empathetic and who want </a:t>
            </a:r>
            <a:r>
              <a:rPr lang="en-GB" baseline="0" dirty="0" err="1" smtClean="0"/>
              <a:t>ot</a:t>
            </a:r>
            <a:r>
              <a:rPr lang="en-GB" baseline="0" dirty="0" smtClean="0"/>
              <a:t> learn with children. </a:t>
            </a:r>
          </a:p>
          <a:p>
            <a:r>
              <a:rPr lang="en-GB" baseline="0" dirty="0" smtClean="0"/>
              <a:t>We also had to communicate very clearly that nurture was still about structure and high expectations – it wasn’t an easy approach or soft, it isn’t “letting them away with it” it is about recognising that some children were in distress, some pupils struggle to self regulate and as an educator you have a role to support children to manage strong emotions.  It is the criticism that was levelled against nurture early on and one that we need to acknowledge and still discuss with staff – and not just secondary staff. </a:t>
            </a:r>
          </a:p>
          <a:p>
            <a:endParaRPr lang="en-GB" baseline="0" dirty="0" smtClean="0"/>
          </a:p>
          <a:p>
            <a:r>
              <a:rPr lang="en-GB" baseline="0" dirty="0" smtClean="0"/>
              <a:t>Central to developing Nurturing North Ayrshire was sharing and communicating the 6 principles of nurture and the extended 6 principles of nurture and providing learning opportunities to all staff to consider what they already did, what they could tweak and what they could change. </a:t>
            </a:r>
            <a:endParaRPr lang="en-GB" dirty="0"/>
          </a:p>
        </p:txBody>
      </p:sp>
      <p:sp>
        <p:nvSpPr>
          <p:cNvPr id="4" name="Slide Number Placeholder 3"/>
          <p:cNvSpPr>
            <a:spLocks noGrp="1"/>
          </p:cNvSpPr>
          <p:nvPr>
            <p:ph type="sldNum" sz="quarter" idx="10"/>
          </p:nvPr>
        </p:nvSpPr>
        <p:spPr/>
        <p:txBody>
          <a:bodyPr/>
          <a:lstStyle/>
          <a:p>
            <a:fld id="{C2970B64-5BB7-4601-B832-CF6E42972C95}" type="slidenum">
              <a:rPr lang="en-GB" smtClean="0"/>
              <a:t>3</a:t>
            </a:fld>
            <a:endParaRPr lang="en-GB"/>
          </a:p>
        </p:txBody>
      </p:sp>
    </p:spTree>
    <p:extLst>
      <p:ext uri="{BB962C8B-B14F-4D97-AF65-F5344CB8AC3E}">
        <p14:creationId xmlns:p14="http://schemas.microsoft.com/office/powerpoint/2010/main" val="14806288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2970B64-5BB7-4601-B832-CF6E42972C95}" type="slidenum">
              <a:rPr lang="en-GB" smtClean="0"/>
              <a:t>31</a:t>
            </a:fld>
            <a:endParaRPr lang="en-GB"/>
          </a:p>
        </p:txBody>
      </p:sp>
    </p:spTree>
    <p:extLst>
      <p:ext uri="{BB962C8B-B14F-4D97-AF65-F5344CB8AC3E}">
        <p14:creationId xmlns:p14="http://schemas.microsoft.com/office/powerpoint/2010/main" val="312048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Is</a:t>
            </a:r>
            <a:r>
              <a:rPr lang="en-GB" baseline="0" dirty="0" smtClean="0"/>
              <a:t> everyone familiar with these – these form the foundation of nurture not just in North Ayrshire but nationally – they come from the Nurture Group Network. </a:t>
            </a:r>
          </a:p>
          <a:p>
            <a:endParaRPr lang="en-GB" baseline="0" dirty="0" smtClean="0"/>
          </a:p>
          <a:p>
            <a:endParaRPr lang="en-GB" baseline="0" dirty="0" smtClean="0"/>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683F299D-C9DC-468B-A6A9-54C8B46C38A7}" type="slidenum">
              <a:rPr lang="en-GB" smtClean="0">
                <a:solidFill>
                  <a:prstClr val="black"/>
                </a:solidFill>
              </a:rPr>
              <a:pPr/>
              <a:t>4</a:t>
            </a:fld>
            <a:endParaRPr lang="en-GB" dirty="0">
              <a:solidFill>
                <a:prstClr val="black"/>
              </a:solidFill>
            </a:endParaRPr>
          </a:p>
        </p:txBody>
      </p:sp>
    </p:spTree>
    <p:extLst>
      <p:ext uri="{BB962C8B-B14F-4D97-AF65-F5344CB8AC3E}">
        <p14:creationId xmlns:p14="http://schemas.microsoft.com/office/powerpoint/2010/main" val="2738704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C2970B64-5BB7-4601-B832-CF6E42972C95}" type="slidenum">
              <a:rPr lang="en-GB" smtClean="0"/>
              <a:t>5</a:t>
            </a:fld>
            <a:endParaRPr lang="en-GB"/>
          </a:p>
        </p:txBody>
      </p:sp>
    </p:spTree>
    <p:extLst>
      <p:ext uri="{BB962C8B-B14F-4D97-AF65-F5344CB8AC3E}">
        <p14:creationId xmlns:p14="http://schemas.microsoft.com/office/powerpoint/2010/main" val="1542726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a:t>
            </a:r>
            <a:endParaRPr lang="en-GB" baseline="0" dirty="0" smtClean="0"/>
          </a:p>
          <a:p>
            <a:r>
              <a:rPr lang="en-GB" baseline="0" dirty="0" smtClean="0"/>
              <a:t>Co-exists </a:t>
            </a:r>
            <a:r>
              <a:rPr lang="en-GB" baseline="0" dirty="0" smtClean="0"/>
              <a:t>alongside Health and wellbeing strand of attainment challenge and the work being done in it. </a:t>
            </a:r>
            <a:endParaRPr lang="en-GB" baseline="0" dirty="0"/>
          </a:p>
          <a:p>
            <a:endParaRPr lang="en-GB" baseline="0" dirty="0" smtClean="0"/>
          </a:p>
        </p:txBody>
      </p:sp>
      <p:sp>
        <p:nvSpPr>
          <p:cNvPr id="4" name="Slide Number Placeholder 3"/>
          <p:cNvSpPr>
            <a:spLocks noGrp="1"/>
          </p:cNvSpPr>
          <p:nvPr>
            <p:ph type="sldNum" sz="quarter" idx="10"/>
          </p:nvPr>
        </p:nvSpPr>
        <p:spPr/>
        <p:txBody>
          <a:bodyPr/>
          <a:lstStyle/>
          <a:p>
            <a:fld id="{C2970B64-5BB7-4601-B832-CF6E42972C95}"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3691427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baseline="0" dirty="0" smtClean="0"/>
          </a:p>
          <a:p>
            <a:endParaRPr lang="en-GB" sz="1000" baseline="0" dirty="0" smtClean="0"/>
          </a:p>
          <a:p>
            <a:endParaRPr lang="en-GB" sz="1000" baseline="0" dirty="0" smtClean="0"/>
          </a:p>
        </p:txBody>
      </p:sp>
      <p:sp>
        <p:nvSpPr>
          <p:cNvPr id="4" name="Slide Number Placeholder 3"/>
          <p:cNvSpPr>
            <a:spLocks noGrp="1"/>
          </p:cNvSpPr>
          <p:nvPr>
            <p:ph type="sldNum" sz="quarter" idx="10"/>
          </p:nvPr>
        </p:nvSpPr>
        <p:spPr/>
        <p:txBody>
          <a:bodyPr/>
          <a:lstStyle/>
          <a:p>
            <a:fld id="{EC4306F5-0627-40DD-8227-E2EBA113EB58}" type="slidenum">
              <a:rPr lang="en-GB" smtClean="0">
                <a:solidFill>
                  <a:prstClr val="black"/>
                </a:solidFill>
              </a:rPr>
              <a:pPr/>
              <a:t>7</a:t>
            </a:fld>
            <a:endParaRPr lang="en-GB" dirty="0">
              <a:solidFill>
                <a:prstClr val="black"/>
              </a:solidFill>
            </a:endParaRPr>
          </a:p>
        </p:txBody>
      </p:sp>
    </p:spTree>
    <p:extLst>
      <p:ext uri="{BB962C8B-B14F-4D97-AF65-F5344CB8AC3E}">
        <p14:creationId xmlns:p14="http://schemas.microsoft.com/office/powerpoint/2010/main" val="3458322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are</a:t>
            </a:r>
            <a:r>
              <a:rPr lang="en-GB" baseline="0" dirty="0" smtClean="0"/>
              <a:t> a couple of comments from kids… </a:t>
            </a:r>
            <a:r>
              <a:rPr lang="en-GB" baseline="0" dirty="0" err="1" smtClean="0"/>
              <a:t>heartbreaking</a:t>
            </a:r>
            <a:r>
              <a:rPr lang="en-GB" baseline="0" dirty="0" smtClean="0"/>
              <a:t> aren’t they </a:t>
            </a:r>
          </a:p>
          <a:p>
            <a:r>
              <a:rPr lang="en-GB" baseline="0" dirty="0" smtClean="0"/>
              <a:t>But there is a positive … and that’s what I want to share with you today..</a:t>
            </a:r>
          </a:p>
          <a:p>
            <a:r>
              <a:rPr lang="en-GB" baseline="0" dirty="0" smtClean="0"/>
              <a:t>Nurture groups aren’t new and we are not first LA to use them they are proving to be a successful part of a wider approach to </a:t>
            </a:r>
          </a:p>
          <a:p>
            <a:endParaRPr lang="en-GB" dirty="0"/>
          </a:p>
        </p:txBody>
      </p:sp>
      <p:sp>
        <p:nvSpPr>
          <p:cNvPr id="4" name="Slide Number Placeholder 3"/>
          <p:cNvSpPr>
            <a:spLocks noGrp="1"/>
          </p:cNvSpPr>
          <p:nvPr>
            <p:ph type="sldNum" sz="quarter" idx="10"/>
          </p:nvPr>
        </p:nvSpPr>
        <p:spPr/>
        <p:txBody>
          <a:bodyPr/>
          <a:lstStyle/>
          <a:p>
            <a:fld id="{C2970B64-5BB7-4601-B832-CF6E42972C95}"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532558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GB" dirty="0" smtClean="0"/>
              <a:t>Identification</a:t>
            </a:r>
            <a:r>
              <a:rPr lang="en-GB" baseline="0" dirty="0" smtClean="0"/>
              <a:t> of children – Boxall, presentation in class, knowledge of family and home</a:t>
            </a:r>
          </a:p>
          <a:p>
            <a:pPr marL="171450" indent="-171450" algn="l">
              <a:buFont typeface="Arial" panose="020B0604020202020204" pitchFamily="34" charset="0"/>
              <a:buChar char="•"/>
            </a:pPr>
            <a:r>
              <a:rPr lang="en-GB" dirty="0" smtClean="0"/>
              <a:t>Small</a:t>
            </a:r>
            <a:r>
              <a:rPr lang="en-GB" baseline="0" dirty="0" smtClean="0"/>
              <a:t> group max 6 children, children attend for 4 terms – build close relationships with the 2 adults in the room adults act as safe base/ attachment figure from which children can begin to feel safe and explore learning. </a:t>
            </a:r>
          </a:p>
          <a:p>
            <a:pPr marL="171450" indent="-171450" algn="l">
              <a:buFont typeface="Arial" panose="020B0604020202020204" pitchFamily="34" charset="0"/>
              <a:buChar char="•"/>
            </a:pPr>
            <a:r>
              <a:rPr lang="en-GB" baseline="0" dirty="0" smtClean="0"/>
              <a:t>Learning is developmentally appropriate, slow pace, focused on learning the language of emotions, developing base language skills, sharing, turn taking, caring for themselves and others, and attention and listening skills </a:t>
            </a:r>
          </a:p>
          <a:p>
            <a:pPr marL="171450" indent="-171450" algn="l">
              <a:buFont typeface="Arial" panose="020B0604020202020204" pitchFamily="34" charset="0"/>
              <a:buChar char="•"/>
            </a:pPr>
            <a:r>
              <a:rPr lang="en-GB" baseline="0" dirty="0" smtClean="0"/>
              <a:t>Recognise that these skills are essential for pupils to learn and thrive in the classroom – develop these skills children will be ready to learn, ready to attain.. And through this we will be better able to close attainment gap</a:t>
            </a:r>
          </a:p>
          <a:p>
            <a:pPr marL="171450" indent="-171450" algn="l">
              <a:buFont typeface="Arial" panose="020B0604020202020204" pitchFamily="34" charset="0"/>
              <a:buChar char="•"/>
            </a:pPr>
            <a:endParaRPr lang="en-GB" baseline="0" dirty="0" smtClean="0"/>
          </a:p>
          <a:p>
            <a:pPr marL="171450" indent="-171450" algn="l">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C2970B64-5BB7-4601-B832-CF6E42972C95}"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320004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472CD63-ED49-4B3B-8043-084AE73E1A4D}" type="datetimeFigureOut">
              <a:rPr lang="en-GB" smtClean="0"/>
              <a:t>14/03/2019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2B2AC1-219A-4FF9-910D-173C4A25093D}" type="slidenum">
              <a:rPr lang="en-GB" smtClean="0"/>
              <a:t>‹#›</a:t>
            </a:fld>
            <a:endParaRPr lang="en-GB"/>
          </a:p>
        </p:txBody>
      </p:sp>
    </p:spTree>
    <p:extLst>
      <p:ext uri="{BB962C8B-B14F-4D97-AF65-F5344CB8AC3E}">
        <p14:creationId xmlns:p14="http://schemas.microsoft.com/office/powerpoint/2010/main" val="1863699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32E3AFF-30CE-457A-9FBD-F01E8EADFDD6}" type="datetimeFigureOut">
              <a:rPr lang="en-GB" smtClean="0">
                <a:solidFill>
                  <a:prstClr val="black">
                    <a:tint val="75000"/>
                  </a:prstClr>
                </a:solidFill>
              </a:rPr>
              <a:pPr/>
              <a:t>14/03/2019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C355407-8798-4660-AFC4-493FED8E46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06002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2E3AFF-30CE-457A-9FBD-F01E8EADFDD6}" type="datetimeFigureOut">
              <a:rPr lang="en-GB" smtClean="0">
                <a:solidFill>
                  <a:prstClr val="black">
                    <a:tint val="75000"/>
                  </a:prstClr>
                </a:solidFill>
              </a:rPr>
              <a:pPr/>
              <a:t>14/03/2019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C355407-8798-4660-AFC4-493FED8E46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83728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32E3AFF-30CE-457A-9FBD-F01E8EADFDD6}" type="datetimeFigureOut">
              <a:rPr lang="en-GB" smtClean="0">
                <a:solidFill>
                  <a:prstClr val="black">
                    <a:tint val="75000"/>
                  </a:prstClr>
                </a:solidFill>
              </a:rPr>
              <a:pPr/>
              <a:t>14/03/2019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C355407-8798-4660-AFC4-493FED8E46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98968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32E3AFF-30CE-457A-9FBD-F01E8EADFDD6}" type="datetimeFigureOut">
              <a:rPr lang="en-GB" smtClean="0">
                <a:solidFill>
                  <a:prstClr val="black">
                    <a:tint val="75000"/>
                  </a:prstClr>
                </a:solidFill>
              </a:rPr>
              <a:pPr/>
              <a:t>14/03/2019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3C355407-8798-4660-AFC4-493FED8E46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28188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32E3AFF-30CE-457A-9FBD-F01E8EADFDD6}" type="datetimeFigureOut">
              <a:rPr lang="en-GB" smtClean="0">
                <a:solidFill>
                  <a:prstClr val="black">
                    <a:tint val="75000"/>
                  </a:prstClr>
                </a:solidFill>
              </a:rPr>
              <a:pPr/>
              <a:t>14/03/2019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C355407-8798-4660-AFC4-493FED8E46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352215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2E3AFF-30CE-457A-9FBD-F01E8EADFDD6}" type="datetimeFigureOut">
              <a:rPr lang="en-GB" smtClean="0">
                <a:solidFill>
                  <a:prstClr val="black">
                    <a:tint val="75000"/>
                  </a:prstClr>
                </a:solidFill>
              </a:rPr>
              <a:pPr/>
              <a:t>14/03/2019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3C355407-8798-4660-AFC4-493FED8E46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66548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2E3AFF-30CE-457A-9FBD-F01E8EADFDD6}" type="datetimeFigureOut">
              <a:rPr lang="en-GB" smtClean="0">
                <a:solidFill>
                  <a:prstClr val="black">
                    <a:tint val="75000"/>
                  </a:prstClr>
                </a:solidFill>
              </a:rPr>
              <a:pPr/>
              <a:t>14/03/2019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C355407-8798-4660-AFC4-493FED8E46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59014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2E3AFF-30CE-457A-9FBD-F01E8EADFDD6}" type="datetimeFigureOut">
              <a:rPr lang="en-GB" smtClean="0">
                <a:solidFill>
                  <a:prstClr val="black">
                    <a:tint val="75000"/>
                  </a:prstClr>
                </a:solidFill>
              </a:rPr>
              <a:pPr/>
              <a:t>14/03/2019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C355407-8798-4660-AFC4-493FED8E46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20372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32E3AFF-30CE-457A-9FBD-F01E8EADFDD6}" type="datetimeFigureOut">
              <a:rPr lang="en-GB" smtClean="0">
                <a:solidFill>
                  <a:prstClr val="black">
                    <a:tint val="75000"/>
                  </a:prstClr>
                </a:solidFill>
              </a:rPr>
              <a:pPr/>
              <a:t>14/03/2019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C355407-8798-4660-AFC4-493FED8E46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13520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32E3AFF-30CE-457A-9FBD-F01E8EADFDD6}" type="datetimeFigureOut">
              <a:rPr lang="en-GB" smtClean="0">
                <a:solidFill>
                  <a:prstClr val="black">
                    <a:tint val="75000"/>
                  </a:prstClr>
                </a:solidFill>
              </a:rPr>
              <a:pPr/>
              <a:t>14/03/2019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C355407-8798-4660-AFC4-493FED8E46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13091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Tree>
    <p:extLst>
      <p:ext uri="{BB962C8B-B14F-4D97-AF65-F5344CB8AC3E}">
        <p14:creationId xmlns:p14="http://schemas.microsoft.com/office/powerpoint/2010/main" val="1037993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Tree>
    <p:extLst>
      <p:ext uri="{BB962C8B-B14F-4D97-AF65-F5344CB8AC3E}">
        <p14:creationId xmlns:p14="http://schemas.microsoft.com/office/powerpoint/2010/main" val="328223083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a:xfrm rot="5400000">
            <a:off x="10155639" y="1790701"/>
            <a:ext cx="990599" cy="304799"/>
          </a:xfrm>
          <a:prstGeom prst="rect">
            <a:avLst/>
          </a:prstGeom>
        </p:spPr>
        <p:txBody>
          <a:bodyPr/>
          <a:lstStyle/>
          <a:p>
            <a:fld id="{A9B5DB5B-DAB2-428D-8BE9-E101CE5AAD05}" type="datetimeFigureOut">
              <a:rPr lang="en-GB" smtClean="0">
                <a:solidFill>
                  <a:prstClr val="black"/>
                </a:solidFill>
              </a:rPr>
              <a:pPr/>
              <a:t>14/03/2019</a:t>
            </a:fld>
            <a:endParaRPr lang="en-GB">
              <a:solidFill>
                <a:prstClr val="black"/>
              </a:solidFill>
            </a:endParaRPr>
          </a:p>
        </p:txBody>
      </p:sp>
      <p:sp>
        <p:nvSpPr>
          <p:cNvPr id="5" name="Footer Placeholder 2"/>
          <p:cNvSpPr>
            <a:spLocks noGrp="1"/>
          </p:cNvSpPr>
          <p:nvPr>
            <p:ph type="ftr" sz="quarter" idx="11"/>
          </p:nvPr>
        </p:nvSpPr>
        <p:spPr>
          <a:xfrm rot="5400000">
            <a:off x="8951573" y="3225297"/>
            <a:ext cx="3859795" cy="304801"/>
          </a:xfrm>
          <a:prstGeom prst="rect">
            <a:avLst/>
          </a:prstGeom>
        </p:spPr>
        <p:txBody>
          <a:bodyPr/>
          <a:lstStyle/>
          <a:p>
            <a:endParaRPr lang="en-GB">
              <a:solidFill>
                <a:prstClr val="black"/>
              </a:solidFill>
            </a:endParaRPr>
          </a:p>
        </p:txBody>
      </p:sp>
      <p:sp>
        <p:nvSpPr>
          <p:cNvPr id="6" name="Slide Number Placeholder 3"/>
          <p:cNvSpPr>
            <a:spLocks noGrp="1"/>
          </p:cNvSpPr>
          <p:nvPr>
            <p:ph type="sldNum" sz="quarter" idx="12"/>
          </p:nvPr>
        </p:nvSpPr>
        <p:spPr>
          <a:xfrm>
            <a:off x="10352540" y="295729"/>
            <a:ext cx="838199" cy="767687"/>
          </a:xfrm>
          <a:prstGeom prst="rect">
            <a:avLst/>
          </a:prstGeom>
        </p:spPr>
        <p:txBody>
          <a:bodyPr/>
          <a:lstStyle/>
          <a:p>
            <a:fld id="{521F79E7-C217-427D-9AD0-6E5F8EDD782F}"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4219169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400530"/>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1103312" y="2052918"/>
            <a:ext cx="8946541" cy="4195481"/>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A9B5DB5B-DAB2-428D-8BE9-E101CE5AAD05}" type="datetimeFigureOut">
              <a:rPr lang="en-GB" smtClean="0">
                <a:solidFill>
                  <a:prstClr val="black"/>
                </a:solidFill>
              </a:rPr>
              <a:pPr/>
              <a:t>14/03/2019</a:t>
            </a:fld>
            <a:endParaRPr lang="en-GB">
              <a:solidFill>
                <a:prstClr val="black"/>
              </a:solidFill>
            </a:endParaRPr>
          </a:p>
        </p:txBody>
      </p:sp>
      <p:sp>
        <p:nvSpPr>
          <p:cNvPr id="5" name="Footer Placeholder 4"/>
          <p:cNvSpPr>
            <a:spLocks noGrp="1"/>
          </p:cNvSpPr>
          <p:nvPr>
            <p:ph type="ftr" sz="quarter" idx="11"/>
          </p:nvPr>
        </p:nvSpPr>
        <p:spPr>
          <a:xfrm rot="5400000">
            <a:off x="8951573" y="3225297"/>
            <a:ext cx="3859795" cy="304801"/>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521F79E7-C217-427D-9AD0-6E5F8EDD782F}"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2235719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4F237454-43B0-40AA-9804-952CB323499C}" type="datetimeFigureOut">
              <a:rPr lang="en-GB" smtClean="0">
                <a:solidFill>
                  <a:prstClr val="black">
                    <a:tint val="75000"/>
                  </a:prstClr>
                </a:solidFill>
              </a:rPr>
              <a:pPr/>
              <a:t>14/03/2019</a:t>
            </a:fld>
            <a:endParaRPr lang="en-GB">
              <a:solidFill>
                <a:prstClr val="black">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CB384719-E271-4810-BAAD-8F2F66B653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46925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Tree>
    <p:extLst>
      <p:ext uri="{BB962C8B-B14F-4D97-AF65-F5344CB8AC3E}">
        <p14:creationId xmlns:p14="http://schemas.microsoft.com/office/powerpoint/2010/main" val="127207682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a:xfrm rot="5400000">
            <a:off x="10155639" y="1790701"/>
            <a:ext cx="990599" cy="304799"/>
          </a:xfrm>
          <a:prstGeom prst="rect">
            <a:avLst/>
          </a:prstGeom>
        </p:spPr>
        <p:txBody>
          <a:bodyPr/>
          <a:lstStyle/>
          <a:p>
            <a:fld id="{A9B5DB5B-DAB2-428D-8BE9-E101CE5AAD05}" type="datetimeFigureOut">
              <a:rPr lang="en-GB" smtClean="0">
                <a:solidFill>
                  <a:prstClr val="black"/>
                </a:solidFill>
              </a:rPr>
              <a:pPr/>
              <a:t>14/03/2019</a:t>
            </a:fld>
            <a:endParaRPr lang="en-GB">
              <a:solidFill>
                <a:prstClr val="black"/>
              </a:solidFill>
            </a:endParaRPr>
          </a:p>
        </p:txBody>
      </p:sp>
      <p:sp>
        <p:nvSpPr>
          <p:cNvPr id="5" name="Footer Placeholder 2"/>
          <p:cNvSpPr>
            <a:spLocks noGrp="1"/>
          </p:cNvSpPr>
          <p:nvPr>
            <p:ph type="ftr" sz="quarter" idx="11"/>
          </p:nvPr>
        </p:nvSpPr>
        <p:spPr>
          <a:xfrm rot="5400000">
            <a:off x="8951573" y="3225297"/>
            <a:ext cx="3859795" cy="304801"/>
          </a:xfrm>
          <a:prstGeom prst="rect">
            <a:avLst/>
          </a:prstGeom>
        </p:spPr>
        <p:txBody>
          <a:bodyPr/>
          <a:lstStyle/>
          <a:p>
            <a:endParaRPr lang="en-GB">
              <a:solidFill>
                <a:prstClr val="black"/>
              </a:solidFill>
            </a:endParaRPr>
          </a:p>
        </p:txBody>
      </p:sp>
      <p:sp>
        <p:nvSpPr>
          <p:cNvPr id="6" name="Slide Number Placeholder 3"/>
          <p:cNvSpPr>
            <a:spLocks noGrp="1"/>
          </p:cNvSpPr>
          <p:nvPr>
            <p:ph type="sldNum" sz="quarter" idx="12"/>
          </p:nvPr>
        </p:nvSpPr>
        <p:spPr>
          <a:xfrm>
            <a:off x="10352540" y="295729"/>
            <a:ext cx="838199" cy="767687"/>
          </a:xfrm>
          <a:prstGeom prst="rect">
            <a:avLst/>
          </a:prstGeom>
        </p:spPr>
        <p:txBody>
          <a:bodyPr/>
          <a:lstStyle/>
          <a:p>
            <a:fld id="{521F79E7-C217-427D-9AD0-6E5F8EDD782F}"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5421571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400530"/>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1103312" y="2052918"/>
            <a:ext cx="8946541" cy="4195481"/>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A9B5DB5B-DAB2-428D-8BE9-E101CE5AAD05}" type="datetimeFigureOut">
              <a:rPr lang="en-GB" smtClean="0">
                <a:solidFill>
                  <a:prstClr val="black"/>
                </a:solidFill>
              </a:rPr>
              <a:pPr/>
              <a:t>14/03/2019</a:t>
            </a:fld>
            <a:endParaRPr lang="en-GB">
              <a:solidFill>
                <a:prstClr val="black"/>
              </a:solidFill>
            </a:endParaRPr>
          </a:p>
        </p:txBody>
      </p:sp>
      <p:sp>
        <p:nvSpPr>
          <p:cNvPr id="5" name="Footer Placeholder 4"/>
          <p:cNvSpPr>
            <a:spLocks noGrp="1"/>
          </p:cNvSpPr>
          <p:nvPr>
            <p:ph type="ftr" sz="quarter" idx="11"/>
          </p:nvPr>
        </p:nvSpPr>
        <p:spPr>
          <a:xfrm rot="5400000">
            <a:off x="8951573" y="3225297"/>
            <a:ext cx="3859795" cy="304801"/>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521F79E7-C217-427D-9AD0-6E5F8EDD782F}"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720440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4F237454-43B0-40AA-9804-952CB323499C}" type="datetimeFigureOut">
              <a:rPr lang="en-GB" smtClean="0">
                <a:solidFill>
                  <a:prstClr val="black">
                    <a:tint val="75000"/>
                  </a:prstClr>
                </a:solidFill>
              </a:rPr>
              <a:pPr/>
              <a:t>14/03/2019</a:t>
            </a:fld>
            <a:endParaRPr lang="en-GB">
              <a:solidFill>
                <a:prstClr val="black">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CB384719-E271-4810-BAAD-8F2F66B653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286327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472CD63-ED49-4B3B-8043-084AE73E1A4D}" type="datetimeFigureOut">
              <a:rPr lang="en-GB" smtClean="0">
                <a:solidFill>
                  <a:prstClr val="black">
                    <a:tint val="75000"/>
                  </a:prstClr>
                </a:solidFill>
              </a:rPr>
              <a:pPr/>
              <a:t>14/03/2019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42B2AC1-219A-4FF9-910D-173C4A25093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372611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Tree>
    <p:extLst>
      <p:ext uri="{BB962C8B-B14F-4D97-AF65-F5344CB8AC3E}">
        <p14:creationId xmlns:p14="http://schemas.microsoft.com/office/powerpoint/2010/main" val="99737379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GB" smtClean="0"/>
              <a:t>Click to edit Master title style</a:t>
            </a:r>
            <a:endParaRPr lang="en-US"/>
          </a:p>
        </p:txBody>
      </p:sp>
      <p:sp>
        <p:nvSpPr>
          <p:cNvPr id="3" name="Content Placeholder 2"/>
          <p:cNvSpPr>
            <a:spLocks noGrp="1"/>
          </p:cNvSpPr>
          <p:nvPr>
            <p:ph idx="1"/>
          </p:nvPr>
        </p:nvSpPr>
        <p:spPr>
          <a:xfrm>
            <a:off x="610196" y="1600647"/>
            <a:ext cx="10971609" cy="4525119"/>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583482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a:xfrm rot="5400000">
            <a:off x="10155639" y="1790701"/>
            <a:ext cx="990599" cy="304799"/>
          </a:xfrm>
          <a:prstGeom prst="rect">
            <a:avLst/>
          </a:prstGeom>
        </p:spPr>
        <p:txBody>
          <a:bodyPr/>
          <a:lstStyle/>
          <a:p>
            <a:fld id="{A9B5DB5B-DAB2-428D-8BE9-E101CE5AAD05}" type="datetimeFigureOut">
              <a:rPr lang="en-GB" smtClean="0">
                <a:solidFill>
                  <a:prstClr val="black"/>
                </a:solidFill>
              </a:rPr>
              <a:pPr/>
              <a:t>14/03/2019</a:t>
            </a:fld>
            <a:endParaRPr lang="en-GB">
              <a:solidFill>
                <a:prstClr val="black"/>
              </a:solidFill>
            </a:endParaRPr>
          </a:p>
        </p:txBody>
      </p:sp>
      <p:sp>
        <p:nvSpPr>
          <p:cNvPr id="5" name="Footer Placeholder 2"/>
          <p:cNvSpPr>
            <a:spLocks noGrp="1"/>
          </p:cNvSpPr>
          <p:nvPr>
            <p:ph type="ftr" sz="quarter" idx="11"/>
          </p:nvPr>
        </p:nvSpPr>
        <p:spPr>
          <a:xfrm rot="5400000">
            <a:off x="8951573" y="3225297"/>
            <a:ext cx="3859795" cy="304801"/>
          </a:xfrm>
          <a:prstGeom prst="rect">
            <a:avLst/>
          </a:prstGeom>
        </p:spPr>
        <p:txBody>
          <a:bodyPr/>
          <a:lstStyle/>
          <a:p>
            <a:endParaRPr lang="en-GB">
              <a:solidFill>
                <a:prstClr val="black"/>
              </a:solidFill>
            </a:endParaRPr>
          </a:p>
        </p:txBody>
      </p:sp>
      <p:sp>
        <p:nvSpPr>
          <p:cNvPr id="6" name="Slide Number Placeholder 3"/>
          <p:cNvSpPr>
            <a:spLocks noGrp="1"/>
          </p:cNvSpPr>
          <p:nvPr>
            <p:ph type="sldNum" sz="quarter" idx="12"/>
          </p:nvPr>
        </p:nvSpPr>
        <p:spPr>
          <a:xfrm>
            <a:off x="10352540" y="295729"/>
            <a:ext cx="838199" cy="767687"/>
          </a:xfrm>
          <a:prstGeom prst="rect">
            <a:avLst/>
          </a:prstGeom>
        </p:spPr>
        <p:txBody>
          <a:bodyPr/>
          <a:lstStyle/>
          <a:p>
            <a:fld id="{521F79E7-C217-427D-9AD0-6E5F8EDD782F}"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531487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400530"/>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1103312" y="2052918"/>
            <a:ext cx="8946541" cy="4195481"/>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A9B5DB5B-DAB2-428D-8BE9-E101CE5AAD05}" type="datetimeFigureOut">
              <a:rPr lang="en-GB" smtClean="0">
                <a:solidFill>
                  <a:prstClr val="black"/>
                </a:solidFill>
              </a:rPr>
              <a:pPr/>
              <a:t>14/03/2019</a:t>
            </a:fld>
            <a:endParaRPr lang="en-GB">
              <a:solidFill>
                <a:prstClr val="black"/>
              </a:solidFill>
            </a:endParaRPr>
          </a:p>
        </p:txBody>
      </p:sp>
      <p:sp>
        <p:nvSpPr>
          <p:cNvPr id="5" name="Footer Placeholder 4"/>
          <p:cNvSpPr>
            <a:spLocks noGrp="1"/>
          </p:cNvSpPr>
          <p:nvPr>
            <p:ph type="ftr" sz="quarter" idx="11"/>
          </p:nvPr>
        </p:nvSpPr>
        <p:spPr>
          <a:xfrm rot="5400000">
            <a:off x="8951573" y="3225297"/>
            <a:ext cx="3859795" cy="304801"/>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521F79E7-C217-427D-9AD0-6E5F8EDD782F}"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217343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056DD4A-7282-4516-BD33-A2F111B1A26B}" type="datetimeFigureOut">
              <a:rPr lang="en-GB" smtClean="0">
                <a:solidFill>
                  <a:prstClr val="black">
                    <a:tint val="75000"/>
                  </a:prstClr>
                </a:solidFill>
              </a:rPr>
              <a:pPr/>
              <a:t>14/03/2019</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74A2A06-36C6-4BD3-A558-93AC037CD4C7}"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106296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056DD4A-7282-4516-BD33-A2F111B1A26B}" type="datetimeFigureOut">
              <a:rPr lang="en-GB" smtClean="0">
                <a:solidFill>
                  <a:prstClr val="black">
                    <a:tint val="75000"/>
                  </a:prstClr>
                </a:solidFill>
              </a:rPr>
              <a:pPr/>
              <a:t>14/03/2019</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74A2A06-36C6-4BD3-A558-93AC037CD4C7}"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105265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C5164158-0CE9-4349-B3F5-2F2E57F0D0CB}" type="datetimeFigureOut">
              <a:rPr lang="en-US" smtClean="0">
                <a:solidFill>
                  <a:prstClr val="black">
                    <a:tint val="75000"/>
                  </a:prstClr>
                </a:solidFill>
              </a:rPr>
              <a:pPr/>
              <a:t>3/14/2019</a:t>
            </a:fld>
            <a:endParaRPr lang="en-US" dirty="0">
              <a:solidFill>
                <a:prstClr val="black">
                  <a:tint val="75000"/>
                </a:prstClr>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5B259CC6-7B72-4137-928D-D85C24DCBB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95006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056DD4A-7282-4516-BD33-A2F111B1A26B}" type="datetimeFigureOut">
              <a:rPr lang="en-GB" smtClean="0">
                <a:solidFill>
                  <a:prstClr val="black">
                    <a:tint val="75000"/>
                  </a:prstClr>
                </a:solidFill>
              </a:rPr>
              <a:pPr/>
              <a:t>14/03/2019</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74A2A06-36C6-4BD3-A558-93AC037CD4C7}"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602556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C5164158-0CE9-4349-B3F5-2F2E57F0D0CB}" type="datetimeFigureOut">
              <a:rPr lang="en-US" smtClean="0">
                <a:solidFill>
                  <a:prstClr val="black">
                    <a:tint val="75000"/>
                  </a:prstClr>
                </a:solidFill>
              </a:rPr>
              <a:pPr/>
              <a:t>3/14/2019</a:t>
            </a:fld>
            <a:endParaRPr lang="en-US" dirty="0">
              <a:solidFill>
                <a:prstClr val="black">
                  <a:tint val="75000"/>
                </a:prstClr>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5B259CC6-7B72-4137-928D-D85C24DCBB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0783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32E3AFF-30CE-457A-9FBD-F01E8EADFDD6}" type="datetimeFigureOut">
              <a:rPr lang="en-GB" smtClean="0">
                <a:solidFill>
                  <a:prstClr val="black">
                    <a:tint val="75000"/>
                  </a:prstClr>
                </a:solidFill>
              </a:rPr>
              <a:pPr/>
              <a:t>14/03/2019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C355407-8798-4660-AFC4-493FED8E46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8182209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2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1.png"/><Relationship Id="rId5" Type="http://schemas.openxmlformats.org/officeDocument/2006/relationships/theme" Target="../theme/theme7.xml"/><Relationship Id="rId4"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72CD63-ED49-4B3B-8043-084AE73E1A4D}" type="datetimeFigureOut">
              <a:rPr lang="en-GB" smtClean="0"/>
              <a:t>14/03/2019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2B2AC1-219A-4FF9-910D-173C4A25093D}" type="slidenum">
              <a:rPr lang="en-GB" smtClean="0"/>
              <a:t>‹#›</a:t>
            </a:fld>
            <a:endParaRPr lang="en-GB"/>
          </a:p>
        </p:txBody>
      </p:sp>
    </p:spTree>
    <p:extLst>
      <p:ext uri="{BB962C8B-B14F-4D97-AF65-F5344CB8AC3E}">
        <p14:creationId xmlns:p14="http://schemas.microsoft.com/office/powerpoint/2010/main" val="1942092860"/>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18675"/>
            <a:ext cx="12192000" cy="652272"/>
          </a:xfrm>
          <a:prstGeom prst="rect">
            <a:avLst/>
          </a:prstGeom>
        </p:spPr>
      </p:pic>
    </p:spTree>
    <p:extLst>
      <p:ext uri="{BB962C8B-B14F-4D97-AF65-F5344CB8AC3E}">
        <p14:creationId xmlns:p14="http://schemas.microsoft.com/office/powerpoint/2010/main" val="3059721842"/>
      </p:ext>
    </p:extLst>
  </p:cSld>
  <p:clrMap bg1="lt1" tx1="dk1" bg2="lt2" tx2="dk2" accent1="accent1" accent2="accent2" accent3="accent3" accent4="accent4" accent5="accent5" accent6="accent6" hlink="hlink" folHlink="folHlink"/>
  <p:sldLayoutIdLst>
    <p:sldLayoutId id="2147483664" r:id="rId1"/>
    <p:sldLayoutId id="2147483665" r:id="rId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2813" rtl="0" eaLnBrk="1" fontAlgn="base" hangingPunct="1">
        <a:lnSpc>
          <a:spcPct val="90000"/>
        </a:lnSpc>
        <a:spcBef>
          <a:spcPct val="0"/>
        </a:spcBef>
        <a:spcAft>
          <a:spcPct val="0"/>
        </a:spcAft>
        <a:defRPr sz="4400" kern="1200">
          <a:solidFill>
            <a:srgbClr val="0070C0"/>
          </a:solidFill>
          <a:latin typeface="+mj-lt"/>
          <a:ea typeface="+mj-ea"/>
          <a:cs typeface="+mj-cs"/>
        </a:defRPr>
      </a:lvl1pPr>
      <a:lvl2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2pPr>
      <a:lvl3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3pPr>
      <a:lvl4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4pPr>
      <a:lvl5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5pPr>
      <a:lvl6pPr marL="4572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6pPr>
      <a:lvl7pPr marL="9144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7pPr>
      <a:lvl8pPr marL="13716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8pPr>
      <a:lvl9pPr marL="18288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9pPr>
    </p:titleStyle>
    <p:bodyStyle>
      <a:lvl1pPr marL="227013" indent="-227013" algn="l" defTabSz="912813"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056DD4A-7282-4516-BD33-A2F111B1A26B}" type="datetimeFigureOut">
              <a:rPr lang="en-GB" smtClean="0">
                <a:solidFill>
                  <a:prstClr val="black">
                    <a:tint val="75000"/>
                  </a:prstClr>
                </a:solidFill>
              </a:rPr>
              <a:pPr/>
              <a:t>14/03/2019</a:t>
            </a:fld>
            <a:endParaRPr lang="en-GB"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74A2A06-36C6-4BD3-A558-93AC037CD4C7}"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30038332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056DD4A-7282-4516-BD33-A2F111B1A26B}" type="datetimeFigureOut">
              <a:rPr lang="en-GB" smtClean="0">
                <a:solidFill>
                  <a:prstClr val="black">
                    <a:tint val="75000"/>
                  </a:prstClr>
                </a:solidFill>
              </a:rPr>
              <a:pPr/>
              <a:t>14/03/2019</a:t>
            </a:fld>
            <a:endParaRPr lang="en-GB"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74A2A06-36C6-4BD3-A558-93AC037CD4C7}"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855642105"/>
      </p:ext>
    </p:extLst>
  </p:cSld>
  <p:clrMap bg1="lt1" tx1="dk1" bg2="lt2" tx2="dk2" accent1="accent1" accent2="accent2" accent3="accent3" accent4="accent4" accent5="accent5" accent6="accent6" hlink="hlink" folHlink="folHlink"/>
  <p:sldLayoutIdLst>
    <p:sldLayoutId id="2147483671" r:id="rId1"/>
    <p:sldLayoutId id="2147483673" r:id="rId2"/>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2E3AFF-30CE-457A-9FBD-F01E8EADFDD6}" type="datetimeFigureOut">
              <a:rPr lang="en-GB" smtClean="0">
                <a:solidFill>
                  <a:prstClr val="black">
                    <a:tint val="75000"/>
                  </a:prstClr>
                </a:solidFill>
              </a:rPr>
              <a:pPr/>
              <a:t>14/03/2019</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355407-8798-4660-AFC4-493FED8E46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5186966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318675"/>
            <a:ext cx="12192000" cy="652272"/>
          </a:xfrm>
          <a:prstGeom prst="rect">
            <a:avLst/>
          </a:prstGeom>
        </p:spPr>
      </p:pic>
    </p:spTree>
    <p:extLst>
      <p:ext uri="{BB962C8B-B14F-4D97-AF65-F5344CB8AC3E}">
        <p14:creationId xmlns:p14="http://schemas.microsoft.com/office/powerpoint/2010/main" val="386310151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Lst>
  <p:timing>
    <p:tnLst>
      <p:par>
        <p:cTn id="1" dur="indefinite" restart="never" nodeType="tmRoot"/>
      </p:par>
    </p:tnLst>
  </p:timing>
  <p:txStyles>
    <p:titleStyle>
      <a:lvl1pPr algn="l" defTabSz="912813" rtl="0" eaLnBrk="1" fontAlgn="base" hangingPunct="1">
        <a:lnSpc>
          <a:spcPct val="90000"/>
        </a:lnSpc>
        <a:spcBef>
          <a:spcPct val="0"/>
        </a:spcBef>
        <a:spcAft>
          <a:spcPct val="0"/>
        </a:spcAft>
        <a:defRPr sz="4400" kern="1200">
          <a:solidFill>
            <a:srgbClr val="0070C0"/>
          </a:solidFill>
          <a:latin typeface="+mj-lt"/>
          <a:ea typeface="+mj-ea"/>
          <a:cs typeface="+mj-cs"/>
        </a:defRPr>
      </a:lvl1pPr>
      <a:lvl2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2pPr>
      <a:lvl3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3pPr>
      <a:lvl4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4pPr>
      <a:lvl5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5pPr>
      <a:lvl6pPr marL="4572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6pPr>
      <a:lvl7pPr marL="9144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7pPr>
      <a:lvl8pPr marL="13716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8pPr>
      <a:lvl9pPr marL="18288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9pPr>
    </p:titleStyle>
    <p:bodyStyle>
      <a:lvl1pPr marL="227013" indent="-227013" algn="l" defTabSz="912813"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318675"/>
            <a:ext cx="12192000" cy="652272"/>
          </a:xfrm>
          <a:prstGeom prst="rect">
            <a:avLst/>
          </a:prstGeom>
        </p:spPr>
      </p:pic>
    </p:spTree>
    <p:extLst>
      <p:ext uri="{BB962C8B-B14F-4D97-AF65-F5344CB8AC3E}">
        <p14:creationId xmlns:p14="http://schemas.microsoft.com/office/powerpoint/2010/main" val="261848341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Lst>
  <p:timing>
    <p:tnLst>
      <p:par>
        <p:cTn id="1" dur="indefinite" restart="never" nodeType="tmRoot"/>
      </p:par>
    </p:tnLst>
  </p:timing>
  <p:txStyles>
    <p:titleStyle>
      <a:lvl1pPr algn="l" defTabSz="912813" rtl="0" eaLnBrk="1" fontAlgn="base" hangingPunct="1">
        <a:lnSpc>
          <a:spcPct val="90000"/>
        </a:lnSpc>
        <a:spcBef>
          <a:spcPct val="0"/>
        </a:spcBef>
        <a:spcAft>
          <a:spcPct val="0"/>
        </a:spcAft>
        <a:defRPr sz="4400" kern="1200">
          <a:solidFill>
            <a:srgbClr val="0070C0"/>
          </a:solidFill>
          <a:latin typeface="+mj-lt"/>
          <a:ea typeface="+mj-ea"/>
          <a:cs typeface="+mj-cs"/>
        </a:defRPr>
      </a:lvl1pPr>
      <a:lvl2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2pPr>
      <a:lvl3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3pPr>
      <a:lvl4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4pPr>
      <a:lvl5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5pPr>
      <a:lvl6pPr marL="4572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6pPr>
      <a:lvl7pPr marL="9144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7pPr>
      <a:lvl8pPr marL="13716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8pPr>
      <a:lvl9pPr marL="18288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9pPr>
    </p:titleStyle>
    <p:bodyStyle>
      <a:lvl1pPr marL="227013" indent="-227013" algn="l" defTabSz="912813"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72CD63-ED49-4B3B-8043-084AE73E1A4D}" type="datetimeFigureOut">
              <a:rPr lang="en-GB" smtClean="0">
                <a:solidFill>
                  <a:prstClr val="black">
                    <a:tint val="75000"/>
                  </a:prstClr>
                </a:solidFill>
              </a:rPr>
              <a:pPr/>
              <a:t>14/03/2019</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2B2AC1-219A-4FF9-910D-173C4A25093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41112322"/>
      </p:ext>
    </p:extLst>
  </p:cSld>
  <p:clrMap bg1="lt1" tx1="dk1" bg2="lt2" tx2="dk2" accent1="accent1" accent2="accent2" accent3="accent3" accent4="accent4" accent5="accent5" accent6="accent6" hlink="hlink" folHlink="folHlink"/>
  <p:sldLayoutIdLst>
    <p:sldLayoutId id="2147483697"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18675"/>
            <a:ext cx="12192000" cy="652272"/>
          </a:xfrm>
          <a:prstGeom prst="rect">
            <a:avLst/>
          </a:prstGeom>
        </p:spPr>
      </p:pic>
    </p:spTree>
    <p:extLst>
      <p:ext uri="{BB962C8B-B14F-4D97-AF65-F5344CB8AC3E}">
        <p14:creationId xmlns:p14="http://schemas.microsoft.com/office/powerpoint/2010/main" val="245182559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Lst>
  <p:timing>
    <p:tnLst>
      <p:par>
        <p:cTn id="1" dur="indefinite" restart="never" nodeType="tmRoot"/>
      </p:par>
    </p:tnLst>
  </p:timing>
  <p:txStyles>
    <p:titleStyle>
      <a:lvl1pPr algn="l" defTabSz="912813" rtl="0" eaLnBrk="1" fontAlgn="base" hangingPunct="1">
        <a:lnSpc>
          <a:spcPct val="90000"/>
        </a:lnSpc>
        <a:spcBef>
          <a:spcPct val="0"/>
        </a:spcBef>
        <a:spcAft>
          <a:spcPct val="0"/>
        </a:spcAft>
        <a:defRPr sz="4400" kern="1200">
          <a:solidFill>
            <a:srgbClr val="0070C0"/>
          </a:solidFill>
          <a:latin typeface="+mj-lt"/>
          <a:ea typeface="+mj-ea"/>
          <a:cs typeface="+mj-cs"/>
        </a:defRPr>
      </a:lvl1pPr>
      <a:lvl2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2pPr>
      <a:lvl3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3pPr>
      <a:lvl4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4pPr>
      <a:lvl5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5pPr>
      <a:lvl6pPr marL="4572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6pPr>
      <a:lvl7pPr marL="9144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7pPr>
      <a:lvl8pPr marL="13716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8pPr>
      <a:lvl9pPr marL="18288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9pPr>
    </p:titleStyle>
    <p:bodyStyle>
      <a:lvl1pPr marL="227013" indent="-227013" algn="l" defTabSz="912813"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6.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2.png"/><Relationship Id="rId7"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gif"/><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7.pn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8.pn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20.gif"/></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7.jp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40.jpg"/><Relationship Id="rId5" Type="http://schemas.openxmlformats.org/officeDocument/2006/relationships/image" Target="../media/image23.jpg"/><Relationship Id="rId4" Type="http://schemas.openxmlformats.org/officeDocument/2006/relationships/image" Target="../media/image3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8757" y="557681"/>
            <a:ext cx="5038789" cy="5759116"/>
          </a:xfrm>
          <a:prstGeom prst="rect">
            <a:avLst/>
          </a:prstGeom>
          <a:solidFill>
            <a:srgbClr val="0070C0"/>
          </a:solidFill>
        </p:spPr>
        <p:txBody>
          <a:bodyPr wrap="square" rtlCol="0">
            <a:spAutoFit/>
          </a:bodyPr>
          <a:lstStyle/>
          <a:p>
            <a:endParaRPr lang="en-GB" dirty="0">
              <a:solidFill>
                <a:prstClr val="black"/>
              </a:solidFill>
            </a:endParaRPr>
          </a:p>
        </p:txBody>
      </p:sp>
      <p:sp>
        <p:nvSpPr>
          <p:cNvPr id="5" name="Title 1"/>
          <p:cNvSpPr txBox="1">
            <a:spLocks/>
          </p:cNvSpPr>
          <p:nvPr/>
        </p:nvSpPr>
        <p:spPr>
          <a:xfrm>
            <a:off x="735976" y="1528751"/>
            <a:ext cx="4846320" cy="23876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a:solidFill>
                  <a:schemeClr val="bg1"/>
                </a:solidFill>
                <a:latin typeface="+mj-lt"/>
                <a:ea typeface="+mj-ea"/>
                <a:cs typeface="+mj-cs"/>
              </a:defRPr>
            </a:lvl1pPr>
          </a:lstStyle>
          <a:p>
            <a:r>
              <a:rPr lang="en-US" sz="2200" dirty="0" smtClean="0">
                <a:solidFill>
                  <a:prstClr val="white"/>
                </a:solidFill>
                <a:latin typeface="Arial" panose="020B0604020202020204" pitchFamily="34" charset="0"/>
                <a:cs typeface="Arial" panose="020B0604020202020204" pitchFamily="34" charset="0"/>
              </a:rPr>
              <a:t>Nurturing North Ayrshire</a:t>
            </a:r>
          </a:p>
          <a:p>
            <a:r>
              <a:rPr lang="en-US" sz="2200" dirty="0" smtClean="0">
                <a:solidFill>
                  <a:prstClr val="white"/>
                </a:solidFill>
                <a:latin typeface="Arial" panose="020B0604020202020204" pitchFamily="34" charset="0"/>
                <a:cs typeface="Arial" panose="020B0604020202020204" pitchFamily="34" charset="0"/>
              </a:rPr>
              <a:t>Supporting Health and Wellbeing at Local Authority Level</a:t>
            </a:r>
          </a:p>
          <a:p>
            <a:endParaRPr lang="en-US" sz="2200" dirty="0" smtClean="0">
              <a:solidFill>
                <a:prstClr val="white"/>
              </a:solidFill>
              <a:latin typeface="Arial" panose="020B0604020202020204" pitchFamily="34" charset="0"/>
              <a:cs typeface="Arial" panose="020B0604020202020204" pitchFamily="34" charset="0"/>
            </a:endParaRPr>
          </a:p>
          <a:p>
            <a:r>
              <a:rPr lang="en-US" sz="2200" dirty="0" smtClean="0">
                <a:solidFill>
                  <a:prstClr val="white"/>
                </a:solidFill>
                <a:latin typeface="Arial" panose="020B0604020202020204" pitchFamily="34" charset="0"/>
                <a:cs typeface="Arial" panose="020B0604020202020204" pitchFamily="34" charset="0"/>
              </a:rPr>
              <a:t>Sam March, Principal Psychologist  </a:t>
            </a:r>
          </a:p>
          <a:p>
            <a:r>
              <a:rPr lang="en-US" sz="2200" dirty="0" smtClean="0">
                <a:solidFill>
                  <a:prstClr val="white"/>
                </a:solidFill>
                <a:latin typeface="Arial" panose="020B0604020202020204" pitchFamily="34" charset="0"/>
                <a:cs typeface="Arial" panose="020B0604020202020204" pitchFamily="34" charset="0"/>
              </a:rPr>
              <a:t>Philip </a:t>
            </a:r>
            <a:r>
              <a:rPr lang="en-US" sz="2200" dirty="0" err="1" smtClean="0">
                <a:solidFill>
                  <a:prstClr val="white"/>
                </a:solidFill>
                <a:latin typeface="Arial" panose="020B0604020202020204" pitchFamily="34" charset="0"/>
                <a:cs typeface="Arial" panose="020B0604020202020204" pitchFamily="34" charset="0"/>
              </a:rPr>
              <a:t>Gosnay</a:t>
            </a:r>
            <a:r>
              <a:rPr lang="en-US" sz="2200" dirty="0" smtClean="0">
                <a:solidFill>
                  <a:prstClr val="white"/>
                </a:solidFill>
                <a:latin typeface="Arial" panose="020B0604020202020204" pitchFamily="34" charset="0"/>
                <a:cs typeface="Arial" panose="020B0604020202020204" pitchFamily="34" charset="0"/>
              </a:rPr>
              <a:t>, Senior Manager </a:t>
            </a:r>
          </a:p>
          <a:p>
            <a:r>
              <a:rPr lang="en-US" sz="2200" dirty="0" smtClean="0">
                <a:solidFill>
                  <a:prstClr val="white"/>
                </a:solidFill>
                <a:latin typeface="Arial" panose="020B0604020202020204" pitchFamily="34" charset="0"/>
                <a:cs typeface="Arial" panose="020B0604020202020204" pitchFamily="34" charset="0"/>
              </a:rPr>
              <a:t>Morven McLean, PT Nurture</a:t>
            </a:r>
            <a:endParaRPr lang="en-US" sz="2200" dirty="0">
              <a:solidFill>
                <a:prstClr val="white"/>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2730" y="4487053"/>
            <a:ext cx="1384021" cy="106973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150" y="5150916"/>
            <a:ext cx="2135498" cy="470344"/>
          </a:xfrm>
          <a:prstGeom prst="rect">
            <a:avLst/>
          </a:prstGeom>
        </p:spPr>
      </p:pic>
      <p:sp>
        <p:nvSpPr>
          <p:cNvPr id="12" name="Oval 11"/>
          <p:cNvSpPr/>
          <p:nvPr/>
        </p:nvSpPr>
        <p:spPr>
          <a:xfrm>
            <a:off x="7878275" y="0"/>
            <a:ext cx="3800475" cy="3686580"/>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Oval 14"/>
          <p:cNvSpPr/>
          <p:nvPr/>
        </p:nvSpPr>
        <p:spPr>
          <a:xfrm>
            <a:off x="7201970" y="3301273"/>
            <a:ext cx="3566432" cy="3556727"/>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Oval 13"/>
          <p:cNvSpPr/>
          <p:nvPr/>
        </p:nvSpPr>
        <p:spPr>
          <a:xfrm>
            <a:off x="5582296" y="1615254"/>
            <a:ext cx="2890127" cy="287179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895334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Box 2"/>
          <p:cNvSpPr txBox="1">
            <a:spLocks noChangeArrowheads="1"/>
          </p:cNvSpPr>
          <p:nvPr/>
        </p:nvSpPr>
        <p:spPr bwMode="auto">
          <a:xfrm>
            <a:off x="0" y="753374"/>
            <a:ext cx="12192000" cy="533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defRPr/>
            </a:pPr>
            <a:r>
              <a:rPr lang="en-GB" sz="2400" b="1" kern="0" dirty="0">
                <a:solidFill>
                  <a:srgbClr val="000000"/>
                </a:solidFill>
              </a:rPr>
              <a:t>Every child who is struggling with their reading </a:t>
            </a:r>
            <a:r>
              <a:rPr lang="en-GB" sz="2400" b="1" kern="0" dirty="0" smtClean="0">
                <a:solidFill>
                  <a:srgbClr val="000000"/>
                </a:solidFill>
              </a:rPr>
              <a:t/>
            </a:r>
            <a:br>
              <a:rPr lang="en-GB" sz="2400" b="1" kern="0" dirty="0" smtClean="0">
                <a:solidFill>
                  <a:srgbClr val="000000"/>
                </a:solidFill>
              </a:rPr>
            </a:br>
            <a:r>
              <a:rPr lang="en-GB" sz="2400" b="1" kern="0" dirty="0" smtClean="0">
                <a:solidFill>
                  <a:srgbClr val="000000"/>
                </a:solidFill>
              </a:rPr>
              <a:t>should </a:t>
            </a:r>
            <a:r>
              <a:rPr lang="en-GB" sz="2400" b="1" kern="0" dirty="0">
                <a:solidFill>
                  <a:srgbClr val="000000"/>
                </a:solidFill>
              </a:rPr>
              <a:t>be given support.</a:t>
            </a:r>
          </a:p>
          <a:p>
            <a:pPr algn="ctr" eaLnBrk="1" fontAlgn="base" hangingPunct="1">
              <a:spcBef>
                <a:spcPct val="0"/>
              </a:spcBef>
              <a:spcAft>
                <a:spcPct val="0"/>
              </a:spcAft>
              <a:defRPr/>
            </a:pPr>
            <a:endParaRPr lang="en-GB" sz="2400" b="1" kern="0" dirty="0">
              <a:solidFill>
                <a:srgbClr val="000000"/>
              </a:solidFill>
            </a:endParaRPr>
          </a:p>
          <a:p>
            <a:pPr algn="ctr" eaLnBrk="1" fontAlgn="base" hangingPunct="1">
              <a:spcBef>
                <a:spcPct val="0"/>
              </a:spcBef>
              <a:spcAft>
                <a:spcPct val="0"/>
              </a:spcAft>
              <a:defRPr/>
            </a:pPr>
            <a:r>
              <a:rPr lang="en-GB" sz="2400" b="1" kern="0" dirty="0">
                <a:solidFill>
                  <a:srgbClr val="000000"/>
                </a:solidFill>
              </a:rPr>
              <a:t>It is the responsibility of every </a:t>
            </a:r>
            <a:r>
              <a:rPr lang="en-GB" sz="2400" b="1" kern="0" dirty="0" smtClean="0">
                <a:solidFill>
                  <a:srgbClr val="000000"/>
                </a:solidFill>
              </a:rPr>
              <a:t>teacher</a:t>
            </a:r>
            <a:r>
              <a:rPr lang="en-GB" sz="1400" b="1" kern="0" dirty="0" smtClean="0">
                <a:solidFill>
                  <a:srgbClr val="000000"/>
                </a:solidFill>
              </a:rPr>
              <a:t/>
            </a:r>
            <a:br>
              <a:rPr lang="en-GB" sz="1400" b="1" kern="0" dirty="0" smtClean="0">
                <a:solidFill>
                  <a:srgbClr val="000000"/>
                </a:solidFill>
              </a:rPr>
            </a:br>
            <a:r>
              <a:rPr lang="en-GB" sz="400" b="1" kern="0" dirty="0" smtClean="0">
                <a:solidFill>
                  <a:srgbClr val="000000"/>
                </a:solidFill>
              </a:rPr>
              <a:t> </a:t>
            </a:r>
            <a:r>
              <a:rPr lang="en-GB" sz="2400" b="1" kern="0" dirty="0" smtClean="0">
                <a:solidFill>
                  <a:srgbClr val="000000"/>
                </a:solidFill>
              </a:rPr>
              <a:t/>
            </a:r>
            <a:br>
              <a:rPr lang="en-GB" sz="2400" b="1" kern="0" dirty="0" smtClean="0">
                <a:solidFill>
                  <a:srgbClr val="000000"/>
                </a:solidFill>
              </a:rPr>
            </a:br>
            <a:r>
              <a:rPr lang="en-GB" sz="2400" b="1" kern="0" dirty="0" smtClean="0">
                <a:solidFill>
                  <a:srgbClr val="000000"/>
                </a:solidFill>
              </a:rPr>
              <a:t>to </a:t>
            </a:r>
            <a:r>
              <a:rPr lang="en-GB" sz="2400" b="1" kern="0" dirty="0">
                <a:solidFill>
                  <a:srgbClr val="000000"/>
                </a:solidFill>
              </a:rPr>
              <a:t>help all pupils to read.</a:t>
            </a:r>
          </a:p>
          <a:p>
            <a:pPr algn="ctr" eaLnBrk="1" fontAlgn="base" hangingPunct="1">
              <a:spcBef>
                <a:spcPct val="0"/>
              </a:spcBef>
              <a:spcAft>
                <a:spcPct val="0"/>
              </a:spcAft>
              <a:defRPr/>
            </a:pPr>
            <a:endParaRPr lang="en-GB" sz="2400" b="1" kern="0" dirty="0">
              <a:solidFill>
                <a:srgbClr val="000000"/>
              </a:solidFill>
            </a:endParaRPr>
          </a:p>
          <a:p>
            <a:pPr algn="ctr" eaLnBrk="1" fontAlgn="base" hangingPunct="1">
              <a:spcBef>
                <a:spcPct val="0"/>
              </a:spcBef>
              <a:spcAft>
                <a:spcPct val="0"/>
              </a:spcAft>
              <a:defRPr/>
            </a:pPr>
            <a:r>
              <a:rPr lang="en-GB" sz="2400" b="1" kern="0" dirty="0">
                <a:solidFill>
                  <a:srgbClr val="000000"/>
                </a:solidFill>
              </a:rPr>
              <a:t>Teaching pupils to read fluently </a:t>
            </a:r>
            <a:r>
              <a:rPr lang="en-GB" sz="2400" b="1" kern="0" dirty="0" smtClean="0">
                <a:solidFill>
                  <a:srgbClr val="000000"/>
                </a:solidFill>
              </a:rPr>
              <a:t/>
            </a:r>
            <a:br>
              <a:rPr lang="en-GB" sz="2400" b="1" kern="0" dirty="0" smtClean="0">
                <a:solidFill>
                  <a:srgbClr val="000000"/>
                </a:solidFill>
              </a:rPr>
            </a:br>
            <a:r>
              <a:rPr lang="en-GB" sz="2400" b="1" kern="0" dirty="0" smtClean="0">
                <a:solidFill>
                  <a:srgbClr val="000000"/>
                </a:solidFill>
              </a:rPr>
              <a:t>requires </a:t>
            </a:r>
            <a:r>
              <a:rPr lang="en-GB" sz="2400" b="1" kern="0" dirty="0">
                <a:solidFill>
                  <a:srgbClr val="000000"/>
                </a:solidFill>
              </a:rPr>
              <a:t>time and patience.</a:t>
            </a:r>
          </a:p>
          <a:p>
            <a:pPr algn="ctr" eaLnBrk="1" fontAlgn="base" hangingPunct="1">
              <a:spcBef>
                <a:spcPct val="0"/>
              </a:spcBef>
              <a:spcAft>
                <a:spcPct val="0"/>
              </a:spcAft>
              <a:defRPr/>
            </a:pPr>
            <a:endParaRPr lang="en-GB" sz="2400" b="1" kern="0" dirty="0">
              <a:solidFill>
                <a:srgbClr val="000000"/>
              </a:solidFill>
            </a:endParaRPr>
          </a:p>
          <a:p>
            <a:pPr algn="ctr" eaLnBrk="1" fontAlgn="base" hangingPunct="1">
              <a:spcBef>
                <a:spcPct val="0"/>
              </a:spcBef>
              <a:spcAft>
                <a:spcPct val="0"/>
              </a:spcAft>
              <a:defRPr/>
            </a:pPr>
            <a:r>
              <a:rPr lang="en-GB" sz="2400" b="1" kern="0" dirty="0">
                <a:solidFill>
                  <a:srgbClr val="000000"/>
                </a:solidFill>
              </a:rPr>
              <a:t>Pupils should not be deprived of their education </a:t>
            </a:r>
            <a:r>
              <a:rPr lang="en-GB" sz="2400" b="1" kern="0" dirty="0" smtClean="0">
                <a:solidFill>
                  <a:srgbClr val="000000"/>
                </a:solidFill>
              </a:rPr>
              <a:t/>
            </a:r>
            <a:br>
              <a:rPr lang="en-GB" sz="2400" b="1" kern="0" dirty="0" smtClean="0">
                <a:solidFill>
                  <a:srgbClr val="000000"/>
                </a:solidFill>
              </a:rPr>
            </a:br>
            <a:r>
              <a:rPr lang="en-GB" sz="2400" b="1" kern="0" dirty="0" smtClean="0">
                <a:solidFill>
                  <a:srgbClr val="000000"/>
                </a:solidFill>
              </a:rPr>
              <a:t>simply </a:t>
            </a:r>
            <a:r>
              <a:rPr lang="en-GB" sz="2400" b="1" kern="0" dirty="0">
                <a:solidFill>
                  <a:srgbClr val="000000"/>
                </a:solidFill>
              </a:rPr>
              <a:t>because they cannot read.</a:t>
            </a:r>
          </a:p>
          <a:p>
            <a:pPr algn="ctr" eaLnBrk="1" fontAlgn="base" hangingPunct="1">
              <a:spcBef>
                <a:spcPct val="0"/>
              </a:spcBef>
              <a:spcAft>
                <a:spcPct val="0"/>
              </a:spcAft>
              <a:defRPr/>
            </a:pPr>
            <a:endParaRPr lang="en-GB" sz="2400" b="1" kern="0" dirty="0">
              <a:solidFill>
                <a:srgbClr val="000000"/>
              </a:solidFill>
            </a:endParaRPr>
          </a:p>
          <a:p>
            <a:pPr algn="ctr" eaLnBrk="1" fontAlgn="base" hangingPunct="1">
              <a:spcBef>
                <a:spcPct val="0"/>
              </a:spcBef>
              <a:spcAft>
                <a:spcPct val="0"/>
              </a:spcAft>
              <a:defRPr/>
            </a:pPr>
            <a:r>
              <a:rPr lang="en-GB" sz="2400" b="1" kern="0" dirty="0">
                <a:solidFill>
                  <a:srgbClr val="000000"/>
                </a:solidFill>
              </a:rPr>
              <a:t>Schools should work in </a:t>
            </a:r>
            <a:r>
              <a:rPr lang="en-GB" sz="2400" b="1" kern="0" dirty="0" smtClean="0">
                <a:solidFill>
                  <a:srgbClr val="000000"/>
                </a:solidFill>
              </a:rPr>
              <a:t>partnership</a:t>
            </a:r>
            <a:br>
              <a:rPr lang="en-GB" sz="2400" b="1" kern="0" dirty="0" smtClean="0">
                <a:solidFill>
                  <a:srgbClr val="000000"/>
                </a:solidFill>
              </a:rPr>
            </a:br>
            <a:endParaRPr lang="en-GB" sz="400" b="1" kern="0" dirty="0" smtClean="0">
              <a:solidFill>
                <a:srgbClr val="000000"/>
              </a:solidFill>
            </a:endParaRPr>
          </a:p>
          <a:p>
            <a:pPr algn="ctr" eaLnBrk="1" fontAlgn="base" hangingPunct="1">
              <a:spcBef>
                <a:spcPct val="0"/>
              </a:spcBef>
              <a:spcAft>
                <a:spcPct val="0"/>
              </a:spcAft>
              <a:defRPr/>
            </a:pPr>
            <a:r>
              <a:rPr lang="en-GB" sz="2400" b="1" kern="0" dirty="0" smtClean="0">
                <a:solidFill>
                  <a:srgbClr val="000000"/>
                </a:solidFill>
              </a:rPr>
              <a:t>with </a:t>
            </a:r>
            <a:r>
              <a:rPr lang="en-GB" sz="2400" b="1" kern="0" dirty="0">
                <a:solidFill>
                  <a:srgbClr val="000000"/>
                </a:solidFill>
              </a:rPr>
              <a:t>parents to improve a pupil’s reading</a:t>
            </a:r>
            <a:r>
              <a:rPr lang="en-GB" sz="2400" b="1" kern="0" dirty="0" smtClean="0">
                <a:solidFill>
                  <a:srgbClr val="000000"/>
                </a:solidFill>
              </a:rPr>
              <a:t>.</a:t>
            </a:r>
            <a:endParaRPr lang="en-GB" sz="2400" b="1" kern="0" dirty="0">
              <a:solidFill>
                <a:srgbClr val="000000"/>
              </a:solidFill>
            </a:endParaRPr>
          </a:p>
        </p:txBody>
      </p:sp>
      <p:sp>
        <p:nvSpPr>
          <p:cNvPr id="64" name="TextBox 63"/>
          <p:cNvSpPr txBox="1"/>
          <p:nvPr/>
        </p:nvSpPr>
        <p:spPr>
          <a:xfrm>
            <a:off x="8400258" y="792387"/>
            <a:ext cx="2422704" cy="461665"/>
          </a:xfrm>
          <a:prstGeom prst="rect">
            <a:avLst/>
          </a:prstGeom>
          <a:solidFill>
            <a:srgbClr val="FFFFFF"/>
          </a:solidFill>
        </p:spPr>
        <p:txBody>
          <a:bodyPr wrap="square" rtlCol="0">
            <a:spAutoFit/>
          </a:bodyPr>
          <a:lstStyle/>
          <a:p>
            <a:pPr fontAlgn="base">
              <a:spcBef>
                <a:spcPct val="0"/>
              </a:spcBef>
              <a:spcAft>
                <a:spcPct val="0"/>
              </a:spcAft>
              <a:defRPr/>
            </a:pPr>
            <a:r>
              <a:rPr lang="en-GB" sz="2400" b="1" kern="0" dirty="0">
                <a:solidFill>
                  <a:srgbClr val="FF0000"/>
                </a:solidFill>
              </a:rPr>
              <a:t>behaviour</a:t>
            </a:r>
          </a:p>
        </p:txBody>
      </p:sp>
      <p:sp>
        <p:nvSpPr>
          <p:cNvPr id="65" name="TextBox 64"/>
          <p:cNvSpPr txBox="1"/>
          <p:nvPr/>
        </p:nvSpPr>
        <p:spPr>
          <a:xfrm>
            <a:off x="7116603" y="2290907"/>
            <a:ext cx="1889569" cy="474793"/>
          </a:xfrm>
          <a:prstGeom prst="rect">
            <a:avLst/>
          </a:prstGeom>
          <a:solidFill>
            <a:srgbClr val="FFFFFF"/>
          </a:solidFill>
        </p:spPr>
        <p:txBody>
          <a:bodyPr wrap="square" rtlCol="0">
            <a:spAutoFit/>
          </a:bodyPr>
          <a:lstStyle/>
          <a:p>
            <a:pPr fontAlgn="base">
              <a:spcBef>
                <a:spcPct val="0"/>
              </a:spcBef>
              <a:spcAft>
                <a:spcPct val="0"/>
              </a:spcAft>
              <a:defRPr/>
            </a:pPr>
            <a:r>
              <a:rPr lang="en-GB" sz="2400" b="1" kern="0" dirty="0">
                <a:solidFill>
                  <a:srgbClr val="FF0000"/>
                </a:solidFill>
              </a:rPr>
              <a:t>behave</a:t>
            </a:r>
            <a:r>
              <a:rPr lang="en-GB" sz="2400" b="1" kern="0" dirty="0">
                <a:solidFill>
                  <a:srgbClr val="000000"/>
                </a:solidFill>
              </a:rPr>
              <a:t>.      </a:t>
            </a:r>
          </a:p>
        </p:txBody>
      </p:sp>
      <p:sp>
        <p:nvSpPr>
          <p:cNvPr id="66" name="TextBox 65"/>
          <p:cNvSpPr txBox="1"/>
          <p:nvPr/>
        </p:nvSpPr>
        <p:spPr>
          <a:xfrm>
            <a:off x="6576673" y="3026082"/>
            <a:ext cx="2591669" cy="461665"/>
          </a:xfrm>
          <a:prstGeom prst="rect">
            <a:avLst/>
          </a:prstGeom>
          <a:solidFill>
            <a:srgbClr val="FFFFFF"/>
          </a:solidFill>
        </p:spPr>
        <p:txBody>
          <a:bodyPr wrap="square" rtlCol="0">
            <a:spAutoFit/>
          </a:bodyPr>
          <a:lstStyle/>
          <a:p>
            <a:pPr fontAlgn="base">
              <a:spcBef>
                <a:spcPct val="0"/>
              </a:spcBef>
              <a:spcAft>
                <a:spcPct val="0"/>
              </a:spcAft>
              <a:defRPr/>
            </a:pPr>
            <a:r>
              <a:rPr lang="en-GB" sz="2400" b="1" kern="0" dirty="0">
                <a:solidFill>
                  <a:srgbClr val="FF0000"/>
                </a:solidFill>
              </a:rPr>
              <a:t>behave</a:t>
            </a:r>
            <a:endParaRPr lang="en-GB" sz="2400" b="1" kern="0" dirty="0">
              <a:solidFill>
                <a:srgbClr val="000000"/>
              </a:solidFill>
            </a:endParaRPr>
          </a:p>
        </p:txBody>
      </p:sp>
      <p:sp>
        <p:nvSpPr>
          <p:cNvPr id="67" name="TextBox 66"/>
          <p:cNvSpPr txBox="1"/>
          <p:nvPr/>
        </p:nvSpPr>
        <p:spPr>
          <a:xfrm>
            <a:off x="7783179" y="4493537"/>
            <a:ext cx="2938536" cy="461665"/>
          </a:xfrm>
          <a:prstGeom prst="rect">
            <a:avLst/>
          </a:prstGeom>
          <a:solidFill>
            <a:srgbClr val="FFFFFF"/>
          </a:solidFill>
        </p:spPr>
        <p:txBody>
          <a:bodyPr wrap="square" rtlCol="0">
            <a:spAutoFit/>
          </a:bodyPr>
          <a:lstStyle/>
          <a:p>
            <a:pPr fontAlgn="base">
              <a:spcBef>
                <a:spcPct val="0"/>
              </a:spcBef>
              <a:spcAft>
                <a:spcPct val="0"/>
              </a:spcAft>
              <a:defRPr/>
            </a:pPr>
            <a:r>
              <a:rPr lang="en-GB" sz="2400" b="1" kern="0" dirty="0">
                <a:solidFill>
                  <a:srgbClr val="FF0000"/>
                </a:solidFill>
              </a:rPr>
              <a:t>behave</a:t>
            </a:r>
            <a:r>
              <a:rPr lang="en-GB" sz="2400" b="1" kern="0" dirty="0">
                <a:solidFill>
                  <a:srgbClr val="000000"/>
                </a:solidFill>
              </a:rPr>
              <a:t>.</a:t>
            </a:r>
          </a:p>
        </p:txBody>
      </p:sp>
      <p:sp>
        <p:nvSpPr>
          <p:cNvPr id="68" name="TextBox 67"/>
          <p:cNvSpPr txBox="1"/>
          <p:nvPr/>
        </p:nvSpPr>
        <p:spPr>
          <a:xfrm>
            <a:off x="7872508" y="5643349"/>
            <a:ext cx="2267330" cy="461665"/>
          </a:xfrm>
          <a:prstGeom prst="rect">
            <a:avLst/>
          </a:prstGeom>
          <a:solidFill>
            <a:srgbClr val="FFFFFF"/>
          </a:solidFill>
        </p:spPr>
        <p:txBody>
          <a:bodyPr wrap="square" rtlCol="0">
            <a:spAutoFit/>
          </a:bodyPr>
          <a:lstStyle/>
          <a:p>
            <a:pPr fontAlgn="base">
              <a:spcBef>
                <a:spcPct val="0"/>
              </a:spcBef>
              <a:spcAft>
                <a:spcPct val="0"/>
              </a:spcAft>
              <a:defRPr/>
            </a:pPr>
            <a:r>
              <a:rPr lang="en-GB" sz="2400" b="1" kern="0" dirty="0">
                <a:solidFill>
                  <a:srgbClr val="FF0000"/>
                </a:solidFill>
              </a:rPr>
              <a:t>behaviour</a:t>
            </a:r>
            <a:r>
              <a:rPr lang="en-GB" sz="2400" b="1" kern="0" dirty="0">
                <a:solidFill>
                  <a:srgbClr val="000000"/>
                </a:solidFill>
              </a:rPr>
              <a:t>.</a:t>
            </a:r>
          </a:p>
        </p:txBody>
      </p:sp>
      <p:sp>
        <p:nvSpPr>
          <p:cNvPr id="30723" name="Title 1"/>
          <p:cNvSpPr>
            <a:spLocks noGrp="1"/>
          </p:cNvSpPr>
          <p:nvPr>
            <p:ph type="title"/>
          </p:nvPr>
        </p:nvSpPr>
        <p:spPr>
          <a:xfrm>
            <a:off x="143934" y="-26988"/>
            <a:ext cx="11904133" cy="711201"/>
          </a:xfrm>
        </p:spPr>
        <p:txBody>
          <a:bodyPr>
            <a:normAutofit/>
          </a:bodyPr>
          <a:lstStyle/>
          <a:p>
            <a:pPr algn="ctr"/>
            <a:r>
              <a:rPr lang="en-US" dirty="0" smtClean="0"/>
              <a:t>Professional Learning that Challenges </a:t>
            </a:r>
            <a:endParaRPr lang="en-US" b="0" dirty="0" smtClean="0"/>
          </a:p>
        </p:txBody>
      </p:sp>
      <p:sp>
        <p:nvSpPr>
          <p:cNvPr id="69" name="TextBox 68"/>
          <p:cNvSpPr txBox="1"/>
          <p:nvPr/>
        </p:nvSpPr>
        <p:spPr>
          <a:xfrm>
            <a:off x="8377352" y="764704"/>
            <a:ext cx="2303836" cy="461665"/>
          </a:xfrm>
          <a:prstGeom prst="rect">
            <a:avLst/>
          </a:prstGeom>
          <a:solidFill>
            <a:srgbClr val="FFFFFF"/>
          </a:solidFill>
        </p:spPr>
        <p:txBody>
          <a:bodyPr wrap="none" rtlCol="0">
            <a:spAutoFit/>
          </a:bodyPr>
          <a:lstStyle/>
          <a:p>
            <a:pPr fontAlgn="base">
              <a:spcBef>
                <a:spcPct val="0"/>
              </a:spcBef>
              <a:spcAft>
                <a:spcPct val="0"/>
              </a:spcAft>
              <a:defRPr/>
            </a:pPr>
            <a:r>
              <a:rPr lang="en-GB" sz="2400" b="1" kern="0" dirty="0">
                <a:solidFill>
                  <a:srgbClr val="00B050"/>
                </a:solidFill>
              </a:rPr>
              <a:t>self-regulation</a:t>
            </a:r>
          </a:p>
        </p:txBody>
      </p:sp>
      <p:sp>
        <p:nvSpPr>
          <p:cNvPr id="70" name="TextBox 69"/>
          <p:cNvSpPr txBox="1"/>
          <p:nvPr/>
        </p:nvSpPr>
        <p:spPr>
          <a:xfrm>
            <a:off x="7116603" y="2278670"/>
            <a:ext cx="2015295" cy="461665"/>
          </a:xfrm>
          <a:prstGeom prst="rect">
            <a:avLst/>
          </a:prstGeom>
          <a:solidFill>
            <a:srgbClr val="FFFFFF"/>
          </a:solidFill>
        </p:spPr>
        <p:txBody>
          <a:bodyPr wrap="none" rtlCol="0">
            <a:spAutoFit/>
          </a:bodyPr>
          <a:lstStyle/>
          <a:p>
            <a:pPr fontAlgn="base">
              <a:spcBef>
                <a:spcPct val="0"/>
              </a:spcBef>
              <a:spcAft>
                <a:spcPct val="0"/>
              </a:spcAft>
              <a:defRPr/>
            </a:pPr>
            <a:r>
              <a:rPr lang="en-GB" sz="2400" b="1" kern="0" dirty="0">
                <a:solidFill>
                  <a:srgbClr val="00B050"/>
                </a:solidFill>
              </a:rPr>
              <a:t>self-regulate</a:t>
            </a:r>
          </a:p>
        </p:txBody>
      </p:sp>
      <p:sp>
        <p:nvSpPr>
          <p:cNvPr id="71" name="TextBox 70"/>
          <p:cNvSpPr txBox="1"/>
          <p:nvPr/>
        </p:nvSpPr>
        <p:spPr>
          <a:xfrm>
            <a:off x="6576673" y="3026223"/>
            <a:ext cx="2087540" cy="461665"/>
          </a:xfrm>
          <a:prstGeom prst="rect">
            <a:avLst/>
          </a:prstGeom>
          <a:solidFill>
            <a:srgbClr val="FFFFFF"/>
          </a:solidFill>
        </p:spPr>
        <p:txBody>
          <a:bodyPr wrap="square" rtlCol="0">
            <a:spAutoFit/>
          </a:bodyPr>
          <a:lstStyle/>
          <a:p>
            <a:pPr fontAlgn="base">
              <a:spcBef>
                <a:spcPct val="0"/>
              </a:spcBef>
              <a:spcAft>
                <a:spcPct val="0"/>
              </a:spcAft>
              <a:defRPr/>
            </a:pPr>
            <a:r>
              <a:rPr lang="en-GB" sz="2400" b="1" kern="0" dirty="0">
                <a:solidFill>
                  <a:srgbClr val="00B050"/>
                </a:solidFill>
              </a:rPr>
              <a:t>self-regulate</a:t>
            </a:r>
          </a:p>
        </p:txBody>
      </p:sp>
      <p:sp>
        <p:nvSpPr>
          <p:cNvPr id="72" name="TextBox 71"/>
          <p:cNvSpPr txBox="1"/>
          <p:nvPr/>
        </p:nvSpPr>
        <p:spPr>
          <a:xfrm>
            <a:off x="7722364" y="4468172"/>
            <a:ext cx="2225504" cy="461665"/>
          </a:xfrm>
          <a:prstGeom prst="rect">
            <a:avLst/>
          </a:prstGeom>
          <a:solidFill>
            <a:srgbClr val="FFFFFF"/>
          </a:solidFill>
        </p:spPr>
        <p:txBody>
          <a:bodyPr wrap="square" rtlCol="0">
            <a:spAutoFit/>
          </a:bodyPr>
          <a:lstStyle/>
          <a:p>
            <a:pPr fontAlgn="base">
              <a:spcBef>
                <a:spcPct val="0"/>
              </a:spcBef>
              <a:spcAft>
                <a:spcPct val="0"/>
              </a:spcAft>
              <a:defRPr/>
            </a:pPr>
            <a:r>
              <a:rPr lang="en-GB" sz="2400" b="1" kern="0" dirty="0">
                <a:solidFill>
                  <a:srgbClr val="00B050"/>
                </a:solidFill>
              </a:rPr>
              <a:t>self-regulate.</a:t>
            </a:r>
          </a:p>
        </p:txBody>
      </p:sp>
      <p:sp>
        <p:nvSpPr>
          <p:cNvPr id="73" name="TextBox 72"/>
          <p:cNvSpPr txBox="1"/>
          <p:nvPr/>
        </p:nvSpPr>
        <p:spPr>
          <a:xfrm>
            <a:off x="7838873" y="5616536"/>
            <a:ext cx="2608144" cy="461665"/>
          </a:xfrm>
          <a:prstGeom prst="rect">
            <a:avLst/>
          </a:prstGeom>
          <a:solidFill>
            <a:srgbClr val="FFFFFF"/>
          </a:solidFill>
        </p:spPr>
        <p:txBody>
          <a:bodyPr wrap="square" rtlCol="0">
            <a:spAutoFit/>
          </a:bodyPr>
          <a:lstStyle/>
          <a:p>
            <a:pPr fontAlgn="base">
              <a:spcBef>
                <a:spcPct val="0"/>
              </a:spcBef>
              <a:spcAft>
                <a:spcPct val="0"/>
              </a:spcAft>
              <a:defRPr/>
            </a:pPr>
            <a:r>
              <a:rPr lang="en-GB" sz="2400" b="1" kern="0" dirty="0">
                <a:solidFill>
                  <a:srgbClr val="00B050"/>
                </a:solidFill>
              </a:rPr>
              <a:t>self-regulation.</a:t>
            </a:r>
          </a:p>
        </p:txBody>
      </p:sp>
    </p:spTree>
    <p:extLst>
      <p:ext uri="{BB962C8B-B14F-4D97-AF65-F5344CB8AC3E}">
        <p14:creationId xmlns:p14="http://schemas.microsoft.com/office/powerpoint/2010/main" val="770759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up)">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wipe(left)">
                                      <p:cBhvr>
                                        <p:cTn id="12" dur="500"/>
                                        <p:tgtEl>
                                          <p:spTgt spid="6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left)">
                                      <p:cBhvr>
                                        <p:cTn id="16" dur="500"/>
                                        <p:tgtEl>
                                          <p:spTgt spid="65"/>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wipe(left)">
                                      <p:cBhvr>
                                        <p:cTn id="20" dur="500"/>
                                        <p:tgtEl>
                                          <p:spTgt spid="66"/>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wipe(left)">
                                      <p:cBhvr>
                                        <p:cTn id="24" dur="500"/>
                                        <p:tgtEl>
                                          <p:spTgt spid="67"/>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wipe(left)">
                                      <p:cBhvr>
                                        <p:cTn id="28" dur="500"/>
                                        <p:tgtEl>
                                          <p:spTgt spid="6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wipe(left)">
                                      <p:cBhvr>
                                        <p:cTn id="33" dur="500"/>
                                        <p:tgtEl>
                                          <p:spTgt spid="69"/>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wipe(left)">
                                      <p:cBhvr>
                                        <p:cTn id="37" dur="500"/>
                                        <p:tgtEl>
                                          <p:spTgt spid="70"/>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71"/>
                                        </p:tgtEl>
                                        <p:attrNameLst>
                                          <p:attrName>style.visibility</p:attrName>
                                        </p:attrNameLst>
                                      </p:cBhvr>
                                      <p:to>
                                        <p:strVal val="visible"/>
                                      </p:to>
                                    </p:set>
                                    <p:animEffect transition="in" filter="wipe(left)">
                                      <p:cBhvr>
                                        <p:cTn id="41" dur="500"/>
                                        <p:tgtEl>
                                          <p:spTgt spid="71"/>
                                        </p:tgtEl>
                                      </p:cBhvr>
                                    </p:animEffect>
                                  </p:childTnLst>
                                </p:cTn>
                              </p:par>
                            </p:childTnLst>
                          </p:cTn>
                        </p:par>
                        <p:par>
                          <p:cTn id="42" fill="hold">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wipe(left)">
                                      <p:cBhvr>
                                        <p:cTn id="45" dur="500"/>
                                        <p:tgtEl>
                                          <p:spTgt spid="72"/>
                                        </p:tgtEl>
                                      </p:cBhvr>
                                    </p:animEffect>
                                  </p:childTnLst>
                                </p:cTn>
                              </p:par>
                            </p:childTnLst>
                          </p:cTn>
                        </p:par>
                        <p:par>
                          <p:cTn id="46" fill="hold">
                            <p:stCondLst>
                              <p:cond delay="2000"/>
                            </p:stCondLst>
                            <p:childTnLst>
                              <p:par>
                                <p:cTn id="47" presetID="22" presetClass="entr" presetSubtype="8" fill="hold" grpId="0" nodeType="after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wipe(left)">
                                      <p:cBhvr>
                                        <p:cTn id="49"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036" y="-6187"/>
            <a:ext cx="12601743" cy="1143000"/>
          </a:xfrm>
        </p:spPr>
        <p:txBody>
          <a:bodyPr/>
          <a:lstStyle/>
          <a:p>
            <a:r>
              <a:rPr lang="en-GB" dirty="0" smtClean="0"/>
              <a:t>Underpinning Skills and Values of Nurturing Practice</a:t>
            </a:r>
            <a:endParaRPr lang="en-GB" dirty="0"/>
          </a:p>
        </p:txBody>
      </p:sp>
      <p:grpSp>
        <p:nvGrpSpPr>
          <p:cNvPr id="44" name="Group 43"/>
          <p:cNvGrpSpPr/>
          <p:nvPr/>
        </p:nvGrpSpPr>
        <p:grpSpPr>
          <a:xfrm>
            <a:off x="4063999" y="2751666"/>
            <a:ext cx="4064000" cy="1354666"/>
            <a:chOff x="1015999" y="1354666"/>
            <a:chExt cx="4064000" cy="1354666"/>
          </a:xfrm>
          <a:solidFill>
            <a:srgbClr val="66FFFF"/>
          </a:solidFill>
          <a:scene3d>
            <a:camera prst="orthographicFront">
              <a:rot lat="0" lon="0" rev="0"/>
            </a:camera>
            <a:lightRig rig="contrasting" dir="t">
              <a:rot lat="0" lon="0" rev="1200000"/>
            </a:lightRig>
          </a:scene3d>
        </p:grpSpPr>
        <p:sp>
          <p:nvSpPr>
            <p:cNvPr id="45" name="Trapezoid 44"/>
            <p:cNvSpPr/>
            <p:nvPr/>
          </p:nvSpPr>
          <p:spPr>
            <a:xfrm>
              <a:off x="1015999" y="1354666"/>
              <a:ext cx="4064000" cy="1354666"/>
            </a:xfrm>
            <a:prstGeom prst="trapezoid">
              <a:avLst>
                <a:gd name="adj" fmla="val 75000"/>
              </a:avLst>
            </a:prstGeom>
            <a:grpFill/>
            <a:ln>
              <a:noFill/>
            </a:ln>
            <a:effectLst>
              <a:outerShdw blurRad="40000" dist="23000" dir="5400000" rotWithShape="0">
                <a:srgbClr val="000000">
                  <a:alpha val="35000"/>
                </a:srgbClr>
              </a:outerShdw>
            </a:effectLst>
            <a:sp3d contourW="19050" prstMaterial="metal">
              <a:bevelT w="88900" h="203200"/>
              <a:bevelB w="165100" h="254000"/>
            </a:sp3d>
          </p:spPr>
          <p:style>
            <a:lnRef idx="0">
              <a:scrgbClr r="0" g="0" b="0"/>
            </a:lnRef>
            <a:fillRef idx="1">
              <a:scrgbClr r="0" g="0" b="0"/>
            </a:fillRef>
            <a:effectRef idx="2">
              <a:scrgbClr r="0" g="0" b="0"/>
            </a:effectRef>
            <a:fontRef idx="minor">
              <a:schemeClr val="lt1"/>
            </a:fontRef>
          </p:style>
        </p:sp>
        <p:sp>
          <p:nvSpPr>
            <p:cNvPr id="46" name="Trapezoid 6"/>
            <p:cNvSpPr/>
            <p:nvPr/>
          </p:nvSpPr>
          <p:spPr>
            <a:xfrm>
              <a:off x="2218266" y="1702016"/>
              <a:ext cx="1659468" cy="1007316"/>
            </a:xfrm>
            <a:prstGeom prst="rect">
              <a:avLst/>
            </a:prstGeom>
            <a:grpFill/>
            <a:sp3d/>
          </p:spPr>
          <p:style>
            <a:lnRef idx="0">
              <a:scrgbClr r="0" g="0" b="0"/>
            </a:lnRef>
            <a:fillRef idx="0">
              <a:scrgbClr r="0" g="0" b="0"/>
            </a:fillRef>
            <a:effectRef idx="0">
              <a:scrgbClr r="0" g="0" b="0"/>
            </a:effectRef>
            <a:fontRef idx="minor">
              <a:schemeClr val="lt1"/>
            </a:fontRef>
          </p:style>
          <p:txBody>
            <a:bodyPr lIns="15240" tIns="15240" rIns="15240" bIns="15240" spcCol="1270" anchor="ctr"/>
            <a:lstStyle/>
            <a:p>
              <a:pPr algn="ctr" defTabSz="533400" fontAlgn="base">
                <a:lnSpc>
                  <a:spcPct val="90000"/>
                </a:lnSpc>
                <a:spcBef>
                  <a:spcPct val="0"/>
                </a:spcBef>
                <a:spcAft>
                  <a:spcPct val="35000"/>
                </a:spcAft>
                <a:defRPr/>
              </a:pPr>
              <a:r>
                <a:rPr lang="en-GB" sz="6000" b="1" dirty="0">
                  <a:solidFill>
                    <a:sysClr val="windowText" lastClr="000000">
                      <a:hueOff val="0"/>
                      <a:satOff val="0"/>
                      <a:lumOff val="0"/>
                      <a:alphaOff val="0"/>
                    </a:sysClr>
                  </a:solidFill>
                  <a:effectLst>
                    <a:outerShdw blurRad="38100" dist="38100" dir="2700000" algn="tl">
                      <a:srgbClr val="000000">
                        <a:alpha val="43137"/>
                      </a:srgbClr>
                    </a:outerShdw>
                  </a:effectLst>
                </a:rPr>
                <a:t>Skills</a:t>
              </a:r>
            </a:p>
          </p:txBody>
        </p:sp>
      </p:grpSp>
      <p:sp>
        <p:nvSpPr>
          <p:cNvPr id="47" name="Left Arrow 46"/>
          <p:cNvSpPr/>
          <p:nvPr/>
        </p:nvSpPr>
        <p:spPr>
          <a:xfrm rot="16114161">
            <a:off x="5277470" y="1690574"/>
            <a:ext cx="1832648" cy="473267"/>
          </a:xfrm>
          <a:prstGeom prst="leftArrow">
            <a:avLst>
              <a:gd name="adj1" fmla="val 60000"/>
              <a:gd name="adj2" fmla="val 50000"/>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p:style>
      </p:sp>
      <p:grpSp>
        <p:nvGrpSpPr>
          <p:cNvPr id="48" name="Group 47"/>
          <p:cNvGrpSpPr/>
          <p:nvPr/>
        </p:nvGrpSpPr>
        <p:grpSpPr>
          <a:xfrm>
            <a:off x="3048000" y="4106333"/>
            <a:ext cx="6096000" cy="1354666"/>
            <a:chOff x="0" y="2709333"/>
            <a:chExt cx="6096000" cy="1354666"/>
          </a:xfrm>
          <a:solidFill>
            <a:schemeClr val="accent5">
              <a:lumMod val="20000"/>
              <a:lumOff val="80000"/>
            </a:schemeClr>
          </a:solidFill>
          <a:scene3d>
            <a:camera prst="orthographicFront">
              <a:rot lat="0" lon="0" rev="0"/>
            </a:camera>
            <a:lightRig rig="contrasting" dir="t">
              <a:rot lat="0" lon="0" rev="1200000"/>
            </a:lightRig>
          </a:scene3d>
        </p:grpSpPr>
        <p:sp>
          <p:nvSpPr>
            <p:cNvPr id="49" name="Trapezoid 48"/>
            <p:cNvSpPr/>
            <p:nvPr/>
          </p:nvSpPr>
          <p:spPr>
            <a:xfrm>
              <a:off x="0" y="2709333"/>
              <a:ext cx="6096000" cy="1354666"/>
            </a:xfrm>
            <a:prstGeom prst="trapezoid">
              <a:avLst>
                <a:gd name="adj" fmla="val 75000"/>
              </a:avLst>
            </a:prstGeom>
            <a:grpFill/>
            <a:ln>
              <a:noFill/>
            </a:ln>
            <a:effectLst>
              <a:outerShdw blurRad="40000" dist="23000" dir="5400000" rotWithShape="0">
                <a:srgbClr val="000000">
                  <a:alpha val="35000"/>
                </a:srgbClr>
              </a:outerShdw>
            </a:effectLst>
            <a:sp3d contourW="19050" prstMaterial="metal">
              <a:bevelT w="88900" h="203200"/>
              <a:bevelB w="165100" h="254000"/>
            </a:sp3d>
          </p:spPr>
          <p:style>
            <a:lnRef idx="0">
              <a:scrgbClr r="0" g="0" b="0"/>
            </a:lnRef>
            <a:fillRef idx="1">
              <a:scrgbClr r="0" g="0" b="0"/>
            </a:fillRef>
            <a:effectRef idx="2">
              <a:scrgbClr r="0" g="0" b="0"/>
            </a:effectRef>
            <a:fontRef idx="minor">
              <a:schemeClr val="lt1"/>
            </a:fontRef>
          </p:style>
        </p:sp>
        <p:sp>
          <p:nvSpPr>
            <p:cNvPr id="50" name="Trapezoid 8"/>
            <p:cNvSpPr/>
            <p:nvPr/>
          </p:nvSpPr>
          <p:spPr>
            <a:xfrm>
              <a:off x="1744132" y="2940900"/>
              <a:ext cx="2607734" cy="1123099"/>
            </a:xfrm>
            <a:prstGeom prst="rect">
              <a:avLst/>
            </a:prstGeom>
            <a:grpFill/>
            <a:sp3d/>
          </p:spPr>
          <p:style>
            <a:lnRef idx="0">
              <a:scrgbClr r="0" g="0" b="0"/>
            </a:lnRef>
            <a:fillRef idx="0">
              <a:scrgbClr r="0" g="0" b="0"/>
            </a:fillRef>
            <a:effectRef idx="0">
              <a:scrgbClr r="0" g="0" b="0"/>
            </a:effectRef>
            <a:fontRef idx="minor">
              <a:schemeClr val="lt1"/>
            </a:fontRef>
          </p:style>
          <p:txBody>
            <a:bodyPr lIns="15240" tIns="15240" rIns="15240" bIns="15240" spcCol="1270" anchor="ctr"/>
            <a:lstStyle/>
            <a:p>
              <a:pPr algn="ctr" defTabSz="533400" fontAlgn="base">
                <a:lnSpc>
                  <a:spcPct val="90000"/>
                </a:lnSpc>
                <a:spcBef>
                  <a:spcPct val="0"/>
                </a:spcBef>
                <a:spcAft>
                  <a:spcPct val="35000"/>
                </a:spcAft>
                <a:defRPr/>
              </a:pPr>
              <a:r>
                <a:rPr lang="en-GB" sz="6000" b="1" dirty="0">
                  <a:solidFill>
                    <a:sysClr val="windowText" lastClr="000000">
                      <a:hueOff val="0"/>
                      <a:satOff val="0"/>
                      <a:lumOff val="0"/>
                      <a:alphaOff val="0"/>
                    </a:sysClr>
                  </a:solidFill>
                  <a:effectLst>
                    <a:outerShdw blurRad="38100" dist="38100" dir="2700000" algn="tl">
                      <a:srgbClr val="000000">
                        <a:alpha val="43137"/>
                      </a:srgbClr>
                    </a:outerShdw>
                  </a:effectLst>
                </a:rPr>
                <a:t>Values</a:t>
              </a:r>
            </a:p>
          </p:txBody>
        </p:sp>
      </p:grpSp>
      <p:sp>
        <p:nvSpPr>
          <p:cNvPr id="51" name="Left Arrow 50"/>
          <p:cNvSpPr/>
          <p:nvPr/>
        </p:nvSpPr>
        <p:spPr>
          <a:xfrm rot="11249250">
            <a:off x="2719572" y="3501228"/>
            <a:ext cx="2161327" cy="473267"/>
          </a:xfrm>
          <a:prstGeom prst="leftArrow">
            <a:avLst>
              <a:gd name="adj1" fmla="val 60000"/>
              <a:gd name="adj2" fmla="val 50000"/>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p:style>
      </p:sp>
      <p:grpSp>
        <p:nvGrpSpPr>
          <p:cNvPr id="52" name="Group 51"/>
          <p:cNvGrpSpPr/>
          <p:nvPr/>
        </p:nvGrpSpPr>
        <p:grpSpPr>
          <a:xfrm>
            <a:off x="1704906" y="3132077"/>
            <a:ext cx="2047761" cy="929928"/>
            <a:chOff x="35485" y="2304245"/>
            <a:chExt cx="2047761" cy="929928"/>
          </a:xfrm>
          <a:scene3d>
            <a:camera prst="orthographicFront">
              <a:rot lat="0" lon="0" rev="0"/>
            </a:camera>
            <a:lightRig rig="contrasting" dir="t">
              <a:rot lat="0" lon="0" rev="1200000"/>
            </a:lightRig>
          </a:scene3d>
        </p:grpSpPr>
        <p:sp>
          <p:nvSpPr>
            <p:cNvPr id="53" name="Rounded Rectangle 52"/>
            <p:cNvSpPr/>
            <p:nvPr/>
          </p:nvSpPr>
          <p:spPr>
            <a:xfrm>
              <a:off x="35485" y="2304245"/>
              <a:ext cx="2047761" cy="929928"/>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54" name="Rounded Rectangle 5"/>
            <p:cNvSpPr/>
            <p:nvPr/>
          </p:nvSpPr>
          <p:spPr>
            <a:xfrm>
              <a:off x="62722" y="2331482"/>
              <a:ext cx="1993287" cy="87545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algn="ctr" defTabSz="889000" fontAlgn="base">
                <a:lnSpc>
                  <a:spcPct val="90000"/>
                </a:lnSpc>
                <a:spcBef>
                  <a:spcPct val="0"/>
                </a:spcBef>
                <a:spcAft>
                  <a:spcPct val="35000"/>
                </a:spcAft>
              </a:pPr>
              <a:r>
                <a:rPr lang="en-US" sz="2000" b="1" dirty="0">
                  <a:solidFill>
                    <a:srgbClr val="000000">
                      <a:lumMod val="10000"/>
                    </a:srgbClr>
                  </a:solidFill>
                  <a:effectLst>
                    <a:outerShdw blurRad="38100" dist="38100" dir="2700000" algn="tl">
                      <a:srgbClr val="000000">
                        <a:alpha val="43137"/>
                      </a:srgbClr>
                    </a:outerShdw>
                  </a:effectLst>
                </a:rPr>
                <a:t>Active listening</a:t>
              </a:r>
            </a:p>
          </p:txBody>
        </p:sp>
      </p:grpSp>
      <p:sp>
        <p:nvSpPr>
          <p:cNvPr id="55" name="Left Arrow 54"/>
          <p:cNvSpPr/>
          <p:nvPr/>
        </p:nvSpPr>
        <p:spPr>
          <a:xfrm rot="13644008">
            <a:off x="3481566" y="2038098"/>
            <a:ext cx="2276667" cy="473267"/>
          </a:xfrm>
          <a:prstGeom prst="leftArrow">
            <a:avLst>
              <a:gd name="adj1" fmla="val 60000"/>
              <a:gd name="adj2" fmla="val 50000"/>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p:style>
      </p:sp>
      <p:grpSp>
        <p:nvGrpSpPr>
          <p:cNvPr id="56" name="Group 55"/>
          <p:cNvGrpSpPr/>
          <p:nvPr/>
        </p:nvGrpSpPr>
        <p:grpSpPr>
          <a:xfrm>
            <a:off x="2825511" y="971842"/>
            <a:ext cx="2047761" cy="929928"/>
            <a:chOff x="1156090" y="144010"/>
            <a:chExt cx="2047761" cy="929928"/>
          </a:xfrm>
          <a:scene3d>
            <a:camera prst="orthographicFront">
              <a:rot lat="0" lon="0" rev="0"/>
            </a:camera>
            <a:lightRig rig="contrasting" dir="t">
              <a:rot lat="0" lon="0" rev="1200000"/>
            </a:lightRig>
          </a:scene3d>
        </p:grpSpPr>
        <p:sp>
          <p:nvSpPr>
            <p:cNvPr id="57" name="Rounded Rectangle 56"/>
            <p:cNvSpPr/>
            <p:nvPr/>
          </p:nvSpPr>
          <p:spPr>
            <a:xfrm>
              <a:off x="1156090" y="144010"/>
              <a:ext cx="2047761" cy="929928"/>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58" name="Rounded Rectangle 11"/>
            <p:cNvSpPr/>
            <p:nvPr/>
          </p:nvSpPr>
          <p:spPr>
            <a:xfrm>
              <a:off x="1183327" y="171247"/>
              <a:ext cx="1993287" cy="87545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algn="ctr" defTabSz="889000" fontAlgn="base">
                <a:lnSpc>
                  <a:spcPct val="90000"/>
                </a:lnSpc>
                <a:spcBef>
                  <a:spcPct val="0"/>
                </a:spcBef>
                <a:spcAft>
                  <a:spcPct val="35000"/>
                </a:spcAft>
              </a:pPr>
              <a:r>
                <a:rPr lang="en-US" sz="2000" b="1" dirty="0">
                  <a:solidFill>
                    <a:srgbClr val="000000">
                      <a:lumMod val="10000"/>
                    </a:srgbClr>
                  </a:solidFill>
                  <a:effectLst>
                    <a:outerShdw blurRad="38100" dist="38100" dir="2700000" algn="tl">
                      <a:srgbClr val="000000">
                        <a:alpha val="43137"/>
                      </a:srgbClr>
                    </a:outerShdw>
                  </a:effectLst>
                </a:rPr>
                <a:t>Empathy</a:t>
              </a:r>
            </a:p>
          </p:txBody>
        </p:sp>
      </p:grpSp>
      <p:grpSp>
        <p:nvGrpSpPr>
          <p:cNvPr id="59" name="Group 58"/>
          <p:cNvGrpSpPr/>
          <p:nvPr/>
        </p:nvGrpSpPr>
        <p:grpSpPr>
          <a:xfrm>
            <a:off x="5169915" y="827832"/>
            <a:ext cx="2047761" cy="929928"/>
            <a:chOff x="3500494" y="0"/>
            <a:chExt cx="2047761" cy="929928"/>
          </a:xfrm>
          <a:scene3d>
            <a:camera prst="orthographicFront">
              <a:rot lat="0" lon="0" rev="0"/>
            </a:camera>
            <a:lightRig rig="contrasting" dir="t">
              <a:rot lat="0" lon="0" rev="1200000"/>
            </a:lightRig>
          </a:scene3d>
        </p:grpSpPr>
        <p:sp>
          <p:nvSpPr>
            <p:cNvPr id="60" name="Rounded Rectangle 59"/>
            <p:cNvSpPr/>
            <p:nvPr/>
          </p:nvSpPr>
          <p:spPr>
            <a:xfrm>
              <a:off x="3500494" y="0"/>
              <a:ext cx="2047761" cy="929928"/>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1" name="Rounded Rectangle 14"/>
            <p:cNvSpPr/>
            <p:nvPr/>
          </p:nvSpPr>
          <p:spPr>
            <a:xfrm>
              <a:off x="3527731" y="27237"/>
              <a:ext cx="1993287" cy="87545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algn="ctr" defTabSz="889000" fontAlgn="base">
                <a:lnSpc>
                  <a:spcPct val="90000"/>
                </a:lnSpc>
                <a:spcBef>
                  <a:spcPct val="0"/>
                </a:spcBef>
                <a:spcAft>
                  <a:spcPct val="35000"/>
                </a:spcAft>
              </a:pPr>
              <a:r>
                <a:rPr lang="en-US" sz="2000" b="1" dirty="0">
                  <a:solidFill>
                    <a:srgbClr val="000000">
                      <a:lumMod val="10000"/>
                    </a:srgbClr>
                  </a:solidFill>
                  <a:effectLst>
                    <a:outerShdw blurRad="38100" dist="38100" dir="2700000" algn="tl">
                      <a:srgbClr val="000000">
                        <a:alpha val="43137"/>
                      </a:srgbClr>
                    </a:outerShdw>
                  </a:effectLst>
                </a:rPr>
                <a:t>Attunement</a:t>
              </a:r>
            </a:p>
          </p:txBody>
        </p:sp>
      </p:grpSp>
      <p:sp>
        <p:nvSpPr>
          <p:cNvPr id="62" name="Left Arrow 61"/>
          <p:cNvSpPr/>
          <p:nvPr/>
        </p:nvSpPr>
        <p:spPr>
          <a:xfrm rot="18780491">
            <a:off x="6505943" y="2162554"/>
            <a:ext cx="2615222" cy="473267"/>
          </a:xfrm>
          <a:prstGeom prst="leftArrow">
            <a:avLst>
              <a:gd name="adj1" fmla="val 60000"/>
              <a:gd name="adj2" fmla="val 50000"/>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p:style>
      </p:sp>
      <p:grpSp>
        <p:nvGrpSpPr>
          <p:cNvPr id="63" name="Group 62"/>
          <p:cNvGrpSpPr/>
          <p:nvPr/>
        </p:nvGrpSpPr>
        <p:grpSpPr>
          <a:xfrm>
            <a:off x="7681599" y="978024"/>
            <a:ext cx="2047761" cy="929928"/>
            <a:chOff x="6012178" y="150192"/>
            <a:chExt cx="2047761" cy="929928"/>
          </a:xfrm>
          <a:scene3d>
            <a:camera prst="orthographicFront">
              <a:rot lat="0" lon="0" rev="0"/>
            </a:camera>
            <a:lightRig rig="contrasting" dir="t">
              <a:rot lat="0" lon="0" rev="1200000"/>
            </a:lightRig>
          </a:scene3d>
        </p:grpSpPr>
        <p:sp>
          <p:nvSpPr>
            <p:cNvPr id="64" name="Rounded Rectangle 63"/>
            <p:cNvSpPr/>
            <p:nvPr/>
          </p:nvSpPr>
          <p:spPr>
            <a:xfrm>
              <a:off x="6012178" y="150192"/>
              <a:ext cx="2047761" cy="929928"/>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5" name="Rounded Rectangle 17"/>
            <p:cNvSpPr/>
            <p:nvPr/>
          </p:nvSpPr>
          <p:spPr>
            <a:xfrm>
              <a:off x="6039415" y="177429"/>
              <a:ext cx="1993287" cy="87545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algn="ctr" defTabSz="889000" fontAlgn="base">
                <a:lnSpc>
                  <a:spcPct val="90000"/>
                </a:lnSpc>
                <a:spcBef>
                  <a:spcPct val="0"/>
                </a:spcBef>
                <a:spcAft>
                  <a:spcPct val="35000"/>
                </a:spcAft>
              </a:pPr>
              <a:r>
                <a:rPr lang="en-US" sz="2000" b="1" dirty="0">
                  <a:solidFill>
                    <a:srgbClr val="000000">
                      <a:lumMod val="10000"/>
                    </a:srgbClr>
                  </a:solidFill>
                  <a:effectLst>
                    <a:outerShdw blurRad="38100" dist="38100" dir="2700000" algn="tl">
                      <a:srgbClr val="000000">
                        <a:alpha val="43137"/>
                      </a:srgbClr>
                    </a:outerShdw>
                  </a:effectLst>
                </a:rPr>
                <a:t>Body </a:t>
              </a:r>
              <a:br>
                <a:rPr lang="en-US" sz="2000" b="1" dirty="0">
                  <a:solidFill>
                    <a:srgbClr val="000000">
                      <a:lumMod val="10000"/>
                    </a:srgbClr>
                  </a:solidFill>
                  <a:effectLst>
                    <a:outerShdw blurRad="38100" dist="38100" dir="2700000" algn="tl">
                      <a:srgbClr val="000000">
                        <a:alpha val="43137"/>
                      </a:srgbClr>
                    </a:outerShdw>
                  </a:effectLst>
                </a:rPr>
              </a:br>
              <a:r>
                <a:rPr lang="en-US" sz="2000" b="1" dirty="0">
                  <a:solidFill>
                    <a:srgbClr val="000000">
                      <a:lumMod val="10000"/>
                    </a:srgbClr>
                  </a:solidFill>
                  <a:effectLst>
                    <a:outerShdw blurRad="38100" dist="38100" dir="2700000" algn="tl">
                      <a:srgbClr val="000000">
                        <a:alpha val="43137"/>
                      </a:srgbClr>
                    </a:outerShdw>
                  </a:effectLst>
                </a:rPr>
                <a:t>language</a:t>
              </a:r>
            </a:p>
          </p:txBody>
        </p:sp>
      </p:grpSp>
      <p:sp>
        <p:nvSpPr>
          <p:cNvPr id="66" name="Left Arrow 65"/>
          <p:cNvSpPr/>
          <p:nvPr/>
        </p:nvSpPr>
        <p:spPr>
          <a:xfrm rot="21198726">
            <a:off x="7478809" y="3556955"/>
            <a:ext cx="2138488" cy="473267"/>
          </a:xfrm>
          <a:prstGeom prst="leftArrow">
            <a:avLst>
              <a:gd name="adj1" fmla="val 60000"/>
              <a:gd name="adj2" fmla="val 50000"/>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p:style>
      </p:sp>
      <p:grpSp>
        <p:nvGrpSpPr>
          <p:cNvPr id="67" name="Group 66"/>
          <p:cNvGrpSpPr/>
          <p:nvPr/>
        </p:nvGrpSpPr>
        <p:grpSpPr>
          <a:xfrm>
            <a:off x="8586141" y="3204098"/>
            <a:ext cx="2047761" cy="929928"/>
            <a:chOff x="6916720" y="2376266"/>
            <a:chExt cx="2047761" cy="929928"/>
          </a:xfrm>
          <a:scene3d>
            <a:camera prst="orthographicFront">
              <a:rot lat="0" lon="0" rev="0"/>
            </a:camera>
            <a:lightRig rig="contrasting" dir="t">
              <a:rot lat="0" lon="0" rev="1200000"/>
            </a:lightRig>
          </a:scene3d>
        </p:grpSpPr>
        <p:sp>
          <p:nvSpPr>
            <p:cNvPr id="68" name="Rounded Rectangle 67"/>
            <p:cNvSpPr/>
            <p:nvPr/>
          </p:nvSpPr>
          <p:spPr>
            <a:xfrm>
              <a:off x="6916720" y="2376266"/>
              <a:ext cx="2047761" cy="929928"/>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9" name="Rounded Rectangle 23"/>
            <p:cNvSpPr/>
            <p:nvPr/>
          </p:nvSpPr>
          <p:spPr>
            <a:xfrm>
              <a:off x="6943957" y="2403503"/>
              <a:ext cx="1993287" cy="87545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algn="ctr" defTabSz="889000" fontAlgn="base">
                <a:lnSpc>
                  <a:spcPct val="90000"/>
                </a:lnSpc>
                <a:spcBef>
                  <a:spcPct val="0"/>
                </a:spcBef>
                <a:spcAft>
                  <a:spcPct val="35000"/>
                </a:spcAft>
              </a:pPr>
              <a:r>
                <a:rPr lang="en-US" sz="2000" b="1" dirty="0" smtClean="0">
                  <a:solidFill>
                    <a:srgbClr val="000000">
                      <a:lumMod val="10000"/>
                    </a:srgbClr>
                  </a:solidFill>
                  <a:effectLst>
                    <a:outerShdw blurRad="38100" dist="38100" dir="2700000" algn="tl">
                      <a:srgbClr val="000000">
                        <a:alpha val="43137"/>
                      </a:srgbClr>
                    </a:outerShdw>
                  </a:effectLst>
                </a:rPr>
                <a:t>Para-linguistics</a:t>
              </a:r>
              <a:endParaRPr lang="en-US" sz="2000" b="1" dirty="0">
                <a:solidFill>
                  <a:srgbClr val="000000">
                    <a:lumMod val="10000"/>
                  </a:srgbClr>
                </a:solidFill>
                <a:effectLst>
                  <a:outerShdw blurRad="38100" dist="38100" dir="2700000" algn="tl">
                    <a:srgbClr val="000000">
                      <a:alpha val="43137"/>
                    </a:srgbClr>
                  </a:outerShdw>
                </a:effectLst>
              </a:endParaRPr>
            </a:p>
          </p:txBody>
        </p:sp>
      </p:grpSp>
      <p:sp>
        <p:nvSpPr>
          <p:cNvPr id="70" name="Left Arrow 69"/>
          <p:cNvSpPr/>
          <p:nvPr/>
        </p:nvSpPr>
        <p:spPr>
          <a:xfrm rot="12269688">
            <a:off x="2738404" y="2818022"/>
            <a:ext cx="2254541" cy="473267"/>
          </a:xfrm>
          <a:prstGeom prst="leftArrow">
            <a:avLst>
              <a:gd name="adj1" fmla="val 60000"/>
              <a:gd name="adj2" fmla="val 50000"/>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p:style>
      </p:sp>
      <p:grpSp>
        <p:nvGrpSpPr>
          <p:cNvPr id="71" name="Group 70"/>
          <p:cNvGrpSpPr/>
          <p:nvPr/>
        </p:nvGrpSpPr>
        <p:grpSpPr>
          <a:xfrm>
            <a:off x="1815979" y="2122313"/>
            <a:ext cx="2047761" cy="929928"/>
            <a:chOff x="179502" y="1224137"/>
            <a:chExt cx="2047761" cy="929928"/>
          </a:xfrm>
          <a:scene3d>
            <a:camera prst="orthographicFront">
              <a:rot lat="0" lon="0" rev="0"/>
            </a:camera>
            <a:lightRig rig="contrasting" dir="t">
              <a:rot lat="0" lon="0" rev="1200000"/>
            </a:lightRig>
          </a:scene3d>
        </p:grpSpPr>
        <p:sp>
          <p:nvSpPr>
            <p:cNvPr id="72" name="Rounded Rectangle 71"/>
            <p:cNvSpPr/>
            <p:nvPr/>
          </p:nvSpPr>
          <p:spPr>
            <a:xfrm>
              <a:off x="179502" y="1224137"/>
              <a:ext cx="2047761" cy="929928"/>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73" name="Rounded Rectangle 8"/>
            <p:cNvSpPr/>
            <p:nvPr/>
          </p:nvSpPr>
          <p:spPr>
            <a:xfrm>
              <a:off x="206739" y="1251374"/>
              <a:ext cx="1993287" cy="87545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algn="ctr" defTabSz="889000" fontAlgn="base">
                <a:lnSpc>
                  <a:spcPct val="90000"/>
                </a:lnSpc>
                <a:spcBef>
                  <a:spcPct val="0"/>
                </a:spcBef>
                <a:spcAft>
                  <a:spcPct val="35000"/>
                </a:spcAft>
              </a:pPr>
              <a:r>
                <a:rPr lang="en-US" sz="2000" b="1" dirty="0">
                  <a:solidFill>
                    <a:srgbClr val="000000">
                      <a:lumMod val="10000"/>
                    </a:srgbClr>
                  </a:solidFill>
                  <a:effectLst>
                    <a:outerShdw blurRad="38100" dist="38100" dir="2700000" algn="tl">
                      <a:srgbClr val="000000">
                        <a:alpha val="43137"/>
                      </a:srgbClr>
                    </a:outerShdw>
                  </a:effectLst>
                </a:rPr>
                <a:t>Questioning / statements</a:t>
              </a:r>
            </a:p>
          </p:txBody>
        </p:sp>
      </p:grpSp>
      <p:sp>
        <p:nvSpPr>
          <p:cNvPr id="74" name="Left Arrow 73"/>
          <p:cNvSpPr/>
          <p:nvPr/>
        </p:nvSpPr>
        <p:spPr>
          <a:xfrm rot="19980849">
            <a:off x="7040550" y="2849177"/>
            <a:ext cx="2487469" cy="473267"/>
          </a:xfrm>
          <a:prstGeom prst="leftArrow">
            <a:avLst>
              <a:gd name="adj1" fmla="val 60000"/>
              <a:gd name="adj2" fmla="val 50000"/>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p:style>
      </p:sp>
      <p:grpSp>
        <p:nvGrpSpPr>
          <p:cNvPr id="75" name="Group 74"/>
          <p:cNvGrpSpPr/>
          <p:nvPr/>
        </p:nvGrpSpPr>
        <p:grpSpPr>
          <a:xfrm>
            <a:off x="8368720" y="2056474"/>
            <a:ext cx="2047761" cy="929928"/>
            <a:chOff x="6732243" y="1158298"/>
            <a:chExt cx="2047761" cy="929928"/>
          </a:xfrm>
          <a:scene3d>
            <a:camera prst="orthographicFront">
              <a:rot lat="0" lon="0" rev="0"/>
            </a:camera>
            <a:lightRig rig="contrasting" dir="t">
              <a:rot lat="0" lon="0" rev="1200000"/>
            </a:lightRig>
          </a:scene3d>
        </p:grpSpPr>
        <p:sp>
          <p:nvSpPr>
            <p:cNvPr id="76" name="Rounded Rectangle 75"/>
            <p:cNvSpPr/>
            <p:nvPr/>
          </p:nvSpPr>
          <p:spPr>
            <a:xfrm>
              <a:off x="6732243" y="1158298"/>
              <a:ext cx="2047761" cy="929928"/>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77" name="Rounded Rectangle 20"/>
            <p:cNvSpPr/>
            <p:nvPr/>
          </p:nvSpPr>
          <p:spPr>
            <a:xfrm>
              <a:off x="6759480" y="1185535"/>
              <a:ext cx="1993287" cy="87545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algn="ctr" defTabSz="889000" fontAlgn="base">
                <a:lnSpc>
                  <a:spcPct val="90000"/>
                </a:lnSpc>
                <a:spcBef>
                  <a:spcPct val="0"/>
                </a:spcBef>
                <a:spcAft>
                  <a:spcPct val="35000"/>
                </a:spcAft>
              </a:pPr>
              <a:r>
                <a:rPr lang="en-US" sz="2000" b="1" dirty="0">
                  <a:solidFill>
                    <a:srgbClr val="000000">
                      <a:lumMod val="10000"/>
                    </a:srgbClr>
                  </a:solidFill>
                  <a:effectLst>
                    <a:outerShdw blurRad="38100" dist="38100" dir="2700000" algn="tl">
                      <a:srgbClr val="000000">
                        <a:alpha val="43137"/>
                      </a:srgbClr>
                    </a:outerShdw>
                  </a:effectLst>
                </a:rPr>
                <a:t>Re-framing</a:t>
              </a:r>
            </a:p>
          </p:txBody>
        </p:sp>
      </p:grpSp>
      <p:sp>
        <p:nvSpPr>
          <p:cNvPr id="39" name="Left Arrow 38"/>
          <p:cNvSpPr/>
          <p:nvPr/>
        </p:nvSpPr>
        <p:spPr>
          <a:xfrm rot="11249250">
            <a:off x="2107234" y="4621273"/>
            <a:ext cx="2161327" cy="473267"/>
          </a:xfrm>
          <a:prstGeom prst="leftArrow">
            <a:avLst>
              <a:gd name="adj1" fmla="val 60000"/>
              <a:gd name="adj2" fmla="val 50000"/>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p:style>
      </p:sp>
      <p:sp>
        <p:nvSpPr>
          <p:cNvPr id="38" name="Rounded Rectangle 37"/>
          <p:cNvSpPr/>
          <p:nvPr/>
        </p:nvSpPr>
        <p:spPr>
          <a:xfrm>
            <a:off x="993087" y="4392942"/>
            <a:ext cx="2047761" cy="929928"/>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43" name="Left Arrow 42"/>
          <p:cNvSpPr/>
          <p:nvPr/>
        </p:nvSpPr>
        <p:spPr>
          <a:xfrm rot="21198726">
            <a:off x="7807999" y="4547032"/>
            <a:ext cx="2138488" cy="473267"/>
          </a:xfrm>
          <a:prstGeom prst="leftArrow">
            <a:avLst>
              <a:gd name="adj1" fmla="val 60000"/>
              <a:gd name="adj2" fmla="val 50000"/>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p:style>
      </p:sp>
      <p:sp>
        <p:nvSpPr>
          <p:cNvPr id="41" name="Rounded Rectangle 40"/>
          <p:cNvSpPr/>
          <p:nvPr/>
        </p:nvSpPr>
        <p:spPr>
          <a:xfrm>
            <a:off x="9151152" y="4291057"/>
            <a:ext cx="2047761" cy="929928"/>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3" name="TextBox 2"/>
          <p:cNvSpPr txBox="1"/>
          <p:nvPr/>
        </p:nvSpPr>
        <p:spPr>
          <a:xfrm>
            <a:off x="9315450" y="4424117"/>
            <a:ext cx="1657350" cy="707886"/>
          </a:xfrm>
          <a:prstGeom prst="rect">
            <a:avLst/>
          </a:prstGeom>
          <a:noFill/>
        </p:spPr>
        <p:txBody>
          <a:bodyPr wrap="square" rtlCol="0">
            <a:spAutoFit/>
          </a:bodyPr>
          <a:lstStyle/>
          <a:p>
            <a:pPr algn="ctr"/>
            <a:r>
              <a:rPr lang="en-GB" sz="2000" b="1" dirty="0" smtClean="0">
                <a:effectLst>
                  <a:outerShdw blurRad="38100" dist="38100" dir="2700000" algn="tl">
                    <a:srgbClr val="000000">
                      <a:alpha val="43137"/>
                    </a:srgbClr>
                  </a:outerShdw>
                </a:effectLst>
              </a:rPr>
              <a:t>Pro-social/ Relational</a:t>
            </a:r>
            <a:endParaRPr lang="en-GB" sz="2000" b="1" dirty="0">
              <a:effectLst>
                <a:outerShdw blurRad="38100" dist="38100" dir="2700000" algn="tl">
                  <a:srgbClr val="000000">
                    <a:alpha val="43137"/>
                  </a:srgbClr>
                </a:outerShdw>
              </a:effectLst>
            </a:endParaRPr>
          </a:p>
        </p:txBody>
      </p:sp>
      <p:sp>
        <p:nvSpPr>
          <p:cNvPr id="4" name="TextBox 3"/>
          <p:cNvSpPr txBox="1"/>
          <p:nvPr/>
        </p:nvSpPr>
        <p:spPr>
          <a:xfrm>
            <a:off x="1167639" y="4368885"/>
            <a:ext cx="1671648" cy="1015663"/>
          </a:xfrm>
          <a:prstGeom prst="rect">
            <a:avLst/>
          </a:prstGeom>
          <a:noFill/>
        </p:spPr>
        <p:txBody>
          <a:bodyPr wrap="square" rtlCol="0">
            <a:spAutoFit/>
          </a:bodyPr>
          <a:lstStyle/>
          <a:p>
            <a:pPr algn="ctr"/>
            <a:r>
              <a:rPr lang="en-GB" sz="2000" b="1" dirty="0" smtClean="0">
                <a:effectLst>
                  <a:outerShdw blurRad="38100" dist="38100" dir="2700000" algn="tl">
                    <a:srgbClr val="000000">
                      <a:alpha val="43137"/>
                    </a:srgbClr>
                  </a:outerShdw>
                </a:effectLst>
              </a:rPr>
              <a:t>Connection before correction</a:t>
            </a:r>
            <a:endParaRPr lang="en-GB"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5143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up)">
                                      <p:cBhvr>
                                        <p:cTn id="7" dur="500"/>
                                        <p:tgtEl>
                                          <p:spTgt spid="66"/>
                                        </p:tgtEl>
                                      </p:cBhvr>
                                    </p:animEffect>
                                  </p:childTnLst>
                                </p:cTn>
                              </p:par>
                              <p:par>
                                <p:cTn id="8" presetID="22" presetClass="entr" presetSubtype="1" fill="hold"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wipe(up)">
                                      <p:cBhvr>
                                        <p:cTn id="10" dur="500"/>
                                        <p:tgtEl>
                                          <p:spTgt spid="62"/>
                                        </p:tgtEl>
                                      </p:cBhvr>
                                    </p:animEffect>
                                  </p:childTnLst>
                                </p:cTn>
                              </p:par>
                              <p:par>
                                <p:cTn id="11" presetID="22" presetClass="entr" presetSubtype="1"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wipe(up)">
                                      <p:cBhvr>
                                        <p:cTn id="13" dur="500"/>
                                        <p:tgtEl>
                                          <p:spTgt spid="55"/>
                                        </p:tgtEl>
                                      </p:cBhvr>
                                    </p:animEffect>
                                  </p:childTnLst>
                                </p:cTn>
                              </p:par>
                              <p:par>
                                <p:cTn id="14" presetID="22" presetClass="entr" presetSubtype="1" fill="hold"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wipe(up)">
                                      <p:cBhvr>
                                        <p:cTn id="16" dur="500"/>
                                        <p:tgtEl>
                                          <p:spTgt spid="51"/>
                                        </p:tgtEl>
                                      </p:cBhvr>
                                    </p:animEffect>
                                  </p:childTnLst>
                                </p:cTn>
                              </p:par>
                              <p:par>
                                <p:cTn id="17" presetID="22" presetClass="entr" presetSubtype="1"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wipe(up)">
                                      <p:cBhvr>
                                        <p:cTn id="19" dur="500"/>
                                        <p:tgtEl>
                                          <p:spTgt spid="52"/>
                                        </p:tgtEl>
                                      </p:cBhvr>
                                    </p:animEffect>
                                  </p:childTnLst>
                                </p:cTn>
                              </p:par>
                              <p:par>
                                <p:cTn id="20" presetID="22" presetClass="entr" presetSubtype="1" fill="hold"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wipe(up)">
                                      <p:cBhvr>
                                        <p:cTn id="22" dur="500"/>
                                        <p:tgtEl>
                                          <p:spTgt spid="56"/>
                                        </p:tgtEl>
                                      </p:cBhvr>
                                    </p:animEffect>
                                  </p:childTnLst>
                                </p:cTn>
                              </p:par>
                              <p:par>
                                <p:cTn id="23" presetID="22" presetClass="entr" presetSubtype="1" fill="hold" nodeType="with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wipe(up)">
                                      <p:cBhvr>
                                        <p:cTn id="25" dur="500"/>
                                        <p:tgtEl>
                                          <p:spTgt spid="59"/>
                                        </p:tgtEl>
                                      </p:cBhvr>
                                    </p:animEffect>
                                  </p:childTnLst>
                                </p:cTn>
                              </p:par>
                              <p:par>
                                <p:cTn id="26" presetID="22" presetClass="entr" presetSubtype="1" fill="hold" nodeType="with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wipe(up)">
                                      <p:cBhvr>
                                        <p:cTn id="28" dur="500"/>
                                        <p:tgtEl>
                                          <p:spTgt spid="63"/>
                                        </p:tgtEl>
                                      </p:cBhvr>
                                    </p:animEffect>
                                  </p:childTnLst>
                                </p:cTn>
                              </p:par>
                              <p:par>
                                <p:cTn id="29" presetID="22" presetClass="entr" presetSubtype="1" fill="hold" nodeType="with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wipe(up)">
                                      <p:cBhvr>
                                        <p:cTn id="31" dur="500"/>
                                        <p:tgtEl>
                                          <p:spTgt spid="67"/>
                                        </p:tgtEl>
                                      </p:cBhvr>
                                    </p:animEffect>
                                  </p:childTnLst>
                                </p:cTn>
                              </p:par>
                              <p:par>
                                <p:cTn id="32" presetID="22" presetClass="entr" presetSubtype="1" fill="hold" nodeType="with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wipe(up)">
                                      <p:cBhvr>
                                        <p:cTn id="34" dur="500"/>
                                        <p:tgtEl>
                                          <p:spTgt spid="47"/>
                                        </p:tgtEl>
                                      </p:cBhvr>
                                    </p:animEffect>
                                  </p:childTnLst>
                                </p:cTn>
                              </p:par>
                              <p:par>
                                <p:cTn id="35" presetID="22" presetClass="entr" presetSubtype="1" fill="hold" nodeType="withEffect">
                                  <p:stCondLst>
                                    <p:cond delay="0"/>
                                  </p:stCondLst>
                                  <p:childTnLst>
                                    <p:set>
                                      <p:cBhvr>
                                        <p:cTn id="36" dur="1" fill="hold">
                                          <p:stCondLst>
                                            <p:cond delay="0"/>
                                          </p:stCondLst>
                                        </p:cTn>
                                        <p:tgtEl>
                                          <p:spTgt spid="74"/>
                                        </p:tgtEl>
                                        <p:attrNameLst>
                                          <p:attrName>style.visibility</p:attrName>
                                        </p:attrNameLst>
                                      </p:cBhvr>
                                      <p:to>
                                        <p:strVal val="visible"/>
                                      </p:to>
                                    </p:set>
                                    <p:animEffect transition="in" filter="wipe(up)">
                                      <p:cBhvr>
                                        <p:cTn id="37" dur="500"/>
                                        <p:tgtEl>
                                          <p:spTgt spid="74"/>
                                        </p:tgtEl>
                                      </p:cBhvr>
                                    </p:animEffect>
                                  </p:childTnLst>
                                </p:cTn>
                              </p:par>
                              <p:par>
                                <p:cTn id="38" presetID="22" presetClass="entr" presetSubtype="1" fill="hold" nodeType="with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par>
                                <p:cTn id="41" presetID="22" presetClass="entr" presetSubtype="1" fill="hold" nodeType="withEffect">
                                  <p:stCondLst>
                                    <p:cond delay="0"/>
                                  </p:stCondLst>
                                  <p:childTnLst>
                                    <p:set>
                                      <p:cBhvr>
                                        <p:cTn id="42" dur="1" fill="hold">
                                          <p:stCondLst>
                                            <p:cond delay="0"/>
                                          </p:stCondLst>
                                        </p:cTn>
                                        <p:tgtEl>
                                          <p:spTgt spid="71"/>
                                        </p:tgtEl>
                                        <p:attrNameLst>
                                          <p:attrName>style.visibility</p:attrName>
                                        </p:attrNameLst>
                                      </p:cBhvr>
                                      <p:to>
                                        <p:strVal val="visible"/>
                                      </p:to>
                                    </p:set>
                                    <p:animEffect transition="in" filter="wipe(up)">
                                      <p:cBhvr>
                                        <p:cTn id="43" dur="500"/>
                                        <p:tgtEl>
                                          <p:spTgt spid="71"/>
                                        </p:tgtEl>
                                      </p:cBhvr>
                                    </p:animEffect>
                                  </p:childTnLst>
                                </p:cTn>
                              </p:par>
                              <p:par>
                                <p:cTn id="44" presetID="22" presetClass="entr" presetSubtype="1" fill="hold" nodeType="withEffect">
                                  <p:stCondLst>
                                    <p:cond delay="0"/>
                                  </p:stCondLst>
                                  <p:childTnLst>
                                    <p:set>
                                      <p:cBhvr>
                                        <p:cTn id="45" dur="1" fill="hold">
                                          <p:stCondLst>
                                            <p:cond delay="0"/>
                                          </p:stCondLst>
                                        </p:cTn>
                                        <p:tgtEl>
                                          <p:spTgt spid="75"/>
                                        </p:tgtEl>
                                        <p:attrNameLst>
                                          <p:attrName>style.visibility</p:attrName>
                                        </p:attrNameLst>
                                      </p:cBhvr>
                                      <p:to>
                                        <p:strVal val="visible"/>
                                      </p:to>
                                    </p:set>
                                    <p:animEffect transition="in" filter="wipe(up)">
                                      <p:cBhvr>
                                        <p:cTn id="46" dur="500"/>
                                        <p:tgtEl>
                                          <p:spTgt spid="75"/>
                                        </p:tgtEl>
                                      </p:cBhvr>
                                    </p:animEffect>
                                  </p:childTnLst>
                                </p:cTn>
                              </p:par>
                              <p:par>
                                <p:cTn id="47" presetID="22" presetClass="entr" presetSubtype="1"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up)">
                                      <p:cBhvr>
                                        <p:cTn id="49" dur="500"/>
                                        <p:tgtEl>
                                          <p:spTgt spid="39"/>
                                        </p:tgtEl>
                                      </p:cBhvr>
                                    </p:animEffect>
                                  </p:childTnLst>
                                </p:cTn>
                              </p:par>
                            </p:childTnLst>
                          </p:cTn>
                        </p:par>
                        <p:par>
                          <p:cTn id="50" fill="hold">
                            <p:stCondLst>
                              <p:cond delay="500"/>
                            </p:stCondLst>
                            <p:childTnLst>
                              <p:par>
                                <p:cTn id="51" presetID="22" presetClass="entr" presetSubtype="1" fill="hold" nodeType="after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wipe(up)">
                                      <p:cBhvr>
                                        <p:cTn id="5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1620858" y="910522"/>
            <a:ext cx="8710259" cy="5173137"/>
          </a:xfrm>
          <a:prstGeom prst="rect">
            <a:avLst/>
          </a:prstGeom>
        </p:spPr>
        <p:txBody>
          <a:bodyPr vert="horz" lIns="68580" tIns="34290" rIns="68580" bIns="34290" rtlCol="0">
            <a:norm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r>
              <a:rPr lang="en-GB" sz="1800" dirty="0">
                <a:solidFill>
                  <a:prstClr val="black"/>
                </a:solidFill>
              </a:rPr>
              <a:t>One measure of the impact of primary nurture groups is the Boxall Profile, which provides a framework for assessing children who have social, emotional and behavioural difficulties. </a:t>
            </a:r>
            <a:endParaRPr lang="en-GB" sz="1800" dirty="0">
              <a:solidFill>
                <a:prstClr val="black"/>
              </a:solidFill>
              <a:cs typeface="Arial" panose="020B0604020202020204" pitchFamily="34" charset="0"/>
            </a:endParaRPr>
          </a:p>
          <a:p>
            <a:r>
              <a:rPr lang="en-GB" sz="1800" dirty="0">
                <a:solidFill>
                  <a:prstClr val="black"/>
                </a:solidFill>
              </a:rPr>
              <a:t>The Boxall Profile below shows the positive impact on the 95 children who have completed this intervention to date. </a:t>
            </a:r>
          </a:p>
          <a:p>
            <a:r>
              <a:rPr lang="en-GB" sz="1800" dirty="0">
                <a:solidFill>
                  <a:prstClr val="black"/>
                </a:solidFill>
              </a:rPr>
              <a:t>The graphs show significant improvements to Boxall Profiles which were recorded at entry and exit to Nurture provision.</a:t>
            </a:r>
          </a:p>
          <a:p>
            <a:r>
              <a:rPr lang="en-GB" sz="1800" dirty="0">
                <a:solidFill>
                  <a:prstClr val="black"/>
                </a:solidFill>
                <a:cs typeface="Arial" panose="020B0604020202020204" pitchFamily="34" charset="0"/>
              </a:rPr>
              <a:t>Evidence now reported across all sectors, early years, primary and secondary </a:t>
            </a:r>
          </a:p>
        </p:txBody>
      </p:sp>
      <p:pic>
        <p:nvPicPr>
          <p:cNvPr id="9" name="Picture 8"/>
          <p:cNvPicPr>
            <a:picLocks noChangeAspect="1"/>
          </p:cNvPicPr>
          <p:nvPr/>
        </p:nvPicPr>
        <p:blipFill>
          <a:blip r:embed="rId3"/>
          <a:stretch>
            <a:fillRect/>
          </a:stretch>
        </p:blipFill>
        <p:spPr>
          <a:xfrm>
            <a:off x="1523208" y="6472292"/>
            <a:ext cx="9144793" cy="484674"/>
          </a:xfrm>
          <a:prstGeom prst="rect">
            <a:avLst/>
          </a:prstGeom>
        </p:spPr>
      </p:pic>
      <p:pic>
        <p:nvPicPr>
          <p:cNvPr id="11" name="Picture 1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02757" y="169047"/>
            <a:ext cx="1357464" cy="741474"/>
          </a:xfrm>
          <a:prstGeom prst="rect">
            <a:avLst/>
          </a:prstGeom>
          <a:noFill/>
        </p:spPr>
      </p:pic>
      <p:sp>
        <p:nvSpPr>
          <p:cNvPr id="8" name="Title 1"/>
          <p:cNvSpPr txBox="1">
            <a:spLocks/>
          </p:cNvSpPr>
          <p:nvPr/>
        </p:nvSpPr>
        <p:spPr>
          <a:xfrm>
            <a:off x="1620857" y="250361"/>
            <a:ext cx="7722924" cy="887675"/>
          </a:xfrm>
          <a:prstGeom prst="rect">
            <a:avLst/>
          </a:prstGeom>
        </p:spPr>
        <p:txBody>
          <a:bodyPr vert="horz" lIns="68580" tIns="34290" rIns="68580" bIns="34290" rtlCol="0" anchor="t">
            <a:noAutofit/>
          </a:bodyPr>
          <a:lstStyle>
            <a:lvl1pPr algn="l" defTabSz="914400" rtl="0" eaLnBrk="1" latinLnBrk="0" hangingPunct="1">
              <a:spcBef>
                <a:spcPct val="0"/>
              </a:spcBef>
              <a:buNone/>
              <a:defRPr sz="3400" kern="1200">
                <a:solidFill>
                  <a:schemeClr val="accent1"/>
                </a:solidFill>
                <a:latin typeface="+mj-lt"/>
                <a:ea typeface="+mj-ea"/>
                <a:cs typeface="+mj-cs"/>
              </a:defRPr>
            </a:lvl1pPr>
          </a:lstStyle>
          <a:p>
            <a:r>
              <a:rPr lang="en-GB" sz="2800" dirty="0">
                <a:solidFill>
                  <a:srgbClr val="ED7D31"/>
                </a:solidFill>
                <a:latin typeface="Arial" panose="020B0604020202020204" pitchFamily="34" charset="0"/>
                <a:cs typeface="Arial" panose="020B0604020202020204" pitchFamily="34" charset="0"/>
              </a:rPr>
              <a:t>Nurture – Impact</a:t>
            </a:r>
          </a:p>
        </p:txBody>
      </p:sp>
      <p:graphicFrame>
        <p:nvGraphicFramePr>
          <p:cNvPr id="15" name="Chart 14"/>
          <p:cNvGraphicFramePr/>
          <p:nvPr>
            <p:extLst/>
          </p:nvPr>
        </p:nvGraphicFramePr>
        <p:xfrm>
          <a:off x="5924120" y="3501297"/>
          <a:ext cx="4743880" cy="280987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Chart 15"/>
          <p:cNvGraphicFramePr/>
          <p:nvPr>
            <p:extLst/>
          </p:nvPr>
        </p:nvGraphicFramePr>
        <p:xfrm>
          <a:off x="1620858" y="3501299"/>
          <a:ext cx="4303262" cy="280987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7087252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130" y="265682"/>
            <a:ext cx="9404723" cy="1400530"/>
          </a:xfrm>
        </p:spPr>
        <p:txBody>
          <a:bodyPr/>
          <a:lstStyle/>
          <a:p>
            <a:r>
              <a:rPr lang="en-GB" dirty="0" smtClean="0"/>
              <a:t>Early Years</a:t>
            </a:r>
            <a:endParaRPr lang="en-GB" dirty="0"/>
          </a:p>
        </p:txBody>
      </p:sp>
      <p:pic>
        <p:nvPicPr>
          <p:cNvPr id="4" name="Content Placeholder 3"/>
          <p:cNvPicPr>
            <a:picLocks noGrp="1" noChangeAspect="1"/>
          </p:cNvPicPr>
          <p:nvPr>
            <p:ph idx="1"/>
          </p:nvPr>
        </p:nvPicPr>
        <p:blipFill>
          <a:blip r:embed="rId3"/>
          <a:stretch>
            <a:fillRect/>
          </a:stretch>
        </p:blipFill>
        <p:spPr>
          <a:xfrm>
            <a:off x="166255" y="1704290"/>
            <a:ext cx="5762298" cy="3453268"/>
          </a:xfrm>
          <a:prstGeom prst="rect">
            <a:avLst/>
          </a:prstGeom>
        </p:spPr>
      </p:pic>
      <p:pic>
        <p:nvPicPr>
          <p:cNvPr id="5" name="Picture 4"/>
          <p:cNvPicPr>
            <a:picLocks noChangeAspect="1"/>
          </p:cNvPicPr>
          <p:nvPr/>
        </p:nvPicPr>
        <p:blipFill>
          <a:blip r:embed="rId4"/>
          <a:stretch>
            <a:fillRect/>
          </a:stretch>
        </p:blipFill>
        <p:spPr>
          <a:xfrm>
            <a:off x="6151418" y="1704290"/>
            <a:ext cx="5755447" cy="3453268"/>
          </a:xfrm>
          <a:prstGeom prst="rect">
            <a:avLst/>
          </a:prstGeom>
        </p:spPr>
      </p:pic>
    </p:spTree>
    <p:extLst>
      <p:ext uri="{BB962C8B-B14F-4D97-AF65-F5344CB8AC3E}">
        <p14:creationId xmlns:p14="http://schemas.microsoft.com/office/powerpoint/2010/main" val="33808073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Secondary </a:t>
            </a:r>
            <a:endParaRPr lang="en-GB" dirty="0"/>
          </a:p>
        </p:txBody>
      </p:sp>
      <p:pic>
        <p:nvPicPr>
          <p:cNvPr id="6" name="Content Placeholder 5"/>
          <p:cNvPicPr>
            <a:picLocks noGrp="1" noChangeAspect="1"/>
          </p:cNvPicPr>
          <p:nvPr>
            <p:ph idx="1"/>
          </p:nvPr>
        </p:nvPicPr>
        <p:blipFill>
          <a:blip r:embed="rId3"/>
          <a:stretch>
            <a:fillRect/>
          </a:stretch>
        </p:blipFill>
        <p:spPr>
          <a:xfrm>
            <a:off x="874696" y="1853247"/>
            <a:ext cx="5516057" cy="3315503"/>
          </a:xfrm>
          <a:prstGeom prst="rect">
            <a:avLst/>
          </a:prstGeom>
        </p:spPr>
      </p:pic>
      <p:pic>
        <p:nvPicPr>
          <p:cNvPr id="7" name="Picture 6"/>
          <p:cNvPicPr>
            <a:picLocks noChangeAspect="1"/>
          </p:cNvPicPr>
          <p:nvPr/>
        </p:nvPicPr>
        <p:blipFill>
          <a:blip r:embed="rId4"/>
          <a:stretch>
            <a:fillRect/>
          </a:stretch>
        </p:blipFill>
        <p:spPr>
          <a:xfrm>
            <a:off x="6819560" y="1853248"/>
            <a:ext cx="5192461" cy="3315503"/>
          </a:xfrm>
          <a:prstGeom prst="rect">
            <a:avLst/>
          </a:prstGeom>
        </p:spPr>
      </p:pic>
    </p:spTree>
    <p:extLst>
      <p:ext uri="{BB962C8B-B14F-4D97-AF65-F5344CB8AC3E}">
        <p14:creationId xmlns:p14="http://schemas.microsoft.com/office/powerpoint/2010/main" val="38784449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Secondary SDQs</a:t>
            </a:r>
            <a:endParaRPr lang="en-GB" dirty="0"/>
          </a:p>
        </p:txBody>
      </p:sp>
      <p:pic>
        <p:nvPicPr>
          <p:cNvPr id="4" name="Content Placeholder 3"/>
          <p:cNvPicPr>
            <a:picLocks noGrp="1" noChangeAspect="1"/>
          </p:cNvPicPr>
          <p:nvPr>
            <p:ph idx="1"/>
          </p:nvPr>
        </p:nvPicPr>
        <p:blipFill>
          <a:blip r:embed="rId3"/>
          <a:stretch>
            <a:fillRect/>
          </a:stretch>
        </p:blipFill>
        <p:spPr>
          <a:xfrm>
            <a:off x="1054832" y="1006426"/>
            <a:ext cx="4411414" cy="2651542"/>
          </a:xfrm>
          <a:prstGeom prst="rect">
            <a:avLst/>
          </a:prstGeom>
        </p:spPr>
      </p:pic>
      <p:pic>
        <p:nvPicPr>
          <p:cNvPr id="5" name="Picture 4"/>
          <p:cNvPicPr>
            <a:picLocks noChangeAspect="1"/>
          </p:cNvPicPr>
          <p:nvPr/>
        </p:nvPicPr>
        <p:blipFill>
          <a:blip r:embed="rId4"/>
          <a:stretch>
            <a:fillRect/>
          </a:stretch>
        </p:blipFill>
        <p:spPr>
          <a:xfrm>
            <a:off x="6774872" y="1106356"/>
            <a:ext cx="4356621" cy="2618608"/>
          </a:xfrm>
          <a:prstGeom prst="rect">
            <a:avLst/>
          </a:prstGeom>
        </p:spPr>
      </p:pic>
      <p:pic>
        <p:nvPicPr>
          <p:cNvPr id="6" name="Picture 5"/>
          <p:cNvPicPr>
            <a:picLocks noChangeAspect="1"/>
          </p:cNvPicPr>
          <p:nvPr/>
        </p:nvPicPr>
        <p:blipFill>
          <a:blip r:embed="rId5"/>
          <a:stretch>
            <a:fillRect/>
          </a:stretch>
        </p:blipFill>
        <p:spPr>
          <a:xfrm>
            <a:off x="3471819" y="3724964"/>
            <a:ext cx="4425273" cy="2607196"/>
          </a:xfrm>
          <a:prstGeom prst="rect">
            <a:avLst/>
          </a:prstGeom>
        </p:spPr>
      </p:pic>
    </p:spTree>
    <p:extLst>
      <p:ext uri="{BB962C8B-B14F-4D97-AF65-F5344CB8AC3E}">
        <p14:creationId xmlns:p14="http://schemas.microsoft.com/office/powerpoint/2010/main" val="16424126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971" y="370114"/>
            <a:ext cx="10951029" cy="957943"/>
          </a:xfrm>
        </p:spPr>
        <p:txBody>
          <a:bodyPr/>
          <a:lstStyle/>
          <a:p>
            <a:r>
              <a:rPr lang="en-GB" dirty="0" smtClean="0"/>
              <a:t>Nurture Teacher</a:t>
            </a:r>
            <a:endParaRPr lang="en-GB" dirty="0"/>
          </a:p>
        </p:txBody>
      </p:sp>
      <p:sp>
        <p:nvSpPr>
          <p:cNvPr id="3" name="Content Placeholder 2"/>
          <p:cNvSpPr>
            <a:spLocks noGrp="1"/>
          </p:cNvSpPr>
          <p:nvPr>
            <p:ph type="subTitle" idx="1"/>
          </p:nvPr>
        </p:nvSpPr>
        <p:spPr>
          <a:xfrm>
            <a:off x="1045029" y="1524000"/>
            <a:ext cx="9622971" cy="3733800"/>
          </a:xfrm>
        </p:spPr>
        <p:txBody>
          <a:bodyPr/>
          <a:lstStyle/>
          <a:p>
            <a:pPr marL="0" indent="0">
              <a:buNone/>
            </a:pPr>
            <a:endParaRPr lang="en-GB" sz="3600" dirty="0" smtClean="0"/>
          </a:p>
          <a:p>
            <a:pPr marL="0" indent="0">
              <a:buNone/>
            </a:pPr>
            <a:r>
              <a:rPr lang="en-GB" sz="3600" dirty="0" smtClean="0"/>
              <a:t>“I love my job. I love the children who attend nurture.  They are all individuals with different requirements.  They make me so happy to be part of their lives. They also teach me things which I am truly grateful for.”</a:t>
            </a:r>
          </a:p>
          <a:p>
            <a:pPr marL="0" indent="0">
              <a:buNone/>
            </a:pPr>
            <a:endParaRPr lang="en-GB" sz="3600" dirty="0"/>
          </a:p>
          <a:p>
            <a:pPr marL="0" indent="0">
              <a:buNone/>
            </a:pPr>
            <a:endParaRPr lang="en-GB" dirty="0"/>
          </a:p>
        </p:txBody>
      </p:sp>
    </p:spTree>
    <p:extLst>
      <p:ext uri="{BB962C8B-B14F-4D97-AF65-F5344CB8AC3E}">
        <p14:creationId xmlns:p14="http://schemas.microsoft.com/office/powerpoint/2010/main" val="5241785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935764" cy="2549566"/>
          </a:xfrm>
        </p:spPr>
        <p:txBody>
          <a:bodyPr/>
          <a:lstStyle/>
          <a:p>
            <a:endParaRPr lang="en-GB" dirty="0"/>
          </a:p>
        </p:txBody>
      </p:sp>
      <p:sp>
        <p:nvSpPr>
          <p:cNvPr id="3" name="Subtitle 2"/>
          <p:cNvSpPr>
            <a:spLocks noGrp="1"/>
          </p:cNvSpPr>
          <p:nvPr>
            <p:ph type="subTitle" idx="1"/>
          </p:nvPr>
        </p:nvSpPr>
        <p:spPr/>
        <p:txBody>
          <a:bodyPr/>
          <a:lstStyle/>
          <a:p>
            <a:endParaRPr lang="en-GB"/>
          </a:p>
        </p:txBody>
      </p:sp>
      <p:pic>
        <p:nvPicPr>
          <p:cNvPr id="5122" name="Picture 2" descr="http://www.roseislemotorhomehire.com/wp-content/uploads/2015/07/Isle-of-Arr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33640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7999" y="428179"/>
            <a:ext cx="8215745" cy="7725192"/>
          </a:xfrm>
          <a:prstGeom prst="rect">
            <a:avLst/>
          </a:prstGeom>
        </p:spPr>
        <p:txBody>
          <a:bodyPr wrap="square">
            <a:spAutoFit/>
          </a:bodyPr>
          <a:lstStyle/>
          <a:p>
            <a:pPr lvl="0"/>
            <a:r>
              <a:rPr lang="en-GB" sz="3200" b="1" dirty="0" smtClean="0">
                <a:solidFill>
                  <a:srgbClr val="FFFF00"/>
                </a:solidFill>
                <a:latin typeface="Aharoni" panose="02010803020104030203" pitchFamily="2" charset="-79"/>
                <a:cs typeface="Aharoni" panose="02010803020104030203" pitchFamily="2" charset="-79"/>
              </a:rPr>
              <a:t>“Nurture is making a significant contribution to the narrowing of the poverty related attainment gap.”</a:t>
            </a:r>
          </a:p>
          <a:p>
            <a:pPr lvl="0"/>
            <a:endParaRPr lang="en-GB" sz="3200" b="1" dirty="0" smtClean="0">
              <a:solidFill>
                <a:srgbClr val="FFFF00"/>
              </a:solidFill>
              <a:latin typeface="Aharoni" panose="02010803020104030203" pitchFamily="2" charset="-79"/>
              <a:cs typeface="Aharoni" panose="02010803020104030203" pitchFamily="2" charset="-79"/>
            </a:endParaRPr>
          </a:p>
          <a:p>
            <a:pPr lvl="0"/>
            <a:r>
              <a:rPr lang="en-GB" sz="3200" b="1" dirty="0" smtClean="0">
                <a:solidFill>
                  <a:srgbClr val="FFFF00"/>
                </a:solidFill>
                <a:latin typeface="Aharoni" panose="02010803020104030203" pitchFamily="2" charset="-79"/>
                <a:cs typeface="Aharoni" panose="02010803020104030203" pitchFamily="2" charset="-79"/>
              </a:rPr>
              <a:t>The </a:t>
            </a:r>
            <a:r>
              <a:rPr lang="en-GB" sz="3200" b="1" dirty="0">
                <a:solidFill>
                  <a:srgbClr val="FFFF00"/>
                </a:solidFill>
                <a:latin typeface="Aharoni" panose="02010803020104030203" pitchFamily="2" charset="-79"/>
                <a:cs typeface="Aharoni" panose="02010803020104030203" pitchFamily="2" charset="-79"/>
              </a:rPr>
              <a:t>inspection team recognised the, </a:t>
            </a:r>
            <a:r>
              <a:rPr lang="en-GB" sz="3200" b="1" dirty="0" smtClean="0">
                <a:solidFill>
                  <a:srgbClr val="FFFF00"/>
                </a:solidFill>
                <a:latin typeface="Aharoni" panose="02010803020104030203" pitchFamily="2" charset="-79"/>
                <a:cs typeface="Aharoni" panose="02010803020104030203" pitchFamily="2" charset="-79"/>
              </a:rPr>
              <a:t>“strong </a:t>
            </a:r>
            <a:r>
              <a:rPr lang="en-GB" sz="3200" b="1" dirty="0">
                <a:solidFill>
                  <a:srgbClr val="FFFF00"/>
                </a:solidFill>
                <a:latin typeface="Aharoni" panose="02010803020104030203" pitchFamily="2" charset="-79"/>
                <a:cs typeface="Aharoni" panose="02010803020104030203" pitchFamily="2" charset="-79"/>
              </a:rPr>
              <a:t>culture of collaborative professional learning… with a high engagement and focus on improvement.”  </a:t>
            </a:r>
          </a:p>
          <a:p>
            <a:pPr lvl="0"/>
            <a:endParaRPr lang="en-GB" sz="3200" b="1" dirty="0">
              <a:solidFill>
                <a:srgbClr val="FFFF00"/>
              </a:solidFill>
              <a:latin typeface="Aharoni" panose="02010803020104030203" pitchFamily="2" charset="-79"/>
              <a:cs typeface="Aharoni" panose="02010803020104030203" pitchFamily="2" charset="-79"/>
            </a:endParaRPr>
          </a:p>
          <a:p>
            <a:pPr lvl="0"/>
            <a:r>
              <a:rPr lang="en-GB" sz="3200" b="1" dirty="0">
                <a:solidFill>
                  <a:srgbClr val="FFFF00"/>
                </a:solidFill>
                <a:latin typeface="Aharoni" panose="02010803020104030203" pitchFamily="2" charset="-79"/>
                <a:cs typeface="Aharoni" panose="02010803020104030203" pitchFamily="2" charset="-79"/>
              </a:rPr>
              <a:t>“There was recognition of the strong commitment and value placed on professional learning in North Ayrshire</a:t>
            </a:r>
            <a:r>
              <a:rPr lang="en-GB" sz="3200" b="1" dirty="0" smtClean="0">
                <a:solidFill>
                  <a:srgbClr val="FFFF00"/>
                </a:solidFill>
                <a:latin typeface="Aharoni" panose="02010803020104030203" pitchFamily="2" charset="-79"/>
                <a:cs typeface="Aharoni" panose="02010803020104030203" pitchFamily="2" charset="-79"/>
              </a:rPr>
              <a:t>.”</a:t>
            </a:r>
          </a:p>
          <a:p>
            <a:pPr lvl="0"/>
            <a:endParaRPr lang="en-GB" sz="3200" b="1" dirty="0">
              <a:solidFill>
                <a:srgbClr val="FFFF00"/>
              </a:solidFill>
              <a:latin typeface="Aharoni" panose="02010803020104030203" pitchFamily="2" charset="-79"/>
              <a:cs typeface="Aharoni" panose="02010803020104030203" pitchFamily="2" charset="-79"/>
            </a:endParaRPr>
          </a:p>
          <a:p>
            <a:pPr lvl="0"/>
            <a:endParaRPr lang="en-GB" sz="3200" b="1" dirty="0">
              <a:solidFill>
                <a:srgbClr val="FFFF00"/>
              </a:solidFill>
              <a:latin typeface="Aharoni" panose="02010803020104030203" pitchFamily="2" charset="-79"/>
              <a:cs typeface="Aharoni" panose="02010803020104030203" pitchFamily="2" charset="-79"/>
            </a:endParaRPr>
          </a:p>
          <a:p>
            <a:pPr lvl="0"/>
            <a:r>
              <a:rPr lang="en-GB" sz="3200" b="1" dirty="0">
                <a:solidFill>
                  <a:srgbClr val="FFFF00"/>
                </a:solidFill>
                <a:latin typeface="Aharoni" panose="02010803020104030203" pitchFamily="2" charset="-79"/>
                <a:cs typeface="Aharoni" panose="02010803020104030203" pitchFamily="2" charset="-79"/>
              </a:rPr>
              <a:t> </a:t>
            </a:r>
          </a:p>
          <a:p>
            <a:pPr lvl="0"/>
            <a:r>
              <a:rPr lang="en-GB" sz="1600" dirty="0">
                <a:solidFill>
                  <a:srgbClr val="FFFF00"/>
                </a:solidFill>
              </a:rPr>
              <a:t>Inspection of North Ayrshire Council’s Attainment Challenge -</a:t>
            </a:r>
            <a:r>
              <a:rPr lang="en-GB" sz="1600" dirty="0" err="1">
                <a:solidFill>
                  <a:srgbClr val="FFFF00"/>
                </a:solidFill>
              </a:rPr>
              <a:t>HMIe</a:t>
            </a:r>
            <a:r>
              <a:rPr lang="en-GB" sz="1600" dirty="0">
                <a:solidFill>
                  <a:srgbClr val="FFFF00"/>
                </a:solidFill>
              </a:rPr>
              <a:t>  2018</a:t>
            </a:r>
          </a:p>
        </p:txBody>
      </p:sp>
    </p:spTree>
    <p:extLst>
      <p:ext uri="{BB962C8B-B14F-4D97-AF65-F5344CB8AC3E}">
        <p14:creationId xmlns:p14="http://schemas.microsoft.com/office/powerpoint/2010/main" val="1905199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388" y="955761"/>
            <a:ext cx="5033140" cy="4811153"/>
          </a:xfrm>
          <a:prstGeom prst="rect">
            <a:avLst/>
          </a:prstGeom>
          <a:solidFill>
            <a:srgbClr val="0070C0"/>
          </a:solidFill>
        </p:spPr>
        <p:txBody>
          <a:bodyPr wrap="square" rtlCol="0">
            <a:spAutoFit/>
          </a:bodyPr>
          <a:lstStyle/>
          <a:p>
            <a:endParaRPr lang="en-GB" dirty="0"/>
          </a:p>
        </p:txBody>
      </p:sp>
      <p:sp>
        <p:nvSpPr>
          <p:cNvPr id="5" name="Title 1"/>
          <p:cNvSpPr txBox="1">
            <a:spLocks/>
          </p:cNvSpPr>
          <p:nvPr/>
        </p:nvSpPr>
        <p:spPr>
          <a:xfrm>
            <a:off x="735976" y="1528751"/>
            <a:ext cx="4846320" cy="2926628"/>
          </a:xfrm>
          <a:prstGeom prst="rect">
            <a:avLst/>
          </a:prstGeom>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4800" kern="1200">
                <a:solidFill>
                  <a:schemeClr val="bg1"/>
                </a:solidFill>
                <a:latin typeface="+mj-lt"/>
                <a:ea typeface="+mj-ea"/>
                <a:cs typeface="+mj-cs"/>
              </a:defRPr>
            </a:lvl1pPr>
          </a:lstStyle>
          <a:p>
            <a:endParaRPr lang="en-US" sz="3600" dirty="0" smtClean="0">
              <a:latin typeface="Arial" panose="020B0604020202020204" pitchFamily="34" charset="0"/>
              <a:cs typeface="Arial" panose="020B0604020202020204" pitchFamily="34" charset="0"/>
            </a:endParaRPr>
          </a:p>
          <a:p>
            <a:endParaRPr lang="en-US" sz="3600" dirty="0" smtClean="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a:p>
            <a:endParaRPr lang="en-US" sz="3600" dirty="0" smtClean="0">
              <a:latin typeface="Arial" panose="020B0604020202020204" pitchFamily="34" charset="0"/>
              <a:cs typeface="Arial" panose="020B0604020202020204" pitchFamily="34" charset="0"/>
            </a:endParaRPr>
          </a:p>
          <a:p>
            <a:r>
              <a:rPr lang="en-US" sz="3600" dirty="0" smtClean="0">
                <a:latin typeface="Arial" panose="020B0604020202020204" pitchFamily="34" charset="0"/>
                <a:cs typeface="Arial" panose="020B0604020202020204" pitchFamily="34" charset="0"/>
              </a:rPr>
              <a:t>North Ayrshire Council: Education and Youth Employment </a:t>
            </a:r>
          </a:p>
          <a:p>
            <a:endParaRPr lang="en-US" sz="3600" dirty="0" smtClean="0">
              <a:latin typeface="Arial" panose="020B0604020202020204" pitchFamily="34" charset="0"/>
              <a:cs typeface="Arial" panose="020B0604020202020204" pitchFamily="34" charset="0"/>
            </a:endParaRPr>
          </a:p>
          <a:p>
            <a:r>
              <a:rPr lang="en-US" sz="3600" dirty="0" smtClean="0">
                <a:latin typeface="Arial" panose="020B0604020202020204" pitchFamily="34" charset="0"/>
                <a:cs typeface="Arial" panose="020B0604020202020204" pitchFamily="34" charset="0"/>
              </a:rPr>
              <a:t>Professional Learning in </a:t>
            </a:r>
          </a:p>
          <a:p>
            <a:r>
              <a:rPr lang="en-US" sz="3600" dirty="0" smtClean="0">
                <a:latin typeface="Arial" panose="020B0604020202020204" pitchFamily="34" charset="0"/>
                <a:cs typeface="Arial" panose="020B0604020202020204" pitchFamily="34" charset="0"/>
              </a:rPr>
              <a:t>Nurture and Restorative</a:t>
            </a:r>
          </a:p>
          <a:p>
            <a:r>
              <a:rPr lang="en-US" sz="3600" dirty="0" smtClean="0">
                <a:latin typeface="Arial" panose="020B0604020202020204" pitchFamily="34" charset="0"/>
                <a:cs typeface="Arial" panose="020B0604020202020204" pitchFamily="34" charset="0"/>
              </a:rPr>
              <a:t>Practice</a:t>
            </a: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4950" y="4474189"/>
            <a:ext cx="1384021" cy="106973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150" y="5150916"/>
            <a:ext cx="2135498" cy="470344"/>
          </a:xfrm>
          <a:prstGeom prst="rect">
            <a:avLst/>
          </a:prstGeom>
        </p:spPr>
      </p:pic>
      <p:pic>
        <p:nvPicPr>
          <p:cNvPr id="11" name="Picture 10"/>
          <p:cNvPicPr>
            <a:picLocks noChangeAspect="1"/>
          </p:cNvPicPr>
          <p:nvPr/>
        </p:nvPicPr>
        <p:blipFill>
          <a:blip r:embed="rId5"/>
          <a:stretch>
            <a:fillRect/>
          </a:stretch>
        </p:blipFill>
        <p:spPr>
          <a:xfrm>
            <a:off x="636219" y="173839"/>
            <a:ext cx="2037382" cy="2093457"/>
          </a:xfrm>
          <a:prstGeom prst="rect">
            <a:avLst/>
          </a:prstGeom>
        </p:spPr>
      </p:pic>
      <p:pic>
        <p:nvPicPr>
          <p:cNvPr id="8" name="Picture 7"/>
          <p:cNvPicPr>
            <a:picLocks noChangeAspect="1"/>
          </p:cNvPicPr>
          <p:nvPr/>
        </p:nvPicPr>
        <p:blipFill>
          <a:blip r:embed="rId6"/>
          <a:stretch>
            <a:fillRect/>
          </a:stretch>
        </p:blipFill>
        <p:spPr>
          <a:xfrm>
            <a:off x="2866786" y="257784"/>
            <a:ext cx="1347146" cy="115086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8528" y="170739"/>
            <a:ext cx="4835967" cy="5829445"/>
          </a:xfrm>
          <a:prstGeom prst="rect">
            <a:avLst/>
          </a:prstGeom>
        </p:spPr>
      </p:pic>
      <p:sp>
        <p:nvSpPr>
          <p:cNvPr id="12" name="Oval 11"/>
          <p:cNvSpPr/>
          <p:nvPr/>
        </p:nvSpPr>
        <p:spPr>
          <a:xfrm>
            <a:off x="8770352" y="3085462"/>
            <a:ext cx="3120189" cy="3094766"/>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7727409" y="481263"/>
            <a:ext cx="2703970" cy="369332"/>
          </a:xfrm>
          <a:prstGeom prst="rect">
            <a:avLst/>
          </a:prstGeom>
          <a:solidFill>
            <a:srgbClr val="00B0F0"/>
          </a:solidFill>
        </p:spPr>
        <p:txBody>
          <a:bodyPr wrap="square" rtlCol="0">
            <a:spAutoFit/>
          </a:bodyPr>
          <a:lstStyle/>
          <a:p>
            <a:r>
              <a:rPr lang="en-GB" dirty="0" smtClean="0">
                <a:solidFill>
                  <a:srgbClr val="FFFF00"/>
                </a:solidFill>
              </a:rPr>
              <a:t>Professional Learning </a:t>
            </a:r>
            <a:endParaRPr lang="en-GB" dirty="0">
              <a:solidFill>
                <a:srgbClr val="FFFF00"/>
              </a:solidFill>
            </a:endParaRPr>
          </a:p>
        </p:txBody>
      </p:sp>
      <p:sp>
        <p:nvSpPr>
          <p:cNvPr id="13" name="TextBox 12"/>
          <p:cNvSpPr txBox="1"/>
          <p:nvPr/>
        </p:nvSpPr>
        <p:spPr>
          <a:xfrm>
            <a:off x="7851419" y="1783362"/>
            <a:ext cx="4039121" cy="369332"/>
          </a:xfrm>
          <a:prstGeom prst="rect">
            <a:avLst/>
          </a:prstGeom>
          <a:solidFill>
            <a:schemeClr val="accent1"/>
          </a:solidFill>
        </p:spPr>
        <p:txBody>
          <a:bodyPr wrap="square" rtlCol="0">
            <a:spAutoFit/>
          </a:bodyPr>
          <a:lstStyle/>
          <a:p>
            <a:r>
              <a:rPr lang="en-GB" dirty="0">
                <a:solidFill>
                  <a:srgbClr val="FFFF00"/>
                </a:solidFill>
              </a:rPr>
              <a:t>i</a:t>
            </a:r>
            <a:r>
              <a:rPr lang="en-GB" dirty="0" smtClean="0">
                <a:solidFill>
                  <a:srgbClr val="FFFF00"/>
                </a:solidFill>
              </a:rPr>
              <a:t>nformed professional staff in support of</a:t>
            </a:r>
            <a:endParaRPr lang="en-GB" dirty="0">
              <a:solidFill>
                <a:srgbClr val="FFFF00"/>
              </a:solidFill>
            </a:endParaRPr>
          </a:p>
        </p:txBody>
      </p:sp>
      <p:sp>
        <p:nvSpPr>
          <p:cNvPr id="14" name="TextBox 13"/>
          <p:cNvSpPr txBox="1"/>
          <p:nvPr/>
        </p:nvSpPr>
        <p:spPr>
          <a:xfrm>
            <a:off x="5358286" y="2152694"/>
            <a:ext cx="2850248" cy="369332"/>
          </a:xfrm>
          <a:prstGeom prst="rect">
            <a:avLst/>
          </a:prstGeom>
          <a:solidFill>
            <a:schemeClr val="accent1"/>
          </a:solidFill>
        </p:spPr>
        <p:txBody>
          <a:bodyPr wrap="square" rtlCol="0">
            <a:spAutoFit/>
          </a:bodyPr>
          <a:lstStyle/>
          <a:p>
            <a:r>
              <a:rPr lang="en-GB" dirty="0" smtClean="0">
                <a:solidFill>
                  <a:srgbClr val="FFFF00"/>
                </a:solidFill>
              </a:rPr>
              <a:t>Children and Young People</a:t>
            </a:r>
            <a:endParaRPr lang="en-GB" dirty="0">
              <a:solidFill>
                <a:srgbClr val="FFFF00"/>
              </a:solidFill>
            </a:endParaRPr>
          </a:p>
        </p:txBody>
      </p:sp>
    </p:spTree>
    <p:extLst>
      <p:ext uri="{BB962C8B-B14F-4D97-AF65-F5344CB8AC3E}">
        <p14:creationId xmlns:p14="http://schemas.microsoft.com/office/powerpoint/2010/main" val="3832485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971" y="370114"/>
            <a:ext cx="10951029" cy="957943"/>
          </a:xfrm>
        </p:spPr>
        <p:txBody>
          <a:bodyPr/>
          <a:lstStyle/>
          <a:p>
            <a:r>
              <a:rPr lang="en-GB" dirty="0" smtClean="0">
                <a:latin typeface="Arial" panose="020B0604020202020204" pitchFamily="34" charset="0"/>
                <a:cs typeface="Arial" panose="020B0604020202020204" pitchFamily="34" charset="0"/>
              </a:rPr>
              <a:t>Professional Learning</a:t>
            </a: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type="subTitle" idx="1"/>
          </p:nvPr>
        </p:nvSpPr>
        <p:spPr>
          <a:xfrm>
            <a:off x="1045029" y="1524000"/>
            <a:ext cx="9622971" cy="4378036"/>
          </a:xfrm>
        </p:spPr>
        <p:txBody>
          <a:bodyPr/>
          <a:lstStyle/>
          <a:p>
            <a:pPr marL="571500" indent="-571500" algn="l">
              <a:buFont typeface="Arial" panose="020B0604020202020204" pitchFamily="34" charset="0"/>
              <a:buChar char="•"/>
            </a:pPr>
            <a:r>
              <a:rPr lang="en-GB" sz="3600" dirty="0" smtClean="0"/>
              <a:t>Initial nurture training – 2 day training for whole school , 4 day training for groups</a:t>
            </a:r>
          </a:p>
          <a:p>
            <a:pPr marL="571500" indent="-571500" algn="l">
              <a:buFont typeface="Arial" panose="020B0604020202020204" pitchFamily="34" charset="0"/>
              <a:buChar char="•"/>
            </a:pPr>
            <a:r>
              <a:rPr lang="en-GB" sz="3600" dirty="0" smtClean="0"/>
              <a:t>On-going programme of learning </a:t>
            </a:r>
            <a:r>
              <a:rPr lang="en-GB" sz="3600" dirty="0"/>
              <a:t>for early </a:t>
            </a:r>
            <a:r>
              <a:rPr lang="en-GB" sz="3600" dirty="0" smtClean="0"/>
              <a:t>years,  primary and secondary nurture  practitioners</a:t>
            </a:r>
          </a:p>
          <a:p>
            <a:pPr marL="571500" indent="-571500" algn="l">
              <a:buFont typeface="Arial" panose="020B0604020202020204" pitchFamily="34" charset="0"/>
              <a:buChar char="•"/>
            </a:pPr>
            <a:r>
              <a:rPr lang="en-GB" sz="3600" dirty="0" smtClean="0"/>
              <a:t>Annual Nurture Conference</a:t>
            </a:r>
          </a:p>
          <a:p>
            <a:pPr marL="571500" indent="-571500" algn="l">
              <a:buFont typeface="Arial" panose="020B0604020202020204" pitchFamily="34" charset="0"/>
              <a:buChar char="•"/>
            </a:pPr>
            <a:r>
              <a:rPr lang="en-GB" sz="3600" dirty="0" smtClean="0"/>
              <a:t>Nurture co-ordinator twilights </a:t>
            </a:r>
            <a:endParaRPr lang="en-GB" sz="3600" dirty="0"/>
          </a:p>
          <a:p>
            <a:pPr marL="0" indent="0">
              <a:buNone/>
            </a:pPr>
            <a:endParaRPr lang="en-GB" dirty="0"/>
          </a:p>
        </p:txBody>
      </p:sp>
    </p:spTree>
    <p:extLst>
      <p:ext uri="{BB962C8B-B14F-4D97-AF65-F5344CB8AC3E}">
        <p14:creationId xmlns:p14="http://schemas.microsoft.com/office/powerpoint/2010/main" val="24998826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1887559" y="1541591"/>
            <a:ext cx="3734717" cy="3955673"/>
          </a:xfrm>
          <a:prstGeom prst="rect">
            <a:avLst/>
          </a:prstGeom>
        </p:spPr>
        <p:txBody>
          <a:bodyPr vert="horz" lIns="68580" tIns="34290" rIns="68580" bIns="34290" rtlCol="0">
            <a:norm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r>
              <a:rPr lang="en-GB" sz="1800" dirty="0">
                <a:solidFill>
                  <a:prstClr val="black"/>
                </a:solidFill>
                <a:latin typeface="Arial" panose="020B0604020202020204" pitchFamily="34" charset="0"/>
                <a:cs typeface="Arial" panose="020B0604020202020204" pitchFamily="34" charset="0"/>
              </a:rPr>
              <a:t>North Ayrshire Council have established 6 workstreams which supply schools with interventions, programmes, staff and resources to reduce the gap. </a:t>
            </a:r>
          </a:p>
          <a:p>
            <a:r>
              <a:rPr lang="en-GB" sz="1800" dirty="0">
                <a:solidFill>
                  <a:prstClr val="black"/>
                </a:solidFill>
                <a:latin typeface="Arial" panose="020B0604020202020204" pitchFamily="34" charset="0"/>
                <a:cs typeface="Arial" panose="020B0604020202020204" pitchFamily="34" charset="0"/>
              </a:rPr>
              <a:t>There are also a number of other partnership projects funded through the attainment challenge.</a:t>
            </a:r>
          </a:p>
          <a:p>
            <a:r>
              <a:rPr lang="en-GB" sz="1800" dirty="0">
                <a:solidFill>
                  <a:prstClr val="black"/>
                </a:solidFill>
                <a:latin typeface="Arial" panose="020B0604020202020204" pitchFamily="34" charset="0"/>
                <a:cs typeface="Arial" panose="020B0604020202020204" pitchFamily="34" charset="0"/>
              </a:rPr>
              <a:t>This work is governed by an Attainment Challenge Programme Board which monitors performance and impact. </a:t>
            </a:r>
          </a:p>
        </p:txBody>
      </p:sp>
      <p:pic>
        <p:nvPicPr>
          <p:cNvPr id="9" name="Picture 8"/>
          <p:cNvPicPr>
            <a:picLocks noChangeAspect="1"/>
          </p:cNvPicPr>
          <p:nvPr/>
        </p:nvPicPr>
        <p:blipFill>
          <a:blip r:embed="rId3"/>
          <a:stretch>
            <a:fillRect/>
          </a:stretch>
        </p:blipFill>
        <p:spPr>
          <a:xfrm>
            <a:off x="1523208" y="6472292"/>
            <a:ext cx="9144793" cy="484674"/>
          </a:xfrm>
          <a:prstGeom prst="rect">
            <a:avLst/>
          </a:prstGeom>
        </p:spPr>
      </p:pic>
      <p:sp>
        <p:nvSpPr>
          <p:cNvPr id="10" name="Title 1"/>
          <p:cNvSpPr txBox="1">
            <a:spLocks/>
          </p:cNvSpPr>
          <p:nvPr/>
        </p:nvSpPr>
        <p:spPr>
          <a:xfrm>
            <a:off x="1887558" y="166401"/>
            <a:ext cx="7028962" cy="887675"/>
          </a:xfrm>
          <a:prstGeom prst="rect">
            <a:avLst/>
          </a:prstGeom>
        </p:spPr>
        <p:txBody>
          <a:bodyPr vert="horz" lIns="68580" tIns="34290" rIns="68580" bIns="34290" rtlCol="0" anchor="b">
            <a:noAutofit/>
          </a:bodyPr>
          <a:lstStyle>
            <a:lvl1pPr algn="l" defTabSz="914400" rtl="0" eaLnBrk="1" latinLnBrk="0" hangingPunct="1">
              <a:spcBef>
                <a:spcPct val="0"/>
              </a:spcBef>
              <a:buNone/>
              <a:defRPr sz="3400" kern="1200">
                <a:solidFill>
                  <a:schemeClr val="accent1"/>
                </a:solidFill>
                <a:latin typeface="+mj-lt"/>
                <a:ea typeface="+mj-ea"/>
                <a:cs typeface="+mj-cs"/>
              </a:defRPr>
            </a:lvl1pPr>
          </a:lstStyle>
          <a:p>
            <a:r>
              <a:rPr lang="en-GB" sz="2800" dirty="0">
                <a:solidFill>
                  <a:srgbClr val="5B9BD5"/>
                </a:solidFill>
                <a:latin typeface="Arial" panose="020B0604020202020204" pitchFamily="34" charset="0"/>
                <a:cs typeface="Arial" panose="020B0604020202020204" pitchFamily="34" charset="0"/>
              </a:rPr>
              <a:t>North Ayrshire’s approach to closing the poverty related attainment gap.</a:t>
            </a:r>
          </a:p>
        </p:txBody>
      </p:sp>
      <p:pic>
        <p:nvPicPr>
          <p:cNvPr id="11" name="Picture 1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02757" y="169047"/>
            <a:ext cx="1357464" cy="741474"/>
          </a:xfrm>
          <a:prstGeom prst="rect">
            <a:avLst/>
          </a:prstGeom>
          <a:noFill/>
        </p:spPr>
      </p:pic>
      <p:graphicFrame>
        <p:nvGraphicFramePr>
          <p:cNvPr id="7" name="Diagram 6"/>
          <p:cNvGraphicFramePr/>
          <p:nvPr>
            <p:extLst/>
          </p:nvPr>
        </p:nvGraphicFramePr>
        <p:xfrm>
          <a:off x="6040917" y="1645467"/>
          <a:ext cx="4296578" cy="38517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2091" y="3203926"/>
            <a:ext cx="1487277" cy="734879"/>
          </a:xfrm>
          <a:prstGeom prst="rect">
            <a:avLst/>
          </a:prstGeom>
          <a:noFill/>
        </p:spPr>
      </p:pic>
    </p:spTree>
    <p:extLst>
      <p:ext uri="{BB962C8B-B14F-4D97-AF65-F5344CB8AC3E}">
        <p14:creationId xmlns:p14="http://schemas.microsoft.com/office/powerpoint/2010/main" val="36985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7">
                                            <p:graphicEl>
                                              <a:dgm id="{83B2AA41-1E58-4440-A652-CCD20BE31F60}"/>
                                            </p:graphicEl>
                                          </p:spTgt>
                                        </p:tgtEl>
                                        <p:attrNameLst>
                                          <p:attrName>style.color</p:attrName>
                                        </p:attrNameLst>
                                      </p:cBhvr>
                                      <p:to>
                                        <a:schemeClr val="bg1"/>
                                      </p:to>
                                    </p:animClr>
                                    <p:animClr clrSpc="rgb" dir="cw">
                                      <p:cBhvr>
                                        <p:cTn id="7" dur="250" autoRev="1" fill="remove"/>
                                        <p:tgtEl>
                                          <p:spTgt spid="7">
                                            <p:graphicEl>
                                              <a:dgm id="{83B2AA41-1E58-4440-A652-CCD20BE31F60}"/>
                                            </p:graphicEl>
                                          </p:spTgt>
                                        </p:tgtEl>
                                        <p:attrNameLst>
                                          <p:attrName>fillcolor</p:attrName>
                                        </p:attrNameLst>
                                      </p:cBhvr>
                                      <p:to>
                                        <a:schemeClr val="bg1"/>
                                      </p:to>
                                    </p:animClr>
                                    <p:set>
                                      <p:cBhvr>
                                        <p:cTn id="8" dur="250" autoRev="1" fill="remove"/>
                                        <p:tgtEl>
                                          <p:spTgt spid="7">
                                            <p:graphicEl>
                                              <a:dgm id="{83B2AA41-1E58-4440-A652-CCD20BE31F60}"/>
                                            </p:graphicEl>
                                          </p:spTgt>
                                        </p:tgtEl>
                                        <p:attrNameLst>
                                          <p:attrName>fill.type</p:attrName>
                                        </p:attrNameLst>
                                      </p:cBhvr>
                                      <p:to>
                                        <p:strVal val="solid"/>
                                      </p:to>
                                    </p:set>
                                    <p:set>
                                      <p:cBhvr>
                                        <p:cTn id="9" dur="250" autoRev="1" fill="remove"/>
                                        <p:tgtEl>
                                          <p:spTgt spid="7">
                                            <p:graphicEl>
                                              <a:dgm id="{83B2AA41-1E58-4440-A652-CCD20BE31F60}"/>
                                            </p:graphicEl>
                                          </p:spTgt>
                                        </p:tgtEl>
                                        <p:attrNameLst>
                                          <p:attrName>fill.on</p:attrName>
                                        </p:attrNameLst>
                                      </p:cBhvr>
                                      <p:to>
                                        <p:strVal val="true"/>
                                      </p:to>
                                    </p:set>
                                  </p:childTnLst>
                                </p:cTn>
                              </p:par>
                              <p:par>
                                <p:cTn id="10" presetID="27" presetClass="emph" presetSubtype="0" fill="remove" grpId="0" nodeType="withEffect">
                                  <p:stCondLst>
                                    <p:cond delay="0"/>
                                  </p:stCondLst>
                                  <p:childTnLst>
                                    <p:animClr clrSpc="rgb" dir="cw">
                                      <p:cBhvr override="childStyle">
                                        <p:cTn id="11" dur="250" autoRev="1" fill="remove"/>
                                        <p:tgtEl>
                                          <p:spTgt spid="7">
                                            <p:graphicEl>
                                              <a:dgm id="{F21C72B0-AB67-4BAE-A72C-2A562E76956A}"/>
                                            </p:graphicEl>
                                          </p:spTgt>
                                        </p:tgtEl>
                                        <p:attrNameLst>
                                          <p:attrName>style.color</p:attrName>
                                        </p:attrNameLst>
                                      </p:cBhvr>
                                      <p:to>
                                        <a:schemeClr val="bg1"/>
                                      </p:to>
                                    </p:animClr>
                                    <p:animClr clrSpc="rgb" dir="cw">
                                      <p:cBhvr>
                                        <p:cTn id="12" dur="250" autoRev="1" fill="remove"/>
                                        <p:tgtEl>
                                          <p:spTgt spid="7">
                                            <p:graphicEl>
                                              <a:dgm id="{F21C72B0-AB67-4BAE-A72C-2A562E76956A}"/>
                                            </p:graphicEl>
                                          </p:spTgt>
                                        </p:tgtEl>
                                        <p:attrNameLst>
                                          <p:attrName>fillcolor</p:attrName>
                                        </p:attrNameLst>
                                      </p:cBhvr>
                                      <p:to>
                                        <a:schemeClr val="bg1"/>
                                      </p:to>
                                    </p:animClr>
                                    <p:set>
                                      <p:cBhvr>
                                        <p:cTn id="13" dur="250" autoRev="1" fill="remove"/>
                                        <p:tgtEl>
                                          <p:spTgt spid="7">
                                            <p:graphicEl>
                                              <a:dgm id="{F21C72B0-AB67-4BAE-A72C-2A562E76956A}"/>
                                            </p:graphicEl>
                                          </p:spTgt>
                                        </p:tgtEl>
                                        <p:attrNameLst>
                                          <p:attrName>fill.type</p:attrName>
                                        </p:attrNameLst>
                                      </p:cBhvr>
                                      <p:to>
                                        <p:strVal val="solid"/>
                                      </p:to>
                                    </p:set>
                                    <p:set>
                                      <p:cBhvr>
                                        <p:cTn id="14" dur="250" autoRev="1" fill="remove"/>
                                        <p:tgtEl>
                                          <p:spTgt spid="7">
                                            <p:graphicEl>
                                              <a:dgm id="{F21C72B0-AB67-4BAE-A72C-2A562E76956A}"/>
                                            </p:graphicEl>
                                          </p:spTgt>
                                        </p:tgtEl>
                                        <p:attrNameLst>
                                          <p:attrName>fill.on</p:attrName>
                                        </p:attrNameLst>
                                      </p:cBhvr>
                                      <p:to>
                                        <p:strVal val="true"/>
                                      </p:to>
                                    </p:set>
                                  </p:childTnLst>
                                </p:cTn>
                              </p:par>
                              <p:par>
                                <p:cTn id="15" presetID="27" presetClass="emph" presetSubtype="0" fill="remove" grpId="0" nodeType="withEffect">
                                  <p:stCondLst>
                                    <p:cond delay="0"/>
                                  </p:stCondLst>
                                  <p:childTnLst>
                                    <p:animClr clrSpc="rgb" dir="cw">
                                      <p:cBhvr override="childStyle">
                                        <p:cTn id="16" dur="250" autoRev="1" fill="remove"/>
                                        <p:tgtEl>
                                          <p:spTgt spid="7">
                                            <p:graphicEl>
                                              <a:dgm id="{59C5A2DB-F370-4EB8-92F5-18BF9D86FA99}"/>
                                            </p:graphicEl>
                                          </p:spTgt>
                                        </p:tgtEl>
                                        <p:attrNameLst>
                                          <p:attrName>style.color</p:attrName>
                                        </p:attrNameLst>
                                      </p:cBhvr>
                                      <p:to>
                                        <a:schemeClr val="bg1"/>
                                      </p:to>
                                    </p:animClr>
                                    <p:animClr clrSpc="rgb" dir="cw">
                                      <p:cBhvr>
                                        <p:cTn id="17" dur="250" autoRev="1" fill="remove"/>
                                        <p:tgtEl>
                                          <p:spTgt spid="7">
                                            <p:graphicEl>
                                              <a:dgm id="{59C5A2DB-F370-4EB8-92F5-18BF9D86FA99}"/>
                                            </p:graphicEl>
                                          </p:spTgt>
                                        </p:tgtEl>
                                        <p:attrNameLst>
                                          <p:attrName>fillcolor</p:attrName>
                                        </p:attrNameLst>
                                      </p:cBhvr>
                                      <p:to>
                                        <a:schemeClr val="bg1"/>
                                      </p:to>
                                    </p:animClr>
                                    <p:set>
                                      <p:cBhvr>
                                        <p:cTn id="18" dur="250" autoRev="1" fill="remove"/>
                                        <p:tgtEl>
                                          <p:spTgt spid="7">
                                            <p:graphicEl>
                                              <a:dgm id="{59C5A2DB-F370-4EB8-92F5-18BF9D86FA99}"/>
                                            </p:graphicEl>
                                          </p:spTgt>
                                        </p:tgtEl>
                                        <p:attrNameLst>
                                          <p:attrName>fill.type</p:attrName>
                                        </p:attrNameLst>
                                      </p:cBhvr>
                                      <p:to>
                                        <p:strVal val="solid"/>
                                      </p:to>
                                    </p:set>
                                    <p:set>
                                      <p:cBhvr>
                                        <p:cTn id="19" dur="250" autoRev="1" fill="remove"/>
                                        <p:tgtEl>
                                          <p:spTgt spid="7">
                                            <p:graphicEl>
                                              <a:dgm id="{59C5A2DB-F370-4EB8-92F5-18BF9D86FA99}"/>
                                            </p:graphicEl>
                                          </p:spTgt>
                                        </p:tgtEl>
                                        <p:attrNameLst>
                                          <p:attrName>fill.on</p:attrName>
                                        </p:attrNameLst>
                                      </p:cBhvr>
                                      <p:to>
                                        <p:strVal val="true"/>
                                      </p:to>
                                    </p:set>
                                  </p:childTnLst>
                                </p:cTn>
                              </p:par>
                              <p:par>
                                <p:cTn id="20" presetID="27" presetClass="emph" presetSubtype="0" fill="remove" grpId="0" nodeType="withEffect">
                                  <p:stCondLst>
                                    <p:cond delay="0"/>
                                  </p:stCondLst>
                                  <p:childTnLst>
                                    <p:animClr clrSpc="rgb" dir="cw">
                                      <p:cBhvr override="childStyle">
                                        <p:cTn id="21" dur="250" autoRev="1" fill="remove"/>
                                        <p:tgtEl>
                                          <p:spTgt spid="7">
                                            <p:graphicEl>
                                              <a:dgm id="{A9C67ED2-020A-4D28-A891-3B9C716E96B6}"/>
                                            </p:graphicEl>
                                          </p:spTgt>
                                        </p:tgtEl>
                                        <p:attrNameLst>
                                          <p:attrName>style.color</p:attrName>
                                        </p:attrNameLst>
                                      </p:cBhvr>
                                      <p:to>
                                        <a:schemeClr val="bg1"/>
                                      </p:to>
                                    </p:animClr>
                                    <p:animClr clrSpc="rgb" dir="cw">
                                      <p:cBhvr>
                                        <p:cTn id="22" dur="250" autoRev="1" fill="remove"/>
                                        <p:tgtEl>
                                          <p:spTgt spid="7">
                                            <p:graphicEl>
                                              <a:dgm id="{A9C67ED2-020A-4D28-A891-3B9C716E96B6}"/>
                                            </p:graphicEl>
                                          </p:spTgt>
                                        </p:tgtEl>
                                        <p:attrNameLst>
                                          <p:attrName>fillcolor</p:attrName>
                                        </p:attrNameLst>
                                      </p:cBhvr>
                                      <p:to>
                                        <a:schemeClr val="bg1"/>
                                      </p:to>
                                    </p:animClr>
                                    <p:set>
                                      <p:cBhvr>
                                        <p:cTn id="23" dur="250" autoRev="1" fill="remove"/>
                                        <p:tgtEl>
                                          <p:spTgt spid="7">
                                            <p:graphicEl>
                                              <a:dgm id="{A9C67ED2-020A-4D28-A891-3B9C716E96B6}"/>
                                            </p:graphicEl>
                                          </p:spTgt>
                                        </p:tgtEl>
                                        <p:attrNameLst>
                                          <p:attrName>fill.type</p:attrName>
                                        </p:attrNameLst>
                                      </p:cBhvr>
                                      <p:to>
                                        <p:strVal val="solid"/>
                                      </p:to>
                                    </p:set>
                                    <p:set>
                                      <p:cBhvr>
                                        <p:cTn id="24" dur="250" autoRev="1" fill="remove"/>
                                        <p:tgtEl>
                                          <p:spTgt spid="7">
                                            <p:graphicEl>
                                              <a:dgm id="{A9C67ED2-020A-4D28-A891-3B9C716E96B6}"/>
                                            </p:graphicEl>
                                          </p:spTgt>
                                        </p:tgtEl>
                                        <p:attrNameLst>
                                          <p:attrName>fill.on</p:attrName>
                                        </p:attrNameLst>
                                      </p:cBhvr>
                                      <p:to>
                                        <p:strVal val="true"/>
                                      </p:to>
                                    </p:set>
                                  </p:childTnLst>
                                </p:cTn>
                              </p:par>
                              <p:par>
                                <p:cTn id="25" presetID="27" presetClass="emph" presetSubtype="0" fill="remove" grpId="0" nodeType="withEffect">
                                  <p:stCondLst>
                                    <p:cond delay="0"/>
                                  </p:stCondLst>
                                  <p:childTnLst>
                                    <p:animClr clrSpc="rgb" dir="cw">
                                      <p:cBhvr override="childStyle">
                                        <p:cTn id="26" dur="250" autoRev="1" fill="remove"/>
                                        <p:tgtEl>
                                          <p:spTgt spid="7">
                                            <p:graphicEl>
                                              <a:dgm id="{00CF33B8-A3AE-418D-80AB-3965C864F695}"/>
                                            </p:graphicEl>
                                          </p:spTgt>
                                        </p:tgtEl>
                                        <p:attrNameLst>
                                          <p:attrName>style.color</p:attrName>
                                        </p:attrNameLst>
                                      </p:cBhvr>
                                      <p:to>
                                        <a:schemeClr val="bg1"/>
                                      </p:to>
                                    </p:animClr>
                                    <p:animClr clrSpc="rgb" dir="cw">
                                      <p:cBhvr>
                                        <p:cTn id="27" dur="250" autoRev="1" fill="remove"/>
                                        <p:tgtEl>
                                          <p:spTgt spid="7">
                                            <p:graphicEl>
                                              <a:dgm id="{00CF33B8-A3AE-418D-80AB-3965C864F695}"/>
                                            </p:graphicEl>
                                          </p:spTgt>
                                        </p:tgtEl>
                                        <p:attrNameLst>
                                          <p:attrName>fillcolor</p:attrName>
                                        </p:attrNameLst>
                                      </p:cBhvr>
                                      <p:to>
                                        <a:schemeClr val="bg1"/>
                                      </p:to>
                                    </p:animClr>
                                    <p:set>
                                      <p:cBhvr>
                                        <p:cTn id="28" dur="250" autoRev="1" fill="remove"/>
                                        <p:tgtEl>
                                          <p:spTgt spid="7">
                                            <p:graphicEl>
                                              <a:dgm id="{00CF33B8-A3AE-418D-80AB-3965C864F695}"/>
                                            </p:graphicEl>
                                          </p:spTgt>
                                        </p:tgtEl>
                                        <p:attrNameLst>
                                          <p:attrName>fill.type</p:attrName>
                                        </p:attrNameLst>
                                      </p:cBhvr>
                                      <p:to>
                                        <p:strVal val="solid"/>
                                      </p:to>
                                    </p:set>
                                    <p:set>
                                      <p:cBhvr>
                                        <p:cTn id="29" dur="250" autoRev="1" fill="remove"/>
                                        <p:tgtEl>
                                          <p:spTgt spid="7">
                                            <p:graphicEl>
                                              <a:dgm id="{00CF33B8-A3AE-418D-80AB-3965C864F695}"/>
                                            </p:graphicEl>
                                          </p:spTgt>
                                        </p:tgtEl>
                                        <p:attrNameLst>
                                          <p:attrName>fill.on</p:attrName>
                                        </p:attrNameLst>
                                      </p:cBhvr>
                                      <p:to>
                                        <p:strVal val="true"/>
                                      </p:to>
                                    </p:set>
                                  </p:childTnLst>
                                </p:cTn>
                              </p:par>
                              <p:par>
                                <p:cTn id="30" presetID="27" presetClass="emph" presetSubtype="0" fill="remove" grpId="0" nodeType="withEffect">
                                  <p:stCondLst>
                                    <p:cond delay="0"/>
                                  </p:stCondLst>
                                  <p:childTnLst>
                                    <p:animClr clrSpc="rgb" dir="cw">
                                      <p:cBhvr override="childStyle">
                                        <p:cTn id="31" dur="250" autoRev="1" fill="remove"/>
                                        <p:tgtEl>
                                          <p:spTgt spid="7">
                                            <p:graphicEl>
                                              <a:dgm id="{8F2E6D40-2C2F-4D56-8EEA-580C9635915F}"/>
                                            </p:graphicEl>
                                          </p:spTgt>
                                        </p:tgtEl>
                                        <p:attrNameLst>
                                          <p:attrName>style.color</p:attrName>
                                        </p:attrNameLst>
                                      </p:cBhvr>
                                      <p:to>
                                        <a:schemeClr val="bg1"/>
                                      </p:to>
                                    </p:animClr>
                                    <p:animClr clrSpc="rgb" dir="cw">
                                      <p:cBhvr>
                                        <p:cTn id="32" dur="250" autoRev="1" fill="remove"/>
                                        <p:tgtEl>
                                          <p:spTgt spid="7">
                                            <p:graphicEl>
                                              <a:dgm id="{8F2E6D40-2C2F-4D56-8EEA-580C9635915F}"/>
                                            </p:graphicEl>
                                          </p:spTgt>
                                        </p:tgtEl>
                                        <p:attrNameLst>
                                          <p:attrName>fillcolor</p:attrName>
                                        </p:attrNameLst>
                                      </p:cBhvr>
                                      <p:to>
                                        <a:schemeClr val="bg1"/>
                                      </p:to>
                                    </p:animClr>
                                    <p:set>
                                      <p:cBhvr>
                                        <p:cTn id="33" dur="250" autoRev="1" fill="remove"/>
                                        <p:tgtEl>
                                          <p:spTgt spid="7">
                                            <p:graphicEl>
                                              <a:dgm id="{8F2E6D40-2C2F-4D56-8EEA-580C9635915F}"/>
                                            </p:graphicEl>
                                          </p:spTgt>
                                        </p:tgtEl>
                                        <p:attrNameLst>
                                          <p:attrName>fill.type</p:attrName>
                                        </p:attrNameLst>
                                      </p:cBhvr>
                                      <p:to>
                                        <p:strVal val="solid"/>
                                      </p:to>
                                    </p:set>
                                    <p:set>
                                      <p:cBhvr>
                                        <p:cTn id="34" dur="250" autoRev="1" fill="remove"/>
                                        <p:tgtEl>
                                          <p:spTgt spid="7">
                                            <p:graphicEl>
                                              <a:dgm id="{8F2E6D40-2C2F-4D56-8EEA-580C9635915F}"/>
                                            </p:graphicEl>
                                          </p:spTgt>
                                        </p:tgtEl>
                                        <p:attrNameLst>
                                          <p:attrName>fill.on</p:attrName>
                                        </p:attrNameLst>
                                      </p:cBhvr>
                                      <p:to>
                                        <p:strVal val="true"/>
                                      </p:to>
                                    </p:set>
                                  </p:childTnLst>
                                </p:cTn>
                              </p:par>
                              <p:par>
                                <p:cTn id="35" presetID="27" presetClass="emph" presetSubtype="0" fill="remove" grpId="0" nodeType="withEffect">
                                  <p:stCondLst>
                                    <p:cond delay="0"/>
                                  </p:stCondLst>
                                  <p:childTnLst>
                                    <p:animClr clrSpc="rgb" dir="cw">
                                      <p:cBhvr override="childStyle">
                                        <p:cTn id="36" dur="250" autoRev="1" fill="remove"/>
                                        <p:tgtEl>
                                          <p:spTgt spid="7">
                                            <p:graphicEl>
                                              <a:dgm id="{9F68F5BB-42C8-41B3-AF3C-38913DD58DA6}"/>
                                            </p:graphicEl>
                                          </p:spTgt>
                                        </p:tgtEl>
                                        <p:attrNameLst>
                                          <p:attrName>style.color</p:attrName>
                                        </p:attrNameLst>
                                      </p:cBhvr>
                                      <p:to>
                                        <a:schemeClr val="bg1"/>
                                      </p:to>
                                    </p:animClr>
                                    <p:animClr clrSpc="rgb" dir="cw">
                                      <p:cBhvr>
                                        <p:cTn id="37" dur="250" autoRev="1" fill="remove"/>
                                        <p:tgtEl>
                                          <p:spTgt spid="7">
                                            <p:graphicEl>
                                              <a:dgm id="{9F68F5BB-42C8-41B3-AF3C-38913DD58DA6}"/>
                                            </p:graphicEl>
                                          </p:spTgt>
                                        </p:tgtEl>
                                        <p:attrNameLst>
                                          <p:attrName>fillcolor</p:attrName>
                                        </p:attrNameLst>
                                      </p:cBhvr>
                                      <p:to>
                                        <a:schemeClr val="bg1"/>
                                      </p:to>
                                    </p:animClr>
                                    <p:set>
                                      <p:cBhvr>
                                        <p:cTn id="38" dur="250" autoRev="1" fill="remove"/>
                                        <p:tgtEl>
                                          <p:spTgt spid="7">
                                            <p:graphicEl>
                                              <a:dgm id="{9F68F5BB-42C8-41B3-AF3C-38913DD58DA6}"/>
                                            </p:graphicEl>
                                          </p:spTgt>
                                        </p:tgtEl>
                                        <p:attrNameLst>
                                          <p:attrName>fill.type</p:attrName>
                                        </p:attrNameLst>
                                      </p:cBhvr>
                                      <p:to>
                                        <p:strVal val="solid"/>
                                      </p:to>
                                    </p:set>
                                    <p:set>
                                      <p:cBhvr>
                                        <p:cTn id="39" dur="250" autoRev="1" fill="remove"/>
                                        <p:tgtEl>
                                          <p:spTgt spid="7">
                                            <p:graphicEl>
                                              <a:dgm id="{9F68F5BB-42C8-41B3-AF3C-38913DD58DA6}"/>
                                            </p:graphicEl>
                                          </p:spTgt>
                                        </p:tgtEl>
                                        <p:attrNameLst>
                                          <p:attrName>fill.on</p:attrName>
                                        </p:attrNameLst>
                                      </p:cBhvr>
                                      <p:to>
                                        <p:strVal val="true"/>
                                      </p:to>
                                    </p:set>
                                  </p:childTnLst>
                                </p:cTn>
                              </p:par>
                              <p:par>
                                <p:cTn id="40" presetID="27" presetClass="emph" presetSubtype="0" fill="remove" grpId="0" nodeType="withEffect">
                                  <p:stCondLst>
                                    <p:cond delay="0"/>
                                  </p:stCondLst>
                                  <p:childTnLst>
                                    <p:animClr clrSpc="rgb" dir="cw">
                                      <p:cBhvr override="childStyle">
                                        <p:cTn id="41" dur="250" autoRev="1" fill="remove"/>
                                        <p:tgtEl>
                                          <p:spTgt spid="7">
                                            <p:graphicEl>
                                              <a:dgm id="{E15B5496-A275-43C9-80F2-590F527A78A7}"/>
                                            </p:graphicEl>
                                          </p:spTgt>
                                        </p:tgtEl>
                                        <p:attrNameLst>
                                          <p:attrName>style.color</p:attrName>
                                        </p:attrNameLst>
                                      </p:cBhvr>
                                      <p:to>
                                        <a:schemeClr val="bg1"/>
                                      </p:to>
                                    </p:animClr>
                                    <p:animClr clrSpc="rgb" dir="cw">
                                      <p:cBhvr>
                                        <p:cTn id="42" dur="250" autoRev="1" fill="remove"/>
                                        <p:tgtEl>
                                          <p:spTgt spid="7">
                                            <p:graphicEl>
                                              <a:dgm id="{E15B5496-A275-43C9-80F2-590F527A78A7}"/>
                                            </p:graphicEl>
                                          </p:spTgt>
                                        </p:tgtEl>
                                        <p:attrNameLst>
                                          <p:attrName>fillcolor</p:attrName>
                                        </p:attrNameLst>
                                      </p:cBhvr>
                                      <p:to>
                                        <a:schemeClr val="bg1"/>
                                      </p:to>
                                    </p:animClr>
                                    <p:set>
                                      <p:cBhvr>
                                        <p:cTn id="43" dur="250" autoRev="1" fill="remove"/>
                                        <p:tgtEl>
                                          <p:spTgt spid="7">
                                            <p:graphicEl>
                                              <a:dgm id="{E15B5496-A275-43C9-80F2-590F527A78A7}"/>
                                            </p:graphicEl>
                                          </p:spTgt>
                                        </p:tgtEl>
                                        <p:attrNameLst>
                                          <p:attrName>fill.type</p:attrName>
                                        </p:attrNameLst>
                                      </p:cBhvr>
                                      <p:to>
                                        <p:strVal val="solid"/>
                                      </p:to>
                                    </p:set>
                                    <p:set>
                                      <p:cBhvr>
                                        <p:cTn id="44" dur="250" autoRev="1" fill="remove"/>
                                        <p:tgtEl>
                                          <p:spTgt spid="7">
                                            <p:graphicEl>
                                              <a:dgm id="{E15B5496-A275-43C9-80F2-590F527A78A7}"/>
                                            </p:graphicEl>
                                          </p:spTgt>
                                        </p:tgtEl>
                                        <p:attrNameLst>
                                          <p:attrName>fill.on</p:attrName>
                                        </p:attrNameLst>
                                      </p:cBhvr>
                                      <p:to>
                                        <p:strVal val="true"/>
                                      </p:to>
                                    </p:set>
                                  </p:childTnLst>
                                </p:cTn>
                              </p:par>
                              <p:par>
                                <p:cTn id="45" presetID="27" presetClass="emph" presetSubtype="0" fill="remove" grpId="0" nodeType="withEffect">
                                  <p:stCondLst>
                                    <p:cond delay="0"/>
                                  </p:stCondLst>
                                  <p:childTnLst>
                                    <p:animClr clrSpc="rgb" dir="cw">
                                      <p:cBhvr override="childStyle">
                                        <p:cTn id="46" dur="250" autoRev="1" fill="remove"/>
                                        <p:tgtEl>
                                          <p:spTgt spid="7">
                                            <p:graphicEl>
                                              <a:dgm id="{938F43B8-893D-4B89-B8BE-05813D885E73}"/>
                                            </p:graphicEl>
                                          </p:spTgt>
                                        </p:tgtEl>
                                        <p:attrNameLst>
                                          <p:attrName>style.color</p:attrName>
                                        </p:attrNameLst>
                                      </p:cBhvr>
                                      <p:to>
                                        <a:schemeClr val="bg1"/>
                                      </p:to>
                                    </p:animClr>
                                    <p:animClr clrSpc="rgb" dir="cw">
                                      <p:cBhvr>
                                        <p:cTn id="47" dur="250" autoRev="1" fill="remove"/>
                                        <p:tgtEl>
                                          <p:spTgt spid="7">
                                            <p:graphicEl>
                                              <a:dgm id="{938F43B8-893D-4B89-B8BE-05813D885E73}"/>
                                            </p:graphicEl>
                                          </p:spTgt>
                                        </p:tgtEl>
                                        <p:attrNameLst>
                                          <p:attrName>fillcolor</p:attrName>
                                        </p:attrNameLst>
                                      </p:cBhvr>
                                      <p:to>
                                        <a:schemeClr val="bg1"/>
                                      </p:to>
                                    </p:animClr>
                                    <p:set>
                                      <p:cBhvr>
                                        <p:cTn id="48" dur="250" autoRev="1" fill="remove"/>
                                        <p:tgtEl>
                                          <p:spTgt spid="7">
                                            <p:graphicEl>
                                              <a:dgm id="{938F43B8-893D-4B89-B8BE-05813D885E73}"/>
                                            </p:graphicEl>
                                          </p:spTgt>
                                        </p:tgtEl>
                                        <p:attrNameLst>
                                          <p:attrName>fill.type</p:attrName>
                                        </p:attrNameLst>
                                      </p:cBhvr>
                                      <p:to>
                                        <p:strVal val="solid"/>
                                      </p:to>
                                    </p:set>
                                    <p:set>
                                      <p:cBhvr>
                                        <p:cTn id="49" dur="250" autoRev="1" fill="remove"/>
                                        <p:tgtEl>
                                          <p:spTgt spid="7">
                                            <p:graphicEl>
                                              <a:dgm id="{938F43B8-893D-4B89-B8BE-05813D885E73}"/>
                                            </p:graphicEl>
                                          </p:spTgt>
                                        </p:tgtEl>
                                        <p:attrNameLst>
                                          <p:attrName>fill.on</p:attrName>
                                        </p:attrNameLst>
                                      </p:cBhvr>
                                      <p:to>
                                        <p:strVal val="true"/>
                                      </p:to>
                                    </p:set>
                                  </p:childTnLst>
                                </p:cTn>
                              </p:par>
                              <p:par>
                                <p:cTn id="50" presetID="27" presetClass="emph" presetSubtype="0" fill="remove" grpId="0" nodeType="withEffect">
                                  <p:stCondLst>
                                    <p:cond delay="0"/>
                                  </p:stCondLst>
                                  <p:childTnLst>
                                    <p:animClr clrSpc="rgb" dir="cw">
                                      <p:cBhvr override="childStyle">
                                        <p:cTn id="51" dur="250" autoRev="1" fill="remove"/>
                                        <p:tgtEl>
                                          <p:spTgt spid="7">
                                            <p:graphicEl>
                                              <a:dgm id="{7EBE5F17-602F-4CDB-850D-4582BAF4129E}"/>
                                            </p:graphicEl>
                                          </p:spTgt>
                                        </p:tgtEl>
                                        <p:attrNameLst>
                                          <p:attrName>style.color</p:attrName>
                                        </p:attrNameLst>
                                      </p:cBhvr>
                                      <p:to>
                                        <a:schemeClr val="bg1"/>
                                      </p:to>
                                    </p:animClr>
                                    <p:animClr clrSpc="rgb" dir="cw">
                                      <p:cBhvr>
                                        <p:cTn id="52" dur="250" autoRev="1" fill="remove"/>
                                        <p:tgtEl>
                                          <p:spTgt spid="7">
                                            <p:graphicEl>
                                              <a:dgm id="{7EBE5F17-602F-4CDB-850D-4582BAF4129E}"/>
                                            </p:graphicEl>
                                          </p:spTgt>
                                        </p:tgtEl>
                                        <p:attrNameLst>
                                          <p:attrName>fillcolor</p:attrName>
                                        </p:attrNameLst>
                                      </p:cBhvr>
                                      <p:to>
                                        <a:schemeClr val="bg1"/>
                                      </p:to>
                                    </p:animClr>
                                    <p:set>
                                      <p:cBhvr>
                                        <p:cTn id="53" dur="250" autoRev="1" fill="remove"/>
                                        <p:tgtEl>
                                          <p:spTgt spid="7">
                                            <p:graphicEl>
                                              <a:dgm id="{7EBE5F17-602F-4CDB-850D-4582BAF4129E}"/>
                                            </p:graphicEl>
                                          </p:spTgt>
                                        </p:tgtEl>
                                        <p:attrNameLst>
                                          <p:attrName>fill.type</p:attrName>
                                        </p:attrNameLst>
                                      </p:cBhvr>
                                      <p:to>
                                        <p:strVal val="solid"/>
                                      </p:to>
                                    </p:set>
                                    <p:set>
                                      <p:cBhvr>
                                        <p:cTn id="54" dur="250" autoRev="1" fill="remove"/>
                                        <p:tgtEl>
                                          <p:spTgt spid="7">
                                            <p:graphicEl>
                                              <a:dgm id="{7EBE5F17-602F-4CDB-850D-4582BAF4129E}"/>
                                            </p:graphicEl>
                                          </p:spTgt>
                                        </p:tgtEl>
                                        <p:attrNameLst>
                                          <p:attrName>fill.on</p:attrName>
                                        </p:attrNameLst>
                                      </p:cBhvr>
                                      <p:to>
                                        <p:strVal val="true"/>
                                      </p:to>
                                    </p:set>
                                  </p:childTnLst>
                                </p:cTn>
                              </p:par>
                              <p:par>
                                <p:cTn id="55" presetID="27" presetClass="emph" presetSubtype="0" fill="remove" grpId="0" nodeType="withEffect">
                                  <p:stCondLst>
                                    <p:cond delay="0"/>
                                  </p:stCondLst>
                                  <p:childTnLst>
                                    <p:animClr clrSpc="rgb" dir="cw">
                                      <p:cBhvr override="childStyle">
                                        <p:cTn id="56" dur="250" autoRev="1" fill="remove"/>
                                        <p:tgtEl>
                                          <p:spTgt spid="7">
                                            <p:graphicEl>
                                              <a:dgm id="{4D3C496E-CA63-4D18-A891-AF54573E6578}"/>
                                            </p:graphicEl>
                                          </p:spTgt>
                                        </p:tgtEl>
                                        <p:attrNameLst>
                                          <p:attrName>style.color</p:attrName>
                                        </p:attrNameLst>
                                      </p:cBhvr>
                                      <p:to>
                                        <a:schemeClr val="bg1"/>
                                      </p:to>
                                    </p:animClr>
                                    <p:animClr clrSpc="rgb" dir="cw">
                                      <p:cBhvr>
                                        <p:cTn id="57" dur="250" autoRev="1" fill="remove"/>
                                        <p:tgtEl>
                                          <p:spTgt spid="7">
                                            <p:graphicEl>
                                              <a:dgm id="{4D3C496E-CA63-4D18-A891-AF54573E6578}"/>
                                            </p:graphicEl>
                                          </p:spTgt>
                                        </p:tgtEl>
                                        <p:attrNameLst>
                                          <p:attrName>fillcolor</p:attrName>
                                        </p:attrNameLst>
                                      </p:cBhvr>
                                      <p:to>
                                        <a:schemeClr val="bg1"/>
                                      </p:to>
                                    </p:animClr>
                                    <p:set>
                                      <p:cBhvr>
                                        <p:cTn id="58" dur="250" autoRev="1" fill="remove"/>
                                        <p:tgtEl>
                                          <p:spTgt spid="7">
                                            <p:graphicEl>
                                              <a:dgm id="{4D3C496E-CA63-4D18-A891-AF54573E6578}"/>
                                            </p:graphicEl>
                                          </p:spTgt>
                                        </p:tgtEl>
                                        <p:attrNameLst>
                                          <p:attrName>fill.type</p:attrName>
                                        </p:attrNameLst>
                                      </p:cBhvr>
                                      <p:to>
                                        <p:strVal val="solid"/>
                                      </p:to>
                                    </p:set>
                                    <p:set>
                                      <p:cBhvr>
                                        <p:cTn id="59" dur="250" autoRev="1" fill="remove"/>
                                        <p:tgtEl>
                                          <p:spTgt spid="7">
                                            <p:graphicEl>
                                              <a:dgm id="{4D3C496E-CA63-4D18-A891-AF54573E6578}"/>
                                            </p:graphicEl>
                                          </p:spTgt>
                                        </p:tgtEl>
                                        <p:attrNameLst>
                                          <p:attrName>fill.on</p:attrName>
                                        </p:attrNameLst>
                                      </p:cBhvr>
                                      <p:to>
                                        <p:strVal val="true"/>
                                      </p:to>
                                    </p:set>
                                  </p:childTnLst>
                                </p:cTn>
                              </p:par>
                              <p:par>
                                <p:cTn id="60" presetID="27" presetClass="emph" presetSubtype="0" fill="remove" grpId="0" nodeType="withEffect">
                                  <p:stCondLst>
                                    <p:cond delay="0"/>
                                  </p:stCondLst>
                                  <p:childTnLst>
                                    <p:animClr clrSpc="rgb" dir="cw">
                                      <p:cBhvr override="childStyle">
                                        <p:cTn id="61" dur="250" autoRev="1" fill="remove"/>
                                        <p:tgtEl>
                                          <p:spTgt spid="7">
                                            <p:graphicEl>
                                              <a:dgm id="{E6B41175-E001-4E6E-8CEF-AA135D2B926A}"/>
                                            </p:graphicEl>
                                          </p:spTgt>
                                        </p:tgtEl>
                                        <p:attrNameLst>
                                          <p:attrName>style.color</p:attrName>
                                        </p:attrNameLst>
                                      </p:cBhvr>
                                      <p:to>
                                        <a:schemeClr val="bg1"/>
                                      </p:to>
                                    </p:animClr>
                                    <p:animClr clrSpc="rgb" dir="cw">
                                      <p:cBhvr>
                                        <p:cTn id="62" dur="250" autoRev="1" fill="remove"/>
                                        <p:tgtEl>
                                          <p:spTgt spid="7">
                                            <p:graphicEl>
                                              <a:dgm id="{E6B41175-E001-4E6E-8CEF-AA135D2B926A}"/>
                                            </p:graphicEl>
                                          </p:spTgt>
                                        </p:tgtEl>
                                        <p:attrNameLst>
                                          <p:attrName>fillcolor</p:attrName>
                                        </p:attrNameLst>
                                      </p:cBhvr>
                                      <p:to>
                                        <a:schemeClr val="bg1"/>
                                      </p:to>
                                    </p:animClr>
                                    <p:set>
                                      <p:cBhvr>
                                        <p:cTn id="63" dur="250" autoRev="1" fill="remove"/>
                                        <p:tgtEl>
                                          <p:spTgt spid="7">
                                            <p:graphicEl>
                                              <a:dgm id="{E6B41175-E001-4E6E-8CEF-AA135D2B926A}"/>
                                            </p:graphicEl>
                                          </p:spTgt>
                                        </p:tgtEl>
                                        <p:attrNameLst>
                                          <p:attrName>fill.type</p:attrName>
                                        </p:attrNameLst>
                                      </p:cBhvr>
                                      <p:to>
                                        <p:strVal val="solid"/>
                                      </p:to>
                                    </p:set>
                                    <p:set>
                                      <p:cBhvr>
                                        <p:cTn id="64" dur="250" autoRev="1" fill="remove"/>
                                        <p:tgtEl>
                                          <p:spTgt spid="7">
                                            <p:graphicEl>
                                              <a:dgm id="{E6B41175-E001-4E6E-8CEF-AA135D2B926A}"/>
                                            </p:graphicEl>
                                          </p:spTgt>
                                        </p:tgtEl>
                                        <p:attrNameLst>
                                          <p:attrName>fill.on</p:attrName>
                                        </p:attrNameLst>
                                      </p:cBhvr>
                                      <p:to>
                                        <p:strVal val="true"/>
                                      </p:to>
                                    </p:set>
                                  </p:childTnLst>
                                </p:cTn>
                              </p:par>
                              <p:par>
                                <p:cTn id="65" presetID="27" presetClass="emph" presetSubtype="0" fill="remove" grpId="0" nodeType="withEffect">
                                  <p:stCondLst>
                                    <p:cond delay="0"/>
                                  </p:stCondLst>
                                  <p:childTnLst>
                                    <p:animClr clrSpc="rgb" dir="cw">
                                      <p:cBhvr override="childStyle">
                                        <p:cTn id="66" dur="250" autoRev="1" fill="remove"/>
                                        <p:tgtEl>
                                          <p:spTgt spid="7">
                                            <p:graphicEl>
                                              <a:dgm id="{1F27C703-0375-45FB-8FAF-F6F5F0D5CC75}"/>
                                            </p:graphicEl>
                                          </p:spTgt>
                                        </p:tgtEl>
                                        <p:attrNameLst>
                                          <p:attrName>style.color</p:attrName>
                                        </p:attrNameLst>
                                      </p:cBhvr>
                                      <p:to>
                                        <a:schemeClr val="bg1"/>
                                      </p:to>
                                    </p:animClr>
                                    <p:animClr clrSpc="rgb" dir="cw">
                                      <p:cBhvr>
                                        <p:cTn id="67" dur="250" autoRev="1" fill="remove"/>
                                        <p:tgtEl>
                                          <p:spTgt spid="7">
                                            <p:graphicEl>
                                              <a:dgm id="{1F27C703-0375-45FB-8FAF-F6F5F0D5CC75}"/>
                                            </p:graphicEl>
                                          </p:spTgt>
                                        </p:tgtEl>
                                        <p:attrNameLst>
                                          <p:attrName>fillcolor</p:attrName>
                                        </p:attrNameLst>
                                      </p:cBhvr>
                                      <p:to>
                                        <a:schemeClr val="bg1"/>
                                      </p:to>
                                    </p:animClr>
                                    <p:set>
                                      <p:cBhvr>
                                        <p:cTn id="68" dur="250" autoRev="1" fill="remove"/>
                                        <p:tgtEl>
                                          <p:spTgt spid="7">
                                            <p:graphicEl>
                                              <a:dgm id="{1F27C703-0375-45FB-8FAF-F6F5F0D5CC75}"/>
                                            </p:graphicEl>
                                          </p:spTgt>
                                        </p:tgtEl>
                                        <p:attrNameLst>
                                          <p:attrName>fill.type</p:attrName>
                                        </p:attrNameLst>
                                      </p:cBhvr>
                                      <p:to>
                                        <p:strVal val="solid"/>
                                      </p:to>
                                    </p:set>
                                    <p:set>
                                      <p:cBhvr>
                                        <p:cTn id="69" dur="250" autoRev="1" fill="remove"/>
                                        <p:tgtEl>
                                          <p:spTgt spid="7">
                                            <p:graphicEl>
                                              <a:dgm id="{1F27C703-0375-45FB-8FAF-F6F5F0D5CC75}"/>
                                            </p:graphic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23103" y="1258887"/>
            <a:ext cx="9693937" cy="4299702"/>
          </a:xfrm>
        </p:spPr>
        <p:txBody>
          <a:bodyPr/>
          <a:lstStyle/>
          <a:p>
            <a:r>
              <a:rPr lang="en-GB" sz="4000" dirty="0" smtClean="0"/>
              <a:t/>
            </a:r>
            <a:br>
              <a:rPr lang="en-GB" sz="4000" dirty="0" smtClean="0"/>
            </a:br>
            <a:endParaRPr lang="en-GB" sz="4000" dirty="0"/>
          </a:p>
        </p:txBody>
      </p:sp>
      <p:sp>
        <p:nvSpPr>
          <p:cNvPr id="4" name="AutoShape 4" descr="https://archive.angus.gov.uk/girfec/images/Well-Being%20Wheel.jpg"/>
          <p:cNvSpPr>
            <a:spLocks noGrp="1" noChangeAspect="1" noChangeArrowheads="1"/>
          </p:cNvSpPr>
          <p:nvPr>
            <p:ph type="subTitle" idx="1"/>
          </p:nvPr>
        </p:nvSpPr>
        <p:spPr bwMode="auto">
          <a:xfrm>
            <a:off x="4165601" y="3314700"/>
            <a:ext cx="7699804" cy="25191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a:r>
              <a:rPr lang="en-GB" b="1" dirty="0" smtClean="0">
                <a:solidFill>
                  <a:srgbClr val="0070C0"/>
                </a:solidFill>
              </a:rPr>
              <a:t>Learning that deepens knowledge &amp; understanding</a:t>
            </a:r>
          </a:p>
          <a:p>
            <a:pPr marL="342900" indent="-342900" algn="l">
              <a:buFont typeface="Arial" panose="020B0604020202020204" pitchFamily="34" charset="0"/>
              <a:buChar char="•"/>
            </a:pPr>
            <a:r>
              <a:rPr lang="en-GB" b="1" dirty="0" smtClean="0"/>
              <a:t>The team’s commitment to Professional Learning influences change and improvement to our own professional learning programmes for nurture staff. </a:t>
            </a:r>
            <a:r>
              <a:rPr lang="en-GB" b="1" dirty="0" smtClean="0">
                <a:solidFill>
                  <a:srgbClr val="FF0000"/>
                </a:solidFill>
              </a:rPr>
              <a:t>We teach best as learners. </a:t>
            </a:r>
          </a:p>
          <a:p>
            <a:pPr marL="342900" indent="-342900" algn="l">
              <a:buFont typeface="Arial" panose="020B0604020202020204" pitchFamily="34" charset="0"/>
              <a:buChar char="•"/>
            </a:pPr>
            <a:r>
              <a:rPr lang="en-GB" b="1" dirty="0" smtClean="0"/>
              <a:t>Nurture heads, teachers </a:t>
            </a:r>
            <a:r>
              <a:rPr lang="en-GB" b="1" dirty="0"/>
              <a:t>and “early </a:t>
            </a:r>
            <a:r>
              <a:rPr lang="en-GB" b="1" dirty="0" smtClean="0"/>
              <a:t>adopter CTs” cascade learning to ensure every child feels safe, welcome and valued. </a:t>
            </a:r>
            <a:r>
              <a:rPr lang="en-GB" b="1" dirty="0" smtClean="0">
                <a:solidFill>
                  <a:srgbClr val="FF0000"/>
                </a:solidFill>
              </a:rPr>
              <a:t>We teach best as learners.</a:t>
            </a:r>
            <a:endParaRPr lang="en-GB" b="1" dirty="0">
              <a:solidFill>
                <a:srgbClr val="FF0000"/>
              </a:solidFill>
            </a:endParaRPr>
          </a:p>
          <a:p>
            <a:pPr algn="l"/>
            <a:endParaRPr lang="en-GB" b="1" dirty="0" smtClean="0"/>
          </a:p>
          <a:p>
            <a:r>
              <a:rPr lang="en-GB" dirty="0"/>
              <a:t> </a:t>
            </a:r>
          </a:p>
          <a:p>
            <a:r>
              <a:rPr lang="en-GB" dirty="0"/>
              <a:t> </a:t>
            </a:r>
          </a:p>
          <a:p>
            <a:r>
              <a:rPr lang="en-GB" dirty="0"/>
              <a:t> </a:t>
            </a:r>
          </a:p>
          <a:p>
            <a:r>
              <a:rPr lang="en-GB" dirty="0"/>
              <a:t> </a:t>
            </a:r>
          </a:p>
          <a:p>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71" y="2330488"/>
            <a:ext cx="3950261" cy="350338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34" y="187037"/>
            <a:ext cx="3666137" cy="206493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3115" y="358167"/>
            <a:ext cx="1672290" cy="169703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5165" y="98937"/>
            <a:ext cx="5211760" cy="3008922"/>
          </a:xfrm>
          <a:prstGeom prst="rect">
            <a:avLst/>
          </a:prstGeom>
        </p:spPr>
      </p:pic>
    </p:spTree>
    <p:extLst>
      <p:ext uri="{BB962C8B-B14F-4D97-AF65-F5344CB8AC3E}">
        <p14:creationId xmlns:p14="http://schemas.microsoft.com/office/powerpoint/2010/main" val="1860305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fade">
                                      <p:cBhvr>
                                        <p:cTn id="33" dur="500"/>
                                        <p:tgtEl>
                                          <p:spTgt spid="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876109" y="148507"/>
            <a:ext cx="2705696" cy="3031863"/>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320" y="35218"/>
            <a:ext cx="1745063" cy="177088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7670" y="278445"/>
            <a:ext cx="3681483" cy="2051813"/>
          </a:xfrm>
          <a:prstGeom prst="rect">
            <a:avLst/>
          </a:prstGeom>
        </p:spPr>
      </p:pic>
      <p:sp>
        <p:nvSpPr>
          <p:cNvPr id="9" name="TextBox 8"/>
          <p:cNvSpPr txBox="1"/>
          <p:nvPr/>
        </p:nvSpPr>
        <p:spPr>
          <a:xfrm>
            <a:off x="299320" y="2854411"/>
            <a:ext cx="11282485" cy="3877985"/>
          </a:xfrm>
          <a:prstGeom prst="rect">
            <a:avLst/>
          </a:prstGeom>
          <a:noFill/>
        </p:spPr>
        <p:txBody>
          <a:bodyPr wrap="square" rtlCol="0">
            <a:spAutoFit/>
          </a:bodyPr>
          <a:lstStyle/>
          <a:p>
            <a:r>
              <a:rPr lang="en-GB" sz="2800" b="1" dirty="0">
                <a:solidFill>
                  <a:srgbClr val="FF0000"/>
                </a:solidFill>
              </a:rPr>
              <a:t>Learning as Collaboration </a:t>
            </a:r>
          </a:p>
          <a:p>
            <a:pPr marL="285750" indent="-285750">
              <a:buFont typeface="Arial" panose="020B0604020202020204" pitchFamily="34" charset="0"/>
              <a:buChar char="•"/>
            </a:pPr>
            <a:r>
              <a:rPr lang="en-GB" sz="2000" b="1" dirty="0">
                <a:latin typeface="Arial" panose="020B0604020202020204" pitchFamily="34" charset="0"/>
                <a:cs typeface="Arial" panose="020B0604020202020204" pitchFamily="34" charset="0"/>
              </a:rPr>
              <a:t>Secondary pathfinders for de escalation</a:t>
            </a:r>
          </a:p>
          <a:p>
            <a:pPr marL="285750" indent="-285750">
              <a:buFont typeface="Arial" panose="020B0604020202020204" pitchFamily="34" charset="0"/>
              <a:buChar char="•"/>
            </a:pPr>
            <a:r>
              <a:rPr lang="en-GB" sz="2000" b="1" dirty="0">
                <a:latin typeface="Arial" panose="020B0604020202020204" pitchFamily="34" charset="0"/>
                <a:cs typeface="Arial" panose="020B0604020202020204" pitchFamily="34" charset="0"/>
              </a:rPr>
              <a:t>Nurture practitioners are supported to share their experiences and to develop a collaborative approach.</a:t>
            </a:r>
          </a:p>
          <a:p>
            <a:pPr marL="285750" indent="-285750">
              <a:buFont typeface="Arial" panose="020B0604020202020204" pitchFamily="34" charset="0"/>
              <a:buChar char="•"/>
            </a:pPr>
            <a:r>
              <a:rPr lang="en-GB" sz="2000" b="1" dirty="0">
                <a:latin typeface="Arial" panose="020B0604020202020204" pitchFamily="34" charset="0"/>
                <a:cs typeface="Arial" panose="020B0604020202020204" pitchFamily="34" charset="0"/>
              </a:rPr>
              <a:t>The team strengthen and develop and deepen  knowledge of wellbeing</a:t>
            </a:r>
          </a:p>
          <a:p>
            <a:pPr marL="285750" indent="-285750">
              <a:buFont typeface="Arial" panose="020B0604020202020204" pitchFamily="34" charset="0"/>
              <a:buChar char="•"/>
            </a:pPr>
            <a:r>
              <a:rPr lang="en-GB" sz="2000" b="1" dirty="0">
                <a:latin typeface="Arial" panose="020B0604020202020204" pitchFamily="34" charset="0"/>
                <a:cs typeface="Arial" panose="020B0604020202020204" pitchFamily="34" charset="0"/>
              </a:rPr>
              <a:t>Professional learning has been described as </a:t>
            </a:r>
            <a:r>
              <a:rPr lang="en-GB" sz="2000" b="1" dirty="0">
                <a:solidFill>
                  <a:srgbClr val="FF0000"/>
                </a:solidFill>
                <a:latin typeface="Arial" panose="020B0604020202020204" pitchFamily="34" charset="0"/>
                <a:cs typeface="Arial" panose="020B0604020202020204" pitchFamily="34" charset="0"/>
              </a:rPr>
              <a:t>h</a:t>
            </a:r>
            <a:r>
              <a:rPr lang="en-GB" sz="2000" b="1" dirty="0" smtClean="0">
                <a:solidFill>
                  <a:srgbClr val="FF0000"/>
                </a:solidFill>
                <a:latin typeface="Arial" panose="020B0604020202020204" pitchFamily="34" charset="0"/>
                <a:cs typeface="Arial" panose="020B0604020202020204" pitchFamily="34" charset="0"/>
              </a:rPr>
              <a:t>elpful</a:t>
            </a:r>
            <a:r>
              <a:rPr lang="en-GB" sz="2000" b="1" dirty="0">
                <a:latin typeface="Arial" panose="020B0604020202020204" pitchFamily="34" charset="0"/>
                <a:cs typeface="Arial" panose="020B0604020202020204" pitchFamily="34" charset="0"/>
              </a:rPr>
              <a:t>, </a:t>
            </a:r>
            <a:r>
              <a:rPr lang="en-GB" sz="2000" b="1" dirty="0">
                <a:solidFill>
                  <a:srgbClr val="00B050"/>
                </a:solidFill>
                <a:latin typeface="Arial" panose="020B0604020202020204" pitchFamily="34" charset="0"/>
                <a:cs typeface="Arial" panose="020B0604020202020204" pitchFamily="34" charset="0"/>
              </a:rPr>
              <a:t>thought provoking </a:t>
            </a:r>
            <a:r>
              <a:rPr lang="en-GB" sz="2000" b="1" dirty="0">
                <a:latin typeface="Arial" panose="020B0604020202020204" pitchFamily="34" charset="0"/>
                <a:cs typeface="Arial" panose="020B0604020202020204" pitchFamily="34" charset="0"/>
              </a:rPr>
              <a:t>and </a:t>
            </a:r>
            <a:r>
              <a:rPr lang="en-GB" sz="2000" b="1" dirty="0">
                <a:solidFill>
                  <a:schemeClr val="accent1">
                    <a:lumMod val="75000"/>
                  </a:schemeClr>
                </a:solidFill>
                <a:latin typeface="Arial" panose="020B0604020202020204" pitchFamily="34" charset="0"/>
                <a:cs typeface="Arial" panose="020B0604020202020204" pitchFamily="34" charset="0"/>
              </a:rPr>
              <a:t>stimulating.</a:t>
            </a:r>
          </a:p>
          <a:p>
            <a:pPr marL="285750" indent="-285750">
              <a:buFont typeface="Arial" panose="020B0604020202020204" pitchFamily="34" charset="0"/>
              <a:buChar char="•"/>
            </a:pPr>
            <a:r>
              <a:rPr lang="en-GB" sz="2000" b="1" dirty="0">
                <a:latin typeface="Arial" panose="020B0604020202020204" pitchFamily="34" charset="0"/>
                <a:cs typeface="Arial" panose="020B0604020202020204" pitchFamily="34" charset="0"/>
              </a:rPr>
              <a:t>Excellent discussion around children’s emotional development. </a:t>
            </a:r>
          </a:p>
          <a:p>
            <a:pPr marL="285750" indent="-285750">
              <a:buFont typeface="Arial" panose="020B0604020202020204" pitchFamily="34" charset="0"/>
              <a:buChar char="•"/>
            </a:pPr>
            <a:r>
              <a:rPr lang="en-GB" sz="2000" b="1" dirty="0">
                <a:latin typeface="Arial" panose="020B0604020202020204" pitchFamily="34" charset="0"/>
                <a:cs typeface="Arial" panose="020B0604020202020204" pitchFamily="34" charset="0"/>
              </a:rPr>
              <a:t>New Nurture practitioners </a:t>
            </a:r>
            <a:r>
              <a:rPr lang="en-GB" sz="2000" b="1" dirty="0" smtClean="0">
                <a:latin typeface="Arial" panose="020B0604020202020204" pitchFamily="34" charset="0"/>
                <a:cs typeface="Arial" panose="020B0604020202020204" pitchFamily="34" charset="0"/>
              </a:rPr>
              <a:t>professional learning is delivered </a:t>
            </a:r>
            <a:r>
              <a:rPr lang="en-GB" sz="2000" b="1" dirty="0">
                <a:latin typeface="Arial" panose="020B0604020202020204" pitchFamily="34" charset="0"/>
                <a:cs typeface="Arial" panose="020B0604020202020204" pitchFamily="34" charset="0"/>
              </a:rPr>
              <a:t>in mixed groups of EY , Primary and </a:t>
            </a:r>
            <a:r>
              <a:rPr lang="en-GB" sz="2000" b="1" dirty="0" smtClean="0">
                <a:latin typeface="Arial" panose="020B0604020202020204" pitchFamily="34" charset="0"/>
                <a:cs typeface="Arial" panose="020B0604020202020204" pitchFamily="34" charset="0"/>
              </a:rPr>
              <a:t>secondary, results </a:t>
            </a:r>
            <a:r>
              <a:rPr lang="en-GB" sz="2000" b="1" dirty="0">
                <a:latin typeface="Arial" panose="020B0604020202020204" pitchFamily="34" charset="0"/>
                <a:cs typeface="Arial" panose="020B0604020202020204" pitchFamily="34" charset="0"/>
              </a:rPr>
              <a:t>in rich discussion and in sharing of best practice.</a:t>
            </a:r>
          </a:p>
          <a:p>
            <a:pPr marL="285750" indent="-285750">
              <a:buFont typeface="Arial" panose="020B0604020202020204" pitchFamily="34" charset="0"/>
              <a:buChar char="•"/>
            </a:pPr>
            <a:r>
              <a:rPr lang="en-GB" sz="2000" b="1" dirty="0">
                <a:latin typeface="Arial" panose="020B0604020202020204" pitchFamily="34" charset="0"/>
                <a:cs typeface="Arial" panose="020B0604020202020204" pitchFamily="34" charset="0"/>
              </a:rPr>
              <a:t>Learning </a:t>
            </a:r>
            <a:r>
              <a:rPr lang="en-GB" sz="2000" b="1" dirty="0" smtClean="0">
                <a:latin typeface="Arial" panose="020B0604020202020204" pitchFamily="34" charset="0"/>
                <a:cs typeface="Arial" panose="020B0604020202020204" pitchFamily="34" charset="0"/>
              </a:rPr>
              <a:t> </a:t>
            </a:r>
            <a:r>
              <a:rPr lang="en-GB" sz="2000" b="1" dirty="0">
                <a:latin typeface="Arial" panose="020B0604020202020204" pitchFamily="34" charset="0"/>
                <a:cs typeface="Arial" panose="020B0604020202020204" pitchFamily="34" charset="0"/>
              </a:rPr>
              <a:t>used to coach colleagues and improve their </a:t>
            </a:r>
            <a:r>
              <a:rPr lang="en-GB" sz="2000" b="1" dirty="0" smtClean="0">
                <a:latin typeface="Arial" panose="020B0604020202020204" pitchFamily="34" charset="0"/>
                <a:cs typeface="Arial" panose="020B0604020202020204" pitchFamily="34" charset="0"/>
              </a:rPr>
              <a:t>practice and affirm nurture practice.</a:t>
            </a:r>
            <a:endParaRPr lang="en-GB" sz="2000" b="1"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842541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circle(in)">
                                      <p:cBhvr>
                                        <p:cTn id="17" dur="20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xEl>
                                              <p:pRg st="5" end="5"/>
                                            </p:txEl>
                                          </p:spTgt>
                                        </p:tgtEl>
                                        <p:attrNameLst>
                                          <p:attrName>style.visibility</p:attrName>
                                        </p:attrNameLst>
                                      </p:cBhvr>
                                      <p:to>
                                        <p:strVal val="visible"/>
                                      </p:to>
                                    </p:set>
                                    <p:animEffect transition="in" filter="fade">
                                      <p:cBhvr>
                                        <p:cTn id="26" dur="1000"/>
                                        <p:tgtEl>
                                          <p:spTgt spid="9">
                                            <p:txEl>
                                              <p:pRg st="5" end="5"/>
                                            </p:txEl>
                                          </p:spTgt>
                                        </p:tgtEl>
                                      </p:cBhvr>
                                    </p:animEffect>
                                    <p:anim calcmode="lin" valueType="num">
                                      <p:cBhvr>
                                        <p:cTn id="27"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
                                            <p:txEl>
                                              <p:pRg st="6" end="6"/>
                                            </p:txEl>
                                          </p:spTgt>
                                        </p:tgtEl>
                                        <p:attrNameLst>
                                          <p:attrName>style.visibility</p:attrName>
                                        </p:attrNameLst>
                                      </p:cBhvr>
                                      <p:to>
                                        <p:strVal val="visible"/>
                                      </p:to>
                                    </p:set>
                                    <p:animEffect transition="in" filter="fade">
                                      <p:cBhvr>
                                        <p:cTn id="33" dur="500"/>
                                        <p:tgtEl>
                                          <p:spTgt spid="9">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
                                            <p:txEl>
                                              <p:pRg st="7" end="7"/>
                                            </p:txEl>
                                          </p:spTgt>
                                        </p:tgtEl>
                                        <p:attrNameLst>
                                          <p:attrName>style.visibility</p:attrName>
                                        </p:attrNameLst>
                                      </p:cBhvr>
                                      <p:to>
                                        <p:strVal val="visible"/>
                                      </p:to>
                                    </p:set>
                                    <p:animEffect transition="in" filter="fade">
                                      <p:cBhvr>
                                        <p:cTn id="38"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Learning by enquiring……………..</a:t>
            </a: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6304" y="1024129"/>
            <a:ext cx="4003980" cy="4363418"/>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1201" y="3891296"/>
            <a:ext cx="2359152" cy="2394066"/>
          </a:xfrm>
          <a:prstGeom prst="rect">
            <a:avLst/>
          </a:prstGeom>
        </p:spPr>
      </p:pic>
      <p:sp>
        <p:nvSpPr>
          <p:cNvPr id="6" name="TextBox 5"/>
          <p:cNvSpPr txBox="1"/>
          <p:nvPr/>
        </p:nvSpPr>
        <p:spPr>
          <a:xfrm>
            <a:off x="4150285" y="1417588"/>
            <a:ext cx="5228494" cy="6555641"/>
          </a:xfrm>
          <a:prstGeom prst="rect">
            <a:avLst/>
          </a:prstGeom>
          <a:noFill/>
        </p:spPr>
        <p:txBody>
          <a:bodyPr wrap="square" rtlCol="0">
            <a:spAutoFit/>
          </a:bodyPr>
          <a:lstStyle/>
          <a:p>
            <a:pPr marL="342900" indent="-342900">
              <a:buFont typeface="Arial" panose="020B0604020202020204" pitchFamily="34" charset="0"/>
              <a:buChar char="•"/>
            </a:pPr>
            <a:r>
              <a:rPr lang="en-GB" sz="2000" b="1" dirty="0" smtClean="0">
                <a:latin typeface="Arial" panose="020B0604020202020204" pitchFamily="34" charset="0"/>
                <a:cs typeface="Arial" panose="020B0604020202020204" pitchFamily="34" charset="0"/>
              </a:rPr>
              <a:t>Assessment and information </a:t>
            </a:r>
          </a:p>
          <a:p>
            <a:r>
              <a:rPr lang="en-GB" sz="2000" b="1" dirty="0">
                <a:latin typeface="Arial" panose="020B0604020202020204" pitchFamily="34" charset="0"/>
                <a:cs typeface="Arial" panose="020B0604020202020204" pitchFamily="34" charset="0"/>
              </a:rPr>
              <a:t> </a:t>
            </a:r>
            <a:r>
              <a:rPr lang="en-GB" sz="2000" b="1" dirty="0" smtClean="0">
                <a:latin typeface="Arial" panose="020B0604020202020204" pitchFamily="34" charset="0"/>
                <a:cs typeface="Arial" panose="020B0604020202020204" pitchFamily="34" charset="0"/>
              </a:rPr>
              <a:t>     is used to take decisions </a:t>
            </a:r>
          </a:p>
          <a:p>
            <a:r>
              <a:rPr lang="en-GB" sz="2000" b="1" dirty="0">
                <a:latin typeface="Arial" panose="020B0604020202020204" pitchFamily="34" charset="0"/>
                <a:cs typeface="Arial" panose="020B0604020202020204" pitchFamily="34" charset="0"/>
              </a:rPr>
              <a:t> </a:t>
            </a:r>
            <a:r>
              <a:rPr lang="en-GB" sz="2000" b="1" dirty="0" smtClean="0">
                <a:latin typeface="Arial" panose="020B0604020202020204" pitchFamily="34" charset="0"/>
                <a:cs typeface="Arial" panose="020B0604020202020204" pitchFamily="34" charset="0"/>
              </a:rPr>
              <a:t>     about pathways for children </a:t>
            </a:r>
          </a:p>
          <a:p>
            <a:r>
              <a:rPr lang="en-GB" sz="2000" b="1" dirty="0">
                <a:latin typeface="Arial" panose="020B0604020202020204" pitchFamily="34" charset="0"/>
                <a:cs typeface="Arial" panose="020B0604020202020204" pitchFamily="34" charset="0"/>
              </a:rPr>
              <a:t> </a:t>
            </a:r>
            <a:r>
              <a:rPr lang="en-GB" sz="2000" b="1" dirty="0" smtClean="0">
                <a:latin typeface="Arial" panose="020B0604020202020204" pitchFamily="34" charset="0"/>
                <a:cs typeface="Arial" panose="020B0604020202020204" pitchFamily="34" charset="0"/>
              </a:rPr>
              <a:t>     and Young people (So, what? </a:t>
            </a:r>
          </a:p>
          <a:p>
            <a:r>
              <a:rPr lang="en-GB" sz="2000" b="1" dirty="0">
                <a:latin typeface="Arial" panose="020B0604020202020204" pitchFamily="34" charset="0"/>
                <a:cs typeface="Arial" panose="020B0604020202020204" pitchFamily="34" charset="0"/>
              </a:rPr>
              <a:t> </a:t>
            </a:r>
            <a:r>
              <a:rPr lang="en-GB" sz="2000" b="1" dirty="0" smtClean="0">
                <a:latin typeface="Arial" panose="020B0604020202020204" pitchFamily="34" charset="0"/>
                <a:cs typeface="Arial" panose="020B0604020202020204" pitchFamily="34" charset="0"/>
              </a:rPr>
              <a:t>     And what now?)</a:t>
            </a:r>
          </a:p>
          <a:p>
            <a:pPr marL="342900" indent="-342900">
              <a:buFont typeface="Arial" panose="020B0604020202020204" pitchFamily="34" charset="0"/>
              <a:buChar char="•"/>
            </a:pPr>
            <a:endParaRPr lang="en-GB" sz="2000" b="1"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b="1" dirty="0" smtClean="0">
                <a:latin typeface="Arial" panose="020B0604020202020204" pitchFamily="34" charset="0"/>
                <a:cs typeface="Arial" panose="020B0604020202020204" pitchFamily="34" charset="0"/>
              </a:rPr>
              <a:t>QI Visits based on directed self evaluation tasks ensure practice is challenged and leads to improved outcomes for children.</a:t>
            </a:r>
          </a:p>
          <a:p>
            <a:pPr marL="342900" indent="-342900">
              <a:buFont typeface="Arial" panose="020B0604020202020204" pitchFamily="34" charset="0"/>
              <a:buChar char="•"/>
            </a:pPr>
            <a:endParaRPr lang="en-GB"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b="1" dirty="0" smtClean="0">
                <a:latin typeface="Arial" panose="020B0604020202020204" pitchFamily="34" charset="0"/>
                <a:cs typeface="Arial" panose="020B0604020202020204" pitchFamily="34" charset="0"/>
              </a:rPr>
              <a:t>Moderation groups- practice reflection, and peer learning. These opportunities allow space for critical thinking, affirmation of practice and  reassurance.</a:t>
            </a:r>
          </a:p>
          <a:p>
            <a:pPr marL="342900" indent="-342900">
              <a:buFont typeface="Arial" panose="020B0604020202020204" pitchFamily="34" charset="0"/>
              <a:buChar char="•"/>
            </a:pPr>
            <a:endParaRPr lang="en-GB" sz="2000" b="1" dirty="0" smtClean="0"/>
          </a:p>
          <a:p>
            <a:pPr marL="342900" indent="-342900">
              <a:buFont typeface="Arial" panose="020B0604020202020204" pitchFamily="34" charset="0"/>
              <a:buChar char="•"/>
            </a:pPr>
            <a:endParaRPr lang="en-GB" sz="2000" b="1" dirty="0" smtClean="0"/>
          </a:p>
          <a:p>
            <a:endParaRPr lang="en-GB" sz="2000" b="1" dirty="0"/>
          </a:p>
          <a:p>
            <a:endParaRPr lang="en-GB" sz="2000" b="1" dirty="0" smtClean="0"/>
          </a:p>
          <a:p>
            <a:endParaRPr lang="en-GB" sz="2000" b="1"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1081" y="180448"/>
            <a:ext cx="4400919" cy="2474280"/>
          </a:xfrm>
          <a:prstGeom prst="rect">
            <a:avLst/>
          </a:prstGeom>
        </p:spPr>
      </p:pic>
    </p:spTree>
    <p:extLst>
      <p:ext uri="{BB962C8B-B14F-4D97-AF65-F5344CB8AC3E}">
        <p14:creationId xmlns:p14="http://schemas.microsoft.com/office/powerpoint/2010/main" val="2960072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Effect transition="in" filter="fade">
                                      <p:cBhvr>
                                        <p:cTn id="19" dur="500"/>
                                        <p:tgtEl>
                                          <p:spTgt spid="6">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8" end="8"/>
                                            </p:txEl>
                                          </p:spTgt>
                                        </p:tgtEl>
                                        <p:attrNameLst>
                                          <p:attrName>style.visibility</p:attrName>
                                        </p:attrNameLst>
                                      </p:cBhvr>
                                      <p:to>
                                        <p:strVal val="visible"/>
                                      </p:to>
                                    </p:set>
                                    <p:animEffect transition="in" filter="fade">
                                      <p:cBhvr>
                                        <p:cTn id="24"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213" y="253246"/>
            <a:ext cx="10971609" cy="1143000"/>
          </a:xfrm>
        </p:spPr>
        <p:txBody>
          <a:bodyPr/>
          <a:lstStyle/>
          <a:p>
            <a:r>
              <a:rPr lang="en-GB" dirty="0" smtClean="0"/>
              <a:t>Teacher and Student Learning</a:t>
            </a: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40628" y="1037968"/>
            <a:ext cx="4979437" cy="1865234"/>
          </a:xfrm>
        </p:spPr>
      </p:pic>
      <p:pic>
        <p:nvPicPr>
          <p:cNvPr id="8" name="Picture 7"/>
          <p:cNvPicPr>
            <a:picLocks noChangeAspect="1"/>
          </p:cNvPicPr>
          <p:nvPr/>
        </p:nvPicPr>
        <p:blipFill>
          <a:blip r:embed="rId4"/>
          <a:stretch>
            <a:fillRect/>
          </a:stretch>
        </p:blipFill>
        <p:spPr>
          <a:xfrm>
            <a:off x="8522378" y="187200"/>
            <a:ext cx="1554683" cy="159747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77061" y="137983"/>
            <a:ext cx="1808507" cy="183527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433" y="1037968"/>
            <a:ext cx="3313845" cy="1771802"/>
          </a:xfrm>
          <a:prstGeom prst="rect">
            <a:avLst/>
          </a:prstGeom>
        </p:spPr>
      </p:pic>
      <p:sp>
        <p:nvSpPr>
          <p:cNvPr id="7" name="TextBox 6"/>
          <p:cNvSpPr txBox="1"/>
          <p:nvPr/>
        </p:nvSpPr>
        <p:spPr>
          <a:xfrm>
            <a:off x="306433" y="2757976"/>
            <a:ext cx="11579135" cy="3970318"/>
          </a:xfrm>
          <a:prstGeom prst="rect">
            <a:avLst/>
          </a:prstGeom>
          <a:noFill/>
        </p:spPr>
        <p:txBody>
          <a:bodyPr wrap="square" rtlCol="0">
            <a:spAutoFit/>
          </a:bodyPr>
          <a:lstStyle/>
          <a:p>
            <a:pPr marL="285750" lvl="0" indent="-285750">
              <a:buFont typeface="Arial" panose="020B0604020202020204" pitchFamily="34" charset="0"/>
              <a:buChar char="•"/>
            </a:pPr>
            <a:r>
              <a:rPr lang="en-GB" b="1" dirty="0">
                <a:latin typeface="Arial" panose="020B0604020202020204" pitchFamily="34" charset="0"/>
                <a:cs typeface="Arial" panose="020B0604020202020204" pitchFamily="34" charset="0"/>
              </a:rPr>
              <a:t>Children’s learning is understood developmentally. </a:t>
            </a:r>
          </a:p>
          <a:p>
            <a:pPr marL="285750" lvl="0" indent="-285750">
              <a:buFont typeface="Arial" panose="020B0604020202020204" pitchFamily="34" charset="0"/>
              <a:buChar char="•"/>
            </a:pPr>
            <a:r>
              <a:rPr lang="en-GB" b="1" dirty="0">
                <a:latin typeface="Arial" panose="020B0604020202020204" pitchFamily="34" charset="0"/>
                <a:cs typeface="Arial" panose="020B0604020202020204" pitchFamily="34" charset="0"/>
              </a:rPr>
              <a:t>Independence develops through dependence and trust in a key adult.</a:t>
            </a:r>
            <a:r>
              <a:rPr lang="en-GB" dirty="0">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rPr>
              <a:t>“connectedness”, “</a:t>
            </a:r>
            <a:r>
              <a:rPr lang="en-GB" b="1" dirty="0" err="1">
                <a:latin typeface="Arial" panose="020B0604020202020204" pitchFamily="34" charset="0"/>
                <a:cs typeface="Arial" panose="020B0604020202020204" pitchFamily="34" charset="0"/>
              </a:rPr>
              <a:t>attunement</a:t>
            </a:r>
            <a:r>
              <a:rPr lang="en-GB" b="1" dirty="0">
                <a:latin typeface="Arial" panose="020B0604020202020204" pitchFamily="34" charset="0"/>
                <a:cs typeface="Arial" panose="020B0604020202020204" pitchFamily="34" charset="0"/>
              </a:rPr>
              <a:t>” and “claiming”</a:t>
            </a:r>
          </a:p>
          <a:p>
            <a:pPr marL="285750" lvl="0" indent="-285750">
              <a:buFont typeface="Arial" panose="020B0604020202020204" pitchFamily="34" charset="0"/>
              <a:buChar char="•"/>
            </a:pPr>
            <a:r>
              <a:rPr lang="en-GB" b="1" dirty="0">
                <a:latin typeface="Arial" panose="020B0604020202020204" pitchFamily="34" charset="0"/>
                <a:cs typeface="Arial" panose="020B0604020202020204" pitchFamily="34" charset="0"/>
              </a:rPr>
              <a:t>The environment offers a safe base</a:t>
            </a:r>
          </a:p>
          <a:p>
            <a:pPr marL="285750" lvl="0" indent="-285750">
              <a:buFont typeface="Arial" panose="020B0604020202020204" pitchFamily="34" charset="0"/>
              <a:buChar char="•"/>
            </a:pPr>
            <a:r>
              <a:rPr lang="en-GB" b="1" dirty="0">
                <a:latin typeface="Arial" panose="020B0604020202020204" pitchFamily="34" charset="0"/>
                <a:cs typeface="Arial" panose="020B0604020202020204" pitchFamily="34" charset="0"/>
              </a:rPr>
              <a:t>The importance of nurture for the development of wellbeing, with children and young people given the support to challenge negative beliefs about themselves and build resilience</a:t>
            </a:r>
          </a:p>
          <a:p>
            <a:pPr marL="285750" lvl="0" indent="-285750">
              <a:buFont typeface="Arial" panose="020B0604020202020204" pitchFamily="34" charset="0"/>
              <a:buChar char="•"/>
            </a:pPr>
            <a:r>
              <a:rPr lang="en-GB" b="1" dirty="0">
                <a:latin typeface="Arial" panose="020B0604020202020204" pitchFamily="34" charset="0"/>
                <a:cs typeface="Arial" panose="020B0604020202020204" pitchFamily="34" charset="0"/>
              </a:rPr>
              <a:t>Language is a vital means of </a:t>
            </a:r>
            <a:r>
              <a:rPr lang="en-GB" b="1" dirty="0" smtClean="0">
                <a:latin typeface="Arial" panose="020B0604020202020204" pitchFamily="34" charset="0"/>
                <a:cs typeface="Arial" panose="020B0604020202020204" pitchFamily="34" charset="0"/>
              </a:rPr>
              <a:t>communication and  all behaviour </a:t>
            </a:r>
            <a:r>
              <a:rPr lang="en-GB" b="1" dirty="0">
                <a:latin typeface="Arial" panose="020B0604020202020204" pitchFamily="34" charset="0"/>
                <a:cs typeface="Arial" panose="020B0604020202020204" pitchFamily="34" charset="0"/>
              </a:rPr>
              <a:t>is communication</a:t>
            </a:r>
          </a:p>
          <a:p>
            <a:pPr marL="285750" lvl="0" indent="-285750">
              <a:buFont typeface="Arial" panose="020B0604020202020204" pitchFamily="34" charset="0"/>
              <a:buChar char="•"/>
            </a:pPr>
            <a:r>
              <a:rPr lang="en-GB" b="1" dirty="0">
                <a:latin typeface="Arial" panose="020B0604020202020204" pitchFamily="34" charset="0"/>
                <a:cs typeface="Arial" panose="020B0604020202020204" pitchFamily="34" charset="0"/>
              </a:rPr>
              <a:t>The importance of transition / routine in children’s lives</a:t>
            </a:r>
          </a:p>
          <a:p>
            <a:pPr marL="285750" lvl="0" indent="-285750">
              <a:buFont typeface="Arial" panose="020B0604020202020204" pitchFamily="34" charset="0"/>
              <a:buChar char="•"/>
            </a:pPr>
            <a:r>
              <a:rPr lang="en-GB" b="1" dirty="0">
                <a:latin typeface="Arial" panose="020B0604020202020204" pitchFamily="34" charset="0"/>
                <a:cs typeface="Arial" panose="020B0604020202020204" pitchFamily="34" charset="0"/>
              </a:rPr>
              <a:t>Wellbeing is understood by staff and increasingly by  young people links to both GIRFEC and HGIOS?4 /HGIOELC</a:t>
            </a:r>
          </a:p>
          <a:p>
            <a:pPr marL="285750" indent="-285750">
              <a:buFont typeface="Arial" panose="020B0604020202020204" pitchFamily="34" charset="0"/>
              <a:buChar char="•"/>
            </a:pPr>
            <a:r>
              <a:rPr lang="en-GB" b="1" dirty="0">
                <a:latin typeface="Arial" panose="020B0604020202020204" pitchFamily="34" charset="0"/>
                <a:cs typeface="Arial" panose="020B0604020202020204" pitchFamily="34" charset="0"/>
              </a:rPr>
              <a:t>S</a:t>
            </a:r>
            <a:r>
              <a:rPr lang="en-GB" b="1" dirty="0" smtClean="0">
                <a:latin typeface="Arial" panose="020B0604020202020204" pitchFamily="34" charset="0"/>
                <a:cs typeface="Arial" panose="020B0604020202020204" pitchFamily="34" charset="0"/>
              </a:rPr>
              <a:t>taff </a:t>
            </a:r>
            <a:r>
              <a:rPr lang="en-GB" b="1" dirty="0">
                <a:latin typeface="Arial" panose="020B0604020202020204" pitchFamily="34" charset="0"/>
                <a:cs typeface="Arial" panose="020B0604020202020204" pitchFamily="34" charset="0"/>
              </a:rPr>
              <a:t>fully understand the impact of trauma, attachment and Adverse Childhood Experiences (ACES) on whole child development;</a:t>
            </a:r>
          </a:p>
          <a:p>
            <a:pPr marL="285750" indent="-285750">
              <a:buFont typeface="Arial" panose="020B0604020202020204" pitchFamily="34" charset="0"/>
              <a:buChar char="•"/>
            </a:pPr>
            <a:r>
              <a:rPr lang="en-GB" b="1" dirty="0">
                <a:latin typeface="Arial" panose="020B0604020202020204" pitchFamily="34" charset="0"/>
                <a:cs typeface="Arial" panose="020B0604020202020204" pitchFamily="34" charset="0"/>
              </a:rPr>
              <a:t>Moving away from behaviourist models </a:t>
            </a:r>
            <a:r>
              <a:rPr lang="en-GB" b="1" dirty="0" smtClean="0">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rPr>
              <a:t>to more relational </a:t>
            </a:r>
            <a:r>
              <a:rPr lang="en-GB" b="1" dirty="0" smtClean="0">
                <a:latin typeface="Arial" panose="020B0604020202020204" pitchFamily="34" charset="0"/>
                <a:cs typeface="Arial" panose="020B0604020202020204" pitchFamily="34" charset="0"/>
              </a:rPr>
              <a:t>ones- a major cultural shift in NAC.</a:t>
            </a:r>
            <a:endParaRPr lang="en-GB" b="1"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3112831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Professional Standards and Policy</a:t>
            </a: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0874" y="274588"/>
            <a:ext cx="3003550" cy="3048000"/>
          </a:xfrm>
          <a:prstGeom prst="rect">
            <a:avLst/>
          </a:prstGeom>
        </p:spPr>
      </p:pic>
      <p:pic>
        <p:nvPicPr>
          <p:cNvPr id="8" name="Content Placeholder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07576" y="846088"/>
            <a:ext cx="4883147" cy="3969752"/>
          </a:xfrm>
        </p:spPr>
      </p:pic>
      <p:sp>
        <p:nvSpPr>
          <p:cNvPr id="3" name="TextBox 2"/>
          <p:cNvSpPr txBox="1"/>
          <p:nvPr/>
        </p:nvSpPr>
        <p:spPr>
          <a:xfrm>
            <a:off x="5090723" y="1059872"/>
            <a:ext cx="4795520" cy="19759255"/>
          </a:xfrm>
          <a:prstGeom prst="rect">
            <a:avLst/>
          </a:prstGeom>
          <a:noFill/>
        </p:spPr>
        <p:txBody>
          <a:bodyPr wrap="square" rtlCol="0">
            <a:spAutoFit/>
          </a:bodyPr>
          <a:lstStyle/>
          <a:p>
            <a:r>
              <a:rPr lang="en-GB" b="1" dirty="0" smtClean="0">
                <a:latin typeface="Arial" panose="020B0604020202020204" pitchFamily="34" charset="0"/>
                <a:cs typeface="Arial" panose="020B0604020202020204" pitchFamily="34" charset="0"/>
              </a:rPr>
              <a:t>Teachers </a:t>
            </a:r>
          </a:p>
          <a:p>
            <a:pPr marL="285750" indent="-285750">
              <a:buFont typeface="Arial" panose="020B0604020202020204" pitchFamily="34" charset="0"/>
              <a:buChar char="•"/>
            </a:pPr>
            <a:r>
              <a:rPr lang="en-GB" b="1" dirty="0" smtClean="0">
                <a:latin typeface="Arial" panose="020B0604020202020204" pitchFamily="34" charset="0"/>
                <a:cs typeface="Arial" panose="020B0604020202020204" pitchFamily="34" charset="0"/>
              </a:rPr>
              <a:t>develop </a:t>
            </a:r>
            <a:r>
              <a:rPr lang="en-GB" b="1" dirty="0">
                <a:latin typeface="Arial" panose="020B0604020202020204" pitchFamily="34" charset="0"/>
                <a:cs typeface="Arial" panose="020B0604020202020204" pitchFamily="34" charset="0"/>
              </a:rPr>
              <a:t>and apply their knowledge</a:t>
            </a:r>
            <a:r>
              <a:rPr lang="en-GB" b="1"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GB" b="1" dirty="0" smtClean="0">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rPr>
              <a:t>skills and expertise </a:t>
            </a:r>
          </a:p>
          <a:p>
            <a:pPr marL="285750" indent="-285750">
              <a:buFont typeface="Arial" panose="020B0604020202020204" pitchFamily="34" charset="0"/>
              <a:buChar char="•"/>
            </a:pPr>
            <a:r>
              <a:rPr lang="en-GB" b="1" dirty="0" smtClean="0">
                <a:latin typeface="Arial" panose="020B0604020202020204" pitchFamily="34" charset="0"/>
                <a:cs typeface="Arial" panose="020B0604020202020204" pitchFamily="34" charset="0"/>
              </a:rPr>
              <a:t>deepen </a:t>
            </a:r>
            <a:r>
              <a:rPr lang="en-GB" b="1" dirty="0">
                <a:latin typeface="Arial" panose="020B0604020202020204" pitchFamily="34" charset="0"/>
                <a:cs typeface="Arial" panose="020B0604020202020204" pitchFamily="34" charset="0"/>
              </a:rPr>
              <a:t>and apply pedagogic knowledge in nurture ,restorative and de escalation </a:t>
            </a:r>
          </a:p>
          <a:p>
            <a:pPr marL="285750" indent="-285750">
              <a:buFont typeface="Arial" panose="020B0604020202020204" pitchFamily="34" charset="0"/>
              <a:buChar char="•"/>
            </a:pPr>
            <a:endParaRPr lang="en-GB"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b="1" dirty="0" smtClean="0">
                <a:latin typeface="Arial" panose="020B0604020202020204" pitchFamily="34" charset="0"/>
                <a:cs typeface="Arial" panose="020B0604020202020204" pitchFamily="34" charset="0"/>
              </a:rPr>
              <a:t>Inclusion </a:t>
            </a:r>
            <a:r>
              <a:rPr lang="en-GB" b="1" dirty="0">
                <a:latin typeface="Arial" panose="020B0604020202020204" pitchFamily="34" charset="0"/>
                <a:cs typeface="Arial" panose="020B0604020202020204" pitchFamily="34" charset="0"/>
              </a:rPr>
              <a:t>is deepened and supported through nurture for all , ACES and attachment theory . </a:t>
            </a:r>
            <a:endParaRPr lang="en-GB" b="1"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b="1" dirty="0" smtClean="0">
                <a:latin typeface="Arial" panose="020B0604020202020204" pitchFamily="34" charset="0"/>
                <a:cs typeface="Arial" panose="020B0604020202020204" pitchFamily="34" charset="0"/>
              </a:rPr>
              <a:t>staff </a:t>
            </a:r>
            <a:r>
              <a:rPr lang="en-GB" b="1" dirty="0">
                <a:latin typeface="Arial" panose="020B0604020202020204" pitchFamily="34" charset="0"/>
                <a:cs typeface="Arial" panose="020B0604020202020204" pitchFamily="34" charset="0"/>
              </a:rPr>
              <a:t>in all settings contribute to establishment improvement planning in </a:t>
            </a:r>
            <a:r>
              <a:rPr lang="en-GB" b="1" dirty="0" err="1">
                <a:latin typeface="Arial" panose="020B0604020202020204" pitchFamily="34" charset="0"/>
                <a:cs typeface="Arial" panose="020B0604020202020204" pitchFamily="34" charset="0"/>
              </a:rPr>
              <a:t>hwb</a:t>
            </a:r>
            <a:r>
              <a:rPr lang="en-GB" b="1" dirty="0">
                <a:latin typeface="Arial" panose="020B0604020202020204" pitchFamily="34" charset="0"/>
                <a:cs typeface="Arial" panose="020B0604020202020204" pitchFamily="34" charset="0"/>
              </a:rPr>
              <a:t> and to </a:t>
            </a:r>
            <a:r>
              <a:rPr lang="en-GB" b="1" dirty="0" smtClean="0">
                <a:latin typeface="Arial" panose="020B0604020202020204" pitchFamily="34" charset="0"/>
                <a:cs typeface="Arial" panose="020B0604020202020204" pitchFamily="34" charset="0"/>
              </a:rPr>
              <a:t>PL</a:t>
            </a:r>
          </a:p>
          <a:p>
            <a:pPr marL="285750" indent="-285750">
              <a:buFont typeface="Arial" panose="020B0604020202020204" pitchFamily="34" charset="0"/>
              <a:buChar char="•"/>
            </a:pPr>
            <a:endParaRPr lang="en-GB" b="1"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b="1" dirty="0" smtClean="0">
                <a:latin typeface="Arial" panose="020B0604020202020204" pitchFamily="34" charset="0"/>
                <a:cs typeface="Arial" panose="020B0604020202020204" pitchFamily="34" charset="0"/>
              </a:rPr>
              <a:t>Senior </a:t>
            </a:r>
            <a:r>
              <a:rPr lang="en-GB" b="1" dirty="0">
                <a:latin typeface="Arial" panose="020B0604020202020204" pitchFamily="34" charset="0"/>
                <a:cs typeface="Arial" panose="020B0604020202020204" pitchFamily="34" charset="0"/>
              </a:rPr>
              <a:t>managers </a:t>
            </a:r>
            <a:r>
              <a:rPr lang="en-GB" b="1" dirty="0" smtClean="0">
                <a:latin typeface="Arial" panose="020B0604020202020204" pitchFamily="34" charset="0"/>
                <a:cs typeface="Arial" panose="020B0604020202020204" pitchFamily="34" charset="0"/>
              </a:rPr>
              <a:t>measure impact of </a:t>
            </a:r>
            <a:r>
              <a:rPr lang="en-GB" b="1" dirty="0">
                <a:latin typeface="Arial" panose="020B0604020202020204" pitchFamily="34" charset="0"/>
                <a:cs typeface="Arial" panose="020B0604020202020204" pitchFamily="34" charset="0"/>
              </a:rPr>
              <a:t>this learning in action through classroom visits to schools under their QIF visits with schools .</a:t>
            </a:r>
            <a:r>
              <a:rPr lang="en-GB" dirty="0">
                <a:latin typeface="Arial" panose="020B0604020202020204" pitchFamily="34" charset="0"/>
                <a:cs typeface="Arial" panose="020B0604020202020204" pitchFamily="34" charset="0"/>
              </a:rPr>
              <a:t/>
            </a:r>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a:p>
            <a:r>
              <a:rPr lang="en-GB" dirty="0"/>
              <a:t/>
            </a:r>
            <a:br>
              <a:rPr lang="en-GB" dirty="0"/>
            </a:br>
            <a:endParaRPr lang="en-GB" dirty="0"/>
          </a:p>
          <a:p>
            <a:r>
              <a:rPr lang="en-GB" dirty="0"/>
              <a:t/>
            </a:r>
            <a:br>
              <a:rPr lang="en-GB" dirty="0"/>
            </a:br>
            <a:endParaRPr lang="en-GB" dirty="0"/>
          </a:p>
          <a:p>
            <a:r>
              <a:rPr lang="en-GB" dirty="0"/>
              <a:t>Through the QIF and moderation process ,question, develop and account for practice in critically informed ways and provide an informed rationale for professional actions based on assessment and professional observation leading to support for </a:t>
            </a:r>
            <a:r>
              <a:rPr lang="en-GB" dirty="0" err="1"/>
              <a:t>yp</a:t>
            </a:r>
            <a:r>
              <a:rPr lang="en-GB" dirty="0"/>
              <a:t> experiencing trauma and changing the culture of learning and teaching to one based on positive relationships .</a:t>
            </a:r>
            <a:br>
              <a:rPr lang="en-GB" dirty="0"/>
            </a:br>
            <a:endParaRPr lang="en-GB" dirty="0"/>
          </a:p>
          <a:p>
            <a:r>
              <a:rPr lang="en-GB" dirty="0"/>
              <a:t/>
            </a:r>
            <a:br>
              <a:rPr lang="en-GB" dirty="0"/>
            </a:br>
            <a:endParaRPr lang="en-GB" dirty="0"/>
          </a:p>
          <a:p>
            <a:r>
              <a:rPr lang="en-GB" dirty="0"/>
              <a:t>systematically investigate, analyse and evaluate the impact of practice through the QIF , challenge questions , nurture questionnaires and undertaking commitments that are enacted followed up by subsequent learning sessions .</a:t>
            </a:r>
          </a:p>
          <a:p>
            <a:r>
              <a:rPr lang="en-GB" dirty="0"/>
              <a:t/>
            </a:r>
            <a:br>
              <a:rPr lang="en-GB" dirty="0"/>
            </a:br>
            <a:endParaRPr lang="en-GB" dirty="0"/>
          </a:p>
          <a:p>
            <a:r>
              <a:rPr lang="en-GB" dirty="0"/>
              <a:t>critically question and challenge educational assumptions, beliefs and values of self and system - self analysis of nurturing and restorative approaches pre and post learning.</a:t>
            </a:r>
          </a:p>
          <a:p>
            <a:r>
              <a:rPr lang="en-GB" dirty="0"/>
              <a:t>critically engage with a range of educational literature, research and policy to make meaningful links to inform and change practice. At all levels all engage in professional reading and research .</a:t>
            </a:r>
          </a:p>
          <a:p>
            <a:r>
              <a:rPr lang="en-GB" dirty="0"/>
              <a:t/>
            </a:r>
            <a:br>
              <a:rPr lang="en-GB" dirty="0"/>
            </a:br>
            <a:endParaRPr lang="en-GB" dirty="0"/>
          </a:p>
          <a:p>
            <a:r>
              <a:rPr lang="en-GB" dirty="0"/>
              <a:t>Through the PL approach to nurture and weekly nurture learning opportunities nurture heads staff and early adopters </a:t>
            </a:r>
          </a:p>
          <a:p>
            <a:r>
              <a:rPr lang="en-GB" dirty="0"/>
              <a:t>work to create, contribute to, and lead a collegiate culture, promoting collaborative enquiry, peer moderation with constructive feedback, and effective professional dialogue and debate.</a:t>
            </a:r>
            <a:br>
              <a:rPr lang="en-GB" dirty="0"/>
            </a:br>
            <a:endParaRPr lang="en-GB" dirty="0"/>
          </a:p>
          <a:p>
            <a:r>
              <a:rPr lang="en-GB" dirty="0"/>
              <a:t/>
            </a:r>
            <a:br>
              <a:rPr lang="en-GB" dirty="0"/>
            </a:br>
            <a:endParaRPr lang="en-GB" dirty="0"/>
          </a:p>
          <a:p>
            <a:r>
              <a:rPr lang="en-GB" dirty="0"/>
              <a:t>Nurture PL ensures staff from primary and secondary work and develop collaboratively , with other agencies and with parents in their communities.</a:t>
            </a:r>
          </a:p>
          <a:p>
            <a:r>
              <a:rPr lang="en-GB" dirty="0"/>
              <a:t/>
            </a:r>
            <a:br>
              <a:rPr lang="en-GB" dirty="0"/>
            </a:br>
            <a:r>
              <a:rPr lang="en-GB" dirty="0"/>
              <a:t/>
            </a:r>
            <a:br>
              <a:rPr lang="en-GB" dirty="0"/>
            </a:br>
            <a:endParaRPr lang="en-GB" dirty="0"/>
          </a:p>
        </p:txBody>
      </p:sp>
    </p:spTree>
    <p:extLst>
      <p:ext uri="{BB962C8B-B14F-4D97-AF65-F5344CB8AC3E}">
        <p14:creationId xmlns:p14="http://schemas.microsoft.com/office/powerpoint/2010/main" val="2832300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Leadership of and </a:t>
            </a:r>
            <a:br>
              <a:rPr lang="en-GB" dirty="0" smtClean="0"/>
            </a:br>
            <a:r>
              <a:rPr lang="en-GB" dirty="0" smtClean="0"/>
              <a:t>for learning</a:t>
            </a:r>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7478" y="3582263"/>
            <a:ext cx="4724014" cy="2655930"/>
          </a:xfrm>
          <a:prstGeom prst="rect">
            <a:avLst/>
          </a:prstGeom>
        </p:spPr>
      </p:pic>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651841" y="736600"/>
            <a:ext cx="4246935" cy="4000500"/>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4452" y="588264"/>
            <a:ext cx="2554745" cy="2592553"/>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65869"/>
            <a:ext cx="4921250" cy="2782768"/>
          </a:xfrm>
          <a:prstGeom prst="rect">
            <a:avLst/>
          </a:prstGeom>
        </p:spPr>
      </p:pic>
    </p:spTree>
    <p:extLst>
      <p:ext uri="{BB962C8B-B14F-4D97-AF65-F5344CB8AC3E}">
        <p14:creationId xmlns:p14="http://schemas.microsoft.com/office/powerpoint/2010/main" val="2798980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Health and Wellbeing</a:t>
            </a: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r>
              <a:rPr lang="en-GB" dirty="0" smtClean="0">
                <a:latin typeface="Arial" panose="020B0604020202020204" pitchFamily="34" charset="0"/>
                <a:cs typeface="Arial" panose="020B0604020202020204" pitchFamily="34" charset="0"/>
              </a:rPr>
              <a:t>Counselling service</a:t>
            </a:r>
          </a:p>
          <a:p>
            <a:r>
              <a:rPr lang="en-GB" dirty="0" smtClean="0">
                <a:latin typeface="Arial" panose="020B0604020202020204" pitchFamily="34" charset="0"/>
                <a:cs typeface="Arial" panose="020B0604020202020204" pitchFamily="34" charset="0"/>
              </a:rPr>
              <a:t>SMHFA</a:t>
            </a:r>
          </a:p>
          <a:p>
            <a:r>
              <a:rPr lang="en-GB" dirty="0" smtClean="0">
                <a:latin typeface="Arial" panose="020B0604020202020204" pitchFamily="34" charset="0"/>
                <a:cs typeface="Arial" panose="020B0604020202020204" pitchFamily="34" charset="0"/>
              </a:rPr>
              <a:t>See Me</a:t>
            </a:r>
          </a:p>
          <a:p>
            <a:r>
              <a:rPr lang="en-GB" dirty="0" smtClean="0">
                <a:latin typeface="Arial" panose="020B0604020202020204" pitchFamily="34" charset="0"/>
                <a:cs typeface="Arial" panose="020B0604020202020204" pitchFamily="34" charset="0"/>
              </a:rPr>
              <a:t>Place to Be</a:t>
            </a:r>
          </a:p>
          <a:p>
            <a:endParaRPr lang="en-GB" dirty="0"/>
          </a:p>
        </p:txBody>
      </p:sp>
    </p:spTree>
    <p:extLst>
      <p:ext uri="{BB962C8B-B14F-4D97-AF65-F5344CB8AC3E}">
        <p14:creationId xmlns:p14="http://schemas.microsoft.com/office/powerpoint/2010/main" val="180701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523208" y="6472292"/>
            <a:ext cx="9144793" cy="484674"/>
          </a:xfrm>
          <a:prstGeom prst="rect">
            <a:avLst/>
          </a:prstGeom>
        </p:spPr>
      </p:pic>
      <p:sp>
        <p:nvSpPr>
          <p:cNvPr id="10" name="Title 1"/>
          <p:cNvSpPr txBox="1">
            <a:spLocks/>
          </p:cNvSpPr>
          <p:nvPr/>
        </p:nvSpPr>
        <p:spPr>
          <a:xfrm>
            <a:off x="1887558" y="169048"/>
            <a:ext cx="7722924" cy="887675"/>
          </a:xfrm>
          <a:prstGeom prst="rect">
            <a:avLst/>
          </a:prstGeom>
        </p:spPr>
        <p:txBody>
          <a:bodyPr vert="horz" lIns="68580" tIns="34290" rIns="68580" bIns="34290" rtlCol="0" anchor="t">
            <a:noAutofit/>
          </a:bodyPr>
          <a:lstStyle>
            <a:lvl1pPr algn="l" defTabSz="914400" rtl="0" eaLnBrk="1" latinLnBrk="0" hangingPunct="1">
              <a:spcBef>
                <a:spcPct val="0"/>
              </a:spcBef>
              <a:buNone/>
              <a:defRPr sz="3400" kern="1200">
                <a:solidFill>
                  <a:schemeClr val="accent1"/>
                </a:solidFill>
                <a:latin typeface="+mj-lt"/>
                <a:ea typeface="+mj-ea"/>
                <a:cs typeface="+mj-cs"/>
              </a:defRPr>
            </a:lvl1pPr>
          </a:lstStyle>
          <a:p>
            <a:r>
              <a:rPr lang="en-GB" sz="2800" dirty="0">
                <a:latin typeface="Arial" panose="020B0604020202020204" pitchFamily="34" charset="0"/>
                <a:cs typeface="Arial" panose="020B0604020202020204" pitchFamily="34" charset="0"/>
              </a:rPr>
              <a:t>Mental Health and Wellbeing – Secondary Counselling Service</a:t>
            </a:r>
          </a:p>
        </p:txBody>
      </p:sp>
      <p:pic>
        <p:nvPicPr>
          <p:cNvPr id="11" name="Picture 1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02757" y="169047"/>
            <a:ext cx="1357464" cy="741474"/>
          </a:xfrm>
          <a:prstGeom prst="rect">
            <a:avLst/>
          </a:prstGeom>
          <a:noFill/>
        </p:spPr>
      </p:pic>
      <p:sp>
        <p:nvSpPr>
          <p:cNvPr id="7" name="Content Placeholder 2"/>
          <p:cNvSpPr txBox="1">
            <a:spLocks/>
          </p:cNvSpPr>
          <p:nvPr/>
        </p:nvSpPr>
        <p:spPr>
          <a:xfrm>
            <a:off x="1620858" y="1138036"/>
            <a:ext cx="8710258" cy="4945622"/>
          </a:xfrm>
          <a:prstGeom prst="rect">
            <a:avLst/>
          </a:prstGeom>
        </p:spPr>
        <p:txBody>
          <a:bodyPr vert="horz" lIns="68580" tIns="34290" rIns="68580" bIns="34290" rtlCol="0">
            <a:norm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buNone/>
            </a:pPr>
            <a:endParaRPr lang="en-GB" sz="1800" dirty="0">
              <a:latin typeface="Arial" panose="020B0604020202020204" pitchFamily="34" charset="0"/>
              <a:cs typeface="Arial" panose="020B0604020202020204" pitchFamily="34" charset="0"/>
            </a:endParaRPr>
          </a:p>
        </p:txBody>
      </p:sp>
      <p:sp>
        <p:nvSpPr>
          <p:cNvPr id="2" name="TextBox 1"/>
          <p:cNvSpPr txBox="1"/>
          <p:nvPr/>
        </p:nvSpPr>
        <p:spPr>
          <a:xfrm>
            <a:off x="1987640" y="1442435"/>
            <a:ext cx="8126569" cy="4801314"/>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School counsellors in all 9 of our secondary schools</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350 pupils have used the service to date (since June 2017)</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More pupils referred by Pastoral staff (61%) but also high number of self-referrals (39%)</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Low mood (65.1%), stress (61.7%) and anxiety (58%) are the three most common reasons for young people to attend counselling</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Significant positive shift on SDQ – Prosocial skills have increased and total difficulties decreased after counselling sessions end</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Significant positive shift on YP-CORE assessment after counselling sessions end</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214429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523208" y="6472292"/>
            <a:ext cx="9144793" cy="484674"/>
          </a:xfrm>
          <a:prstGeom prst="rect">
            <a:avLst/>
          </a:prstGeom>
        </p:spPr>
      </p:pic>
      <p:sp>
        <p:nvSpPr>
          <p:cNvPr id="10" name="Title 1"/>
          <p:cNvSpPr txBox="1">
            <a:spLocks/>
          </p:cNvSpPr>
          <p:nvPr/>
        </p:nvSpPr>
        <p:spPr>
          <a:xfrm>
            <a:off x="1887558" y="169048"/>
            <a:ext cx="7722924" cy="887675"/>
          </a:xfrm>
          <a:prstGeom prst="rect">
            <a:avLst/>
          </a:prstGeom>
        </p:spPr>
        <p:txBody>
          <a:bodyPr vert="horz" lIns="68580" tIns="34290" rIns="68580" bIns="34290" rtlCol="0" anchor="t">
            <a:noAutofit/>
          </a:bodyPr>
          <a:lstStyle>
            <a:lvl1pPr algn="l" defTabSz="914400" rtl="0" eaLnBrk="1" latinLnBrk="0" hangingPunct="1">
              <a:spcBef>
                <a:spcPct val="0"/>
              </a:spcBef>
              <a:buNone/>
              <a:defRPr sz="3400" kern="1200">
                <a:solidFill>
                  <a:schemeClr val="accent1"/>
                </a:solidFill>
                <a:latin typeface="+mj-lt"/>
                <a:ea typeface="+mj-ea"/>
                <a:cs typeface="+mj-cs"/>
              </a:defRPr>
            </a:lvl1pPr>
          </a:lstStyle>
          <a:p>
            <a:r>
              <a:rPr lang="en-GB" sz="2800" dirty="0">
                <a:latin typeface="Arial" panose="020B0604020202020204" pitchFamily="34" charset="0"/>
                <a:cs typeface="Arial" panose="020B0604020202020204" pitchFamily="34" charset="0"/>
              </a:rPr>
              <a:t>Mental Health and Wellbeing – Secondary Counselling Service Impact</a:t>
            </a:r>
          </a:p>
        </p:txBody>
      </p:sp>
      <p:pic>
        <p:nvPicPr>
          <p:cNvPr id="11" name="Picture 1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02757" y="169047"/>
            <a:ext cx="1357464" cy="741474"/>
          </a:xfrm>
          <a:prstGeom prst="rect">
            <a:avLst/>
          </a:prstGeom>
          <a:noFill/>
        </p:spPr>
      </p:pic>
      <p:pic>
        <p:nvPicPr>
          <p:cNvPr id="3" name="Picture 2"/>
          <p:cNvPicPr>
            <a:picLocks noChangeAspect="1"/>
          </p:cNvPicPr>
          <p:nvPr/>
        </p:nvPicPr>
        <p:blipFill>
          <a:blip r:embed="rId5"/>
          <a:stretch>
            <a:fillRect/>
          </a:stretch>
        </p:blipFill>
        <p:spPr>
          <a:xfrm>
            <a:off x="2096081" y="1837145"/>
            <a:ext cx="7999044" cy="4488946"/>
          </a:xfrm>
          <a:prstGeom prst="rect">
            <a:avLst/>
          </a:prstGeom>
        </p:spPr>
      </p:pic>
      <p:sp>
        <p:nvSpPr>
          <p:cNvPr id="4" name="TextBox 3"/>
          <p:cNvSpPr txBox="1"/>
          <p:nvPr/>
        </p:nvSpPr>
        <p:spPr>
          <a:xfrm>
            <a:off x="2096081" y="1236373"/>
            <a:ext cx="7999044"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All pupils are asked to rate their agreement with the following statements before and after counselling – the results can be seen below:</a:t>
            </a:r>
          </a:p>
        </p:txBody>
      </p:sp>
    </p:spTree>
    <p:extLst>
      <p:ext uri="{BB962C8B-B14F-4D97-AF65-F5344CB8AC3E}">
        <p14:creationId xmlns:p14="http://schemas.microsoft.com/office/powerpoint/2010/main" val="1900893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523208" y="6472292"/>
            <a:ext cx="9144793" cy="484674"/>
          </a:xfrm>
          <a:prstGeom prst="rect">
            <a:avLst/>
          </a:prstGeom>
        </p:spPr>
      </p:pic>
      <p:pic>
        <p:nvPicPr>
          <p:cNvPr id="11" name="Picture 1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02757" y="169047"/>
            <a:ext cx="1357464" cy="741474"/>
          </a:xfrm>
          <a:prstGeom prst="rect">
            <a:avLst/>
          </a:prstGeom>
          <a:noFill/>
        </p:spPr>
      </p:pic>
      <p:sp>
        <p:nvSpPr>
          <p:cNvPr id="4" name="Rectangle 3"/>
          <p:cNvSpPr/>
          <p:nvPr/>
        </p:nvSpPr>
        <p:spPr>
          <a:xfrm>
            <a:off x="8640207" y="3210509"/>
            <a:ext cx="237566" cy="369332"/>
          </a:xfrm>
          <a:prstGeom prst="rect">
            <a:avLst/>
          </a:prstGeom>
        </p:spPr>
        <p:txBody>
          <a:bodyPr wrap="none">
            <a:spAutoFit/>
          </a:bodyPr>
          <a:lstStyle/>
          <a:p>
            <a:r>
              <a:rPr lang="en-GB" dirty="0"/>
              <a:t> </a:t>
            </a:r>
          </a:p>
        </p:txBody>
      </p:sp>
      <p:sp>
        <p:nvSpPr>
          <p:cNvPr id="3" name="Rectangle 2"/>
          <p:cNvSpPr/>
          <p:nvPr/>
        </p:nvSpPr>
        <p:spPr>
          <a:xfrm>
            <a:off x="2074719" y="445763"/>
            <a:ext cx="6993081" cy="954107"/>
          </a:xfrm>
          <a:prstGeom prst="rect">
            <a:avLst/>
          </a:prstGeom>
        </p:spPr>
        <p:txBody>
          <a:bodyPr wrap="square">
            <a:spAutoFit/>
          </a:bodyPr>
          <a:lstStyle/>
          <a:p>
            <a:pPr>
              <a:spcBef>
                <a:spcPct val="0"/>
              </a:spcBef>
            </a:pPr>
            <a:r>
              <a:rPr lang="en-GB" sz="2800" dirty="0">
                <a:solidFill>
                  <a:schemeClr val="accent1"/>
                </a:solidFill>
                <a:latin typeface="Arial" panose="020B0604020202020204" pitchFamily="34" charset="0"/>
                <a:ea typeface="+mj-ea"/>
                <a:cs typeface="Arial" panose="020B0604020202020204" pitchFamily="34" charset="0"/>
              </a:rPr>
              <a:t>Mental Health and Wellbeing – Secondary Counselling Service Impact</a:t>
            </a:r>
          </a:p>
        </p:txBody>
      </p:sp>
      <p:grpSp>
        <p:nvGrpSpPr>
          <p:cNvPr id="29" name="Group 28"/>
          <p:cNvGrpSpPr/>
          <p:nvPr/>
        </p:nvGrpSpPr>
        <p:grpSpPr>
          <a:xfrm>
            <a:off x="2074718" y="1856514"/>
            <a:ext cx="7928040" cy="3981660"/>
            <a:chOff x="550718" y="2316567"/>
            <a:chExt cx="7928040" cy="3981660"/>
          </a:xfrm>
        </p:grpSpPr>
        <p:grpSp>
          <p:nvGrpSpPr>
            <p:cNvPr id="14" name="Group 13"/>
            <p:cNvGrpSpPr/>
            <p:nvPr/>
          </p:nvGrpSpPr>
          <p:grpSpPr>
            <a:xfrm>
              <a:off x="3234171" y="3259611"/>
              <a:ext cx="2010641" cy="1806635"/>
              <a:chOff x="3234171" y="3259611"/>
              <a:chExt cx="2010641" cy="1806635"/>
            </a:xfrm>
          </p:grpSpPr>
          <p:sp>
            <p:nvSpPr>
              <p:cNvPr id="7" name="Oval 6"/>
              <p:cNvSpPr/>
              <p:nvPr/>
            </p:nvSpPr>
            <p:spPr>
              <a:xfrm>
                <a:off x="3304310" y="3259611"/>
                <a:ext cx="1870364" cy="1806635"/>
              </a:xfrm>
              <a:prstGeom prst="ellipse">
                <a:avLst/>
              </a:prstGeom>
              <a:solidFill>
                <a:srgbClr val="E8E7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3234171" y="3701263"/>
                <a:ext cx="2010641" cy="923330"/>
              </a:xfrm>
              <a:prstGeom prst="rect">
                <a:avLst/>
              </a:prstGeom>
              <a:noFill/>
            </p:spPr>
            <p:txBody>
              <a:bodyPr wrap="square" rtlCol="0">
                <a:spAutoFit/>
              </a:bodyPr>
              <a:lstStyle/>
              <a:p>
                <a:pPr algn="ctr"/>
                <a:r>
                  <a:rPr lang="en-GB" b="1" i="1" dirty="0"/>
                  <a:t>What are the best things about counselling?</a:t>
                </a:r>
              </a:p>
            </p:txBody>
          </p:sp>
        </p:grpSp>
        <p:sp>
          <p:nvSpPr>
            <p:cNvPr id="17" name="TextBox 16"/>
            <p:cNvSpPr txBox="1"/>
            <p:nvPr/>
          </p:nvSpPr>
          <p:spPr>
            <a:xfrm>
              <a:off x="5803056" y="2316567"/>
              <a:ext cx="2626302" cy="1569660"/>
            </a:xfrm>
            <a:prstGeom prst="rect">
              <a:avLst/>
            </a:prstGeom>
            <a:noFill/>
          </p:spPr>
          <p:txBody>
            <a:bodyPr wrap="square" rtlCol="0">
              <a:spAutoFit/>
            </a:bodyPr>
            <a:lstStyle/>
            <a:p>
              <a:r>
                <a:rPr lang="en-GB" sz="1600" dirty="0"/>
                <a:t>“Having someone to talk to that was understanding and that I trusted. Also, someone that I knew was on my side and wanted me to be better.” </a:t>
              </a:r>
              <a:r>
                <a:rPr lang="en-GB" sz="1600" b="1" dirty="0"/>
                <a:t>(S6 pupil)</a:t>
              </a:r>
              <a:endParaRPr lang="en-GB" b="1" dirty="0"/>
            </a:p>
          </p:txBody>
        </p:sp>
        <p:sp>
          <p:nvSpPr>
            <p:cNvPr id="18" name="TextBox 17"/>
            <p:cNvSpPr txBox="1"/>
            <p:nvPr/>
          </p:nvSpPr>
          <p:spPr>
            <a:xfrm>
              <a:off x="550718" y="4747567"/>
              <a:ext cx="2315767" cy="1077218"/>
            </a:xfrm>
            <a:prstGeom prst="rect">
              <a:avLst/>
            </a:prstGeom>
            <a:noFill/>
          </p:spPr>
          <p:txBody>
            <a:bodyPr wrap="square" rtlCol="0">
              <a:spAutoFit/>
            </a:bodyPr>
            <a:lstStyle/>
            <a:p>
              <a:r>
                <a:rPr lang="en-GB" sz="1600" dirty="0"/>
                <a:t>“</a:t>
              </a:r>
              <a:r>
                <a:rPr lang="en-GB" sz="1600" dirty="0">
                  <a:latin typeface="Arial" panose="020B0604020202020204" pitchFamily="34" charset="0"/>
                  <a:cs typeface="Arial" panose="020B0604020202020204" pitchFamily="34" charset="0"/>
                </a:rPr>
                <a:t>Having someone to talk with and understand my thoughts.” </a:t>
              </a:r>
              <a:r>
                <a:rPr lang="en-GB" sz="1600" b="1" dirty="0">
                  <a:latin typeface="Arial" panose="020B0604020202020204" pitchFamily="34" charset="0"/>
                  <a:cs typeface="Arial" panose="020B0604020202020204" pitchFamily="34" charset="0"/>
                </a:rPr>
                <a:t>(S5 pupil)</a:t>
              </a:r>
              <a:endParaRPr lang="en-GB" b="1" dirty="0">
                <a:latin typeface="Arial" panose="020B0604020202020204" pitchFamily="34" charset="0"/>
                <a:cs typeface="Arial" panose="020B0604020202020204" pitchFamily="34" charset="0"/>
              </a:endParaRPr>
            </a:p>
          </p:txBody>
        </p:sp>
        <p:sp>
          <p:nvSpPr>
            <p:cNvPr id="19" name="TextBox 18"/>
            <p:cNvSpPr txBox="1"/>
            <p:nvPr/>
          </p:nvSpPr>
          <p:spPr>
            <a:xfrm>
              <a:off x="550718" y="2533400"/>
              <a:ext cx="2128603" cy="1323439"/>
            </a:xfrm>
            <a:prstGeom prst="rect">
              <a:avLst/>
            </a:prstGeom>
            <a:noFill/>
          </p:spPr>
          <p:txBody>
            <a:bodyPr wrap="square" rtlCol="0">
              <a:spAutoFit/>
            </a:bodyPr>
            <a:lstStyle/>
            <a:p>
              <a:r>
                <a:rPr lang="en-GB" sz="1600" dirty="0"/>
                <a:t>“</a:t>
              </a:r>
              <a:r>
                <a:rPr lang="en-GB" sz="1600" dirty="0">
                  <a:latin typeface="Arial" panose="020B0604020202020204" pitchFamily="34" charset="0"/>
                  <a:cs typeface="Arial" panose="020B0604020202020204" pitchFamily="34" charset="0"/>
                </a:rPr>
                <a:t>Talking about issues that I didn’t want to keep secret. Having someone reliable to talk to.” </a:t>
              </a:r>
              <a:r>
                <a:rPr lang="en-GB" sz="1600" b="1" dirty="0">
                  <a:latin typeface="Arial" panose="020B0604020202020204" pitchFamily="34" charset="0"/>
                  <a:cs typeface="Arial" panose="020B0604020202020204" pitchFamily="34" charset="0"/>
                </a:rPr>
                <a:t>(S1 pupil)</a:t>
              </a:r>
              <a:endParaRPr lang="en-GB" b="1" dirty="0">
                <a:latin typeface="Arial" panose="020B0604020202020204" pitchFamily="34" charset="0"/>
                <a:cs typeface="Arial" panose="020B0604020202020204" pitchFamily="34" charset="0"/>
              </a:endParaRPr>
            </a:p>
          </p:txBody>
        </p:sp>
        <p:cxnSp>
          <p:nvCxnSpPr>
            <p:cNvPr id="21" name="Straight Connector 20"/>
            <p:cNvCxnSpPr>
              <a:stCxn id="7" idx="7"/>
            </p:cNvCxnSpPr>
            <p:nvPr/>
          </p:nvCxnSpPr>
          <p:spPr>
            <a:xfrm flipV="1">
              <a:off x="4900766" y="2645125"/>
              <a:ext cx="832152" cy="8790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7" idx="1"/>
            </p:cNvCxnSpPr>
            <p:nvPr/>
          </p:nvCxnSpPr>
          <p:spPr>
            <a:xfrm>
              <a:off x="2540670" y="2892290"/>
              <a:ext cx="1037548" cy="6318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907342" y="4344994"/>
              <a:ext cx="398663" cy="4784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377657" y="4728567"/>
              <a:ext cx="3101101" cy="1569660"/>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“Having someone that isn’t </a:t>
              </a:r>
              <a:r>
                <a:rPr lang="en-GB" sz="1600" dirty="0" smtClean="0">
                  <a:latin typeface="Arial" panose="020B0604020202020204" pitchFamily="34" charset="0"/>
                  <a:cs typeface="Arial" panose="020B0604020202020204" pitchFamily="34" charset="0"/>
                </a:rPr>
                <a:t>at home all the time to talk to, taking the stress off my family, getting help from someone who properly knew how to help me.” </a:t>
              </a:r>
              <a:r>
                <a:rPr lang="en-GB" sz="1600" b="1" dirty="0" smtClean="0">
                  <a:latin typeface="Arial" panose="020B0604020202020204" pitchFamily="34" charset="0"/>
                  <a:cs typeface="Arial" panose="020B0604020202020204" pitchFamily="34" charset="0"/>
                </a:rPr>
                <a:t>(S2 pupil)</a:t>
              </a:r>
              <a:endParaRPr lang="en-GB" b="1" dirty="0">
                <a:latin typeface="Arial" panose="020B0604020202020204" pitchFamily="34" charset="0"/>
                <a:cs typeface="Arial" panose="020B0604020202020204" pitchFamily="34" charset="0"/>
              </a:endParaRPr>
            </a:p>
          </p:txBody>
        </p:sp>
        <p:cxnSp>
          <p:nvCxnSpPr>
            <p:cNvPr id="28" name="Straight Connector 27"/>
            <p:cNvCxnSpPr/>
            <p:nvPr/>
          </p:nvCxnSpPr>
          <p:spPr>
            <a:xfrm>
              <a:off x="5174674" y="4256949"/>
              <a:ext cx="405966" cy="4059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50875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6949"/>
            <a:ext cx="10515600" cy="998805"/>
          </a:xfrm>
        </p:spPr>
        <p:txBody>
          <a:bodyPr/>
          <a:lstStyle/>
          <a:p>
            <a:pPr algn="ctr"/>
            <a:r>
              <a:rPr lang="en-GB" dirty="0" smtClean="0"/>
              <a:t>What is a Nurturing Approach?</a:t>
            </a:r>
            <a:endParaRPr lang="en-GB" dirty="0"/>
          </a:p>
        </p:txBody>
      </p:sp>
      <p:sp>
        <p:nvSpPr>
          <p:cNvPr id="3" name="Content Placeholder 2"/>
          <p:cNvSpPr>
            <a:spLocks noGrp="1"/>
          </p:cNvSpPr>
          <p:nvPr>
            <p:ph idx="1"/>
          </p:nvPr>
        </p:nvSpPr>
        <p:spPr>
          <a:xfrm>
            <a:off x="309489" y="1364566"/>
            <a:ext cx="11577711" cy="5219114"/>
          </a:xfrm>
        </p:spPr>
        <p:txBody>
          <a:bodyPr>
            <a:normAutofit/>
          </a:bodyPr>
          <a:lstStyle/>
          <a:p>
            <a:pPr marL="0" indent="0">
              <a:buNone/>
            </a:pPr>
            <a:r>
              <a:rPr lang="en-GB" sz="2400" dirty="0" smtClean="0"/>
              <a:t>A nurturing </a:t>
            </a:r>
            <a:r>
              <a:rPr lang="en-GB" sz="2400" dirty="0"/>
              <a:t>approach recognises that </a:t>
            </a:r>
            <a:r>
              <a:rPr lang="en-GB" sz="2400" b="1" dirty="0">
                <a:solidFill>
                  <a:srgbClr val="00B050"/>
                </a:solidFill>
              </a:rPr>
              <a:t>positive relationships </a:t>
            </a:r>
            <a:r>
              <a:rPr lang="en-GB" sz="2400" dirty="0" smtClean="0"/>
              <a:t>are central </a:t>
            </a:r>
            <a:r>
              <a:rPr lang="en-GB" sz="2400" dirty="0"/>
              <a:t>to both </a:t>
            </a:r>
            <a:r>
              <a:rPr lang="en-GB" sz="2400" b="1" dirty="0">
                <a:solidFill>
                  <a:srgbClr val="00B050"/>
                </a:solidFill>
              </a:rPr>
              <a:t>learning</a:t>
            </a:r>
            <a:r>
              <a:rPr lang="en-GB" sz="2400" dirty="0">
                <a:solidFill>
                  <a:srgbClr val="00B050"/>
                </a:solidFill>
              </a:rPr>
              <a:t> </a:t>
            </a:r>
            <a:r>
              <a:rPr lang="en-GB" sz="2400" dirty="0"/>
              <a:t>and </a:t>
            </a:r>
            <a:r>
              <a:rPr lang="en-GB" sz="2400" b="1" dirty="0">
                <a:solidFill>
                  <a:srgbClr val="00B050"/>
                </a:solidFill>
              </a:rPr>
              <a:t>wellbeing</a:t>
            </a:r>
            <a:r>
              <a:rPr lang="en-GB" sz="2400" dirty="0"/>
              <a:t>. A key aspect of a </a:t>
            </a:r>
            <a:r>
              <a:rPr lang="en-GB" sz="2400" dirty="0" smtClean="0"/>
              <a:t>nurturing approach </a:t>
            </a:r>
            <a:r>
              <a:rPr lang="en-GB" sz="2400" dirty="0"/>
              <a:t>is an understanding of </a:t>
            </a:r>
            <a:r>
              <a:rPr lang="en-GB" sz="2400" b="1" dirty="0">
                <a:solidFill>
                  <a:srgbClr val="FF0000"/>
                </a:solidFill>
              </a:rPr>
              <a:t>attachment theory </a:t>
            </a:r>
            <a:r>
              <a:rPr lang="en-GB" sz="2400" dirty="0"/>
              <a:t>and </a:t>
            </a:r>
            <a:r>
              <a:rPr lang="en-GB" sz="2400" dirty="0" smtClean="0"/>
              <a:t>how early </a:t>
            </a:r>
            <a:r>
              <a:rPr lang="en-GB" sz="2400" dirty="0"/>
              <a:t>experiences can have a significant impact on development.</a:t>
            </a:r>
          </a:p>
          <a:p>
            <a:pPr marL="0" indent="0">
              <a:buNone/>
            </a:pPr>
            <a:r>
              <a:rPr lang="en-GB" sz="2400" dirty="0"/>
              <a:t>It recognises that all </a:t>
            </a:r>
            <a:r>
              <a:rPr lang="en-GB" sz="2400" dirty="0" smtClean="0"/>
              <a:t> </a:t>
            </a:r>
            <a:r>
              <a:rPr lang="en-GB" sz="2400" dirty="0"/>
              <a:t>staff have a role to </a:t>
            </a:r>
            <a:r>
              <a:rPr lang="en-GB" sz="2400" dirty="0" smtClean="0"/>
              <a:t>play in </a:t>
            </a:r>
            <a:r>
              <a:rPr lang="en-GB" sz="2400" dirty="0"/>
              <a:t>establishing the positive relationships that are required </a:t>
            </a:r>
            <a:r>
              <a:rPr lang="en-GB" sz="2400" dirty="0" smtClean="0"/>
              <a:t>to promote </a:t>
            </a:r>
            <a:r>
              <a:rPr lang="en-GB" sz="2400" dirty="0"/>
              <a:t>healthy social and emotional development and that </a:t>
            </a:r>
            <a:r>
              <a:rPr lang="en-GB" sz="2400" dirty="0" smtClean="0"/>
              <a:t>these relationships </a:t>
            </a:r>
            <a:r>
              <a:rPr lang="en-GB" sz="2400" dirty="0"/>
              <a:t>should be </a:t>
            </a:r>
            <a:r>
              <a:rPr lang="en-GB" sz="2400" b="1" dirty="0">
                <a:solidFill>
                  <a:srgbClr val="FF0000"/>
                </a:solidFill>
              </a:rPr>
              <a:t>reliable, predictable and consistent </a:t>
            </a:r>
            <a:r>
              <a:rPr lang="en-GB" sz="2400" dirty="0" smtClean="0"/>
              <a:t>where possible</a:t>
            </a:r>
            <a:r>
              <a:rPr lang="en-GB" sz="2400" dirty="0"/>
              <a:t>. A nurturing approach has a key focus on the </a:t>
            </a:r>
            <a:r>
              <a:rPr lang="en-GB" sz="2400" dirty="0" smtClean="0"/>
              <a:t>school environment </a:t>
            </a:r>
            <a:r>
              <a:rPr lang="en-GB" sz="2400" dirty="0"/>
              <a:t>and emphasises the balance between care </a:t>
            </a:r>
            <a:r>
              <a:rPr lang="en-GB" sz="2400" dirty="0" smtClean="0"/>
              <a:t>and challenge </a:t>
            </a:r>
            <a:r>
              <a:rPr lang="en-GB" sz="2400" dirty="0"/>
              <a:t>which incorporates </a:t>
            </a:r>
            <a:r>
              <a:rPr lang="en-GB" sz="2400" b="1" dirty="0" err="1">
                <a:solidFill>
                  <a:srgbClr val="FF0000"/>
                </a:solidFill>
              </a:rPr>
              <a:t>attunement</a:t>
            </a:r>
            <a:r>
              <a:rPr lang="en-GB" sz="2400" b="1" dirty="0">
                <a:solidFill>
                  <a:srgbClr val="FF0000"/>
                </a:solidFill>
              </a:rPr>
              <a:t>, warmth and </a:t>
            </a:r>
            <a:r>
              <a:rPr lang="en-GB" sz="2400" b="1" dirty="0" smtClean="0">
                <a:solidFill>
                  <a:srgbClr val="FF0000"/>
                </a:solidFill>
              </a:rPr>
              <a:t>connection</a:t>
            </a:r>
            <a:r>
              <a:rPr lang="en-GB" sz="2400" dirty="0" smtClean="0"/>
              <a:t> alongside </a:t>
            </a:r>
            <a:r>
              <a:rPr lang="en-GB" sz="2400" b="1" dirty="0">
                <a:solidFill>
                  <a:srgbClr val="00B050"/>
                </a:solidFill>
              </a:rPr>
              <a:t>structure, high expectations </a:t>
            </a:r>
            <a:r>
              <a:rPr lang="en-GB" sz="2400" dirty="0"/>
              <a:t>and a focus on </a:t>
            </a:r>
            <a:r>
              <a:rPr lang="en-GB" sz="2400" dirty="0" smtClean="0"/>
              <a:t>achievement and </a:t>
            </a:r>
            <a:r>
              <a:rPr lang="en-GB" sz="2400" dirty="0"/>
              <a:t>attainment. It is based on the understanding of </a:t>
            </a:r>
            <a:r>
              <a:rPr lang="en-GB" sz="2400" b="1" dirty="0">
                <a:solidFill>
                  <a:srgbClr val="00B050"/>
                </a:solidFill>
              </a:rPr>
              <a:t>6 </a:t>
            </a:r>
            <a:r>
              <a:rPr lang="en-GB" sz="2400" b="1" dirty="0" smtClean="0">
                <a:solidFill>
                  <a:srgbClr val="00B050"/>
                </a:solidFill>
              </a:rPr>
              <a:t>Nurturing  Principles</a:t>
            </a:r>
            <a:r>
              <a:rPr lang="en-GB" sz="2400" dirty="0" smtClean="0"/>
              <a:t>.</a:t>
            </a:r>
          </a:p>
          <a:p>
            <a:pPr marL="0" indent="0">
              <a:buNone/>
            </a:pPr>
            <a:endParaRPr lang="en-GB" sz="2400" dirty="0"/>
          </a:p>
          <a:p>
            <a:pPr marL="0" indent="0">
              <a:buNone/>
            </a:pPr>
            <a:r>
              <a:rPr lang="en-GB" sz="2400" dirty="0" smtClean="0"/>
              <a:t>A </a:t>
            </a:r>
            <a:r>
              <a:rPr lang="en-GB" sz="2400" dirty="0"/>
              <a:t>nurturing approach can be applied at both the universal </a:t>
            </a:r>
            <a:r>
              <a:rPr lang="en-GB" sz="2400" dirty="0" smtClean="0"/>
              <a:t>and targeted </a:t>
            </a:r>
            <a:r>
              <a:rPr lang="en-GB" sz="2400" dirty="0"/>
              <a:t>level and promotes inclusive, respectful </a:t>
            </a:r>
            <a:r>
              <a:rPr lang="en-GB" sz="2400" dirty="0" smtClean="0"/>
              <a:t>relationships across </a:t>
            </a:r>
            <a:r>
              <a:rPr lang="en-GB" sz="2400" dirty="0"/>
              <a:t>the whole school community, including learners, </a:t>
            </a:r>
            <a:r>
              <a:rPr lang="en-GB" sz="2400" dirty="0" smtClean="0"/>
              <a:t>staff, parents/carers </a:t>
            </a:r>
            <a:r>
              <a:rPr lang="en-GB" sz="2400" dirty="0"/>
              <a:t>and partners.</a:t>
            </a:r>
          </a:p>
        </p:txBody>
      </p:sp>
    </p:spTree>
    <p:extLst>
      <p:ext uri="{BB962C8B-B14F-4D97-AF65-F5344CB8AC3E}">
        <p14:creationId xmlns:p14="http://schemas.microsoft.com/office/powerpoint/2010/main" val="1274078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523208" y="6472292"/>
            <a:ext cx="9144793" cy="484674"/>
          </a:xfrm>
          <a:prstGeom prst="rect">
            <a:avLst/>
          </a:prstGeom>
        </p:spPr>
      </p:pic>
      <p:pic>
        <p:nvPicPr>
          <p:cNvPr id="11" name="Picture 1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02757" y="169047"/>
            <a:ext cx="1357464" cy="741474"/>
          </a:xfrm>
          <a:prstGeom prst="rect">
            <a:avLst/>
          </a:prstGeom>
          <a:noFill/>
        </p:spPr>
      </p:pic>
      <p:sp>
        <p:nvSpPr>
          <p:cNvPr id="4" name="Rectangle 3"/>
          <p:cNvSpPr/>
          <p:nvPr/>
        </p:nvSpPr>
        <p:spPr>
          <a:xfrm>
            <a:off x="8640207" y="3210509"/>
            <a:ext cx="237566" cy="369332"/>
          </a:xfrm>
          <a:prstGeom prst="rect">
            <a:avLst/>
          </a:prstGeom>
        </p:spPr>
        <p:txBody>
          <a:bodyPr wrap="none">
            <a:spAutoFit/>
          </a:bodyPr>
          <a:lstStyle/>
          <a:p>
            <a:r>
              <a:rPr lang="en-GB" dirty="0"/>
              <a:t> </a:t>
            </a:r>
          </a:p>
        </p:txBody>
      </p:sp>
      <p:sp>
        <p:nvSpPr>
          <p:cNvPr id="3" name="Rectangle 2"/>
          <p:cNvSpPr/>
          <p:nvPr/>
        </p:nvSpPr>
        <p:spPr>
          <a:xfrm>
            <a:off x="2074719" y="445763"/>
            <a:ext cx="6993081" cy="954107"/>
          </a:xfrm>
          <a:prstGeom prst="rect">
            <a:avLst/>
          </a:prstGeom>
        </p:spPr>
        <p:txBody>
          <a:bodyPr wrap="square">
            <a:spAutoFit/>
          </a:bodyPr>
          <a:lstStyle/>
          <a:p>
            <a:pPr>
              <a:spcBef>
                <a:spcPct val="0"/>
              </a:spcBef>
            </a:pPr>
            <a:r>
              <a:rPr lang="en-GB" sz="2800" dirty="0">
                <a:solidFill>
                  <a:schemeClr val="accent1"/>
                </a:solidFill>
                <a:latin typeface="Arial" panose="020B0604020202020204" pitchFamily="34" charset="0"/>
                <a:ea typeface="+mj-ea"/>
                <a:cs typeface="Arial" panose="020B0604020202020204" pitchFamily="34" charset="0"/>
              </a:rPr>
              <a:t>Mental Health and Wellbeing – Secondary Counselling Service Impact</a:t>
            </a:r>
          </a:p>
        </p:txBody>
      </p:sp>
      <p:grpSp>
        <p:nvGrpSpPr>
          <p:cNvPr id="29" name="Group 28"/>
          <p:cNvGrpSpPr/>
          <p:nvPr/>
        </p:nvGrpSpPr>
        <p:grpSpPr>
          <a:xfrm>
            <a:off x="2074718" y="1856514"/>
            <a:ext cx="7928040" cy="4000660"/>
            <a:chOff x="550718" y="2316567"/>
            <a:chExt cx="7928040" cy="4000660"/>
          </a:xfrm>
        </p:grpSpPr>
        <p:grpSp>
          <p:nvGrpSpPr>
            <p:cNvPr id="14" name="Group 13"/>
            <p:cNvGrpSpPr/>
            <p:nvPr/>
          </p:nvGrpSpPr>
          <p:grpSpPr>
            <a:xfrm>
              <a:off x="3234171" y="3259611"/>
              <a:ext cx="2010641" cy="1806635"/>
              <a:chOff x="3234171" y="3259611"/>
              <a:chExt cx="2010641" cy="1806635"/>
            </a:xfrm>
          </p:grpSpPr>
          <p:sp>
            <p:nvSpPr>
              <p:cNvPr id="7" name="Oval 6"/>
              <p:cNvSpPr/>
              <p:nvPr/>
            </p:nvSpPr>
            <p:spPr>
              <a:xfrm>
                <a:off x="3304310" y="3259611"/>
                <a:ext cx="1870364" cy="1806635"/>
              </a:xfrm>
              <a:prstGeom prst="ellipse">
                <a:avLst/>
              </a:prstGeom>
              <a:solidFill>
                <a:srgbClr val="E8E7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3234171" y="3701263"/>
                <a:ext cx="2010641" cy="1107996"/>
              </a:xfrm>
              <a:prstGeom prst="rect">
                <a:avLst/>
              </a:prstGeom>
              <a:noFill/>
            </p:spPr>
            <p:txBody>
              <a:bodyPr wrap="square" rtlCol="0">
                <a:spAutoFit/>
              </a:bodyPr>
              <a:lstStyle/>
              <a:p>
                <a:pPr algn="ctr"/>
                <a:r>
                  <a:rPr lang="en-GB" sz="1600" b="1" i="1" dirty="0"/>
                  <a:t>What do you think about having a counsellor in your school?</a:t>
                </a:r>
              </a:p>
            </p:txBody>
          </p:sp>
        </p:grpSp>
        <p:sp>
          <p:nvSpPr>
            <p:cNvPr id="17" name="TextBox 16"/>
            <p:cNvSpPr txBox="1"/>
            <p:nvPr/>
          </p:nvSpPr>
          <p:spPr>
            <a:xfrm>
              <a:off x="5803056" y="2316567"/>
              <a:ext cx="2626302" cy="1323439"/>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“It’s brilliant because I feel supported and understood – without a counsellor I would have really struggled.” </a:t>
              </a:r>
              <a:r>
                <a:rPr lang="en-GB" sz="1600" b="1" dirty="0">
                  <a:latin typeface="Arial" panose="020B0604020202020204" pitchFamily="34" charset="0"/>
                  <a:cs typeface="Arial" panose="020B0604020202020204" pitchFamily="34" charset="0"/>
                </a:rPr>
                <a:t>(S5 pupil)</a:t>
              </a:r>
              <a:endParaRPr lang="en-GB" b="1" dirty="0">
                <a:latin typeface="Arial" panose="020B0604020202020204" pitchFamily="34" charset="0"/>
                <a:cs typeface="Arial" panose="020B0604020202020204" pitchFamily="34" charset="0"/>
              </a:endParaRPr>
            </a:p>
          </p:txBody>
        </p:sp>
        <p:sp>
          <p:nvSpPr>
            <p:cNvPr id="18" name="TextBox 17"/>
            <p:cNvSpPr txBox="1"/>
            <p:nvPr/>
          </p:nvSpPr>
          <p:spPr>
            <a:xfrm>
              <a:off x="550718" y="4747567"/>
              <a:ext cx="2315767" cy="1569660"/>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“I think it’s a good thing because you can get stuff off your chest that’s annoying you or making you sad.” </a:t>
              </a:r>
              <a:r>
                <a:rPr lang="en-GB" sz="1600" b="1" dirty="0">
                  <a:latin typeface="Arial" panose="020B0604020202020204" pitchFamily="34" charset="0"/>
                  <a:cs typeface="Arial" panose="020B0604020202020204" pitchFamily="34" charset="0"/>
                </a:rPr>
                <a:t>(S5 pupil)</a:t>
              </a:r>
              <a:endParaRPr lang="en-GB" b="1" dirty="0">
                <a:latin typeface="Arial" panose="020B0604020202020204" pitchFamily="34" charset="0"/>
                <a:cs typeface="Arial" panose="020B0604020202020204" pitchFamily="34" charset="0"/>
              </a:endParaRPr>
            </a:p>
          </p:txBody>
        </p:sp>
        <p:sp>
          <p:nvSpPr>
            <p:cNvPr id="19" name="TextBox 18"/>
            <p:cNvSpPr txBox="1"/>
            <p:nvPr/>
          </p:nvSpPr>
          <p:spPr>
            <a:xfrm>
              <a:off x="550718" y="2533400"/>
              <a:ext cx="2128603" cy="1323439"/>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“It’s good because people don’t get to talk to people sometimes.” </a:t>
              </a:r>
              <a:r>
                <a:rPr lang="en-GB" sz="1600" b="1" dirty="0">
                  <a:latin typeface="Arial" panose="020B0604020202020204" pitchFamily="34" charset="0"/>
                  <a:cs typeface="Arial" panose="020B0604020202020204" pitchFamily="34" charset="0"/>
                </a:rPr>
                <a:t>(S2 pupil)</a:t>
              </a:r>
              <a:endParaRPr lang="en-GB" b="1" dirty="0">
                <a:latin typeface="Arial" panose="020B0604020202020204" pitchFamily="34" charset="0"/>
                <a:cs typeface="Arial" panose="020B0604020202020204" pitchFamily="34" charset="0"/>
              </a:endParaRPr>
            </a:p>
          </p:txBody>
        </p:sp>
        <p:cxnSp>
          <p:nvCxnSpPr>
            <p:cNvPr id="21" name="Straight Connector 20"/>
            <p:cNvCxnSpPr>
              <a:stCxn id="7" idx="7"/>
            </p:cNvCxnSpPr>
            <p:nvPr/>
          </p:nvCxnSpPr>
          <p:spPr>
            <a:xfrm flipV="1">
              <a:off x="4900766" y="2645125"/>
              <a:ext cx="832152" cy="8790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7" idx="1"/>
            </p:cNvCxnSpPr>
            <p:nvPr/>
          </p:nvCxnSpPr>
          <p:spPr>
            <a:xfrm>
              <a:off x="2746066" y="3017382"/>
              <a:ext cx="832152" cy="506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907342" y="4344994"/>
              <a:ext cx="398663" cy="4784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377657" y="4728567"/>
              <a:ext cx="3101101" cy="1323439"/>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“I think it’s good as it has helped me out with problems and I have felt more comfortable about coming to school.” </a:t>
              </a:r>
              <a:r>
                <a:rPr lang="en-GB" sz="1600" b="1" dirty="0">
                  <a:latin typeface="Arial" panose="020B0604020202020204" pitchFamily="34" charset="0"/>
                  <a:cs typeface="Arial" panose="020B0604020202020204" pitchFamily="34" charset="0"/>
                </a:rPr>
                <a:t>(S4 pupil)</a:t>
              </a:r>
              <a:endParaRPr lang="en-GB" b="1" dirty="0">
                <a:latin typeface="Arial" panose="020B0604020202020204" pitchFamily="34" charset="0"/>
                <a:cs typeface="Arial" panose="020B0604020202020204" pitchFamily="34" charset="0"/>
              </a:endParaRPr>
            </a:p>
          </p:txBody>
        </p:sp>
        <p:cxnSp>
          <p:nvCxnSpPr>
            <p:cNvPr id="28" name="Straight Connector 27"/>
            <p:cNvCxnSpPr/>
            <p:nvPr/>
          </p:nvCxnSpPr>
          <p:spPr>
            <a:xfrm>
              <a:off x="5174674" y="4256949"/>
              <a:ext cx="471618" cy="4716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3929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What’s next for Nurturing North Ayrshire? </a:t>
            </a:r>
            <a:endParaRPr lang="en-GB" dirty="0"/>
          </a:p>
        </p:txBody>
      </p:sp>
      <p:sp>
        <p:nvSpPr>
          <p:cNvPr id="3" name="Content Placeholder 2"/>
          <p:cNvSpPr>
            <a:spLocks noGrp="1"/>
          </p:cNvSpPr>
          <p:nvPr>
            <p:ph idx="1"/>
          </p:nvPr>
        </p:nvSpPr>
        <p:spPr/>
        <p:txBody>
          <a:bodyPr/>
          <a:lstStyle/>
          <a:p>
            <a:r>
              <a:rPr lang="en-GB" dirty="0" smtClean="0"/>
              <a:t>Expand targeted nurture provisions</a:t>
            </a:r>
          </a:p>
          <a:p>
            <a:r>
              <a:rPr lang="en-GB" dirty="0" smtClean="0"/>
              <a:t>Deepen whole school work to support distressed behaviour through professional learning (De-escalation, Self Regulation)</a:t>
            </a:r>
          </a:p>
          <a:p>
            <a:r>
              <a:rPr lang="en-GB" dirty="0" smtClean="0"/>
              <a:t>Supervision for school leaders</a:t>
            </a:r>
          </a:p>
          <a:p>
            <a:r>
              <a:rPr lang="en-GB" dirty="0" smtClean="0"/>
              <a:t>Extend SMFHA and tiered support for mental health </a:t>
            </a:r>
          </a:p>
          <a:p>
            <a:r>
              <a:rPr lang="en-GB" dirty="0" smtClean="0"/>
              <a:t>Develop coherent sustainable long term counselling approach as part of whole school approach</a:t>
            </a:r>
          </a:p>
          <a:p>
            <a:r>
              <a:rPr lang="en-GB" dirty="0" err="1" smtClean="0"/>
              <a:t>Kilwinning</a:t>
            </a:r>
            <a:r>
              <a:rPr lang="en-GB" dirty="0" smtClean="0"/>
              <a:t> Wellness Model- Linking with Mental Health National Taskforce</a:t>
            </a:r>
          </a:p>
          <a:p>
            <a:endParaRPr lang="en-GB" dirty="0" smtClean="0"/>
          </a:p>
        </p:txBody>
      </p:sp>
    </p:spTree>
    <p:extLst>
      <p:ext uri="{BB962C8B-B14F-4D97-AF65-F5344CB8AC3E}">
        <p14:creationId xmlns:p14="http://schemas.microsoft.com/office/powerpoint/2010/main" val="673146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308" y="300874"/>
            <a:ext cx="10836972" cy="711200"/>
          </a:xfrm>
        </p:spPr>
        <p:txBody>
          <a:bodyPr>
            <a:normAutofit/>
          </a:bodyPr>
          <a:lstStyle/>
          <a:p>
            <a:r>
              <a:rPr lang="en-GB" b="0" dirty="0" smtClean="0"/>
              <a:t>The 6 Nurture Principles</a:t>
            </a:r>
            <a:endParaRPr lang="en-GB" b="0" dirty="0"/>
          </a:p>
        </p:txBody>
      </p:sp>
      <p:graphicFrame>
        <p:nvGraphicFramePr>
          <p:cNvPr id="4" name="Content Placeholder 3"/>
          <p:cNvGraphicFramePr>
            <a:graphicFrameLocks noGrp="1"/>
          </p:cNvGraphicFramePr>
          <p:nvPr>
            <p:ph idx="1"/>
            <p:extLst/>
          </p:nvPr>
        </p:nvGraphicFramePr>
        <p:xfrm>
          <a:off x="457200" y="1179095"/>
          <a:ext cx="11567585" cy="49978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327153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Table 5"/>
          <p:cNvGraphicFramePr>
            <a:graphicFrameLocks noGrp="1"/>
          </p:cNvGraphicFramePr>
          <p:nvPr>
            <p:extLst/>
          </p:nvPr>
        </p:nvGraphicFramePr>
        <p:xfrm>
          <a:off x="2032000" y="719666"/>
          <a:ext cx="8128000" cy="6003105"/>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1296364">
                <a:tc gridSpan="2">
                  <a:txBody>
                    <a:bodyPr/>
                    <a:lstStyle/>
                    <a:p>
                      <a:pPr algn="ctr"/>
                      <a:r>
                        <a:rPr lang="en-GB" sz="3600" dirty="0" smtClean="0">
                          <a:latin typeface="Arial" panose="020B0604020202020204" pitchFamily="34" charset="0"/>
                          <a:cs typeface="Arial" panose="020B0604020202020204" pitchFamily="34" charset="0"/>
                        </a:rPr>
                        <a:t>Nurturing</a:t>
                      </a:r>
                      <a:r>
                        <a:rPr lang="en-GB" sz="3600" baseline="0" dirty="0" smtClean="0">
                          <a:latin typeface="Arial" panose="020B0604020202020204" pitchFamily="34" charset="0"/>
                          <a:cs typeface="Arial" panose="020B0604020202020204" pitchFamily="34" charset="0"/>
                        </a:rPr>
                        <a:t> North Ayrshire</a:t>
                      </a:r>
                      <a:endParaRPr lang="en-GB" sz="3600" dirty="0">
                        <a:latin typeface="Arial" panose="020B0604020202020204" pitchFamily="34" charset="0"/>
                        <a:cs typeface="Arial" panose="020B0604020202020204" pitchFamily="34" charset="0"/>
                      </a:endParaRPr>
                    </a:p>
                  </a:txBody>
                  <a:tcPr/>
                </a:tc>
                <a:tc hMerge="1">
                  <a:txBody>
                    <a:bodyPr/>
                    <a:lstStyle/>
                    <a:p>
                      <a:endParaRPr lang="en-GB" dirty="0"/>
                    </a:p>
                  </a:txBody>
                  <a:tcPr/>
                </a:tc>
                <a:extLst>
                  <a:ext uri="{0D108BD9-81ED-4DB2-BD59-A6C34878D82A}">
                    <a16:rowId xmlns:a16="http://schemas.microsoft.com/office/drawing/2014/main" val="10000"/>
                  </a:ext>
                </a:extLst>
              </a:tr>
              <a:tr h="3410377">
                <a:tc>
                  <a:txBody>
                    <a:bodyPr/>
                    <a:lstStyle/>
                    <a:p>
                      <a:pPr algn="ctr"/>
                      <a:r>
                        <a:rPr lang="en-GB" sz="2400" dirty="0" smtClean="0">
                          <a:latin typeface="Arial" panose="020B0604020202020204" pitchFamily="34" charset="0"/>
                          <a:cs typeface="Arial" panose="020B0604020202020204" pitchFamily="34" charset="0"/>
                        </a:rPr>
                        <a:t>Nurture Groups</a:t>
                      </a:r>
                    </a:p>
                    <a:p>
                      <a:pPr marL="285750" indent="-285750" algn="ctr">
                        <a:buFont typeface="Arial" panose="020B0604020202020204" pitchFamily="34" charset="0"/>
                        <a:buChar char="•"/>
                      </a:pPr>
                      <a:r>
                        <a:rPr lang="en-GB" sz="2400" dirty="0" smtClean="0">
                          <a:latin typeface="Arial" panose="020B0604020202020204" pitchFamily="34" charset="0"/>
                          <a:cs typeface="Arial" panose="020B0604020202020204" pitchFamily="34" charset="0"/>
                        </a:rPr>
                        <a:t>9 Early Years</a:t>
                      </a:r>
                    </a:p>
                    <a:p>
                      <a:pPr marL="285750" indent="-285750" algn="ctr">
                        <a:buFont typeface="Arial" panose="020B0604020202020204" pitchFamily="34" charset="0"/>
                        <a:buChar char="•"/>
                      </a:pPr>
                      <a:r>
                        <a:rPr lang="en-GB" sz="2400" dirty="0" smtClean="0">
                          <a:latin typeface="Arial" panose="020B0604020202020204" pitchFamily="34" charset="0"/>
                          <a:cs typeface="Arial" panose="020B0604020202020204" pitchFamily="34" charset="0"/>
                        </a:rPr>
                        <a:t>20 Primary </a:t>
                      </a:r>
                    </a:p>
                    <a:p>
                      <a:pPr marL="285750" indent="-285750" algn="ctr">
                        <a:buFont typeface="Arial" panose="020B0604020202020204" pitchFamily="34" charset="0"/>
                        <a:buChar char="•"/>
                      </a:pPr>
                      <a:r>
                        <a:rPr lang="en-GB" sz="2400" dirty="0" smtClean="0">
                          <a:latin typeface="Arial" panose="020B0604020202020204" pitchFamily="34" charset="0"/>
                          <a:cs typeface="Arial" panose="020B0604020202020204" pitchFamily="34" charset="0"/>
                        </a:rPr>
                        <a:t>8 Secondary</a:t>
                      </a:r>
                    </a:p>
                    <a:p>
                      <a:pPr marL="285750" indent="-285750" algn="ctr">
                        <a:buFont typeface="Arial" panose="020B0604020202020204" pitchFamily="34" charset="0"/>
                        <a:buChar char="•"/>
                      </a:pPr>
                      <a:r>
                        <a:rPr lang="en-GB" sz="2400" dirty="0" smtClean="0">
                          <a:latin typeface="Arial" panose="020B0604020202020204" pitchFamily="34" charset="0"/>
                          <a:cs typeface="Arial" panose="020B0604020202020204" pitchFamily="34" charset="0"/>
                        </a:rPr>
                        <a:t>PEF funded </a:t>
                      </a:r>
                      <a:r>
                        <a:rPr lang="en-GB" sz="2400" baseline="0" dirty="0" smtClean="0">
                          <a:latin typeface="Arial" panose="020B0604020202020204" pitchFamily="34" charset="0"/>
                          <a:cs typeface="Arial" panose="020B0604020202020204" pitchFamily="34" charset="0"/>
                        </a:rPr>
                        <a:t>groups</a:t>
                      </a:r>
                    </a:p>
                    <a:p>
                      <a:pPr marL="285750" indent="-285750" algn="ctr">
                        <a:buFont typeface="Arial" panose="020B0604020202020204" pitchFamily="34" charset="0"/>
                        <a:buChar char="•"/>
                      </a:pPr>
                      <a:r>
                        <a:rPr lang="en-GB" sz="2400" baseline="0" dirty="0" smtClean="0">
                          <a:latin typeface="Arial" panose="020B0604020202020204" pitchFamily="34" charset="0"/>
                          <a:cs typeface="Arial" panose="020B0604020202020204" pitchFamily="34" charset="0"/>
                        </a:rPr>
                        <a:t>Education Support Resources</a:t>
                      </a:r>
                    </a:p>
                    <a:p>
                      <a:pPr marL="0" indent="0" algn="ctr">
                        <a:buFont typeface="Arial" panose="020B0604020202020204" pitchFamily="34" charset="0"/>
                        <a:buNone/>
                      </a:pPr>
                      <a:endParaRPr lang="en-GB" sz="2400" dirty="0" smtClean="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Wellbeing</a:t>
                      </a:r>
                      <a:r>
                        <a:rPr lang="en-GB" sz="2400" baseline="0" dirty="0" smtClean="0">
                          <a:latin typeface="Arial" panose="020B0604020202020204" pitchFamily="34" charset="0"/>
                          <a:cs typeface="Arial" panose="020B0604020202020204" pitchFamily="34" charset="0"/>
                        </a:rPr>
                        <a:t> Interventions </a:t>
                      </a:r>
                    </a:p>
                    <a:p>
                      <a:pPr marL="285750" indent="-285750" algn="ctr">
                        <a:buFont typeface="Arial" panose="020B0604020202020204" pitchFamily="34" charset="0"/>
                        <a:buChar char="•"/>
                      </a:pPr>
                      <a:r>
                        <a:rPr lang="en-GB" sz="2400" dirty="0" smtClean="0">
                          <a:latin typeface="Arial" panose="020B0604020202020204" pitchFamily="34" charset="0"/>
                          <a:cs typeface="Arial" panose="020B0604020202020204" pitchFamily="34" charset="0"/>
                        </a:rPr>
                        <a:t>School Counsellors</a:t>
                      </a:r>
                    </a:p>
                    <a:p>
                      <a:pPr marL="285750" indent="-285750" algn="ctr">
                        <a:buFont typeface="Arial" panose="020B0604020202020204" pitchFamily="34" charset="0"/>
                        <a:buChar char="•"/>
                      </a:pPr>
                      <a:r>
                        <a:rPr lang="en-GB" sz="2400" dirty="0" smtClean="0">
                          <a:latin typeface="Arial" panose="020B0604020202020204" pitchFamily="34" charset="0"/>
                          <a:cs typeface="Arial" panose="020B0604020202020204" pitchFamily="34" charset="0"/>
                        </a:rPr>
                        <a:t>SMHFA</a:t>
                      </a:r>
                    </a:p>
                    <a:p>
                      <a:pPr marL="285750" indent="-285750" algn="ctr">
                        <a:buFont typeface="Arial" panose="020B0604020202020204" pitchFamily="34" charset="0"/>
                        <a:buChar char="•"/>
                      </a:pPr>
                      <a:r>
                        <a:rPr lang="en-GB" sz="2400" dirty="0" smtClean="0">
                          <a:latin typeface="Arial" panose="020B0604020202020204" pitchFamily="34" charset="0"/>
                          <a:cs typeface="Arial" panose="020B0604020202020204" pitchFamily="34" charset="0"/>
                        </a:rPr>
                        <a:t>Place</a:t>
                      </a:r>
                      <a:r>
                        <a:rPr lang="en-GB" sz="2400" baseline="0" dirty="0" smtClean="0">
                          <a:latin typeface="Arial" panose="020B0604020202020204" pitchFamily="34" charset="0"/>
                          <a:cs typeface="Arial" panose="020B0604020202020204" pitchFamily="34" charset="0"/>
                        </a:rPr>
                        <a:t> to Be</a:t>
                      </a:r>
                    </a:p>
                    <a:p>
                      <a:pPr marL="285750" indent="-285750" algn="ctr">
                        <a:buFont typeface="Arial" panose="020B0604020202020204" pitchFamily="34" charset="0"/>
                        <a:buChar char="•"/>
                      </a:pPr>
                      <a:r>
                        <a:rPr lang="en-GB" sz="2400" baseline="0" dirty="0" smtClean="0">
                          <a:latin typeface="Arial" panose="020B0604020202020204" pitchFamily="34" charset="0"/>
                          <a:cs typeface="Arial" panose="020B0604020202020204" pitchFamily="34" charset="0"/>
                        </a:rPr>
                        <a:t>See Me</a:t>
                      </a:r>
                    </a:p>
                    <a:p>
                      <a:pPr marL="285750" indent="-285750" algn="ctr">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1296364">
                <a:tc gridSpan="2">
                  <a:txBody>
                    <a:bodyPr/>
                    <a:lstStyle/>
                    <a:p>
                      <a:pPr algn="ctr"/>
                      <a:r>
                        <a:rPr lang="en-GB" sz="2800" b="1" dirty="0" smtClean="0">
                          <a:solidFill>
                            <a:schemeClr val="accent1">
                              <a:lumMod val="50000"/>
                            </a:schemeClr>
                          </a:solidFill>
                          <a:latin typeface="Arial" panose="020B0604020202020204" pitchFamily="34" charset="0"/>
                          <a:cs typeface="Arial" panose="020B0604020202020204" pitchFamily="34" charset="0"/>
                        </a:rPr>
                        <a:t>Whole School Nurturing</a:t>
                      </a:r>
                      <a:r>
                        <a:rPr lang="en-GB" sz="2800" b="1" baseline="0" dirty="0" smtClean="0">
                          <a:solidFill>
                            <a:schemeClr val="accent1">
                              <a:lumMod val="50000"/>
                            </a:schemeClr>
                          </a:solidFill>
                          <a:latin typeface="Arial" panose="020B0604020202020204" pitchFamily="34" charset="0"/>
                          <a:cs typeface="Arial" panose="020B0604020202020204" pitchFamily="34" charset="0"/>
                        </a:rPr>
                        <a:t> Approaches and Restorative Approaches </a:t>
                      </a:r>
                      <a:endParaRPr lang="en-GB" sz="2800" b="1" dirty="0">
                        <a:solidFill>
                          <a:schemeClr val="accent1">
                            <a:lumMod val="50000"/>
                          </a:schemeClr>
                        </a:solidFill>
                        <a:latin typeface="Arial" panose="020B0604020202020204" pitchFamily="34" charset="0"/>
                        <a:cs typeface="Arial" panose="020B0604020202020204" pitchFamily="34" charset="0"/>
                      </a:endParaRPr>
                    </a:p>
                  </a:txBody>
                  <a:tcPr/>
                </a:tc>
                <a:tc hMerge="1">
                  <a:txBody>
                    <a:bodyPr/>
                    <a:lstStyle/>
                    <a:p>
                      <a:endParaRPr lang="en-GB"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686854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dirty="0" smtClean="0"/>
              <a:t>     </a:t>
            </a:r>
            <a:r>
              <a:rPr lang="en-GB" dirty="0"/>
              <a:t> </a:t>
            </a:r>
            <a:r>
              <a:rPr lang="en-GB" dirty="0" smtClean="0"/>
              <a:t>Our Nurture Story</a:t>
            </a:r>
            <a:endParaRPr lang="en-GB" dirty="0"/>
          </a:p>
        </p:txBody>
      </p:sp>
      <p:sp>
        <p:nvSpPr>
          <p:cNvPr id="3" name="Content Placeholder 2"/>
          <p:cNvSpPr>
            <a:spLocks noGrp="1"/>
          </p:cNvSpPr>
          <p:nvPr>
            <p:ph idx="1"/>
          </p:nvPr>
        </p:nvSpPr>
        <p:spPr/>
        <p:txBody>
          <a:bodyPr>
            <a:normAutofit/>
          </a:bodyPr>
          <a:lstStyle/>
          <a:p>
            <a:r>
              <a:rPr lang="en-GB" dirty="0" smtClean="0"/>
              <a:t>Existing foundations of nurture work</a:t>
            </a:r>
          </a:p>
          <a:p>
            <a:r>
              <a:rPr lang="en-GB" dirty="0" smtClean="0"/>
              <a:t>Education directorate committed to “Nurturing North Ayrshire”</a:t>
            </a:r>
          </a:p>
          <a:p>
            <a:r>
              <a:rPr lang="en-GB" dirty="0" smtClean="0"/>
              <a:t>Looking outwards phase- Education Scotland</a:t>
            </a:r>
          </a:p>
          <a:p>
            <a:r>
              <a:rPr lang="en-GB" dirty="0" smtClean="0"/>
              <a:t>Attainment Challenge launched</a:t>
            </a:r>
          </a:p>
          <a:p>
            <a:r>
              <a:rPr lang="en-GB" dirty="0" smtClean="0"/>
              <a:t>Professional learning for school SMT</a:t>
            </a:r>
          </a:p>
          <a:p>
            <a:r>
              <a:rPr lang="en-GB" dirty="0" smtClean="0"/>
              <a:t>Primary nurture groups established</a:t>
            </a:r>
          </a:p>
          <a:p>
            <a:r>
              <a:rPr lang="en-GB" dirty="0" smtClean="0"/>
              <a:t>Secondary and early years groups established</a:t>
            </a:r>
          </a:p>
          <a:p>
            <a:r>
              <a:rPr lang="en-GB" dirty="0" smtClean="0"/>
              <a:t>Primary nurture groups expanded to include 5 new groups</a:t>
            </a:r>
          </a:p>
          <a:p>
            <a:endParaRPr lang="en-GB" dirty="0" smtClean="0"/>
          </a:p>
          <a:p>
            <a:endParaRPr lang="en-GB" dirty="0" smtClean="0"/>
          </a:p>
          <a:p>
            <a:endParaRPr lang="en-GB" dirty="0" smtClean="0"/>
          </a:p>
          <a:p>
            <a:endParaRPr lang="en-GB" dirty="0"/>
          </a:p>
        </p:txBody>
      </p:sp>
    </p:spTree>
    <p:extLst>
      <p:ext uri="{BB962C8B-B14F-4D97-AF65-F5344CB8AC3E}">
        <p14:creationId xmlns:p14="http://schemas.microsoft.com/office/powerpoint/2010/main" val="1739214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1820883" y="1299157"/>
            <a:ext cx="8739338" cy="3955673"/>
          </a:xfrm>
          <a:prstGeom prst="rect">
            <a:avLst/>
          </a:prstGeom>
        </p:spPr>
        <p:txBody>
          <a:bodyPr vert="horz" lIns="68580" tIns="34290" rIns="68580" bIns="34290" rtlCol="0">
            <a:norm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r>
              <a:rPr lang="en-GB" sz="1800" dirty="0">
                <a:solidFill>
                  <a:prstClr val="black"/>
                </a:solidFill>
                <a:latin typeface="Arial" panose="020B0604020202020204" pitchFamily="34" charset="0"/>
                <a:cs typeface="Arial" panose="020B0604020202020204" pitchFamily="34" charset="0"/>
              </a:rPr>
              <a:t>To </a:t>
            </a:r>
            <a:r>
              <a:rPr lang="en-GB" sz="1800" dirty="0" smtClean="0">
                <a:solidFill>
                  <a:prstClr val="black"/>
                </a:solidFill>
                <a:latin typeface="Arial" panose="020B0604020202020204" pitchFamily="34" charset="0"/>
                <a:cs typeface="Arial" panose="020B0604020202020204" pitchFamily="34" charset="0"/>
              </a:rPr>
              <a:t>meet the social and emotional needs of identified children so </a:t>
            </a:r>
            <a:r>
              <a:rPr lang="en-GB" sz="1800" dirty="0">
                <a:solidFill>
                  <a:prstClr val="black"/>
                </a:solidFill>
                <a:latin typeface="Arial" panose="020B0604020202020204" pitchFamily="34" charset="0"/>
                <a:cs typeface="Arial" panose="020B0604020202020204" pitchFamily="34" charset="0"/>
              </a:rPr>
              <a:t>that they can develop the skills for life and learning and have the confidence, self-efficacy, and emotional resilience to access the curriculum and attain. In addition to building emotional resilience, this workstream aims to support universal approaches to nurture across the school estate. </a:t>
            </a:r>
          </a:p>
          <a:p>
            <a:pPr marL="0" indent="0">
              <a:buFont typeface="Arial" panose="020B0604020202020204" pitchFamily="34" charset="0"/>
              <a:buNone/>
            </a:pPr>
            <a:r>
              <a:rPr lang="en-GB" sz="1800" dirty="0">
                <a:solidFill>
                  <a:prstClr val="black"/>
                </a:solidFill>
                <a:latin typeface="Arial" panose="020B0604020202020204" pitchFamily="34" charset="0"/>
                <a:cs typeface="Arial" panose="020B0604020202020204" pitchFamily="34" charset="0"/>
              </a:rPr>
              <a:t> </a:t>
            </a:r>
          </a:p>
          <a:p>
            <a:endParaRPr lang="en-GB" sz="1800" dirty="0">
              <a:solidFill>
                <a:prstClr val="black"/>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stretch>
            <a:fillRect/>
          </a:stretch>
        </p:blipFill>
        <p:spPr>
          <a:xfrm>
            <a:off x="1523208" y="6472292"/>
            <a:ext cx="9144793" cy="484674"/>
          </a:xfrm>
          <a:prstGeom prst="rect">
            <a:avLst/>
          </a:prstGeom>
        </p:spPr>
      </p:pic>
      <p:sp>
        <p:nvSpPr>
          <p:cNvPr id="10" name="Title 1"/>
          <p:cNvSpPr txBox="1">
            <a:spLocks/>
          </p:cNvSpPr>
          <p:nvPr/>
        </p:nvSpPr>
        <p:spPr>
          <a:xfrm>
            <a:off x="1820883" y="169048"/>
            <a:ext cx="7722924" cy="887675"/>
          </a:xfrm>
          <a:prstGeom prst="rect">
            <a:avLst/>
          </a:prstGeom>
        </p:spPr>
        <p:txBody>
          <a:bodyPr vert="horz" lIns="68580" tIns="34290" rIns="68580" bIns="34290" rtlCol="0" anchor="t">
            <a:noAutofit/>
          </a:bodyPr>
          <a:lstStyle>
            <a:lvl1pPr algn="l" defTabSz="914400" rtl="0" eaLnBrk="1" latinLnBrk="0" hangingPunct="1">
              <a:spcBef>
                <a:spcPct val="0"/>
              </a:spcBef>
              <a:buNone/>
              <a:defRPr sz="3400" kern="1200">
                <a:solidFill>
                  <a:schemeClr val="accent1"/>
                </a:solidFill>
                <a:latin typeface="+mj-lt"/>
                <a:ea typeface="+mj-ea"/>
                <a:cs typeface="+mj-cs"/>
              </a:defRPr>
            </a:lvl1pPr>
          </a:lstStyle>
          <a:p>
            <a:r>
              <a:rPr lang="en-GB" sz="2800" dirty="0" smtClean="0">
                <a:solidFill>
                  <a:srgbClr val="ED7D31"/>
                </a:solidFill>
                <a:latin typeface="Arial" panose="020B0604020202020204" pitchFamily="34" charset="0"/>
                <a:cs typeface="Arial" panose="020B0604020202020204" pitchFamily="34" charset="0"/>
              </a:rPr>
              <a:t>Nurture Groups </a:t>
            </a:r>
            <a:r>
              <a:rPr lang="en-GB" sz="2800" dirty="0">
                <a:solidFill>
                  <a:srgbClr val="ED7D31"/>
                </a:solidFill>
                <a:latin typeface="Arial" panose="020B0604020202020204" pitchFamily="34" charset="0"/>
                <a:cs typeface="Arial" panose="020B0604020202020204" pitchFamily="34" charset="0"/>
              </a:rPr>
              <a:t>- Purpose</a:t>
            </a:r>
          </a:p>
        </p:txBody>
      </p:sp>
      <p:pic>
        <p:nvPicPr>
          <p:cNvPr id="11" name="Picture 1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02757" y="169047"/>
            <a:ext cx="1357464" cy="741474"/>
          </a:xfrm>
          <a:prstGeom prst="rect">
            <a:avLst/>
          </a:prstGeom>
          <a:noFill/>
        </p:spPr>
      </p:pic>
      <p:pic>
        <p:nvPicPr>
          <p:cNvPr id="13" name="Picture 12" descr="/Users/hsearle/Pictures/Photos Library.photoslibrary/Thumbnails/2017/10/26/20171026-175818/iZFXU8URSy+T+y1WRCCHqQ/thumb_SAM_0144_1024.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0513" y="2884571"/>
            <a:ext cx="3852071" cy="289675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Users/hsearle/Pictures/Photos Library.photoslibrary/Thumbnails/2017/11/03/20171103-120414/oTpnBLBTR0ut65E0tNlvhw/thumb_SAM_0011_1024.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24831" y="2802340"/>
            <a:ext cx="4070773" cy="306122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525151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18054" y="898671"/>
            <a:ext cx="9407611" cy="6186309"/>
          </a:xfrm>
          <a:prstGeom prst="rect">
            <a:avLst/>
          </a:prstGeom>
        </p:spPr>
        <p:txBody>
          <a:bodyPr wrap="square">
            <a:spAutoFit/>
          </a:bodyPr>
          <a:lstStyle/>
          <a:p>
            <a:r>
              <a:rPr lang="en-GB" sz="3600" dirty="0" smtClean="0">
                <a:solidFill>
                  <a:prstClr val="black"/>
                </a:solidFill>
              </a:rPr>
              <a:t>“Sometimes </a:t>
            </a:r>
            <a:r>
              <a:rPr lang="en-GB" sz="3600" dirty="0">
                <a:solidFill>
                  <a:prstClr val="black"/>
                </a:solidFill>
              </a:rPr>
              <a:t>the work is too hard and its too long and I’m tired and its too boring so I just want to go </a:t>
            </a:r>
            <a:r>
              <a:rPr lang="en-GB" sz="3600" dirty="0" smtClean="0">
                <a:solidFill>
                  <a:prstClr val="black"/>
                </a:solidFill>
              </a:rPr>
              <a:t>home…   </a:t>
            </a:r>
          </a:p>
          <a:p>
            <a:r>
              <a:rPr lang="en-GB" sz="3600" dirty="0" smtClean="0">
                <a:solidFill>
                  <a:prstClr val="black"/>
                </a:solidFill>
              </a:rPr>
              <a:t>…I </a:t>
            </a:r>
            <a:r>
              <a:rPr lang="en-GB" sz="3600" dirty="0">
                <a:solidFill>
                  <a:prstClr val="black"/>
                </a:solidFill>
              </a:rPr>
              <a:t>like the nurture room and playtime.  I even like it when it’s somebody’s </a:t>
            </a:r>
            <a:r>
              <a:rPr lang="en-GB" sz="3600" dirty="0" smtClean="0">
                <a:solidFill>
                  <a:prstClr val="black"/>
                </a:solidFill>
              </a:rPr>
              <a:t>birthday.”</a:t>
            </a:r>
          </a:p>
          <a:p>
            <a:endParaRPr lang="en-GB" sz="3600" dirty="0" smtClean="0">
              <a:solidFill>
                <a:prstClr val="black"/>
              </a:solidFill>
            </a:endParaRPr>
          </a:p>
          <a:p>
            <a:r>
              <a:rPr lang="en-GB" sz="3600" dirty="0" smtClean="0">
                <a:solidFill>
                  <a:prstClr val="black"/>
                </a:solidFill>
              </a:rPr>
              <a:t>“School is boring and I want to stay in my house…</a:t>
            </a:r>
          </a:p>
          <a:p>
            <a:r>
              <a:rPr lang="en-GB" sz="3600" dirty="0" smtClean="0">
                <a:solidFill>
                  <a:prstClr val="black"/>
                </a:solidFill>
              </a:rPr>
              <a:t>..I like nurture room and the cool stuff we do there.”</a:t>
            </a:r>
          </a:p>
          <a:p>
            <a:endParaRPr lang="en-GB" sz="3600" dirty="0">
              <a:solidFill>
                <a:prstClr val="black"/>
              </a:solidFill>
            </a:endParaRPr>
          </a:p>
          <a:p>
            <a:endParaRPr lang="en-GB" sz="3600" dirty="0">
              <a:solidFill>
                <a:prstClr val="black"/>
              </a:solidFill>
            </a:endParaRPr>
          </a:p>
        </p:txBody>
      </p:sp>
    </p:spTree>
    <p:extLst>
      <p:ext uri="{BB962C8B-B14F-4D97-AF65-F5344CB8AC3E}">
        <p14:creationId xmlns:p14="http://schemas.microsoft.com/office/powerpoint/2010/main" val="329316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112" y="0"/>
            <a:ext cx="9267910" cy="6342051"/>
          </a:xfrm>
          <a:prstGeom prst="rect">
            <a:avLst/>
          </a:prstGeom>
        </p:spPr>
      </p:pic>
      <p:sp>
        <p:nvSpPr>
          <p:cNvPr id="2" name="Title 1"/>
          <p:cNvSpPr>
            <a:spLocks noGrp="1"/>
          </p:cNvSpPr>
          <p:nvPr>
            <p:ph type="title"/>
          </p:nvPr>
        </p:nvSpPr>
        <p:spPr/>
        <p:txBody>
          <a:bodyPr/>
          <a:lstStyle/>
          <a:p>
            <a:pPr algn="ctr"/>
            <a:r>
              <a:rPr lang="en-GB" b="1" dirty="0" smtClean="0">
                <a:latin typeface="Aharoni" panose="02010803020104030203" pitchFamily="2" charset="-79"/>
                <a:cs typeface="Aharoni" panose="02010803020104030203" pitchFamily="2" charset="-79"/>
              </a:rPr>
              <a:t>Nurture group model</a:t>
            </a:r>
            <a:endParaRPr lang="en-GB" b="1" dirty="0">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806796" y="4026098"/>
            <a:ext cx="8946541" cy="4195481"/>
          </a:xfrm>
        </p:spPr>
        <p:txBody>
          <a:bodyPr/>
          <a:lstStyle/>
          <a:p>
            <a:r>
              <a:rPr lang="en-GB" dirty="0" smtClean="0">
                <a:solidFill>
                  <a:schemeClr val="bg1"/>
                </a:solidFill>
              </a:rPr>
              <a:t>Environment that links home and school </a:t>
            </a:r>
          </a:p>
          <a:p>
            <a:r>
              <a:rPr lang="en-GB" dirty="0" smtClean="0">
                <a:solidFill>
                  <a:schemeClr val="bg1"/>
                </a:solidFill>
              </a:rPr>
              <a:t>Small group  teaching</a:t>
            </a:r>
          </a:p>
          <a:p>
            <a:r>
              <a:rPr lang="en-GB" dirty="0" smtClean="0">
                <a:solidFill>
                  <a:schemeClr val="bg1"/>
                </a:solidFill>
              </a:rPr>
              <a:t>Wellbeing curriculum delivered through play and activities</a:t>
            </a:r>
          </a:p>
          <a:p>
            <a:r>
              <a:rPr lang="en-GB" dirty="0" smtClean="0">
                <a:solidFill>
                  <a:schemeClr val="bg1"/>
                </a:solidFill>
              </a:rPr>
              <a:t>Informed by the 6 principles of nurture</a:t>
            </a:r>
          </a:p>
        </p:txBody>
      </p:sp>
    </p:spTree>
    <p:extLst>
      <p:ext uri="{BB962C8B-B14F-4D97-AF65-F5344CB8AC3E}">
        <p14:creationId xmlns:p14="http://schemas.microsoft.com/office/powerpoint/2010/main" val="649863011"/>
      </p:ext>
    </p:extLst>
  </p:cSld>
  <p:clrMapOvr>
    <a:masterClrMapping/>
  </p:clrMapOvr>
  <p:timing>
    <p:tnLst>
      <p:par>
        <p:cTn id="1" dur="indefinite" restart="never" nodeType="tmRoot"/>
      </p:par>
    </p:tnLst>
  </p:timing>
</p:sld>
</file>

<file path=ppt/theme/theme1.xml><?xml version="1.0" encoding="utf-8"?>
<a:theme xmlns:a="http://schemas.openxmlformats.org/drawingml/2006/main" name="Corporate PPT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 PPT THEME" id="{2A3D8CF3-833D-4018-B3B1-477F8CC0ADD3}" vid="{8499895B-4E86-4E52-82D4-3FADC83F044F}"/>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1CDAB90-48F2-4D27-9C44-D709E2705E65}" vid="{0B79A92E-89E7-463E-873F-5FECEFA66173}"/>
    </a:ext>
  </a:extLst>
</a:theme>
</file>

<file path=ppt/theme/theme3.xml><?xml version="1.0" encoding="utf-8"?>
<a:theme xmlns:a="http://schemas.openxmlformats.org/drawingml/2006/main" name="1_Corporate PPT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 PPT THEME" id="{2A3D8CF3-833D-4018-B3B1-477F8CC0ADD3}" vid="{8499895B-4E86-4E52-82D4-3FADC83F044F}"/>
    </a:ext>
  </a:extLst>
</a:theme>
</file>

<file path=ppt/theme/theme4.xml><?xml version="1.0" encoding="utf-8"?>
<a:theme xmlns:a="http://schemas.openxmlformats.org/drawingml/2006/main" name="2_Corporate PPT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 PPT THEME" id="{2A3D8CF3-833D-4018-B3B1-477F8CC0ADD3}" vid="{8499895B-4E86-4E52-82D4-3FADC83F044F}"/>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1CDAB90-48F2-4D27-9C44-D709E2705E65}" vid="{0B79A92E-89E7-463E-873F-5FECEFA66173}"/>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1CDAB90-48F2-4D27-9C44-D709E2705E65}" vid="{0B79A92E-89E7-463E-873F-5FECEFA66173}"/>
    </a:ext>
  </a:extLst>
</a:theme>
</file>

<file path=ppt/theme/theme8.xml><?xml version="1.0" encoding="utf-8"?>
<a:theme xmlns:a="http://schemas.openxmlformats.org/drawingml/2006/main" name="3_Corporate PPT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 PPT THEME" id="{2A3D8CF3-833D-4018-B3B1-477F8CC0ADD3}" vid="{8499895B-4E86-4E52-82D4-3FADC83F044F}"/>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1CDAB90-48F2-4D27-9C44-D709E2705E65}" vid="{0B79A92E-89E7-463E-873F-5FECEFA66173}"/>
    </a:ext>
  </a:extLst>
</a:theme>
</file>

<file path=docProps/app.xml><?xml version="1.0" encoding="utf-8"?>
<Properties xmlns="http://schemas.openxmlformats.org/officeDocument/2006/extended-properties" xmlns:vt="http://schemas.openxmlformats.org/officeDocument/2006/docPropsVTypes">
  <Template>Corporate PPT THEME</Template>
  <TotalTime>2922</TotalTime>
  <Words>3269</Words>
  <Application>Microsoft Office PowerPoint</Application>
  <PresentationFormat>Widescreen</PresentationFormat>
  <Paragraphs>398</Paragraphs>
  <Slides>31</Slides>
  <Notes>30</Notes>
  <HiddenSlides>0</HiddenSlides>
  <MMClips>0</MMClips>
  <ScaleCrop>false</ScaleCrop>
  <HeadingPairs>
    <vt:vector size="6" baseType="variant">
      <vt:variant>
        <vt:lpstr>Fonts Used</vt:lpstr>
      </vt:variant>
      <vt:variant>
        <vt:i4>4</vt:i4>
      </vt:variant>
      <vt:variant>
        <vt:lpstr>Theme</vt:lpstr>
      </vt:variant>
      <vt:variant>
        <vt:i4>9</vt:i4>
      </vt:variant>
      <vt:variant>
        <vt:lpstr>Slide Titles</vt:lpstr>
      </vt:variant>
      <vt:variant>
        <vt:i4>31</vt:i4>
      </vt:variant>
    </vt:vector>
  </HeadingPairs>
  <TitlesOfParts>
    <vt:vector size="44" baseType="lpstr">
      <vt:lpstr>Aharoni</vt:lpstr>
      <vt:lpstr>Arial</vt:lpstr>
      <vt:lpstr>Calibri</vt:lpstr>
      <vt:lpstr>Calibri Light</vt:lpstr>
      <vt:lpstr>Corporate PPT THEME</vt:lpstr>
      <vt:lpstr>Office Theme</vt:lpstr>
      <vt:lpstr>1_Corporate PPT THEME</vt:lpstr>
      <vt:lpstr>2_Corporate PPT THEME</vt:lpstr>
      <vt:lpstr>1_Office Theme</vt:lpstr>
      <vt:lpstr>2_Office Theme</vt:lpstr>
      <vt:lpstr>3_Office Theme</vt:lpstr>
      <vt:lpstr>3_Corporate PPT THEME</vt:lpstr>
      <vt:lpstr>4_Office Theme</vt:lpstr>
      <vt:lpstr>PowerPoint Presentation</vt:lpstr>
      <vt:lpstr>PowerPoint Presentation</vt:lpstr>
      <vt:lpstr>What is a Nurturing Approach?</vt:lpstr>
      <vt:lpstr>The 6 Nurture Principles</vt:lpstr>
      <vt:lpstr>PowerPoint Presentation</vt:lpstr>
      <vt:lpstr>      Our Nurture Story</vt:lpstr>
      <vt:lpstr>PowerPoint Presentation</vt:lpstr>
      <vt:lpstr>PowerPoint Presentation</vt:lpstr>
      <vt:lpstr>Nurture group model</vt:lpstr>
      <vt:lpstr>Professional Learning that Challenges </vt:lpstr>
      <vt:lpstr>Underpinning Skills and Values of Nurturing Practice</vt:lpstr>
      <vt:lpstr>PowerPoint Presentation</vt:lpstr>
      <vt:lpstr>Early Years</vt:lpstr>
      <vt:lpstr>Secondary </vt:lpstr>
      <vt:lpstr>Secondary SDQs</vt:lpstr>
      <vt:lpstr>Nurture Teacher</vt:lpstr>
      <vt:lpstr>PowerPoint Presentation</vt:lpstr>
      <vt:lpstr>PowerPoint Presentation</vt:lpstr>
      <vt:lpstr>Professional Learning</vt:lpstr>
      <vt:lpstr> </vt:lpstr>
      <vt:lpstr>PowerPoint Presentation</vt:lpstr>
      <vt:lpstr>Learning by enquiring……………..</vt:lpstr>
      <vt:lpstr>Teacher and Student Learning</vt:lpstr>
      <vt:lpstr>Professional Standards and Policy</vt:lpstr>
      <vt:lpstr>Leadership of and  for learning</vt:lpstr>
      <vt:lpstr>Health and Wellbeing</vt:lpstr>
      <vt:lpstr>PowerPoint Presentation</vt:lpstr>
      <vt:lpstr>PowerPoint Presentation</vt:lpstr>
      <vt:lpstr>PowerPoint Presentation</vt:lpstr>
      <vt:lpstr>PowerPoint Presentation</vt:lpstr>
      <vt:lpstr>What’s next for Nurturing North Ayrshire? </vt:lpstr>
    </vt:vector>
  </TitlesOfParts>
  <Company>NAC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Pauline Palmer</dc:creator>
  <cp:lastModifiedBy>Reive M (Morag)</cp:lastModifiedBy>
  <cp:revision>174</cp:revision>
  <cp:lastPrinted>2019-01-24T15:28:21Z</cp:lastPrinted>
  <dcterms:created xsi:type="dcterms:W3CDTF">2017-04-20T09:29:23Z</dcterms:created>
  <dcterms:modified xsi:type="dcterms:W3CDTF">2019-03-14T11:50:29Z</dcterms:modified>
</cp:coreProperties>
</file>