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89" r:id="rId6"/>
    <p:sldId id="282" r:id="rId7"/>
    <p:sldId id="284" r:id="rId8"/>
    <p:sldId id="288" r:id="rId9"/>
    <p:sldId id="286"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uffy" panose="020B0603060100000000" pitchFamily="34" charset="0"/>
      <p:regular r:id="rId17"/>
      <p:bold r:id="rId18"/>
      <p:italic r:id="rId19"/>
      <p:boldItalic r:id="rId20"/>
    </p:embeddedFont>
    <p:embeddedFont>
      <p:font typeface="Tuffy-TTF" panose="020B0603060100000000" pitchFamily="34" charset="0"/>
      <p:regular r:id="rId21"/>
      <p:bold r:id="rId22"/>
      <p:italic r:id="rId23"/>
      <p:boldItalic r:id="rId24"/>
    </p:embeddedFont>
    <p:embeddedFont>
      <p:font typeface="Twinkl"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51"/>
    <a:srgbClr val="00B3F0"/>
    <a:srgbClr val="EE342E"/>
    <a:srgbClr val="D81D32"/>
    <a:srgbClr val="EC6D76"/>
    <a:srgbClr val="87BD31"/>
    <a:srgbClr val="699327"/>
    <a:srgbClr val="00639A"/>
    <a:srgbClr val="0079C3"/>
    <a:srgbClr val="FFE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showGuides="1">
      <p:cViewPr varScale="1">
        <p:scale>
          <a:sx n="116" d="100"/>
          <a:sy n="116" d="100"/>
        </p:scale>
        <p:origin x="1218" y="108"/>
      </p:cViewPr>
      <p:guideLst>
        <p:guide orient="horz" pos="2160"/>
        <p:guide pos="2880"/>
        <p:guide pos="340"/>
        <p:guide orient="horz" pos="3952"/>
        <p:guide pos="5420"/>
        <p:guide orient="horz" pos="346"/>
        <p:guide pos="476"/>
        <p:guide orient="horz" pos="504"/>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Identify 3D shapes, including cubes and cuboids, from </a:t>
            </a:r>
            <a:br>
              <a:rPr lang="en-GB" dirty="0">
                <a:solidFill>
                  <a:srgbClr val="000000"/>
                </a:solidFill>
              </a:rPr>
            </a:br>
            <a:r>
              <a:rPr lang="en-GB" dirty="0">
                <a:solidFill>
                  <a:srgbClr val="000000"/>
                </a:solidFill>
              </a:rPr>
              <a:t>2D representations.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68231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23674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Reasoning about 3D Shapes (1)</a:t>
            </a:r>
            <a:endParaRPr lang="en-GB" sz="1600" b="1" dirty="0">
              <a:solidFill>
                <a:schemeClr val="bg1"/>
              </a:solidFill>
            </a:endParaRPr>
          </a:p>
        </p:txBody>
      </p:sp>
      <p:cxnSp>
        <p:nvCxnSpPr>
          <p:cNvPr id="103" name="Straight Connector 102"/>
          <p:cNvCxnSpPr/>
          <p:nvPr/>
        </p:nvCxnSpPr>
        <p:spPr>
          <a:xfrm>
            <a:off x="368231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409124"/>
            <a:ext cx="7632700" cy="464331"/>
          </a:xfrm>
          <a:prstGeom prst="rect">
            <a:avLst/>
          </a:prstGeom>
          <a:solidFill>
            <a:srgbClr val="00639A"/>
          </a:solidFill>
        </p:spPr>
        <p:txBody>
          <a:bodyPr wrap="square" lIns="108000" tIns="108000" rIns="108000" bIns="108000" rtlCol="0">
            <a:spAutoFit/>
          </a:bodyPr>
          <a:lstStyle/>
          <a:p>
            <a:pPr algn="ctr"/>
            <a:r>
              <a:rPr lang="en-GB" sz="1600" b="1" dirty="0">
                <a:solidFill>
                  <a:schemeClr val="bg1"/>
                </a:solidFill>
              </a:rPr>
              <a:t>Name a 3D shape that has at least one of these 2D shapes as a face:</a:t>
            </a:r>
          </a:p>
        </p:txBody>
      </p:sp>
      <p:sp>
        <p:nvSpPr>
          <p:cNvPr id="3" name="Rectangle 2"/>
          <p:cNvSpPr/>
          <p:nvPr/>
        </p:nvSpPr>
        <p:spPr>
          <a:xfrm>
            <a:off x="762756" y="1873455"/>
            <a:ext cx="7609457" cy="1479993"/>
          </a:xfrm>
          <a:prstGeom prst="rect">
            <a:avLst/>
          </a:prstGeom>
          <a:solidFill>
            <a:schemeClr val="bg1"/>
          </a:solidFill>
          <a:ln w="28575">
            <a:solidFill>
              <a:srgbClr val="00639A"/>
            </a:solidFill>
          </a:ln>
        </p:spPr>
        <p:txBody>
          <a:bodyPr wrap="square" lIns="108000" tIns="108000" rIns="108000" bIns="108000">
            <a:spAutoFit/>
          </a:bodyPr>
          <a:lstStyle/>
          <a:p>
            <a:pPr marL="285750" indent="-285750">
              <a:buFont typeface="Arial" panose="020B0604020202020204" pitchFamily="34" charset="0"/>
              <a:buChar char="•"/>
            </a:pPr>
            <a:r>
              <a:rPr lang="en-GB" sz="1600" dirty="0"/>
              <a:t>A square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circle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An equilateral triangle</a:t>
            </a:r>
          </a:p>
        </p:txBody>
      </p:sp>
      <p:grpSp>
        <p:nvGrpSpPr>
          <p:cNvPr id="20" name="Group 19"/>
          <p:cNvGrpSpPr/>
          <p:nvPr/>
        </p:nvGrpSpPr>
        <p:grpSpPr>
          <a:xfrm>
            <a:off x="747903" y="3479334"/>
            <a:ext cx="2467287" cy="2613490"/>
            <a:chOff x="747903" y="3479334"/>
            <a:chExt cx="2467287" cy="2613490"/>
          </a:xfrm>
        </p:grpSpPr>
        <p:sp>
          <p:nvSpPr>
            <p:cNvPr id="8" name="TextBox 7"/>
            <p:cNvSpPr txBox="1"/>
            <p:nvPr/>
          </p:nvSpPr>
          <p:spPr>
            <a:xfrm>
              <a:off x="747903" y="3479334"/>
              <a:ext cx="2467287" cy="2613490"/>
            </a:xfrm>
            <a:prstGeom prst="rect">
              <a:avLst/>
            </a:prstGeom>
            <a:solidFill>
              <a:schemeClr val="bg1"/>
            </a:solidFill>
            <a:ln w="28575">
              <a:solidFill>
                <a:srgbClr val="87BD31"/>
              </a:solidFill>
            </a:ln>
          </p:spPr>
          <p:txBody>
            <a:bodyPr wrap="square" lIns="108000" tIns="108000" rIns="108000" bIns="108000" rtlCol="0">
              <a:noAutofit/>
            </a:bodyPr>
            <a:lstStyle/>
            <a:p>
              <a:pPr algn="ctr"/>
              <a:r>
                <a:rPr lang="en-GB" sz="1600" b="1" dirty="0"/>
                <a:t>A square</a:t>
              </a:r>
              <a:br>
                <a:rPr lang="en-GB" sz="1600" dirty="0"/>
              </a:br>
              <a:br>
                <a:rPr lang="en-GB" sz="1600" dirty="0"/>
              </a:br>
              <a:br>
                <a:rPr lang="en-GB" sz="1600" dirty="0"/>
              </a:br>
              <a:endParaRPr lang="en-GB" sz="1600" dirty="0"/>
            </a:p>
            <a:p>
              <a:pPr algn="ctr"/>
              <a:endParaRPr lang="en-GB" sz="1600" dirty="0"/>
            </a:p>
            <a:p>
              <a:pPr algn="ctr"/>
              <a:br>
                <a:rPr lang="en-GB" sz="1600" dirty="0"/>
              </a:br>
              <a:br>
                <a:rPr lang="en-GB" sz="1600" dirty="0"/>
              </a:br>
              <a:r>
                <a:rPr lang="en-GB" sz="1600" dirty="0"/>
                <a:t>This could be a </a:t>
              </a:r>
              <a:br>
                <a:rPr lang="en-GB" sz="1600" dirty="0"/>
              </a:br>
              <a:r>
                <a:rPr lang="en-GB" sz="1600" dirty="0"/>
                <a:t>cuboid, a cube or a </a:t>
              </a:r>
              <a:br>
                <a:rPr lang="en-GB" sz="1600" dirty="0"/>
              </a:br>
              <a:r>
                <a:rPr lang="en-GB" sz="1600" dirty="0"/>
                <a:t>square-based pyramid.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43" y="4090239"/>
              <a:ext cx="711605" cy="63269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1566" y="4103423"/>
              <a:ext cx="710999" cy="584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2347" y="4196266"/>
              <a:ext cx="813400" cy="875032"/>
            </a:xfrm>
            <a:prstGeom prst="rect">
              <a:avLst/>
            </a:prstGeom>
          </p:spPr>
        </p:pic>
      </p:grpSp>
      <p:grpSp>
        <p:nvGrpSpPr>
          <p:cNvPr id="22" name="Group 21"/>
          <p:cNvGrpSpPr/>
          <p:nvPr/>
        </p:nvGrpSpPr>
        <p:grpSpPr>
          <a:xfrm>
            <a:off x="5921063" y="3479334"/>
            <a:ext cx="2467287" cy="2613490"/>
            <a:chOff x="5921063" y="3479334"/>
            <a:chExt cx="2467287" cy="2613490"/>
          </a:xfrm>
        </p:grpSpPr>
        <p:sp>
          <p:nvSpPr>
            <p:cNvPr id="11" name="TextBox 10"/>
            <p:cNvSpPr txBox="1"/>
            <p:nvPr/>
          </p:nvSpPr>
          <p:spPr>
            <a:xfrm>
              <a:off x="5921063" y="3479334"/>
              <a:ext cx="2467287" cy="2613490"/>
            </a:xfrm>
            <a:prstGeom prst="rect">
              <a:avLst/>
            </a:prstGeom>
            <a:solidFill>
              <a:schemeClr val="bg1"/>
            </a:solidFill>
            <a:ln w="28575">
              <a:solidFill>
                <a:srgbClr val="87BD31"/>
              </a:solidFill>
            </a:ln>
          </p:spPr>
          <p:txBody>
            <a:bodyPr wrap="square" lIns="108000" tIns="108000" rIns="108000" bIns="108000" rtlCol="0">
              <a:noAutofit/>
            </a:bodyPr>
            <a:lstStyle/>
            <a:p>
              <a:pPr algn="ctr"/>
              <a:r>
                <a:rPr lang="en-GB" sz="1600" b="1" dirty="0"/>
                <a:t>An equilateral triangle</a:t>
              </a:r>
              <a:br>
                <a:rPr lang="en-GB" sz="1600" dirty="0"/>
              </a:br>
              <a:br>
                <a:rPr lang="en-GB" sz="1600" dirty="0"/>
              </a:br>
              <a:endParaRPr lang="en-GB" sz="1600" dirty="0"/>
            </a:p>
            <a:p>
              <a:pPr algn="ctr"/>
              <a:endParaRPr lang="en-GB" sz="1600" dirty="0"/>
            </a:p>
            <a:p>
              <a:pPr algn="ctr"/>
              <a:br>
                <a:rPr lang="en-GB" sz="1600" dirty="0"/>
              </a:br>
              <a:br>
                <a:rPr lang="en-GB" sz="1600" dirty="0"/>
              </a:br>
              <a:br>
                <a:rPr lang="en-GB" sz="1600" dirty="0"/>
              </a:br>
              <a:r>
                <a:rPr lang="en-GB" sz="1600" dirty="0"/>
                <a:t>This could be a triangular prism or </a:t>
              </a:r>
              <a:br>
                <a:rPr lang="en-GB" sz="1600" dirty="0"/>
              </a:br>
              <a:r>
                <a:rPr lang="en-GB" sz="1600" dirty="0"/>
                <a:t>a tetrahedron.</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053" y="4070430"/>
              <a:ext cx="1153775" cy="81196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1502" y="4128261"/>
              <a:ext cx="858569" cy="790159"/>
            </a:xfrm>
            <a:prstGeom prst="rect">
              <a:avLst/>
            </a:prstGeom>
          </p:spPr>
        </p:pic>
      </p:grpSp>
      <p:grpSp>
        <p:nvGrpSpPr>
          <p:cNvPr id="21" name="Group 20"/>
          <p:cNvGrpSpPr/>
          <p:nvPr/>
        </p:nvGrpSpPr>
        <p:grpSpPr>
          <a:xfrm>
            <a:off x="3334483" y="3479333"/>
            <a:ext cx="2467287" cy="2613491"/>
            <a:chOff x="3334483" y="3479333"/>
            <a:chExt cx="2467287" cy="2613491"/>
          </a:xfrm>
        </p:grpSpPr>
        <p:sp>
          <p:nvSpPr>
            <p:cNvPr id="10" name="TextBox 9"/>
            <p:cNvSpPr txBox="1"/>
            <p:nvPr/>
          </p:nvSpPr>
          <p:spPr>
            <a:xfrm>
              <a:off x="3334483" y="3479333"/>
              <a:ext cx="2467287" cy="2613491"/>
            </a:xfrm>
            <a:prstGeom prst="rect">
              <a:avLst/>
            </a:prstGeom>
            <a:solidFill>
              <a:schemeClr val="bg1"/>
            </a:solidFill>
            <a:ln w="28575">
              <a:solidFill>
                <a:srgbClr val="87BD31"/>
              </a:solidFill>
            </a:ln>
          </p:spPr>
          <p:txBody>
            <a:bodyPr wrap="square" lIns="108000" tIns="108000" rIns="108000" bIns="0" rtlCol="0">
              <a:noAutofit/>
            </a:bodyPr>
            <a:lstStyle/>
            <a:p>
              <a:pPr algn="ctr"/>
              <a:r>
                <a:rPr lang="en-GB" sz="1600" b="1" dirty="0"/>
                <a:t>A circle</a:t>
              </a:r>
              <a:br>
                <a:rPr lang="en-GB" sz="1600" dirty="0"/>
              </a:br>
              <a:br>
                <a:rPr lang="en-GB" sz="1600" dirty="0"/>
              </a:br>
              <a:br>
                <a:rPr lang="en-GB" sz="1600" dirty="0"/>
              </a:br>
              <a:endParaRPr lang="en-GB" sz="1600" dirty="0"/>
            </a:p>
            <a:p>
              <a:pPr algn="ctr"/>
              <a:endParaRPr lang="en-GB" sz="1600" dirty="0"/>
            </a:p>
            <a:p>
              <a:pPr algn="ctr"/>
              <a:br>
                <a:rPr lang="en-GB" sz="1600" dirty="0"/>
              </a:br>
              <a:br>
                <a:rPr lang="en-GB" sz="1600" dirty="0"/>
              </a:br>
              <a:endParaRPr lang="en-GB" sz="1600"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408" y="3997919"/>
              <a:ext cx="646545" cy="101030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7547" y="3997942"/>
              <a:ext cx="634296" cy="1010285"/>
            </a:xfrm>
            <a:prstGeom prst="rect">
              <a:avLst/>
            </a:prstGeom>
          </p:spPr>
        </p:pic>
        <p:sp>
          <p:nvSpPr>
            <p:cNvPr id="19" name="Rectangle 18"/>
            <p:cNvSpPr/>
            <p:nvPr/>
          </p:nvSpPr>
          <p:spPr>
            <a:xfrm>
              <a:off x="3334483" y="5251196"/>
              <a:ext cx="2467287" cy="584775"/>
            </a:xfrm>
            <a:prstGeom prst="rect">
              <a:avLst/>
            </a:prstGeom>
          </p:spPr>
          <p:txBody>
            <a:bodyPr wrap="square">
              <a:spAutoFit/>
            </a:bodyPr>
            <a:lstStyle/>
            <a:p>
              <a:pPr algn="ctr"/>
              <a:r>
                <a:rPr lang="en-GB" sz="1600" dirty="0"/>
                <a:t>This could be a cylinder or a cone.</a:t>
              </a:r>
            </a:p>
          </p:txBody>
        </p:sp>
      </p:grpSp>
      <p:sp>
        <p:nvSpPr>
          <p:cNvPr id="23" name="Rectangle 22"/>
          <p:cNvSpPr/>
          <p:nvPr/>
        </p:nvSpPr>
        <p:spPr>
          <a:xfrm rot="21405185">
            <a:off x="4768667" y="2283240"/>
            <a:ext cx="3368654" cy="584775"/>
          </a:xfrm>
          <a:prstGeom prst="rect">
            <a:avLst/>
          </a:prstGeom>
          <a:solidFill>
            <a:srgbClr val="87BD31"/>
          </a:solidFill>
          <a:ln w="28575">
            <a:solidFill>
              <a:srgbClr val="699327"/>
            </a:solidFill>
          </a:ln>
        </p:spPr>
        <p:txBody>
          <a:bodyPr wrap="square">
            <a:spAutoFit/>
          </a:bodyPr>
          <a:lstStyle/>
          <a:p>
            <a:pPr algn="ctr"/>
            <a:r>
              <a:rPr lang="en-GB" sz="1600" b="1" dirty="0">
                <a:solidFill>
                  <a:schemeClr val="bg1"/>
                </a:solidFill>
              </a:rPr>
              <a:t>Did you come up with any different suggestions to these?</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68231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23674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Reasoning about 3D Shapes (1)</a:t>
            </a:r>
            <a:endParaRPr lang="en-GB" sz="1600" b="1" dirty="0">
              <a:solidFill>
                <a:schemeClr val="bg1"/>
              </a:solidFill>
            </a:endParaRPr>
          </a:p>
        </p:txBody>
      </p:sp>
      <p:cxnSp>
        <p:nvCxnSpPr>
          <p:cNvPr id="103" name="Straight Connector 102"/>
          <p:cNvCxnSpPr/>
          <p:nvPr/>
        </p:nvCxnSpPr>
        <p:spPr>
          <a:xfrm>
            <a:off x="368231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409124"/>
            <a:ext cx="7632700" cy="464331"/>
          </a:xfrm>
          <a:prstGeom prst="rect">
            <a:avLst/>
          </a:prstGeom>
          <a:solidFill>
            <a:srgbClr val="00639A"/>
          </a:solidFill>
        </p:spPr>
        <p:txBody>
          <a:bodyPr wrap="square" lIns="108000" tIns="108000" rIns="108000" bIns="108000" rtlCol="0">
            <a:spAutoFit/>
          </a:bodyPr>
          <a:lstStyle/>
          <a:p>
            <a:pPr algn="ctr"/>
            <a:r>
              <a:rPr lang="en-GB" sz="1600" b="1" dirty="0">
                <a:solidFill>
                  <a:schemeClr val="bg1"/>
                </a:solidFill>
              </a:rPr>
              <a:t>What is the name of each 3D shape shown below?</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885" y="2123932"/>
            <a:ext cx="1744407" cy="143331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846" y="2115800"/>
            <a:ext cx="1721480" cy="15843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4544" y="2135633"/>
            <a:ext cx="2161698" cy="1421609"/>
          </a:xfrm>
          <a:prstGeom prst="rect">
            <a:avLst/>
          </a:prstGeom>
        </p:spPr>
      </p:pic>
      <p:sp>
        <p:nvSpPr>
          <p:cNvPr id="27" name="TextBox 26"/>
          <p:cNvSpPr txBox="1"/>
          <p:nvPr/>
        </p:nvSpPr>
        <p:spPr>
          <a:xfrm>
            <a:off x="755650" y="3837833"/>
            <a:ext cx="7632700" cy="464331"/>
          </a:xfrm>
          <a:prstGeom prst="rect">
            <a:avLst/>
          </a:prstGeom>
          <a:solidFill>
            <a:srgbClr val="00639A"/>
          </a:solidFill>
        </p:spPr>
        <p:txBody>
          <a:bodyPr wrap="square" lIns="108000" tIns="108000" rIns="108000" bIns="108000" rtlCol="0">
            <a:spAutoFit/>
          </a:bodyPr>
          <a:lstStyle/>
          <a:p>
            <a:pPr algn="ctr"/>
            <a:r>
              <a:rPr lang="en-GB" sz="1600" b="1" dirty="0">
                <a:solidFill>
                  <a:schemeClr val="bg1"/>
                </a:solidFill>
              </a:rPr>
              <a:t>Which could be the odd one out and why?</a:t>
            </a:r>
          </a:p>
        </p:txBody>
      </p:sp>
      <p:sp>
        <p:nvSpPr>
          <p:cNvPr id="14" name="Rectangle 13"/>
          <p:cNvSpPr/>
          <p:nvPr/>
        </p:nvSpPr>
        <p:spPr>
          <a:xfrm>
            <a:off x="755650" y="4369276"/>
            <a:ext cx="7632699" cy="1723549"/>
          </a:xfrm>
          <a:prstGeom prst="rect">
            <a:avLst/>
          </a:prstGeom>
          <a:solidFill>
            <a:schemeClr val="bg1"/>
          </a:solidFill>
          <a:ln w="28575">
            <a:solidFill>
              <a:srgbClr val="87BD31"/>
            </a:solidFill>
          </a:ln>
        </p:spPr>
        <p:txBody>
          <a:bodyPr wrap="square">
            <a:spAutoFit/>
          </a:bodyPr>
          <a:lstStyle/>
          <a:p>
            <a:pPr marL="285750" indent="-285750">
              <a:spcAft>
                <a:spcPts val="600"/>
              </a:spcAft>
              <a:buFont typeface="Arial" panose="020B0604020202020204" pitchFamily="34" charset="0"/>
              <a:buChar char="•"/>
            </a:pPr>
            <a:r>
              <a:rPr lang="en-GB" sz="1600" dirty="0"/>
              <a:t>The cube could be the odd one out because it is not a pyramid; it does not have any triangular faces; it does not have an apex.</a:t>
            </a:r>
          </a:p>
          <a:p>
            <a:pPr marL="285750" indent="-285750">
              <a:spcAft>
                <a:spcPts val="600"/>
              </a:spcAft>
              <a:buFont typeface="Arial" panose="020B0604020202020204" pitchFamily="34" charset="0"/>
              <a:buChar char="•"/>
            </a:pPr>
            <a:r>
              <a:rPr lang="en-GB" sz="1600" dirty="0"/>
              <a:t>The tetrahedron could be the odd one out because it has the fewest number of faces; it does not have any square faces.</a:t>
            </a:r>
          </a:p>
          <a:p>
            <a:pPr marL="285750" indent="-285750">
              <a:spcAft>
                <a:spcPts val="600"/>
              </a:spcAft>
              <a:buFont typeface="Arial" panose="020B0604020202020204" pitchFamily="34" charset="0"/>
              <a:buChar char="•"/>
            </a:pPr>
            <a:r>
              <a:rPr lang="en-GB" sz="1600" dirty="0"/>
              <a:t>The square-based pyramid could be the odd one out because its faces are not all the same 2D shape; it has an odd number of vertices.</a:t>
            </a:r>
          </a:p>
        </p:txBody>
      </p:sp>
      <p:sp>
        <p:nvSpPr>
          <p:cNvPr id="29" name="Rectangle 28"/>
          <p:cNvSpPr/>
          <p:nvPr/>
        </p:nvSpPr>
        <p:spPr>
          <a:xfrm rot="388229">
            <a:off x="926356" y="3340244"/>
            <a:ext cx="1122086" cy="338554"/>
          </a:xfrm>
          <a:prstGeom prst="rect">
            <a:avLst/>
          </a:prstGeom>
          <a:solidFill>
            <a:schemeClr val="bg1"/>
          </a:solidFill>
          <a:ln w="28575">
            <a:solidFill>
              <a:srgbClr val="87BD31"/>
            </a:solidFill>
          </a:ln>
        </p:spPr>
        <p:txBody>
          <a:bodyPr wrap="square">
            <a:spAutoFit/>
          </a:bodyPr>
          <a:lstStyle/>
          <a:p>
            <a:pPr algn="ctr">
              <a:spcAft>
                <a:spcPts val="600"/>
              </a:spcAft>
            </a:pPr>
            <a:r>
              <a:rPr lang="en-GB" sz="1600" b="1" dirty="0"/>
              <a:t>cube</a:t>
            </a:r>
          </a:p>
        </p:txBody>
      </p:sp>
      <p:sp>
        <p:nvSpPr>
          <p:cNvPr id="30" name="Rectangle 29"/>
          <p:cNvSpPr/>
          <p:nvPr/>
        </p:nvSpPr>
        <p:spPr>
          <a:xfrm rot="21407320">
            <a:off x="3763393" y="3362929"/>
            <a:ext cx="1418387" cy="338554"/>
          </a:xfrm>
          <a:prstGeom prst="rect">
            <a:avLst/>
          </a:prstGeom>
          <a:solidFill>
            <a:schemeClr val="bg1"/>
          </a:solidFill>
          <a:ln w="28575">
            <a:solidFill>
              <a:srgbClr val="87BD31"/>
            </a:solidFill>
          </a:ln>
        </p:spPr>
        <p:txBody>
          <a:bodyPr wrap="square">
            <a:spAutoFit/>
          </a:bodyPr>
          <a:lstStyle/>
          <a:p>
            <a:pPr algn="ctr">
              <a:spcAft>
                <a:spcPts val="600"/>
              </a:spcAft>
            </a:pPr>
            <a:r>
              <a:rPr lang="en-GB" sz="1600" b="1" dirty="0"/>
              <a:t>tetrahedron</a:t>
            </a:r>
          </a:p>
        </p:txBody>
      </p:sp>
      <p:sp>
        <p:nvSpPr>
          <p:cNvPr id="31" name="Rectangle 30"/>
          <p:cNvSpPr/>
          <p:nvPr/>
        </p:nvSpPr>
        <p:spPr>
          <a:xfrm rot="21044640">
            <a:off x="6919023" y="2985708"/>
            <a:ext cx="1418387" cy="584775"/>
          </a:xfrm>
          <a:prstGeom prst="rect">
            <a:avLst/>
          </a:prstGeom>
          <a:solidFill>
            <a:schemeClr val="bg1"/>
          </a:solidFill>
          <a:ln w="28575">
            <a:solidFill>
              <a:srgbClr val="87BD31"/>
            </a:solidFill>
          </a:ln>
        </p:spPr>
        <p:txBody>
          <a:bodyPr wrap="square">
            <a:spAutoFit/>
          </a:bodyPr>
          <a:lstStyle/>
          <a:p>
            <a:pPr algn="ctr">
              <a:spcAft>
                <a:spcPts val="600"/>
              </a:spcAft>
            </a:pPr>
            <a:r>
              <a:rPr lang="en-GB" sz="1600" b="1" dirty="0"/>
              <a:t>square-based pyramid</a:t>
            </a:r>
          </a:p>
        </p:txBody>
      </p:sp>
    </p:spTree>
    <p:extLst>
      <p:ext uri="{BB962C8B-B14F-4D97-AF65-F5344CB8AC3E}">
        <p14:creationId xmlns:p14="http://schemas.microsoft.com/office/powerpoint/2010/main" val="81992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500"/>
                                        <p:tgtEl>
                                          <p:spTgt spid="1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fade">
                                      <p:cBhvr>
                                        <p:cTn id="34"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1" y="4635770"/>
            <a:ext cx="5535820" cy="1425345"/>
          </a:xfrm>
          <a:prstGeom prst="rect">
            <a:avLst/>
          </a:prstGeom>
          <a:solidFill>
            <a:schemeClr val="bg1"/>
          </a:solidFill>
          <a:ln w="28575">
            <a:solidFill>
              <a:srgbClr val="D81D32"/>
            </a:solidFill>
          </a:ln>
        </p:spPr>
        <p:txBody>
          <a:bodyPr wrap="square" lIns="108000" tIns="252000" rIns="108000" bIns="108000">
            <a:spAutoFit/>
          </a:bodyPr>
          <a:lstStyle/>
          <a:p>
            <a:pPr marL="285750" indent="-285750">
              <a:spcAft>
                <a:spcPts val="600"/>
              </a:spcAft>
              <a:buFont typeface="Arial" panose="020B0604020202020204" pitchFamily="34" charset="0"/>
              <a:buChar char="•"/>
            </a:pPr>
            <a:r>
              <a:rPr lang="en-GB" sz="1600" dirty="0"/>
              <a:t>A cuboid can have two square faces at opposite </a:t>
            </a:r>
            <a:br>
              <a:rPr lang="en-GB" sz="1600" dirty="0"/>
            </a:br>
            <a:r>
              <a:rPr lang="en-GB" sz="1600" dirty="0"/>
              <a:t>ends to each other.</a:t>
            </a:r>
          </a:p>
          <a:p>
            <a:pPr marL="285750" indent="-285750">
              <a:spcAft>
                <a:spcPts val="600"/>
              </a:spcAft>
              <a:buFont typeface="Arial" panose="020B0604020202020204" pitchFamily="34" charset="0"/>
              <a:buChar char="•"/>
            </a:pPr>
            <a:r>
              <a:rPr lang="en-GB" sz="1600" dirty="0"/>
              <a:t>Prisms can have square faces joining the </a:t>
            </a:r>
            <a:br>
              <a:rPr lang="en-GB" sz="1600" dirty="0"/>
            </a:br>
            <a:r>
              <a:rPr lang="en-GB" sz="1600" dirty="0"/>
              <a:t>opposite ends.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323674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Reasoning about 3D Shapes (1)</a:t>
            </a:r>
            <a:endParaRPr lang="en-GB" sz="1600" b="1" dirty="0">
              <a:solidFill>
                <a:schemeClr val="bg1"/>
              </a:solidFill>
            </a:endParaRPr>
          </a:p>
        </p:txBody>
      </p:sp>
      <p:sp>
        <p:nvSpPr>
          <p:cNvPr id="30" name="Rectangle 29"/>
          <p:cNvSpPr/>
          <p:nvPr/>
        </p:nvSpPr>
        <p:spPr>
          <a:xfrm>
            <a:off x="3682314"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368231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409124"/>
            <a:ext cx="7632700" cy="464331"/>
          </a:xfrm>
          <a:prstGeom prst="rect">
            <a:avLst/>
          </a:prstGeom>
          <a:solidFill>
            <a:srgbClr val="00639A"/>
          </a:solidFill>
        </p:spPr>
        <p:txBody>
          <a:bodyPr wrap="square" lIns="108000" tIns="108000" rIns="108000" bIns="108000" rtlCol="0">
            <a:spAutoFit/>
          </a:bodyPr>
          <a:lstStyle/>
          <a:p>
            <a:pPr algn="ctr"/>
            <a:r>
              <a:rPr lang="en-GB" sz="1600" b="1" dirty="0">
                <a:solidFill>
                  <a:schemeClr val="bg1"/>
                </a:solidFill>
              </a:rPr>
              <a:t>True or False?</a:t>
            </a:r>
          </a:p>
        </p:txBody>
      </p:sp>
      <p:grpSp>
        <p:nvGrpSpPr>
          <p:cNvPr id="5" name="Group 4"/>
          <p:cNvGrpSpPr/>
          <p:nvPr/>
        </p:nvGrpSpPr>
        <p:grpSpPr>
          <a:xfrm>
            <a:off x="1610814" y="2188311"/>
            <a:ext cx="3735886" cy="1946423"/>
            <a:chOff x="1909568" y="2047780"/>
            <a:chExt cx="3735886" cy="1946423"/>
          </a:xfrm>
        </p:grpSpPr>
        <p:sp>
          <p:nvSpPr>
            <p:cNvPr id="4" name="Oval Callout 3"/>
            <p:cNvSpPr/>
            <p:nvPr/>
          </p:nvSpPr>
          <p:spPr>
            <a:xfrm>
              <a:off x="1909568" y="2047780"/>
              <a:ext cx="3735886" cy="1946423"/>
            </a:xfrm>
            <a:prstGeom prst="wedgeEllipseCallout">
              <a:avLst>
                <a:gd name="adj1" fmla="val 67638"/>
                <a:gd name="adj2" fmla="val 909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033372" y="2750616"/>
              <a:ext cx="3472381" cy="646331"/>
            </a:xfrm>
            <a:prstGeom prst="rect">
              <a:avLst/>
            </a:prstGeom>
          </p:spPr>
          <p:txBody>
            <a:bodyPr wrap="square">
              <a:spAutoFit/>
            </a:bodyPr>
            <a:lstStyle/>
            <a:p>
              <a:pPr algn="ctr"/>
              <a:r>
                <a:rPr lang="en-GB" b="1" dirty="0"/>
                <a:t>A cube is the only 3D shape </a:t>
              </a:r>
              <a:br>
                <a:rPr lang="en-GB" b="1" dirty="0"/>
              </a:br>
              <a:r>
                <a:rPr lang="en-GB" b="1" dirty="0"/>
                <a:t>to have square faces.</a:t>
              </a:r>
            </a:p>
          </p:txBody>
        </p:sp>
      </p:grpSp>
      <p:sp>
        <p:nvSpPr>
          <p:cNvPr id="12" name="Rectangle 11"/>
          <p:cNvSpPr/>
          <p:nvPr/>
        </p:nvSpPr>
        <p:spPr>
          <a:xfrm rot="21417472">
            <a:off x="865336" y="4459398"/>
            <a:ext cx="1858467" cy="369332"/>
          </a:xfrm>
          <a:prstGeom prst="rect">
            <a:avLst/>
          </a:prstGeom>
          <a:solidFill>
            <a:srgbClr val="EC6D76"/>
          </a:solidFill>
          <a:ln w="28575">
            <a:solidFill>
              <a:srgbClr val="D81D32"/>
            </a:solidFill>
          </a:ln>
        </p:spPr>
        <p:txBody>
          <a:bodyPr wrap="square">
            <a:spAutoFit/>
          </a:bodyPr>
          <a:lstStyle/>
          <a:p>
            <a:pPr algn="ctr"/>
            <a:r>
              <a:rPr lang="en-GB" b="1" dirty="0">
                <a:solidFill>
                  <a:schemeClr val="bg1"/>
                </a:solidFill>
              </a:rPr>
              <a:t>False</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44607"/>
          <a:stretch/>
        </p:blipFill>
        <p:spPr>
          <a:xfrm>
            <a:off x="4745615" y="2224440"/>
            <a:ext cx="2900478" cy="4182992"/>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682314"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68231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5574" y="702863"/>
            <a:ext cx="323674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Reasoning about 3D Shapes (1)</a:t>
            </a:r>
            <a:endParaRPr lang="en-GB" sz="1600" b="1" dirty="0">
              <a:solidFill>
                <a:schemeClr val="bg1"/>
              </a:solidFill>
            </a:endParaRPr>
          </a:p>
        </p:txBody>
      </p:sp>
      <p:sp>
        <p:nvSpPr>
          <p:cNvPr id="7" name="TextBox 6"/>
          <p:cNvSpPr txBox="1"/>
          <p:nvPr/>
        </p:nvSpPr>
        <p:spPr>
          <a:xfrm>
            <a:off x="755650" y="1409124"/>
            <a:ext cx="7632700" cy="710552"/>
          </a:xfrm>
          <a:prstGeom prst="rect">
            <a:avLst/>
          </a:prstGeom>
          <a:solidFill>
            <a:srgbClr val="00639A"/>
          </a:solidFill>
        </p:spPr>
        <p:txBody>
          <a:bodyPr wrap="square" lIns="108000" tIns="108000" rIns="108000" bIns="108000" rtlCol="0">
            <a:spAutoFit/>
          </a:bodyPr>
          <a:lstStyle/>
          <a:p>
            <a:pPr algn="ctr"/>
            <a:r>
              <a:rPr lang="en-GB" sz="1600" b="1" dirty="0">
                <a:solidFill>
                  <a:schemeClr val="bg1"/>
                </a:solidFill>
              </a:rPr>
              <a:t>If you were to colour the net for this square-based pyramid, what would it look like?  Is there more than one possibility?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231" y="2573887"/>
            <a:ext cx="2858288" cy="2992025"/>
          </a:xfrm>
          <a:prstGeom prst="rect">
            <a:avLst/>
          </a:prstGeom>
        </p:spPr>
      </p:pic>
      <p:grpSp>
        <p:nvGrpSpPr>
          <p:cNvPr id="8" name="Group 7"/>
          <p:cNvGrpSpPr/>
          <p:nvPr/>
        </p:nvGrpSpPr>
        <p:grpSpPr>
          <a:xfrm>
            <a:off x="4823731" y="2400105"/>
            <a:ext cx="3334638" cy="3339587"/>
            <a:chOff x="4336600" y="2470663"/>
            <a:chExt cx="4227792" cy="4234066"/>
          </a:xfrm>
        </p:grpSpPr>
        <p:sp>
          <p:nvSpPr>
            <p:cNvPr id="4" name="Rectangle 3"/>
            <p:cNvSpPr/>
            <p:nvPr/>
          </p:nvSpPr>
          <p:spPr>
            <a:xfrm>
              <a:off x="5715000" y="3852200"/>
              <a:ext cx="1470992" cy="14709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5719010" y="2470663"/>
              <a:ext cx="1463843" cy="138153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5400000">
              <a:off x="7141701" y="3900501"/>
              <a:ext cx="1463843" cy="138153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10800000">
              <a:off x="5719010" y="5323190"/>
              <a:ext cx="1463843" cy="138153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rot="16200000" flipH="1">
              <a:off x="4295448" y="3900501"/>
              <a:ext cx="1463843" cy="138153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4822493" y="2400106"/>
            <a:ext cx="3334638" cy="3339587"/>
            <a:chOff x="4336600" y="2470663"/>
            <a:chExt cx="4227792" cy="4234066"/>
          </a:xfrm>
        </p:grpSpPr>
        <p:sp>
          <p:nvSpPr>
            <p:cNvPr id="17" name="Rectangle 16"/>
            <p:cNvSpPr/>
            <p:nvPr/>
          </p:nvSpPr>
          <p:spPr>
            <a:xfrm>
              <a:off x="5715000" y="3852200"/>
              <a:ext cx="1470992" cy="1470992"/>
            </a:xfrm>
            <a:prstGeom prst="rect">
              <a:avLst/>
            </a:prstGeom>
            <a:solidFill>
              <a:srgbClr val="EE342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a:off x="5719010" y="2470663"/>
              <a:ext cx="1463843" cy="1381539"/>
            </a:xfrm>
            <a:prstGeom prst="triangle">
              <a:avLst/>
            </a:prstGeom>
            <a:solidFill>
              <a:srgbClr val="00B3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rot="5400000">
              <a:off x="7141701" y="3900501"/>
              <a:ext cx="1463843" cy="138153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0800000">
              <a:off x="5719010" y="5323190"/>
              <a:ext cx="1463843" cy="138153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16200000" flipH="1">
              <a:off x="4295448" y="3900501"/>
              <a:ext cx="1463843" cy="1381539"/>
            </a:xfrm>
            <a:prstGeom prst="triangle">
              <a:avLst/>
            </a:prstGeom>
            <a:solidFill>
              <a:srgbClr val="00A6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6"/>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6"/>
            <a:ext cx="2722089" cy="3850438"/>
          </a:xfrm>
          <a:prstGeom prst="rect">
            <a:avLst/>
          </a:prstGeom>
          <a:effectLst>
            <a:outerShdw blurRad="63500" sx="102000" sy="102000" algn="ctr" rotWithShape="0">
              <a:prstClr val="black">
                <a:alpha val="20000"/>
              </a:prstClr>
            </a:outerShdw>
          </a:effectLst>
        </p:spPr>
      </p:pic>
      <p:sp>
        <p:nvSpPr>
          <p:cNvPr id="14" name="Rectangle 13"/>
          <p:cNvSpPr/>
          <p:nvPr/>
        </p:nvSpPr>
        <p:spPr>
          <a:xfrm>
            <a:off x="445574" y="702863"/>
            <a:ext cx="323674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Reasoning about 3D Shapes (1)</a:t>
            </a:r>
            <a:endParaRPr lang="en-GB" sz="1600" b="1" dirty="0">
              <a:solidFill>
                <a:schemeClr val="bg1"/>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2236" t="1367" r="2326" b="10309"/>
          <a:stretch/>
        </p:blipFill>
        <p:spPr>
          <a:xfrm rot="1537528">
            <a:off x="2533994" y="2900509"/>
            <a:ext cx="783419" cy="2154051"/>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300" t="4103" r="4541" b="8000"/>
          <a:stretch/>
        </p:blipFill>
        <p:spPr>
          <a:xfrm rot="1609931">
            <a:off x="920149" y="2311659"/>
            <a:ext cx="1571683" cy="214365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3"/>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376</Words>
  <Application>Microsoft Office PowerPoint</Application>
  <PresentationFormat>On-screen Show (4:3)</PresentationFormat>
  <Paragraphs>59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Haigh</dc:creator>
  <cp:lastModifiedBy>Mr Stead</cp:lastModifiedBy>
  <cp:revision>9</cp:revision>
  <dcterms:created xsi:type="dcterms:W3CDTF">2019-05-28T13:26:46Z</dcterms:created>
  <dcterms:modified xsi:type="dcterms:W3CDTF">2020-05-13T17:59:27Z</dcterms:modified>
</cp:coreProperties>
</file>