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57" r:id="rId6"/>
    <p:sldId id="259" r:id="rId7"/>
    <p:sldId id="262" r:id="rId8"/>
    <p:sldId id="263" r:id="rId9"/>
    <p:sldId id="268" r:id="rId10"/>
    <p:sldId id="269" r:id="rId11"/>
    <p:sldId id="270" r:id="rId12"/>
    <p:sldId id="271" r:id="rId13"/>
    <p:sldId id="264" r:id="rId14"/>
    <p:sldId id="265" r:id="rId15"/>
    <p:sldId id="272" r:id="rId16"/>
    <p:sldId id="266" r:id="rId17"/>
    <p:sldId id="275" r:id="rId18"/>
    <p:sldId id="274" r:id="rId19"/>
    <p:sldId id="267"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25F373D-7904-4F5F-A12C-837CB9433DBC}" type="datetimeFigureOut">
              <a:rPr lang="en-GB" smtClean="0"/>
              <a:pPr/>
              <a:t>16/01/2014</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31DF603-0760-46FC-B0D6-9A321BE5C39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5F373D-7904-4F5F-A12C-837CB9433DBC}" type="datetimeFigureOut">
              <a:rPr lang="en-GB" smtClean="0"/>
              <a:pPr/>
              <a:t>16/01/2014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31DF603-0760-46FC-B0D6-9A321BE5C39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25F373D-7904-4F5F-A12C-837CB9433DBC}" type="datetimeFigureOut">
              <a:rPr lang="en-GB" smtClean="0"/>
              <a:pPr/>
              <a:t>16/01/2014</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31DF603-0760-46FC-B0D6-9A321BE5C39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5F373D-7904-4F5F-A12C-837CB9433DBC}" type="datetimeFigureOut">
              <a:rPr lang="en-GB" smtClean="0"/>
              <a:pPr/>
              <a:t>16/01/2014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31DF603-0760-46FC-B0D6-9A321BE5C39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25F373D-7904-4F5F-A12C-837CB9433DBC}" type="datetimeFigureOut">
              <a:rPr lang="en-GB" smtClean="0"/>
              <a:pPr/>
              <a:t>16/01/2014</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31DF603-0760-46FC-B0D6-9A321BE5C392}"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5F373D-7904-4F5F-A12C-837CB9433DBC}" type="datetimeFigureOut">
              <a:rPr lang="en-GB" smtClean="0"/>
              <a:pPr/>
              <a:t>16/01/2014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31DF603-0760-46FC-B0D6-9A321BE5C39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5F373D-7904-4F5F-A12C-837CB9433DBC}" type="datetimeFigureOut">
              <a:rPr lang="en-GB" smtClean="0"/>
              <a:pPr/>
              <a:t>16/01/2014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931DF603-0760-46FC-B0D6-9A321BE5C39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5F373D-7904-4F5F-A12C-837CB9433DBC}" type="datetimeFigureOut">
              <a:rPr lang="en-GB" smtClean="0"/>
              <a:pPr/>
              <a:t>16/01/2014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931DF603-0760-46FC-B0D6-9A321BE5C39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25F373D-7904-4F5F-A12C-837CB9433DBC}" type="datetimeFigureOut">
              <a:rPr lang="en-GB" smtClean="0"/>
              <a:pPr/>
              <a:t>16/01/2014</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931DF603-0760-46FC-B0D6-9A321BE5C39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5F373D-7904-4F5F-A12C-837CB9433DBC}" type="datetimeFigureOut">
              <a:rPr lang="en-GB" smtClean="0"/>
              <a:pPr/>
              <a:t>16/01/2014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31DF603-0760-46FC-B0D6-9A321BE5C39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25F373D-7904-4F5F-A12C-837CB9433DBC}" type="datetimeFigureOut">
              <a:rPr lang="en-GB" smtClean="0"/>
              <a:pPr/>
              <a:t>16/01/2014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31DF603-0760-46FC-B0D6-9A321BE5C392}" type="slidenum">
              <a:rPr lang="en-GB" smtClean="0"/>
              <a:pPr/>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25F373D-7904-4F5F-A12C-837CB9433DBC}" type="datetimeFigureOut">
              <a:rPr lang="en-GB" smtClean="0"/>
              <a:pPr/>
              <a:t>16/01/2014</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31DF603-0760-46FC-B0D6-9A321BE5C39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www.youtube.com/watch?v=W00sLuqI_6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JPSxMTFDWoA" TargetMode="External"/><Relationship Id="rId2" Type="http://schemas.openxmlformats.org/officeDocument/2006/relationships/hyperlink" Target="http://www.youtube.com/watch?v=WfMRAI3UR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Customer Service</a:t>
            </a:r>
            <a:endParaRPr lang="en-GB" dirty="0"/>
          </a:p>
        </p:txBody>
      </p:sp>
      <p:sp>
        <p:nvSpPr>
          <p:cNvPr id="3" name="Subtitle 2"/>
          <p:cNvSpPr>
            <a:spLocks noGrp="1"/>
          </p:cNvSpPr>
          <p:nvPr>
            <p:ph type="subTitle" idx="1"/>
          </p:nvPr>
        </p:nvSpPr>
        <p:spPr/>
        <p:txBody>
          <a:bodyPr/>
          <a:lstStyle/>
          <a:p>
            <a:r>
              <a:rPr lang="en-GB" dirty="0" smtClean="0"/>
              <a:t>Nat 4/5 Travel and Tourism</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makes good customer service?</a:t>
            </a:r>
            <a:endParaRPr lang="en-GB" dirty="0"/>
          </a:p>
        </p:txBody>
      </p:sp>
      <p:sp>
        <p:nvSpPr>
          <p:cNvPr id="3" name="Content Placeholder 2"/>
          <p:cNvSpPr>
            <a:spLocks noGrp="1"/>
          </p:cNvSpPr>
          <p:nvPr>
            <p:ph idx="1"/>
          </p:nvPr>
        </p:nvSpPr>
        <p:spPr/>
        <p:txBody>
          <a:bodyPr/>
          <a:lstStyle/>
          <a:p>
            <a:pPr>
              <a:buNone/>
            </a:pPr>
            <a:r>
              <a:rPr lang="en-GB" dirty="0" smtClean="0"/>
              <a:t>Which words/phrases did you think of:</a:t>
            </a:r>
          </a:p>
          <a:p>
            <a:r>
              <a:rPr lang="en-GB" dirty="0" smtClean="0"/>
              <a:t>Friendly</a:t>
            </a:r>
          </a:p>
          <a:p>
            <a:r>
              <a:rPr lang="en-GB" dirty="0" smtClean="0"/>
              <a:t>Attentive </a:t>
            </a:r>
          </a:p>
          <a:p>
            <a:r>
              <a:rPr lang="en-GB" dirty="0" smtClean="0"/>
              <a:t>Helpful, knowledgeable</a:t>
            </a:r>
          </a:p>
          <a:p>
            <a:r>
              <a:rPr lang="en-GB" dirty="0" smtClean="0"/>
              <a:t>Making customer feel good</a:t>
            </a:r>
          </a:p>
          <a:p>
            <a:r>
              <a:rPr lang="en-GB" dirty="0" smtClean="0"/>
              <a:t>Concerned</a:t>
            </a:r>
          </a:p>
          <a:p>
            <a:r>
              <a:rPr lang="en-GB" dirty="0" smtClean="0"/>
              <a:t>Patient</a:t>
            </a:r>
          </a:p>
          <a:p>
            <a:r>
              <a:rPr lang="en-GB" dirty="0" smtClean="0"/>
              <a:t>Efficient</a:t>
            </a:r>
          </a:p>
          <a:p>
            <a:r>
              <a:rPr lang="en-GB" dirty="0" smtClean="0"/>
              <a:t>Meeting needs every time</a:t>
            </a:r>
          </a:p>
          <a:p>
            <a:r>
              <a:rPr lang="en-GB" dirty="0" smtClean="0"/>
              <a:t>Exceeding the customer’s needs</a:t>
            </a:r>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Benefits of excellent customer service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Customers will keep returning to you (repeat business)</a:t>
            </a:r>
          </a:p>
          <a:p>
            <a:r>
              <a:rPr lang="en-GB" dirty="0" smtClean="0"/>
              <a:t>You will get more recommendations from satisfied customers</a:t>
            </a:r>
          </a:p>
          <a:p>
            <a:r>
              <a:rPr lang="en-GB" dirty="0" smtClean="0"/>
              <a:t>Better public image</a:t>
            </a:r>
          </a:p>
          <a:p>
            <a:r>
              <a:rPr lang="en-GB" dirty="0" smtClean="0"/>
              <a:t>You will have “the edge” over competition</a:t>
            </a:r>
          </a:p>
          <a:p>
            <a:r>
              <a:rPr lang="en-GB" dirty="0" smtClean="0"/>
              <a:t>Your sales will go up- more profit for company</a:t>
            </a:r>
          </a:p>
          <a:p>
            <a:pPr>
              <a:buNone/>
            </a:pPr>
            <a:r>
              <a:rPr lang="en-GB" b="1" dirty="0" smtClean="0">
                <a:solidFill>
                  <a:srgbClr val="FF0000"/>
                </a:solidFill>
              </a:rPr>
              <a:t>Benefits to staff</a:t>
            </a:r>
          </a:p>
          <a:p>
            <a:r>
              <a:rPr lang="en-GB" dirty="0" smtClean="0"/>
              <a:t>Happier staff, happier managers</a:t>
            </a:r>
          </a:p>
          <a:p>
            <a:r>
              <a:rPr lang="en-GB" dirty="0" smtClean="0"/>
              <a:t>Better bonuses for staff/Reward  system?</a:t>
            </a:r>
          </a:p>
          <a:p>
            <a:r>
              <a:rPr lang="en-GB" dirty="0" smtClean="0"/>
              <a:t>Increased job satisfaction</a:t>
            </a:r>
          </a:p>
          <a:p>
            <a:r>
              <a:rPr lang="en-GB" dirty="0" smtClean="0"/>
              <a:t>Better job security and chances of promotion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Poster task (lesson 4)</a:t>
            </a:r>
            <a:endParaRPr lang="en-GB" dirty="0"/>
          </a:p>
        </p:txBody>
      </p:sp>
      <p:sp>
        <p:nvSpPr>
          <p:cNvPr id="3" name="Content Placeholder 2"/>
          <p:cNvSpPr>
            <a:spLocks noGrp="1"/>
          </p:cNvSpPr>
          <p:nvPr>
            <p:ph idx="1"/>
          </p:nvPr>
        </p:nvSpPr>
        <p:spPr/>
        <p:txBody>
          <a:bodyPr>
            <a:normAutofit/>
          </a:bodyPr>
          <a:lstStyle/>
          <a:p>
            <a:r>
              <a:rPr lang="en-GB" dirty="0" smtClean="0"/>
              <a:t>Refer to </a:t>
            </a:r>
            <a:r>
              <a:rPr lang="en-GB" smtClean="0"/>
              <a:t>slide </a:t>
            </a:r>
            <a:r>
              <a:rPr lang="en-GB" smtClean="0"/>
              <a:t>11</a:t>
            </a:r>
            <a:endParaRPr lang="en-GB" dirty="0" smtClean="0"/>
          </a:p>
          <a:p>
            <a:r>
              <a:rPr lang="en-GB" dirty="0" smtClean="0"/>
              <a:t>Design an A4 sized poster that could be displayed in a staff room to remind staff about the benefits of excellent customer service</a:t>
            </a:r>
          </a:p>
          <a:p>
            <a:endParaRPr lang="en-GB" dirty="0" smtClean="0"/>
          </a:p>
          <a:p>
            <a:r>
              <a:rPr lang="en-GB" dirty="0" smtClean="0"/>
              <a:t>Plan in jotter first</a:t>
            </a:r>
          </a:p>
          <a:p>
            <a:r>
              <a:rPr lang="en-GB" dirty="0" smtClean="0"/>
              <a:t>Get plan checked</a:t>
            </a:r>
          </a:p>
          <a:p>
            <a:r>
              <a:rPr lang="en-GB" dirty="0" smtClean="0"/>
              <a:t>Make bright attractive poster. Best will be displayed in our “office”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Main types of communication</a:t>
            </a:r>
            <a:endParaRPr lang="en-GB" dirty="0"/>
          </a:p>
        </p:txBody>
      </p:sp>
      <p:sp>
        <p:nvSpPr>
          <p:cNvPr id="3" name="Content Placeholder 2"/>
          <p:cNvSpPr>
            <a:spLocks noGrp="1"/>
          </p:cNvSpPr>
          <p:nvPr>
            <p:ph idx="1"/>
          </p:nvPr>
        </p:nvSpPr>
        <p:spPr/>
        <p:txBody>
          <a:bodyPr/>
          <a:lstStyle/>
          <a:p>
            <a:r>
              <a:rPr lang="en-GB" dirty="0" smtClean="0"/>
              <a:t>Face to face</a:t>
            </a:r>
          </a:p>
          <a:p>
            <a:pPr>
              <a:buNone/>
            </a:pPr>
            <a:r>
              <a:rPr lang="en-GB" dirty="0" err="1" smtClean="0"/>
              <a:t>Eg</a:t>
            </a:r>
            <a:r>
              <a:rPr lang="en-GB" dirty="0" smtClean="0"/>
              <a:t> resort rep,   travel agent, hotel receptionist</a:t>
            </a:r>
          </a:p>
          <a:p>
            <a:endParaRPr lang="en-GB" dirty="0" smtClean="0"/>
          </a:p>
          <a:p>
            <a:r>
              <a:rPr lang="en-GB" dirty="0" smtClean="0"/>
              <a:t>Telephone  </a:t>
            </a:r>
          </a:p>
          <a:p>
            <a:pPr>
              <a:buNone/>
            </a:pPr>
            <a:r>
              <a:rPr lang="en-GB" dirty="0" err="1" smtClean="0"/>
              <a:t>Eg</a:t>
            </a:r>
            <a:r>
              <a:rPr lang="en-GB" dirty="0" smtClean="0"/>
              <a:t>. Call centre worker, receptionist at attraction</a:t>
            </a:r>
          </a:p>
          <a:p>
            <a:endParaRPr lang="en-GB" dirty="0" smtClean="0"/>
          </a:p>
          <a:p>
            <a:r>
              <a:rPr lang="en-GB" dirty="0" smtClean="0"/>
              <a:t>Written </a:t>
            </a:r>
          </a:p>
          <a:p>
            <a:pPr>
              <a:buNone/>
            </a:pPr>
            <a:r>
              <a:rPr lang="en-GB" dirty="0" err="1" smtClean="0"/>
              <a:t>Eg</a:t>
            </a:r>
            <a:r>
              <a:rPr lang="en-GB" dirty="0" smtClean="0"/>
              <a:t> Marketing assistant sending letters, e-mails, flyers</a:t>
            </a:r>
          </a:p>
          <a:p>
            <a:pPr>
              <a:buNone/>
            </a:pPr>
            <a:endParaRPr lang="en-GB" dirty="0" smtClean="0"/>
          </a:p>
          <a:p>
            <a:pPr>
              <a:buNone/>
            </a:pPr>
            <a:endParaRPr lang="en-GB" dirty="0" smtClean="0"/>
          </a:p>
          <a:p>
            <a:pPr>
              <a:buNone/>
            </a:pPr>
            <a:endParaRPr lang="en-GB" dirty="0" smtClean="0"/>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 communication</a:t>
            </a:r>
            <a:endParaRPr lang="en-GB" dirty="0"/>
          </a:p>
        </p:txBody>
      </p:sp>
      <p:sp>
        <p:nvSpPr>
          <p:cNvPr id="3" name="Content Placeholder 2"/>
          <p:cNvSpPr>
            <a:spLocks noGrp="1"/>
          </p:cNvSpPr>
          <p:nvPr>
            <p:ph idx="1"/>
          </p:nvPr>
        </p:nvSpPr>
        <p:spPr/>
        <p:txBody>
          <a:bodyPr>
            <a:normAutofit/>
          </a:bodyPr>
          <a:lstStyle/>
          <a:p>
            <a:r>
              <a:rPr lang="en-GB" dirty="0" smtClean="0"/>
              <a:t>All communication contributes to overall image customer will have of a company</a:t>
            </a:r>
          </a:p>
          <a:p>
            <a:endParaRPr lang="en-GB" dirty="0" smtClean="0"/>
          </a:p>
          <a:p>
            <a:r>
              <a:rPr lang="en-GB" dirty="0" smtClean="0"/>
              <a:t>The design of a web site may attract customers to explore it further or look elsewhere for a holiday</a:t>
            </a:r>
          </a:p>
          <a:p>
            <a:endParaRPr lang="en-GB" dirty="0" smtClean="0"/>
          </a:p>
          <a:p>
            <a:r>
              <a:rPr lang="en-GB" dirty="0" smtClean="0"/>
              <a:t>If an e-mail has spelling errors, a customer will have a poor impression of service levels</a:t>
            </a:r>
          </a:p>
          <a:p>
            <a:endParaRPr lang="en-GB"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Communicating face to face</a:t>
            </a:r>
            <a:endParaRPr lang="en-GB" dirty="0"/>
          </a:p>
        </p:txBody>
      </p:sp>
      <p:sp>
        <p:nvSpPr>
          <p:cNvPr id="3" name="Content Placeholder 2"/>
          <p:cNvSpPr>
            <a:spLocks noGrp="1"/>
          </p:cNvSpPr>
          <p:nvPr>
            <p:ph idx="1"/>
          </p:nvPr>
        </p:nvSpPr>
        <p:spPr/>
        <p:txBody>
          <a:bodyPr/>
          <a:lstStyle/>
          <a:p>
            <a:r>
              <a:rPr lang="en-GB" dirty="0" smtClean="0"/>
              <a:t>The words that people use account for only 10% of the impact of communication</a:t>
            </a:r>
          </a:p>
          <a:p>
            <a:r>
              <a:rPr lang="en-GB" dirty="0" smtClean="0"/>
              <a:t>30% comes for the tone or the pitch – this can be called the music or the vocal</a:t>
            </a:r>
          </a:p>
          <a:p>
            <a:r>
              <a:rPr lang="en-GB" dirty="0" smtClean="0"/>
              <a:t>The part which makes most impact -60%- is the body language! </a:t>
            </a:r>
            <a:endParaRPr lang="en-GB" dirty="0"/>
          </a:p>
        </p:txBody>
      </p:sp>
      <p:pic>
        <p:nvPicPr>
          <p:cNvPr id="19458" name="Picture 2" descr="C:\Users\Shona\Documents\Scan0025.jpg"/>
          <p:cNvPicPr>
            <a:picLocks noChangeAspect="1" noChangeArrowheads="1"/>
          </p:cNvPicPr>
          <p:nvPr/>
        </p:nvPicPr>
        <p:blipFill>
          <a:blip r:embed="rId2" cstate="print"/>
          <a:srcRect l="18231" t="76100" r="59647" b="11227"/>
          <a:stretch>
            <a:fillRect/>
          </a:stretch>
        </p:blipFill>
        <p:spPr bwMode="auto">
          <a:xfrm>
            <a:off x="179512" y="4293096"/>
            <a:ext cx="2376264" cy="1872208"/>
          </a:xfrm>
          <a:prstGeom prst="rect">
            <a:avLst/>
          </a:prstGeom>
          <a:noFill/>
        </p:spPr>
      </p:pic>
      <p:pic>
        <p:nvPicPr>
          <p:cNvPr id="5" name="Picture 2" descr="C:\Users\Shona\Documents\Scan0025.jpg"/>
          <p:cNvPicPr>
            <a:picLocks noChangeAspect="1" noChangeArrowheads="1"/>
          </p:cNvPicPr>
          <p:nvPr/>
        </p:nvPicPr>
        <p:blipFill>
          <a:blip r:embed="rId2" cstate="print"/>
          <a:srcRect l="53761" t="75125" r="35513" b="10739"/>
          <a:stretch>
            <a:fillRect/>
          </a:stretch>
        </p:blipFill>
        <p:spPr bwMode="auto">
          <a:xfrm>
            <a:off x="5724128" y="3933056"/>
            <a:ext cx="1152128" cy="2088232"/>
          </a:xfrm>
          <a:prstGeom prst="rect">
            <a:avLst/>
          </a:prstGeom>
          <a:noFill/>
        </p:spPr>
      </p:pic>
      <p:pic>
        <p:nvPicPr>
          <p:cNvPr id="6" name="Picture 2" descr="C:\Users\Shona\Documents\Scan0025.jpg"/>
          <p:cNvPicPr>
            <a:picLocks noChangeAspect="1" noChangeArrowheads="1"/>
          </p:cNvPicPr>
          <p:nvPr/>
        </p:nvPicPr>
        <p:blipFill>
          <a:blip r:embed="rId2" cstate="print"/>
          <a:srcRect l="39012" t="81462" r="46910" b="11227"/>
          <a:stretch>
            <a:fillRect/>
          </a:stretch>
        </p:blipFill>
        <p:spPr bwMode="auto">
          <a:xfrm>
            <a:off x="3491880" y="4293096"/>
            <a:ext cx="1512168" cy="1080120"/>
          </a:xfrm>
          <a:prstGeom prst="rect">
            <a:avLst/>
          </a:prstGeom>
          <a:noFill/>
        </p:spPr>
      </p:pic>
      <p:sp>
        <p:nvSpPr>
          <p:cNvPr id="7" name="TextBox 6"/>
          <p:cNvSpPr txBox="1"/>
          <p:nvPr/>
        </p:nvSpPr>
        <p:spPr>
          <a:xfrm>
            <a:off x="755576" y="6093296"/>
            <a:ext cx="1584176" cy="523220"/>
          </a:xfrm>
          <a:prstGeom prst="rect">
            <a:avLst/>
          </a:prstGeom>
          <a:noFill/>
        </p:spPr>
        <p:txBody>
          <a:bodyPr wrap="square" rtlCol="0">
            <a:spAutoFit/>
          </a:bodyPr>
          <a:lstStyle/>
          <a:p>
            <a:r>
              <a:rPr lang="en-GB" sz="2800" dirty="0" smtClean="0"/>
              <a:t>words</a:t>
            </a:r>
            <a:endParaRPr lang="en-GB" sz="2800" dirty="0"/>
          </a:p>
        </p:txBody>
      </p:sp>
      <p:sp>
        <p:nvSpPr>
          <p:cNvPr id="8" name="TextBox 7"/>
          <p:cNvSpPr txBox="1"/>
          <p:nvPr/>
        </p:nvSpPr>
        <p:spPr>
          <a:xfrm>
            <a:off x="3419872" y="5373216"/>
            <a:ext cx="1584176" cy="954107"/>
          </a:xfrm>
          <a:prstGeom prst="rect">
            <a:avLst/>
          </a:prstGeom>
          <a:noFill/>
        </p:spPr>
        <p:txBody>
          <a:bodyPr wrap="square" rtlCol="0">
            <a:spAutoFit/>
          </a:bodyPr>
          <a:lstStyle/>
          <a:p>
            <a:r>
              <a:rPr lang="en-GB" sz="2800" dirty="0" smtClean="0"/>
              <a:t>Tone or vocal</a:t>
            </a:r>
            <a:endParaRPr lang="en-GB" sz="2800" dirty="0"/>
          </a:p>
        </p:txBody>
      </p:sp>
      <p:sp>
        <p:nvSpPr>
          <p:cNvPr id="9" name="TextBox 8"/>
          <p:cNvSpPr txBox="1"/>
          <p:nvPr/>
        </p:nvSpPr>
        <p:spPr>
          <a:xfrm>
            <a:off x="6588224" y="5301208"/>
            <a:ext cx="1584176" cy="830997"/>
          </a:xfrm>
          <a:prstGeom prst="rect">
            <a:avLst/>
          </a:prstGeom>
          <a:solidFill>
            <a:schemeClr val="bg1"/>
          </a:solidFill>
        </p:spPr>
        <p:txBody>
          <a:bodyPr wrap="square" rtlCol="0">
            <a:spAutoFit/>
          </a:bodyPr>
          <a:lstStyle/>
          <a:p>
            <a:r>
              <a:rPr lang="en-GB" sz="2400" dirty="0" smtClean="0"/>
              <a:t>Body language</a:t>
            </a:r>
            <a:endParaRPr lang="en-GB"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 verbal communication</a:t>
            </a:r>
            <a:endParaRPr lang="en-GB" dirty="0"/>
          </a:p>
        </p:txBody>
      </p:sp>
      <p:sp>
        <p:nvSpPr>
          <p:cNvPr id="3" name="Content Placeholder 2"/>
          <p:cNvSpPr>
            <a:spLocks noGrp="1"/>
          </p:cNvSpPr>
          <p:nvPr>
            <p:ph idx="1"/>
          </p:nvPr>
        </p:nvSpPr>
        <p:spPr>
          <a:xfrm>
            <a:off x="457200" y="1609416"/>
            <a:ext cx="7239000" cy="4843920"/>
          </a:xfrm>
        </p:spPr>
        <p:txBody>
          <a:bodyPr>
            <a:normAutofit fontScale="92500" lnSpcReduction="20000"/>
          </a:bodyPr>
          <a:lstStyle/>
          <a:p>
            <a:r>
              <a:rPr lang="en-GB" b="1" dirty="0" smtClean="0"/>
              <a:t>The importance of body language</a:t>
            </a:r>
          </a:p>
          <a:p>
            <a:pPr>
              <a:buNone/>
            </a:pPr>
            <a:r>
              <a:rPr lang="en-GB" dirty="0" smtClean="0"/>
              <a:t>This is all about the way we present ourselves to others and transmit messages, either intentionally or unintentionally.</a:t>
            </a:r>
          </a:p>
          <a:p>
            <a:pPr>
              <a:buNone/>
            </a:pPr>
            <a:endParaRPr lang="en-GB" dirty="0" smtClean="0"/>
          </a:p>
          <a:p>
            <a:pPr>
              <a:buNone/>
            </a:pPr>
            <a:r>
              <a:rPr lang="en-GB" dirty="0" smtClean="0"/>
              <a:t>Banging the table to make a point, making eye contact, shrugging our shoulders or creating a particular facial expression are all examples of body language. </a:t>
            </a:r>
          </a:p>
          <a:p>
            <a:pPr>
              <a:buNone/>
            </a:pPr>
            <a:endParaRPr lang="en-GB" dirty="0" smtClean="0"/>
          </a:p>
          <a:p>
            <a:pPr>
              <a:buNone/>
            </a:pPr>
            <a:r>
              <a:rPr lang="en-GB" b="1" dirty="0" smtClean="0"/>
              <a:t>Task</a:t>
            </a:r>
            <a:r>
              <a:rPr lang="en-GB" dirty="0" smtClean="0"/>
              <a:t>: In pairs: Use a gesture (make sure it is appropriate for school!!) to express a feeling/emotion – ask partner to guess what you are showing.</a:t>
            </a:r>
          </a:p>
          <a:p>
            <a:pPr>
              <a:buNone/>
            </a:pP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2.bp.blogspot.com/-V2-dpSSL0TM/UYw_y2akXnI/AAAAAAAAAFw/vayglYmaQ3c/s1600/Body-Language.jpg"/>
          <p:cNvPicPr>
            <a:picLocks noChangeAspect="1" noChangeArrowheads="1"/>
          </p:cNvPicPr>
          <p:nvPr/>
        </p:nvPicPr>
        <p:blipFill>
          <a:blip r:embed="rId2" cstate="print"/>
          <a:srcRect/>
          <a:stretch>
            <a:fillRect/>
          </a:stretch>
        </p:blipFill>
        <p:spPr bwMode="auto">
          <a:xfrm>
            <a:off x="137287" y="0"/>
            <a:ext cx="8760105" cy="691374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Positive and negative body language</a:t>
            </a:r>
            <a:endParaRPr lang="en-GB" dirty="0"/>
          </a:p>
        </p:txBody>
      </p:sp>
      <p:sp>
        <p:nvSpPr>
          <p:cNvPr id="3" name="Content Placeholder 2"/>
          <p:cNvSpPr>
            <a:spLocks noGrp="1"/>
          </p:cNvSpPr>
          <p:nvPr>
            <p:ph idx="1"/>
          </p:nvPr>
        </p:nvSpPr>
        <p:spPr>
          <a:xfrm>
            <a:off x="457200" y="1609416"/>
            <a:ext cx="7239000" cy="2035608"/>
          </a:xfrm>
        </p:spPr>
        <p:txBody>
          <a:bodyPr>
            <a:normAutofit lnSpcReduction="10000"/>
          </a:bodyPr>
          <a:lstStyle/>
          <a:p>
            <a:pPr>
              <a:buNone/>
            </a:pPr>
            <a:r>
              <a:rPr lang="en-GB" dirty="0" smtClean="0"/>
              <a:t>Customers should be made to feel welcome from the first moment they meet a member of staff, who should always smile and greet the customer in a friendly and polite manner.</a:t>
            </a:r>
          </a:p>
          <a:p>
            <a:pPr>
              <a:buNone/>
            </a:pPr>
            <a:r>
              <a:rPr lang="en-GB" dirty="0" smtClean="0"/>
              <a:t> </a:t>
            </a:r>
          </a:p>
        </p:txBody>
      </p:sp>
      <p:pic>
        <p:nvPicPr>
          <p:cNvPr id="21506" name="Picture 2" descr="http://2.bp.blogspot.com/-naOq2xI1LKw/TfWmZeTMldI/AAAAAAAAATU/XsNrdQ6LEKc/s320/body-language-in-job-interview1.jpg"/>
          <p:cNvPicPr>
            <a:picLocks noChangeAspect="1" noChangeArrowheads="1"/>
          </p:cNvPicPr>
          <p:nvPr/>
        </p:nvPicPr>
        <p:blipFill>
          <a:blip r:embed="rId2" cstate="print"/>
          <a:srcRect/>
          <a:stretch>
            <a:fillRect/>
          </a:stretch>
        </p:blipFill>
        <p:spPr bwMode="auto">
          <a:xfrm>
            <a:off x="4139952" y="3212976"/>
            <a:ext cx="4536504" cy="3416556"/>
          </a:xfrm>
          <a:prstGeom prst="rect">
            <a:avLst/>
          </a:prstGeom>
          <a:noFill/>
        </p:spPr>
      </p:pic>
      <p:pic>
        <p:nvPicPr>
          <p:cNvPr id="21508" name="Picture 4" descr="http://www.salary.com/Image/300/300/Media/default/graphics/ss_rthystd_1.jpg"/>
          <p:cNvPicPr>
            <a:picLocks noChangeAspect="1" noChangeArrowheads="1"/>
          </p:cNvPicPr>
          <p:nvPr/>
        </p:nvPicPr>
        <p:blipFill>
          <a:blip r:embed="rId3" cstate="print"/>
          <a:srcRect/>
          <a:stretch>
            <a:fillRect/>
          </a:stretch>
        </p:blipFill>
        <p:spPr bwMode="auto">
          <a:xfrm>
            <a:off x="179512" y="3284984"/>
            <a:ext cx="3096344" cy="309634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Positive and negative body language</a:t>
            </a:r>
            <a:endParaRPr lang="en-GB" dirty="0"/>
          </a:p>
        </p:txBody>
      </p:sp>
      <p:sp>
        <p:nvSpPr>
          <p:cNvPr id="3" name="Content Placeholder 2"/>
          <p:cNvSpPr>
            <a:spLocks noGrp="1"/>
          </p:cNvSpPr>
          <p:nvPr>
            <p:ph idx="1"/>
          </p:nvPr>
        </p:nvSpPr>
        <p:spPr>
          <a:xfrm>
            <a:off x="457200" y="1609416"/>
            <a:ext cx="7239000" cy="5248584"/>
          </a:xfrm>
        </p:spPr>
        <p:txBody>
          <a:bodyPr>
            <a:normAutofit lnSpcReduction="10000"/>
          </a:bodyPr>
          <a:lstStyle/>
          <a:p>
            <a:pPr>
              <a:buNone/>
            </a:pPr>
            <a:r>
              <a:rPr lang="en-GB" dirty="0" smtClean="0"/>
              <a:t>Negative body language, such as crossed arms, lack of eye contact or a surly facial expression should be avoided at all times when dealing with customers in travel and tourism.</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endParaRPr lang="en-GB" dirty="0" smtClean="0"/>
          </a:p>
          <a:p>
            <a:r>
              <a:rPr lang="en-GB" dirty="0" smtClean="0"/>
              <a:t>Complete lesson 5 tasks</a:t>
            </a:r>
            <a:endParaRPr lang="en-GB" dirty="0"/>
          </a:p>
        </p:txBody>
      </p:sp>
      <p:pic>
        <p:nvPicPr>
          <p:cNvPr id="27650" name="Picture 2" descr="http://t3.gstatic.com/images?q=tbn:ANd9GcRCCoZuYTG0pJvQstNdpu1dqLO7hGHxb7idX64f0UybytZbeSxyO8BTcOE:www.lessonplansinc.com/images/photos/tone.jpg"/>
          <p:cNvPicPr>
            <a:picLocks noChangeAspect="1" noChangeArrowheads="1"/>
          </p:cNvPicPr>
          <p:nvPr/>
        </p:nvPicPr>
        <p:blipFill>
          <a:blip r:embed="rId2" cstate="print"/>
          <a:srcRect/>
          <a:stretch>
            <a:fillRect/>
          </a:stretch>
        </p:blipFill>
        <p:spPr bwMode="auto">
          <a:xfrm>
            <a:off x="5940152" y="3573016"/>
            <a:ext cx="1872208" cy="2767614"/>
          </a:xfrm>
          <a:prstGeom prst="rect">
            <a:avLst/>
          </a:prstGeom>
          <a:noFill/>
        </p:spPr>
      </p:pic>
      <p:pic>
        <p:nvPicPr>
          <p:cNvPr id="27654" name="Picture 6" descr="http://kazexchange.files.wordpress.com/2011/02/body-language.jpg"/>
          <p:cNvPicPr>
            <a:picLocks noChangeAspect="1" noChangeArrowheads="1"/>
          </p:cNvPicPr>
          <p:nvPr/>
        </p:nvPicPr>
        <p:blipFill>
          <a:blip r:embed="rId3" cstate="print"/>
          <a:srcRect/>
          <a:stretch>
            <a:fillRect/>
          </a:stretch>
        </p:blipFill>
        <p:spPr bwMode="auto">
          <a:xfrm>
            <a:off x="2051720" y="3356992"/>
            <a:ext cx="3528392" cy="2646294"/>
          </a:xfrm>
          <a:prstGeom prst="rect">
            <a:avLst/>
          </a:prstGeom>
          <a:noFill/>
        </p:spPr>
      </p:pic>
      <p:sp>
        <p:nvSpPr>
          <p:cNvPr id="8" name="Action Button: Forward or Next 7">
            <a:hlinkClick r:id="rId4" highlightClick="1"/>
          </p:cNvPr>
          <p:cNvSpPr/>
          <p:nvPr/>
        </p:nvSpPr>
        <p:spPr>
          <a:xfrm>
            <a:off x="251520" y="5301208"/>
            <a:ext cx="864096" cy="7920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customer service?</a:t>
            </a:r>
            <a:endParaRPr lang="en-GB" dirty="0"/>
          </a:p>
        </p:txBody>
      </p:sp>
      <p:sp>
        <p:nvSpPr>
          <p:cNvPr id="3" name="Content Placeholder 2"/>
          <p:cNvSpPr>
            <a:spLocks noGrp="1"/>
          </p:cNvSpPr>
          <p:nvPr>
            <p:ph idx="1"/>
          </p:nvPr>
        </p:nvSpPr>
        <p:spPr/>
        <p:txBody>
          <a:bodyPr/>
          <a:lstStyle/>
          <a:p>
            <a:pPr>
              <a:buNone/>
            </a:pPr>
            <a:r>
              <a:rPr lang="en-GB" sz="3600" dirty="0" smtClean="0"/>
              <a:t>Any contact with the customer</a:t>
            </a:r>
          </a:p>
          <a:p>
            <a:r>
              <a:rPr lang="en-GB" sz="3600" dirty="0" smtClean="0"/>
              <a:t>Face to face</a:t>
            </a:r>
          </a:p>
          <a:p>
            <a:r>
              <a:rPr lang="en-GB" sz="3600" dirty="0" smtClean="0"/>
              <a:t>Telephone</a:t>
            </a:r>
          </a:p>
          <a:p>
            <a:r>
              <a:rPr lang="en-GB" sz="3600" dirty="0" smtClean="0"/>
              <a:t>E-mail</a:t>
            </a:r>
          </a:p>
          <a:p>
            <a:r>
              <a:rPr lang="en-GB" sz="3600" dirty="0" smtClean="0"/>
              <a:t>Letter</a:t>
            </a: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 listening skills</a:t>
            </a:r>
            <a:endParaRPr lang="en-GB" dirty="0"/>
          </a:p>
        </p:txBody>
      </p:sp>
      <p:sp>
        <p:nvSpPr>
          <p:cNvPr id="3" name="Content Placeholder 2"/>
          <p:cNvSpPr>
            <a:spLocks noGrp="1"/>
          </p:cNvSpPr>
          <p:nvPr>
            <p:ph idx="1"/>
          </p:nvPr>
        </p:nvSpPr>
        <p:spPr/>
        <p:txBody>
          <a:bodyPr/>
          <a:lstStyle/>
          <a:p>
            <a:r>
              <a:rPr lang="en-GB" dirty="0" smtClean="0"/>
              <a:t>How good are you at listening?</a:t>
            </a:r>
          </a:p>
          <a:p>
            <a:endParaRPr lang="en-GB" dirty="0" smtClean="0"/>
          </a:p>
          <a:p>
            <a:r>
              <a:rPr lang="en-GB" dirty="0" smtClean="0"/>
              <a:t>Do you interrupt when your friends are talking?</a:t>
            </a:r>
          </a:p>
          <a:p>
            <a:r>
              <a:rPr lang="en-GB" dirty="0" smtClean="0"/>
              <a:t>Do you interrupt?</a:t>
            </a:r>
          </a:p>
          <a:p>
            <a:r>
              <a:rPr lang="en-GB" dirty="0" smtClean="0"/>
              <a:t>Do you look away? </a:t>
            </a:r>
          </a:p>
          <a:p>
            <a:r>
              <a:rPr lang="en-GB" dirty="0" smtClean="0"/>
              <a:t>Do you think about something else?</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listening</a:t>
            </a:r>
            <a:endParaRPr lang="en-GB" dirty="0"/>
          </a:p>
        </p:txBody>
      </p:sp>
      <p:sp>
        <p:nvSpPr>
          <p:cNvPr id="3" name="Content Placeholder 2"/>
          <p:cNvSpPr>
            <a:spLocks noGrp="1"/>
          </p:cNvSpPr>
          <p:nvPr>
            <p:ph idx="1"/>
          </p:nvPr>
        </p:nvSpPr>
        <p:spPr/>
        <p:txBody>
          <a:bodyPr>
            <a:normAutofit lnSpcReduction="10000"/>
          </a:bodyPr>
          <a:lstStyle/>
          <a:p>
            <a:r>
              <a:rPr lang="en-GB" dirty="0" smtClean="0"/>
              <a:t>Face the speaker</a:t>
            </a:r>
          </a:p>
          <a:p>
            <a:r>
              <a:rPr lang="en-GB" dirty="0" smtClean="0"/>
              <a:t>Maintain eye contact (not staring though!)</a:t>
            </a:r>
          </a:p>
          <a:p>
            <a:r>
              <a:rPr lang="en-GB" dirty="0" smtClean="0"/>
              <a:t>Nod and smile when appropriate</a:t>
            </a:r>
          </a:p>
          <a:p>
            <a:r>
              <a:rPr lang="en-GB" dirty="0" smtClean="0"/>
              <a:t>Look for body language and tone of voice (to give more understanding)</a:t>
            </a:r>
          </a:p>
          <a:p>
            <a:r>
              <a:rPr lang="en-GB" dirty="0" smtClean="0"/>
              <a:t>Look interested or even concerned (if appropriate)</a:t>
            </a:r>
          </a:p>
          <a:p>
            <a:r>
              <a:rPr lang="en-GB" dirty="0" smtClean="0"/>
              <a:t>Demonstrate that you understand what is being said by making appropriate responses  (Wow! Oh dear!)</a:t>
            </a:r>
          </a:p>
          <a:p>
            <a:r>
              <a:rPr lang="en-GB" dirty="0" smtClean="0"/>
              <a:t>Ask questions to check understanding (so, are you saying that he shouted at you...?)</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6 task </a:t>
            </a:r>
            <a:endParaRPr lang="en-GB" dirty="0"/>
          </a:p>
        </p:txBody>
      </p:sp>
      <p:sp>
        <p:nvSpPr>
          <p:cNvPr id="3" name="Content Placeholder 2"/>
          <p:cNvSpPr>
            <a:spLocks noGrp="1"/>
          </p:cNvSpPr>
          <p:nvPr>
            <p:ph idx="1"/>
          </p:nvPr>
        </p:nvSpPr>
        <p:spPr/>
        <p:txBody>
          <a:bodyPr/>
          <a:lstStyle/>
          <a:p>
            <a:r>
              <a:rPr lang="en-GB" dirty="0" smtClean="0"/>
              <a:t>Pair up. Tell your partner about your day out in </a:t>
            </a:r>
            <a:r>
              <a:rPr lang="en-GB" dirty="0" err="1" smtClean="0"/>
              <a:t>Largs</a:t>
            </a:r>
            <a:r>
              <a:rPr lang="en-GB" dirty="0" smtClean="0"/>
              <a:t> or Millport (or another attraction visit, day out or holiday or even a holiday situation or problem)  </a:t>
            </a:r>
          </a:p>
          <a:p>
            <a:endParaRPr lang="en-GB" dirty="0" smtClean="0"/>
          </a:p>
          <a:p>
            <a:r>
              <a:rPr lang="en-GB" dirty="0" smtClean="0"/>
              <a:t> As you listen, make sure you are doing so in an effective way. Get partner to complete a checklist and evaluate your skills. </a:t>
            </a:r>
          </a:p>
          <a:p>
            <a:r>
              <a:rPr lang="en-GB" dirty="0" smtClean="0"/>
              <a:t>(Use a copy of slide 21 – previous slide- and highlight as appropriate)</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Visit Scotland Star Grading</a:t>
            </a:r>
            <a:endParaRPr lang="en-GB" dirty="0"/>
          </a:p>
        </p:txBody>
      </p:sp>
      <p:sp>
        <p:nvSpPr>
          <p:cNvPr id="3" name="Content Placeholder 2"/>
          <p:cNvSpPr>
            <a:spLocks noGrp="1"/>
          </p:cNvSpPr>
          <p:nvPr>
            <p:ph idx="1"/>
          </p:nvPr>
        </p:nvSpPr>
        <p:spPr/>
        <p:txBody>
          <a:bodyPr>
            <a:normAutofit/>
          </a:bodyPr>
          <a:lstStyle/>
          <a:p>
            <a:pPr fontAlgn="base"/>
            <a:r>
              <a:rPr lang="en-GB" dirty="0" err="1" smtClean="0"/>
              <a:t>VisitScotland</a:t>
            </a:r>
            <a:r>
              <a:rPr lang="en-GB" dirty="0" smtClean="0"/>
              <a:t> uses a five-level star-grading system to indicate the </a:t>
            </a:r>
            <a:r>
              <a:rPr lang="en-GB" b="1" dirty="0" smtClean="0"/>
              <a:t>standard of customer care</a:t>
            </a:r>
            <a:r>
              <a:rPr lang="en-GB" dirty="0" smtClean="0"/>
              <a:t> and range of facilities on offer at assessed establishments.</a:t>
            </a:r>
          </a:p>
          <a:p>
            <a:pPr fontAlgn="base"/>
            <a:r>
              <a:rPr lang="en-GB" dirty="0" smtClean="0"/>
              <a:t>The awards focus on the standard of the welcome, hospitality and service they provide, as well as presentation and the standard of toilets, shop or café if they have them. The number of stars awarded to a property indicate the levels visitors can expect of the establishment:</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 grading system</a:t>
            </a:r>
            <a:endParaRPr lang="en-GB" dirty="0"/>
          </a:p>
        </p:txBody>
      </p:sp>
      <p:sp>
        <p:nvSpPr>
          <p:cNvPr id="3" name="Content Placeholder 2"/>
          <p:cNvSpPr>
            <a:spLocks noGrp="1"/>
          </p:cNvSpPr>
          <p:nvPr>
            <p:ph idx="1"/>
          </p:nvPr>
        </p:nvSpPr>
        <p:spPr>
          <a:xfrm>
            <a:off x="611560" y="1628800"/>
            <a:ext cx="4320480" cy="4846320"/>
          </a:xfrm>
        </p:spPr>
        <p:txBody>
          <a:bodyPr/>
          <a:lstStyle/>
          <a:p>
            <a:pPr fontAlgn="base"/>
            <a:r>
              <a:rPr lang="en-GB" b="1" dirty="0" smtClean="0"/>
              <a:t>1 star</a:t>
            </a:r>
            <a:r>
              <a:rPr lang="en-GB" dirty="0" smtClean="0"/>
              <a:t>: clean and tidy, a fair and acceptable, if basic, standard</a:t>
            </a:r>
          </a:p>
          <a:p>
            <a:pPr fontAlgn="base"/>
            <a:r>
              <a:rPr lang="en-GB" b="1" dirty="0" smtClean="0"/>
              <a:t>2 stars</a:t>
            </a:r>
            <a:r>
              <a:rPr lang="en-GB" dirty="0" smtClean="0"/>
              <a:t>: a good overall standard</a:t>
            </a:r>
          </a:p>
          <a:p>
            <a:pPr fontAlgn="base"/>
            <a:r>
              <a:rPr lang="en-GB" b="1" dirty="0" smtClean="0"/>
              <a:t>3 stars</a:t>
            </a:r>
            <a:r>
              <a:rPr lang="en-GB" dirty="0" smtClean="0"/>
              <a:t>: a very good standard</a:t>
            </a:r>
          </a:p>
          <a:p>
            <a:pPr fontAlgn="base"/>
            <a:r>
              <a:rPr lang="en-GB" b="1" dirty="0" smtClean="0"/>
              <a:t>4 stars</a:t>
            </a:r>
            <a:r>
              <a:rPr lang="en-GB" dirty="0" smtClean="0"/>
              <a:t>: an excellent standard</a:t>
            </a:r>
          </a:p>
          <a:p>
            <a:pPr fontAlgn="base"/>
            <a:r>
              <a:rPr lang="en-GB" b="1" dirty="0" smtClean="0"/>
              <a:t>5 stars</a:t>
            </a:r>
            <a:r>
              <a:rPr lang="en-GB" dirty="0" smtClean="0"/>
              <a:t>: an exceptional standard </a:t>
            </a:r>
          </a:p>
          <a:p>
            <a:endParaRPr lang="en-GB" dirty="0"/>
          </a:p>
        </p:txBody>
      </p:sp>
      <p:pic>
        <p:nvPicPr>
          <p:cNvPr id="2050" name="Picture 2" descr="A VisitScotland (Scottish Tourist Board) star grading award badge outside the driveway to a holiday park"/>
          <p:cNvPicPr>
            <a:picLocks noChangeAspect="1" noChangeArrowheads="1"/>
          </p:cNvPicPr>
          <p:nvPr/>
        </p:nvPicPr>
        <p:blipFill>
          <a:blip r:embed="rId2" cstate="print"/>
          <a:srcRect r="65947" b="3767"/>
          <a:stretch>
            <a:fillRect/>
          </a:stretch>
        </p:blipFill>
        <p:spPr bwMode="auto">
          <a:xfrm>
            <a:off x="5364088" y="1772816"/>
            <a:ext cx="2904771" cy="410445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260" t="12594" r="5725" b="8657"/>
          <a:stretch>
            <a:fillRect/>
          </a:stretch>
        </p:blipFill>
        <p:spPr bwMode="auto">
          <a:xfrm>
            <a:off x="0" y="980728"/>
            <a:ext cx="9316035" cy="496855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normAutofit/>
          </a:bodyPr>
          <a:lstStyle/>
          <a:p>
            <a:r>
              <a:rPr lang="en-GB" sz="3200" dirty="0" smtClean="0"/>
              <a:t>Extract from customer charter</a:t>
            </a:r>
            <a:endParaRPr lang="en-GB" sz="3200" dirty="0"/>
          </a:p>
        </p:txBody>
      </p:sp>
      <p:pic>
        <p:nvPicPr>
          <p:cNvPr id="38914" name="Picture 2"/>
          <p:cNvPicPr>
            <a:picLocks noChangeAspect="1" noChangeArrowheads="1"/>
          </p:cNvPicPr>
          <p:nvPr/>
        </p:nvPicPr>
        <p:blipFill>
          <a:blip r:embed="rId2" cstate="print"/>
          <a:srcRect l="10234" t="15375" r="51579" b="38360"/>
          <a:stretch>
            <a:fillRect/>
          </a:stretch>
        </p:blipFill>
        <p:spPr bwMode="auto">
          <a:xfrm>
            <a:off x="1" y="1124743"/>
            <a:ext cx="8414468" cy="573159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is customer service important?</a:t>
            </a:r>
            <a:endParaRPr lang="en-GB" dirty="0"/>
          </a:p>
        </p:txBody>
      </p:sp>
      <p:sp>
        <p:nvSpPr>
          <p:cNvPr id="3" name="Content Placeholder 2"/>
          <p:cNvSpPr>
            <a:spLocks noGrp="1"/>
          </p:cNvSpPr>
          <p:nvPr>
            <p:ph idx="1"/>
          </p:nvPr>
        </p:nvSpPr>
        <p:spPr/>
        <p:txBody>
          <a:bodyPr>
            <a:normAutofit/>
          </a:bodyPr>
          <a:lstStyle/>
          <a:p>
            <a:r>
              <a:rPr lang="en-GB" sz="3200" dirty="0" smtClean="0"/>
              <a:t>Many travel and tourism organisations state their aim is not just to meet customer expectations but to exceed them!</a:t>
            </a:r>
          </a:p>
          <a:p>
            <a:endParaRPr lang="en-GB" sz="3200" dirty="0" smtClean="0"/>
          </a:p>
          <a:p>
            <a:r>
              <a:rPr lang="en-GB" sz="3200" dirty="0" smtClean="0"/>
              <a:t>£££££ It costs 5X as much to attract a new customer as retain an existing one!!</a:t>
            </a:r>
          </a:p>
          <a:p>
            <a:pPr>
              <a:buNone/>
            </a:pPr>
            <a:endParaRPr lang="en-GB"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is customer service important?  continued</a:t>
            </a:r>
            <a:endParaRPr lang="en-GB" dirty="0"/>
          </a:p>
        </p:txBody>
      </p:sp>
      <p:sp>
        <p:nvSpPr>
          <p:cNvPr id="3" name="Content Placeholder 2"/>
          <p:cNvSpPr>
            <a:spLocks noGrp="1"/>
          </p:cNvSpPr>
          <p:nvPr>
            <p:ph idx="1"/>
          </p:nvPr>
        </p:nvSpPr>
        <p:spPr>
          <a:xfrm>
            <a:off x="457200" y="1609416"/>
            <a:ext cx="7239000" cy="1747576"/>
          </a:xfrm>
        </p:spPr>
        <p:txBody>
          <a:bodyPr/>
          <a:lstStyle/>
          <a:p>
            <a:r>
              <a:rPr lang="en-GB" sz="2800" dirty="0" smtClean="0"/>
              <a:t>“Excellent customer service is vital to give an organisation the edge over its rivals in this competitive industry” </a:t>
            </a:r>
          </a:p>
          <a:p>
            <a:endParaRPr lang="en-GB" dirty="0"/>
          </a:p>
        </p:txBody>
      </p:sp>
      <p:pic>
        <p:nvPicPr>
          <p:cNvPr id="1026" name="Picture 2" descr="Barrhead Travel appoints Beattie Communications to grow awareness"/>
          <p:cNvPicPr>
            <a:picLocks noChangeAspect="1" noChangeArrowheads="1"/>
          </p:cNvPicPr>
          <p:nvPr/>
        </p:nvPicPr>
        <p:blipFill>
          <a:blip r:embed="rId2" cstate="print"/>
          <a:srcRect/>
          <a:stretch>
            <a:fillRect/>
          </a:stretch>
        </p:blipFill>
        <p:spPr bwMode="auto">
          <a:xfrm>
            <a:off x="0" y="4367591"/>
            <a:ext cx="2915816" cy="2801222"/>
          </a:xfrm>
          <a:prstGeom prst="rect">
            <a:avLst/>
          </a:prstGeom>
          <a:noFill/>
        </p:spPr>
      </p:pic>
      <p:pic>
        <p:nvPicPr>
          <p:cNvPr id="1030" name="Picture 6" descr="thomas-cook-logo.jpg (1181×1181)"/>
          <p:cNvPicPr>
            <a:picLocks noChangeAspect="1" noChangeArrowheads="1"/>
          </p:cNvPicPr>
          <p:nvPr/>
        </p:nvPicPr>
        <p:blipFill>
          <a:blip r:embed="rId3" cstate="print"/>
          <a:srcRect/>
          <a:stretch>
            <a:fillRect/>
          </a:stretch>
        </p:blipFill>
        <p:spPr bwMode="auto">
          <a:xfrm>
            <a:off x="6084168" y="3573016"/>
            <a:ext cx="1944216" cy="1944216"/>
          </a:xfrm>
          <a:prstGeom prst="rect">
            <a:avLst/>
          </a:prstGeom>
          <a:noFill/>
        </p:spPr>
      </p:pic>
      <p:pic>
        <p:nvPicPr>
          <p:cNvPr id="1032" name="Picture 8" descr="Strong odour in cabin Incident: Ryanair B738 at Bergamo on Apr"/>
          <p:cNvPicPr>
            <a:picLocks noChangeAspect="1" noChangeArrowheads="1"/>
          </p:cNvPicPr>
          <p:nvPr/>
        </p:nvPicPr>
        <p:blipFill>
          <a:blip r:embed="rId4" cstate="print"/>
          <a:srcRect/>
          <a:stretch>
            <a:fillRect/>
          </a:stretch>
        </p:blipFill>
        <p:spPr bwMode="auto">
          <a:xfrm>
            <a:off x="3131840" y="4797152"/>
            <a:ext cx="2705100" cy="1695451"/>
          </a:xfrm>
          <a:prstGeom prst="rect">
            <a:avLst/>
          </a:prstGeom>
          <a:noFill/>
        </p:spPr>
      </p:pic>
      <p:pic>
        <p:nvPicPr>
          <p:cNvPr id="1036" name="Picture 12" descr="http://static0.traveltek.net/images/www.stewarttravel.co.uk/header/stc_logo.gif"/>
          <p:cNvPicPr>
            <a:picLocks noChangeAspect="1" noChangeArrowheads="1"/>
          </p:cNvPicPr>
          <p:nvPr/>
        </p:nvPicPr>
        <p:blipFill>
          <a:blip r:embed="rId5" cstate="print"/>
          <a:srcRect/>
          <a:stretch>
            <a:fillRect/>
          </a:stretch>
        </p:blipFill>
        <p:spPr bwMode="auto">
          <a:xfrm>
            <a:off x="611560" y="3248466"/>
            <a:ext cx="2448272" cy="1081218"/>
          </a:xfrm>
          <a:prstGeom prst="rect">
            <a:avLst/>
          </a:prstGeom>
          <a:noFill/>
        </p:spPr>
      </p:pic>
      <p:pic>
        <p:nvPicPr>
          <p:cNvPr id="1038" name="Picture 14" descr="http://t0.gstatic.com/images?q=tbn:ANd9GcSVr0mLjUJ-FtoX0ZCMqOBOnrWeLfW7pU5w3bqmjtLDmcIfpwMyZA7J_Z3OcA:twinsmummy.files.wordpress.com/2010/07/center-parcs.jpg"/>
          <p:cNvPicPr>
            <a:picLocks noChangeAspect="1" noChangeArrowheads="1"/>
          </p:cNvPicPr>
          <p:nvPr/>
        </p:nvPicPr>
        <p:blipFill>
          <a:blip r:embed="rId6" cstate="print"/>
          <a:srcRect/>
          <a:stretch>
            <a:fillRect/>
          </a:stretch>
        </p:blipFill>
        <p:spPr bwMode="auto">
          <a:xfrm>
            <a:off x="3419872" y="3356992"/>
            <a:ext cx="1714500" cy="13716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ABOUT IT</a:t>
            </a:r>
            <a:endParaRPr lang="en-GB" dirty="0"/>
          </a:p>
        </p:txBody>
      </p:sp>
      <p:sp>
        <p:nvSpPr>
          <p:cNvPr id="3" name="Content Placeholder 2"/>
          <p:cNvSpPr>
            <a:spLocks noGrp="1"/>
          </p:cNvSpPr>
          <p:nvPr>
            <p:ph idx="1"/>
          </p:nvPr>
        </p:nvSpPr>
        <p:spPr>
          <a:xfrm>
            <a:off x="457200" y="1609416"/>
            <a:ext cx="7239000" cy="4339864"/>
          </a:xfrm>
        </p:spPr>
        <p:txBody>
          <a:bodyPr/>
          <a:lstStyle/>
          <a:p>
            <a:r>
              <a:rPr lang="en-GB" dirty="0" smtClean="0"/>
              <a:t>When did you last go shopping?</a:t>
            </a:r>
          </a:p>
          <a:p>
            <a:r>
              <a:rPr lang="en-GB" dirty="0" smtClean="0"/>
              <a:t>Where did you go?</a:t>
            </a:r>
          </a:p>
          <a:p>
            <a:r>
              <a:rPr lang="en-GB" dirty="0" smtClean="0"/>
              <a:t>Was it enjoyable?</a:t>
            </a:r>
          </a:p>
          <a:p>
            <a:r>
              <a:rPr lang="en-GB" dirty="0" smtClean="0"/>
              <a:t>If so why?</a:t>
            </a:r>
          </a:p>
          <a:p>
            <a:r>
              <a:rPr lang="en-GB" dirty="0" smtClean="0"/>
              <a:t>If not, why not? </a:t>
            </a:r>
          </a:p>
          <a:p>
            <a:endParaRPr lang="en-GB" dirty="0" smtClean="0"/>
          </a:p>
          <a:p>
            <a:endParaRPr lang="en-GB" dirty="0" smtClean="0"/>
          </a:p>
          <a:p>
            <a:r>
              <a:rPr lang="en-GB" dirty="0" smtClean="0"/>
              <a:t>Now complete Lesson 1 Activities</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Impressions</a:t>
            </a:r>
            <a:endParaRPr lang="en-GB" dirty="0"/>
          </a:p>
        </p:txBody>
      </p:sp>
      <p:sp>
        <p:nvSpPr>
          <p:cNvPr id="3" name="Content Placeholder 2"/>
          <p:cNvSpPr>
            <a:spLocks noGrp="1"/>
          </p:cNvSpPr>
          <p:nvPr>
            <p:ph idx="1"/>
          </p:nvPr>
        </p:nvSpPr>
        <p:spPr/>
        <p:txBody>
          <a:bodyPr>
            <a:normAutofit/>
          </a:bodyPr>
          <a:lstStyle/>
          <a:p>
            <a:r>
              <a:rPr lang="en-GB" dirty="0" smtClean="0"/>
              <a:t>It takes customers just 10 seconds to form their first impressions</a:t>
            </a:r>
          </a:p>
          <a:p>
            <a:r>
              <a:rPr lang="en-GB" dirty="0" smtClean="0"/>
              <a:t>First impressions count!</a:t>
            </a:r>
          </a:p>
          <a:p>
            <a:endParaRPr lang="en-GB" dirty="0" smtClean="0"/>
          </a:p>
          <a:p>
            <a:pPr>
              <a:buNone/>
            </a:pPr>
            <a:r>
              <a:rPr lang="en-GB" dirty="0" smtClean="0"/>
              <a:t>Which statement makes the best impression?</a:t>
            </a:r>
          </a:p>
          <a:p>
            <a:r>
              <a:rPr lang="en-GB" dirty="0" smtClean="0"/>
              <a:t>A 	 </a:t>
            </a:r>
            <a:r>
              <a:rPr lang="en-GB" dirty="0" err="1" smtClean="0"/>
              <a:t>a</a:t>
            </a:r>
            <a:r>
              <a:rPr lang="en-GB" dirty="0" smtClean="0"/>
              <a:t> queue of customers </a:t>
            </a:r>
          </a:p>
          <a:p>
            <a:r>
              <a:rPr lang="en-GB" dirty="0" smtClean="0"/>
              <a:t>B	being served immediately</a:t>
            </a:r>
          </a:p>
          <a:p>
            <a:endParaRPr lang="en-GB" dirty="0" smtClean="0"/>
          </a:p>
          <a:p>
            <a:r>
              <a:rPr lang="en-GB" dirty="0" smtClean="0"/>
              <a:t>A	customer greeted with a smile</a:t>
            </a:r>
          </a:p>
          <a:p>
            <a:r>
              <a:rPr lang="en-GB" dirty="0" smtClean="0"/>
              <a:t>B	staff chatting, customer ignored</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Impressions</a:t>
            </a:r>
            <a:endParaRPr lang="en-GB" dirty="0"/>
          </a:p>
        </p:txBody>
      </p:sp>
      <p:sp>
        <p:nvSpPr>
          <p:cNvPr id="3" name="Content Placeholder 2"/>
          <p:cNvSpPr>
            <a:spLocks noGrp="1"/>
          </p:cNvSpPr>
          <p:nvPr>
            <p:ph idx="1"/>
          </p:nvPr>
        </p:nvSpPr>
        <p:spPr/>
        <p:txBody>
          <a:bodyPr>
            <a:normAutofit/>
          </a:bodyPr>
          <a:lstStyle/>
          <a:p>
            <a:pPr>
              <a:buNone/>
            </a:pPr>
            <a:r>
              <a:rPr lang="en-GB" dirty="0" smtClean="0"/>
              <a:t>Which statement makes the best impression?</a:t>
            </a:r>
          </a:p>
          <a:p>
            <a:r>
              <a:rPr lang="en-GB" dirty="0" smtClean="0"/>
              <a:t>A 	Scruffy staff, chewing gum</a:t>
            </a:r>
          </a:p>
          <a:p>
            <a:r>
              <a:rPr lang="en-GB" dirty="0" smtClean="0"/>
              <a:t>B	Well dressed staff, professional looking</a:t>
            </a:r>
          </a:p>
          <a:p>
            <a:endParaRPr lang="en-GB" dirty="0" smtClean="0"/>
          </a:p>
          <a:p>
            <a:r>
              <a:rPr lang="en-GB" dirty="0" smtClean="0"/>
              <a:t>A	Clear, tidy desks </a:t>
            </a:r>
          </a:p>
          <a:p>
            <a:r>
              <a:rPr lang="en-GB" dirty="0" smtClean="0"/>
              <a:t>B	Coke can and snack on desk</a:t>
            </a:r>
          </a:p>
          <a:p>
            <a:endParaRPr lang="en-GB" dirty="0" smtClean="0"/>
          </a:p>
          <a:p>
            <a:r>
              <a:rPr lang="en-GB" dirty="0" smtClean="0"/>
              <a:t>A	Positive behaviour and body language</a:t>
            </a:r>
          </a:p>
          <a:p>
            <a:r>
              <a:rPr lang="en-GB" dirty="0" smtClean="0"/>
              <a:t>B	Staff slouched over desks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so important?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Organisations need to ensure they retain their customers.</a:t>
            </a:r>
          </a:p>
          <a:p>
            <a:r>
              <a:rPr lang="en-GB" dirty="0" smtClean="0"/>
              <a:t>Staff must be aware of importance of making a good first impression</a:t>
            </a:r>
          </a:p>
          <a:p>
            <a:r>
              <a:rPr lang="en-GB" dirty="0" smtClean="0"/>
              <a:t>Personal presentation and non- verbal communications are important elements of a first impression.</a:t>
            </a:r>
          </a:p>
          <a:p>
            <a:endParaRPr lang="en-GB" dirty="0" smtClean="0"/>
          </a:p>
          <a:p>
            <a:endParaRPr lang="en-GB" dirty="0" smtClean="0"/>
          </a:p>
          <a:p>
            <a:r>
              <a:rPr lang="en-GB" dirty="0" smtClean="0"/>
              <a:t>In which scenario, is the rep most likely to be able to sell tours and activities?</a:t>
            </a:r>
          </a:p>
          <a:p>
            <a:endParaRPr lang="en-GB" dirty="0" smtClean="0"/>
          </a:p>
          <a:p>
            <a:r>
              <a:rPr lang="en-GB" dirty="0" smtClean="0"/>
              <a:t> Now complete lesson 2 activities</a:t>
            </a:r>
          </a:p>
          <a:p>
            <a:endParaRPr lang="en-GB" dirty="0" smtClean="0"/>
          </a:p>
          <a:p>
            <a:endParaRPr lang="en-GB" dirty="0"/>
          </a:p>
        </p:txBody>
      </p:sp>
      <p:sp>
        <p:nvSpPr>
          <p:cNvPr id="4" name="Action Button: Forward or Next 3">
            <a:hlinkClick r:id="rId2" highlightClick="1"/>
          </p:cNvPr>
          <p:cNvSpPr/>
          <p:nvPr/>
        </p:nvSpPr>
        <p:spPr>
          <a:xfrm>
            <a:off x="6300192" y="4005064"/>
            <a:ext cx="864096"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ction Button: Forward or Next 4">
            <a:hlinkClick r:id="rId3" highlightClick="1"/>
          </p:cNvPr>
          <p:cNvSpPr/>
          <p:nvPr/>
        </p:nvSpPr>
        <p:spPr>
          <a:xfrm>
            <a:off x="3347864" y="4005064"/>
            <a:ext cx="864096" cy="6480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1"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1"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Good customer service behaviours</a:t>
            </a:r>
            <a:endParaRPr lang="en-GB" dirty="0"/>
          </a:p>
        </p:txBody>
      </p:sp>
      <p:sp>
        <p:nvSpPr>
          <p:cNvPr id="3" name="Content Placeholder 2"/>
          <p:cNvSpPr>
            <a:spLocks noGrp="1"/>
          </p:cNvSpPr>
          <p:nvPr>
            <p:ph idx="1"/>
          </p:nvPr>
        </p:nvSpPr>
        <p:spPr/>
        <p:txBody>
          <a:bodyPr/>
          <a:lstStyle/>
          <a:p>
            <a:r>
              <a:rPr lang="en-GB" dirty="0" smtClean="0"/>
              <a:t>In a small group or pair, brainstorm as many words and phrases as you can to describe good customer service.</a:t>
            </a:r>
          </a:p>
          <a:p>
            <a:endParaRPr lang="en-GB" dirty="0" smtClean="0"/>
          </a:p>
          <a:p>
            <a:r>
              <a:rPr lang="en-GB" dirty="0" smtClean="0"/>
              <a:t>Do the same exercise for bad customer service.</a:t>
            </a:r>
          </a:p>
          <a:p>
            <a:endParaRPr lang="en-GB" dirty="0" smtClean="0"/>
          </a:p>
          <a:p>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303</TotalTime>
  <Words>1043</Words>
  <Application>Microsoft Office PowerPoint</Application>
  <PresentationFormat>On-screen Show (4:3)</PresentationFormat>
  <Paragraphs>161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Opulent</vt:lpstr>
      <vt:lpstr>Customer Service</vt:lpstr>
      <vt:lpstr>What is customer service?</vt:lpstr>
      <vt:lpstr>Why is customer service important?</vt:lpstr>
      <vt:lpstr>Why is customer service important?  continued</vt:lpstr>
      <vt:lpstr>THINK ABOUT IT</vt:lpstr>
      <vt:lpstr>First Impressions</vt:lpstr>
      <vt:lpstr>First Impressions</vt:lpstr>
      <vt:lpstr>Why so important?</vt:lpstr>
      <vt:lpstr>Good customer service behaviours</vt:lpstr>
      <vt:lpstr>What makes good customer service?</vt:lpstr>
      <vt:lpstr>Benefits of excellent customer service</vt:lpstr>
      <vt:lpstr>Poster task (lesson 4)</vt:lpstr>
      <vt:lpstr>Main types of communication</vt:lpstr>
      <vt:lpstr>Effective communication</vt:lpstr>
      <vt:lpstr>Communicating face to face</vt:lpstr>
      <vt:lpstr>Non- verbal communication</vt:lpstr>
      <vt:lpstr>PowerPoint Presentation</vt:lpstr>
      <vt:lpstr>Positive and negative body language</vt:lpstr>
      <vt:lpstr>Positive and negative body language</vt:lpstr>
      <vt:lpstr>Effective listening skills</vt:lpstr>
      <vt:lpstr>Active listening</vt:lpstr>
      <vt:lpstr>Lesson 6 task </vt:lpstr>
      <vt:lpstr>Visit Scotland Star Grading</vt:lpstr>
      <vt:lpstr>Star grading system</vt:lpstr>
      <vt:lpstr>PowerPoint Presentation</vt:lpstr>
      <vt:lpstr>Extract from customer charter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dc:title>
  <dc:creator>Shona Clark</dc:creator>
  <cp:lastModifiedBy>SMoran</cp:lastModifiedBy>
  <cp:revision>33</cp:revision>
  <dcterms:created xsi:type="dcterms:W3CDTF">2013-09-21T10:51:13Z</dcterms:created>
  <dcterms:modified xsi:type="dcterms:W3CDTF">2014-01-16T11:45:10Z</dcterms:modified>
</cp:coreProperties>
</file>