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sldIdLst>
    <p:sldId id="256" r:id="rId5"/>
    <p:sldId id="674" r:id="rId6"/>
    <p:sldId id="684" r:id="rId7"/>
    <p:sldId id="685" r:id="rId8"/>
    <p:sldId id="266" r:id="rId9"/>
    <p:sldId id="276" r:id="rId10"/>
    <p:sldId id="681" r:id="rId11"/>
    <p:sldId id="682" r:id="rId12"/>
    <p:sldId id="683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50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E6A567-BD55-4577-9AEE-77525FDF2609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361992-9E44-42D9-8751-92C6D9E6FA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510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EC2CD7C7-1E02-4C15-9FD7-0EF0270AFBE5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6DF4B0E6-71E0-41A1-91BA-219FC3335709}" type="slidenum">
              <a:rPr lang="en-GB" smtClean="0"/>
              <a:t>‹#›</a:t>
            </a:fld>
            <a:endParaRPr lang="en-GB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2031163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D7C7-1E02-4C15-9FD7-0EF0270AFBE5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B0E6-71E0-41A1-91BA-219FC3335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069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D7C7-1E02-4C15-9FD7-0EF0270AFBE5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B0E6-71E0-41A1-91BA-219FC3335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980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D7C7-1E02-4C15-9FD7-0EF0270AFBE5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B0E6-71E0-41A1-91BA-219FC3335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687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D7C7-1E02-4C15-9FD7-0EF0270AFBE5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B0E6-71E0-41A1-91BA-219FC3335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700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D7C7-1E02-4C15-9FD7-0EF0270AFBE5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B0E6-71E0-41A1-91BA-219FC3335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70695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D7C7-1E02-4C15-9FD7-0EF0270AFBE5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B0E6-71E0-41A1-91BA-219FC3335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63641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D7C7-1E02-4C15-9FD7-0EF0270AFBE5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B0E6-71E0-41A1-91BA-219FC3335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1059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D7C7-1E02-4C15-9FD7-0EF0270AFBE5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B0E6-71E0-41A1-91BA-219FC3335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990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EC2CD7C7-1E02-4C15-9FD7-0EF0270AFBE5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6DF4B0E6-71E0-41A1-91BA-219FC3335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831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D7C7-1E02-4C15-9FD7-0EF0270AFBE5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6DF4B0E6-71E0-41A1-91BA-219FC3335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0398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D7C7-1E02-4C15-9FD7-0EF0270AFBE5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B0E6-71E0-41A1-91BA-219FC3335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190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D7C7-1E02-4C15-9FD7-0EF0270AFBE5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B0E6-71E0-41A1-91BA-219FC3335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981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D7C7-1E02-4C15-9FD7-0EF0270AFBE5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B0E6-71E0-41A1-91BA-219FC3335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66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D7C7-1E02-4C15-9FD7-0EF0270AFBE5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B0E6-71E0-41A1-91BA-219FC3335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627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D7C7-1E02-4C15-9FD7-0EF0270AFBE5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B0E6-71E0-41A1-91BA-219FC3335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167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CD7C7-1E02-4C15-9FD7-0EF0270AFBE5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F4B0E6-71E0-41A1-91BA-219FC3335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764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C2CD7C7-1E02-4C15-9FD7-0EF0270AFBE5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DF4B0E6-71E0-41A1-91BA-219FC33357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775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1.pn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76000"/>
                <a:satMod val="180000"/>
              </a:schemeClr>
              <a:schemeClr val="bg2">
                <a:tint val="80000"/>
                <a:satMod val="120000"/>
                <a:lumMod val="18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C616B3DC-C165-433D-9187-62DCC0E317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9576" y="-4763"/>
            <a:ext cx="3761187" cy="6862763"/>
            <a:chOff x="2928938" y="-4763"/>
            <a:chExt cx="5014912" cy="6862763"/>
          </a:xfrm>
        </p:grpSpPr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97E1BF84-9824-4B0E-98DF-F0F7181DD0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A85FA340-7392-4303-9707-A12F45A46F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758A9051-2BD9-4868-8B84-344752FA2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58264C49-3539-4CBD-8F11-1106C8B87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DE862133-5C7E-4B32-9786-0B33BC51A7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90925F6C-DF03-4707-9176-6049F049B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049291" y="1380068"/>
            <a:ext cx="4386870" cy="2616199"/>
          </a:xfrm>
          <a:solidFill>
            <a:srgbClr val="FFC000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700" dirty="0"/>
              <a:t>Anna Maclure</a:t>
            </a:r>
            <a:br>
              <a:rPr lang="en-US" sz="4700" dirty="0"/>
            </a:br>
            <a:r>
              <a:rPr lang="en-US" sz="4700" dirty="0"/>
              <a:t>PT parental engagement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2363681" y="3996267"/>
            <a:ext cx="3060385" cy="1139151"/>
          </a:xfrm>
          <a:solidFill>
            <a:srgbClr val="FFC000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r">
              <a:buNone/>
            </a:pPr>
            <a:r>
              <a:rPr lang="en-US" sz="2100" dirty="0"/>
              <a:t>August 2026</a:t>
            </a:r>
          </a:p>
        </p:txBody>
      </p:sp>
      <p:sp>
        <p:nvSpPr>
          <p:cNvPr id="17" name="Rounded Rectangle 4">
            <a:extLst>
              <a:ext uri="{FF2B5EF4-FFF2-40B4-BE49-F238E27FC236}">
                <a16:creationId xmlns:a16="http://schemas.microsoft.com/office/drawing/2014/main" id="{260615AE-7DBC-4FF7-9107-9FE957695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64708" y="648931"/>
            <a:ext cx="2986564" cy="5231964"/>
          </a:xfrm>
          <a:prstGeom prst="roundRect">
            <a:avLst>
              <a:gd name="adj" fmla="val 4834"/>
            </a:avLst>
          </a:prstGeom>
          <a:solidFill>
            <a:schemeClr val="bg1"/>
          </a:solidFill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B08A899-C116-4E92-A0FB-52FC505E5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05350" y="1757650"/>
            <a:ext cx="2505893" cy="305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965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19A05-5AE9-C08E-D7B9-8D99209AB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410" y="422739"/>
            <a:ext cx="8141189" cy="1981200"/>
          </a:xfrm>
        </p:spPr>
        <p:txBody>
          <a:bodyPr>
            <a:normAutofit/>
          </a:bodyPr>
          <a:lstStyle/>
          <a:p>
            <a:r>
              <a:rPr lang="en-US" b="1" dirty="0"/>
              <a:t>Anna Maclure – PT Parental Engagement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64D50-9781-6AE6-939D-134F08298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7671" y="1920317"/>
            <a:ext cx="7704667" cy="3332816"/>
          </a:xfrm>
        </p:spPr>
        <p:txBody>
          <a:bodyPr/>
          <a:lstStyle/>
          <a:p>
            <a:r>
              <a:rPr lang="en-US" sz="3600" dirty="0"/>
              <a:t>Social subjects' teacher</a:t>
            </a:r>
          </a:p>
          <a:p>
            <a:r>
              <a:rPr lang="en-US" sz="3600" dirty="0"/>
              <a:t>Principal teacher of parental engagement </a:t>
            </a:r>
          </a:p>
        </p:txBody>
      </p:sp>
      <p:pic>
        <p:nvPicPr>
          <p:cNvPr id="8" name="Video 7">
            <a:hlinkClick r:id="" action="ppaction://media"/>
            <a:extLst>
              <a:ext uri="{FF2B5EF4-FFF2-40B4-BE49-F238E27FC236}">
                <a16:creationId xmlns:a16="http://schemas.microsoft.com/office/drawing/2014/main" id="{B292A3EE-9CA0-3BA7-3D08-9267991C5B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rcRect l="21875" r="2187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324839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601"/>
    </mc:Choice>
    <mc:Fallback>
      <p:transition spd="slow" advTm="106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03725-940E-E89C-AFDC-DEC53E78F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034142"/>
          </a:xfrm>
        </p:spPr>
        <p:txBody>
          <a:bodyPr>
            <a:normAutofit/>
          </a:bodyPr>
          <a:lstStyle/>
          <a:p>
            <a:r>
              <a:rPr lang="en-GB" sz="4800" b="1" dirty="0"/>
              <a:t>Why is it important?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E06DE0-F1EA-60C0-C31D-FABF6C938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276" y="2579021"/>
            <a:ext cx="7704667" cy="1209208"/>
          </a:xfrm>
        </p:spPr>
        <p:txBody>
          <a:bodyPr>
            <a:noAutofit/>
          </a:bodyPr>
          <a:lstStyle/>
          <a:p>
            <a:r>
              <a:rPr lang="en-GB" dirty="0"/>
              <a:t>Parental engagement is building, supporting and improving parents' and families' interaction with their child's learning and highlighting the positive impact that it can have.</a:t>
            </a:r>
          </a:p>
          <a:p>
            <a:r>
              <a:rPr lang="en-GB" dirty="0"/>
              <a:t>Parents are experts in their children so it is crucial that as a school, we ensure that you are confident enough to know how best to contribute that expertise and have your voice heard.</a:t>
            </a:r>
          </a:p>
        </p:txBody>
      </p:sp>
      <p:pic>
        <p:nvPicPr>
          <p:cNvPr id="8" name="Video 7">
            <a:hlinkClick r:id="" action="ppaction://media"/>
            <a:extLst>
              <a:ext uri="{FF2B5EF4-FFF2-40B4-BE49-F238E27FC236}">
                <a16:creationId xmlns:a16="http://schemas.microsoft.com/office/drawing/2014/main" id="{B0A9936B-534C-9964-15A7-3E6787FA1D3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rcRect l="21875" r="2187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55200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328"/>
    </mc:Choice>
    <mc:Fallback>
      <p:transition spd="slow" advTm="323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00AF6B-C3D9-9DAB-E75C-A581205DA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562" y="0"/>
            <a:ext cx="7704667" cy="6749142"/>
          </a:xfrm>
        </p:spPr>
        <p:txBody>
          <a:bodyPr>
            <a:normAutofit/>
          </a:bodyPr>
          <a:lstStyle/>
          <a:p>
            <a:r>
              <a:rPr lang="en-GB" dirty="0"/>
              <a:t>Research shows that increased parental engagement correlates with better student behaviour, higher attendance, and greater confidence.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b="1" i="1" dirty="0"/>
              <a:t>“Parental engagement is a powerful lever for raising achievement in schools. When parents and teachers work together to improve learning, the gains in achievement are significant.”</a:t>
            </a:r>
          </a:p>
          <a:p>
            <a:pPr marL="0" indent="0">
              <a:buNone/>
            </a:pPr>
            <a:r>
              <a:rPr lang="en-GB" sz="1200" i="1" dirty="0"/>
              <a:t>Do Parents Know they Matter (Harris &amp; Goodall/​University of Warwick 2007)</a:t>
            </a:r>
          </a:p>
          <a:p>
            <a:endParaRPr lang="en-GB" dirty="0"/>
          </a:p>
        </p:txBody>
      </p:sp>
      <p:pic>
        <p:nvPicPr>
          <p:cNvPr id="10" name="Video 9">
            <a:hlinkClick r:id="" action="ppaction://media"/>
            <a:extLst>
              <a:ext uri="{FF2B5EF4-FFF2-40B4-BE49-F238E27FC236}">
                <a16:creationId xmlns:a16="http://schemas.microsoft.com/office/drawing/2014/main" id="{AD5F5762-0F3E-B698-F86A-1E2C26E02A6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rcRect l="21875" r="2187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07678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574"/>
    </mc:Choice>
    <mc:Fallback>
      <p:transition spd="slow" advTm="405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​</a:t>
            </a:r>
            <a:r>
              <a:rPr lang="en-GB" b="1" dirty="0"/>
              <a:t>COMMUNICATION DURING ACADEMIC TERM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1561" y="2579370"/>
            <a:ext cx="7726643" cy="2738628"/>
          </a:xfrm>
        </p:spPr>
        <p:txBody>
          <a:bodyPr>
            <a:noAutofit/>
          </a:bodyPr>
          <a:lstStyle/>
          <a:p>
            <a:r>
              <a:rPr lang="en-GB" sz="2100" dirty="0">
                <a:highlight>
                  <a:srgbClr val="FFFF00"/>
                </a:highlight>
              </a:rPr>
              <a:t>Pastoral care are the first point of contact with parents in Secondary school.</a:t>
            </a:r>
          </a:p>
          <a:p>
            <a:r>
              <a:rPr lang="en-GB" sz="2100" dirty="0"/>
              <a:t>Please contact your son or daughter’s pastoral care teacher if you wish to discuss attendance, learning or any other concerns that you have.</a:t>
            </a:r>
          </a:p>
          <a:p>
            <a:r>
              <a:rPr lang="en-GB" sz="2100" dirty="0"/>
              <a:t>Please call the school number and ask for pastoral care and you will be put through.</a:t>
            </a:r>
          </a:p>
          <a:p>
            <a:r>
              <a:rPr lang="en-GB" sz="2100" dirty="0"/>
              <a:t>Pastoral Care will return your call if they are teaching or in a meeting.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59264A-EA7F-428C-9A8A-815D6025D6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6376" y="5596164"/>
            <a:ext cx="1080145" cy="1170157"/>
          </a:xfrm>
          <a:prstGeom prst="rect">
            <a:avLst/>
          </a:prstGeom>
        </p:spPr>
      </p:pic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D34CE63D-1277-7418-0CD9-6DD0CD8F04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rcRect l="21875" r="2187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56888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802"/>
    </mc:Choice>
    <mc:Fallback>
      <p:transition spd="slow" advTm="328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​</a:t>
            </a:r>
            <a:r>
              <a:rPr lang="en-GB" b="1"/>
              <a:t>COMMUNICATION DURING ACADEMIC TERM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base">
              <a:buNone/>
            </a:pPr>
            <a:r>
              <a:rPr lang="en-US" dirty="0"/>
              <a:t>You will receive formal communication from the school at the following stages in the year:​</a:t>
            </a:r>
          </a:p>
          <a:p>
            <a:pPr fontAlgn="base"/>
            <a:r>
              <a:rPr lang="en-GB" b="1" dirty="0"/>
              <a:t>Tracking Points</a:t>
            </a:r>
            <a:r>
              <a:rPr lang="en-US" b="1" dirty="0"/>
              <a:t>​</a:t>
            </a:r>
          </a:p>
          <a:p>
            <a:pPr fontAlgn="base"/>
            <a:r>
              <a:rPr lang="en-GB" b="1" dirty="0"/>
              <a:t>Parents Evening</a:t>
            </a:r>
            <a:r>
              <a:rPr lang="en-US" b="1" dirty="0"/>
              <a:t>​</a:t>
            </a:r>
            <a:endParaRPr lang="en-GB" b="1" dirty="0"/>
          </a:p>
          <a:p>
            <a:pPr marL="0" indent="0" fontAlgn="base">
              <a:buNone/>
            </a:pPr>
            <a:endParaRPr lang="en-GB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068518-6644-4476-969E-B1116D6749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4328" y="5128112"/>
            <a:ext cx="1512193" cy="1638209"/>
          </a:xfrm>
          <a:prstGeom prst="rect">
            <a:avLst/>
          </a:prstGeom>
        </p:spPr>
      </p:pic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EFA19378-9B44-43EA-1E13-A9D7B72BEAB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rcRect l="21875" r="2187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51492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657"/>
    </mc:Choice>
    <mc:Fallback>
      <p:transition spd="slow" advTm="166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2F23E-39A1-8118-AEA1-9777221AB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368" y="2771939"/>
            <a:ext cx="7704667" cy="657061"/>
          </a:xfrm>
        </p:spPr>
        <p:txBody>
          <a:bodyPr>
            <a:noAutofit/>
          </a:bodyPr>
          <a:lstStyle/>
          <a:p>
            <a:r>
              <a:rPr lang="en-GB" sz="2800" dirty="0"/>
              <a:t>In addition to the formal communication, you will receive termly newsletters to keep you up to date with what each department is doing within the school. </a:t>
            </a:r>
          </a:p>
          <a:p>
            <a:r>
              <a:rPr lang="en-GB" sz="2800" dirty="0"/>
              <a:t>We also send out praise postcards throughout the year for pupils who have been nominated by teachers for exemplifying the school values.</a:t>
            </a:r>
          </a:p>
        </p:txBody>
      </p:sp>
      <p:pic>
        <p:nvPicPr>
          <p:cNvPr id="9" name="Video 8">
            <a:hlinkClick r:id="" action="ppaction://media"/>
            <a:extLst>
              <a:ext uri="{FF2B5EF4-FFF2-40B4-BE49-F238E27FC236}">
                <a16:creationId xmlns:a16="http://schemas.microsoft.com/office/drawing/2014/main" id="{6F21B6D0-4F30-4935-7806-C6F66CD522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rcRect l="21875" r="2187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54120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299"/>
    </mc:Choice>
    <mc:Fallback>
      <p:transition spd="slow" advTm="342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9767B-2038-9370-51EA-82B402778D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2821" y="168075"/>
            <a:ext cx="7704667" cy="14412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800" dirty="0"/>
              <a:t>Focus groups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487828-1ACC-0786-B60C-90AB547D23E7}"/>
              </a:ext>
            </a:extLst>
          </p:cNvPr>
          <p:cNvSpPr txBox="1"/>
          <p:nvPr/>
        </p:nvSpPr>
        <p:spPr>
          <a:xfrm>
            <a:off x="1344168" y="1527048"/>
            <a:ext cx="751332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Throughout the year we host various coffee mornings and events for our parents.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Each event has a specific focus.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EAL and ASN events have run in the last year.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Work with outside agencies- FISO.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/>
              <a:t>P7 </a:t>
            </a:r>
            <a:r>
              <a:rPr lang="en-GB" sz="3200" dirty="0" err="1"/>
              <a:t>STArs</a:t>
            </a:r>
            <a:r>
              <a:rPr lang="en-GB" sz="3200" dirty="0"/>
              <a:t> family event.</a:t>
            </a:r>
          </a:p>
          <a:p>
            <a:endParaRPr lang="en-GB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B35BCC5B-80DF-D4A9-4040-EB85BA042B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3125" t="-203125" r="-203125" b="-20312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38532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636"/>
    </mc:Choice>
    <mc:Fallback>
      <p:transition spd="slow" advTm="656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B84217-E1D7-4BBC-D903-FFE7FD0B7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9249" y="162392"/>
            <a:ext cx="7704667" cy="14103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800" dirty="0"/>
              <a:t>Parent council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440EF2-33F7-4441-C919-B6703F7D2FCC}"/>
              </a:ext>
            </a:extLst>
          </p:cNvPr>
          <p:cNvSpPr txBox="1"/>
          <p:nvPr/>
        </p:nvSpPr>
        <p:spPr>
          <a:xfrm>
            <a:off x="1663458" y="1419998"/>
            <a:ext cx="655624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Parent council meetings take place throughout the year.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A chance to have your voice heard.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Meetings take place in person, in school.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All are welcome- please come along!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Contact- @gw21maclureanna@glow.sch.uk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0000"/>
                </a:solidFill>
                <a:highlight>
                  <a:srgbClr val="FFFF00"/>
                </a:highlight>
              </a:rPr>
              <a:t>Follow us on Instagram</a:t>
            </a:r>
            <a:r>
              <a:rPr lang="en-GB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@StThomasAquinasSec​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@sta_parentalengagement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25AD54-1613-A8DE-B2BE-B737EEF8C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9749" y="5029199"/>
            <a:ext cx="1062588" cy="1038225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6EF1B409-7356-A98A-4DB3-519456E799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3125" t="-203125" r="-203125" b="-20312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43666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561"/>
    </mc:Choice>
    <mc:Fallback>
      <p:transition spd="slow" advTm="705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A8416BACD114409F861F019DEFDDEE" ma:contentTypeVersion="19" ma:contentTypeDescription="Create a new document." ma:contentTypeScope="" ma:versionID="052ab7b0b23886a43e6ae12b6782e0ec">
  <xsd:schema xmlns:xsd="http://www.w3.org/2001/XMLSchema" xmlns:xs="http://www.w3.org/2001/XMLSchema" xmlns:p="http://schemas.microsoft.com/office/2006/metadata/properties" xmlns:ns2="70025eb7-72e0-4010-ac0a-c2a2744a278a" xmlns:ns3="aa2798ac-48ae-4a98-ba12-fd958f46cf40" xmlns:ns4="c4593217-831f-4ab0-8cb9-5d6d407bd147" targetNamespace="http://schemas.microsoft.com/office/2006/metadata/properties" ma:root="true" ma:fieldsID="bcee292feb39b00a17c19a17174a6b66" ns2:_="" ns3:_="" ns4:_="">
    <xsd:import namespace="70025eb7-72e0-4010-ac0a-c2a2744a278a"/>
    <xsd:import namespace="aa2798ac-48ae-4a98-ba12-fd958f46cf40"/>
    <xsd:import namespace="c4593217-831f-4ab0-8cb9-5d6d407bd14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025eb7-72e0-4010-ac0a-c2a2744a278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a8110b4-7946-418e-8ab0-d3d0ec8bff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2798ac-48ae-4a98-ba12-fd958f46cf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593217-831f-4ab0-8cb9-5d6d407bd147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2644f179-4388-4d51-9ac6-a112fa3c85e8}" ma:internalName="TaxCatchAll" ma:showField="CatchAllData" ma:web="aa2798ac-48ae-4a98-ba12-fd958f46cf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4593217-831f-4ab0-8cb9-5d6d407bd147" xsi:nil="true"/>
    <lcf76f155ced4ddcb4097134ff3c332f xmlns="70025eb7-72e0-4010-ac0a-c2a2744a278a">
      <Terms xmlns="http://schemas.microsoft.com/office/infopath/2007/PartnerControls"/>
    </lcf76f155ced4ddcb4097134ff3c332f>
    <_Flow_SignoffStatus xmlns="70025eb7-72e0-4010-ac0a-c2a2744a278a" xsi:nil="true"/>
  </documentManagement>
</p:properties>
</file>

<file path=customXml/itemProps1.xml><?xml version="1.0" encoding="utf-8"?>
<ds:datastoreItem xmlns:ds="http://schemas.openxmlformats.org/officeDocument/2006/customXml" ds:itemID="{8CD32852-224D-4189-AEC8-9E4CB9055EF7}">
  <ds:schemaRefs>
    <ds:schemaRef ds:uri="70025eb7-72e0-4010-ac0a-c2a2744a278a"/>
    <ds:schemaRef ds:uri="aa2798ac-48ae-4a98-ba12-fd958f46cf40"/>
    <ds:schemaRef ds:uri="c4593217-831f-4ab0-8cb9-5d6d407bd14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7599D1F-E4E9-4244-9D37-0BF5783E8C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B64A19A-73CD-485E-80C3-B6AC7A08A0ED}">
  <ds:schemaRefs>
    <ds:schemaRef ds:uri="70025eb7-72e0-4010-ac0a-c2a2744a278a"/>
    <ds:schemaRef ds:uri="c4593217-831f-4ab0-8cb9-5d6d407bd147"/>
    <ds:schemaRef ds:uri="http://schemas.microsoft.com/office/2006/metadata/properties"/>
    <ds:schemaRef ds:uri="http://schemas.microsoft.com/office/infopath/2007/PartnerControls"/>
    <ds:schemaRef ds:uri="http://www.w3.org/2000/xmlns/"/>
    <ds:schemaRef ds:uri="http://www.w3.org/2001/XMLSchema-instan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127</TotalTime>
  <Words>413</Words>
  <Application>Microsoft Office PowerPoint</Application>
  <PresentationFormat>On-screen Show (4:3)</PresentationFormat>
  <Paragraphs>40</Paragraphs>
  <Slides>9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Corbel</vt:lpstr>
      <vt:lpstr>Parallax</vt:lpstr>
      <vt:lpstr>Anna Maclure PT parental engagement </vt:lpstr>
      <vt:lpstr>Anna Maclure – PT Parental Engagement</vt:lpstr>
      <vt:lpstr>Why is it important?</vt:lpstr>
      <vt:lpstr>PowerPoint Presentation</vt:lpstr>
      <vt:lpstr>​COMMUNICATION DURING ACADEMIC TERM</vt:lpstr>
      <vt:lpstr>​COMMUNICATION DURING ACADEMIC TERM</vt:lpstr>
      <vt:lpstr>PowerPoint Presentation</vt:lpstr>
      <vt:lpstr>PowerPoint Presentation</vt:lpstr>
      <vt:lpstr>PowerPoint Presentation</vt:lpstr>
    </vt:vector>
  </TitlesOfParts>
  <Company>Glasgow City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S1 Assembly</dc:title>
  <dc:creator>BQuinn</dc:creator>
  <cp:lastModifiedBy>Miss Maclure</cp:lastModifiedBy>
  <cp:revision>12</cp:revision>
  <cp:lastPrinted>2021-03-30T13:18:10Z</cp:lastPrinted>
  <dcterms:created xsi:type="dcterms:W3CDTF">2019-08-21T18:02:03Z</dcterms:created>
  <dcterms:modified xsi:type="dcterms:W3CDTF">2026-08-31T13:38:48Z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0x01010087A8416BACD114409F861F019DEFDDEE</vt:lpwstr>
  </property>
  <property fmtid="{D5CDD505-2E9C-101B-9397-08002B2CF9AE}" pid="3" name="MediaServiceImageTags">
    <vt:lpwstr/>
  </property>
</Properties>
</file>