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331" r:id="rId6"/>
    <p:sldId id="336" r:id="rId7"/>
    <p:sldId id="332" r:id="rId8"/>
    <p:sldId id="333" r:id="rId9"/>
    <p:sldId id="334" r:id="rId10"/>
    <p:sldId id="337" r:id="rId11"/>
    <p:sldId id="338" r:id="rId12"/>
    <p:sldId id="339" r:id="rId13"/>
    <p:sldId id="33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5" autoAdjust="0"/>
    <p:restoredTop sz="94660"/>
  </p:normalViewPr>
  <p:slideViewPr>
    <p:cSldViewPr>
      <p:cViewPr varScale="1">
        <p:scale>
          <a:sx n="54" d="100"/>
          <a:sy n="54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6A567-BD55-4577-9AEE-77525FDF2609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61992-9E44-42D9-8751-92C6D9E6F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1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03116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06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980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8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700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069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64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105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99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3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19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98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62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16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76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C2CD7C7-1E02-4C15-9FD7-0EF0270AFBE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F4B0E6-71E0-41A1-91BA-219FC3335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77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S. Igoe (PT Parental Engagement)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4581128"/>
            <a:ext cx="6131024" cy="76693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C000"/>
                </a:solidFill>
              </a:rPr>
              <a:t>Wednesday 4</a:t>
            </a:r>
            <a:r>
              <a:rPr lang="en-GB" sz="3200" baseline="30000" dirty="0">
                <a:solidFill>
                  <a:srgbClr val="FFC000"/>
                </a:solidFill>
              </a:rPr>
              <a:t>th</a:t>
            </a:r>
            <a:r>
              <a:rPr lang="en-GB" sz="3200" dirty="0">
                <a:solidFill>
                  <a:srgbClr val="FFC000"/>
                </a:solidFill>
              </a:rPr>
              <a:t> May 2021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B08A899-C116-4E92-A0FB-52FC505E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8640"/>
            <a:ext cx="14398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08986AB-0EFF-4714-AEB8-0089D8878A93}"/>
              </a:ext>
            </a:extLst>
          </p:cNvPr>
          <p:cNvSpPr txBox="1">
            <a:spLocks/>
          </p:cNvSpPr>
          <p:nvPr/>
        </p:nvSpPr>
        <p:spPr>
          <a:xfrm>
            <a:off x="1835696" y="1988840"/>
            <a:ext cx="6851104" cy="79964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>
                <a:solidFill>
                  <a:srgbClr val="FFC000"/>
                </a:solidFill>
              </a:rPr>
              <a:t>Parental Engagement &amp; Family Learning</a:t>
            </a:r>
          </a:p>
        </p:txBody>
      </p:sp>
    </p:spTree>
    <p:extLst>
      <p:ext uri="{BB962C8B-B14F-4D97-AF65-F5344CB8AC3E}">
        <p14:creationId xmlns:p14="http://schemas.microsoft.com/office/powerpoint/2010/main" val="22096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1286" y="188640"/>
            <a:ext cx="7756925" cy="1224711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r"/>
            <a:r>
              <a:rPr lang="en-GB" b="1" dirty="0"/>
              <a:t>How can you contribute as a class teacher?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B08A899-C116-4E92-A0FB-52FC505E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398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283A60-3D4B-4BAF-93DD-EEDB7CDD06DE}"/>
              </a:ext>
            </a:extLst>
          </p:cNvPr>
          <p:cNvSpPr txBox="1"/>
          <p:nvPr/>
        </p:nvSpPr>
        <p:spPr>
          <a:xfrm>
            <a:off x="1321286" y="2276872"/>
            <a:ext cx="727280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3200" dirty="0">
                <a:cs typeface="Calibri Light"/>
              </a:rPr>
              <a:t>twitter/school website/school app </a:t>
            </a:r>
          </a:p>
          <a:p>
            <a:pPr marL="171450" indent="-171450">
              <a:buFontTx/>
              <a:buChar char="-"/>
            </a:pPr>
            <a:r>
              <a:rPr lang="en-US" sz="3200" dirty="0">
                <a:cs typeface="Calibri Light"/>
              </a:rPr>
              <a:t>reports/parents nights/careers nights </a:t>
            </a:r>
          </a:p>
          <a:p>
            <a:pPr marL="171450" indent="-171450">
              <a:buFontTx/>
              <a:buChar char="-"/>
            </a:pPr>
            <a:r>
              <a:rPr lang="en-US" sz="3200" dirty="0">
                <a:cs typeface="Calibri Light"/>
              </a:rPr>
              <a:t>homework tasks which involve families </a:t>
            </a:r>
          </a:p>
          <a:p>
            <a:pPr marL="171450" indent="-171450">
              <a:buFontTx/>
              <a:buChar char="-"/>
            </a:pPr>
            <a:r>
              <a:rPr lang="en-US" sz="3200" dirty="0">
                <a:cs typeface="Calibri Light"/>
              </a:rPr>
              <a:t>get involved in whole school activities </a:t>
            </a:r>
          </a:p>
          <a:p>
            <a:pPr marL="171450" indent="-171450">
              <a:buFontTx/>
              <a:buChar char="-"/>
            </a:pPr>
            <a:r>
              <a:rPr lang="en-US" sz="3200" dirty="0">
                <a:cs typeface="Calibri Light"/>
              </a:rPr>
              <a:t>be a presence at school evenings 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9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B741E-BCE2-4D77-98D5-72DBED38A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Session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808CB-E472-4C89-AF96-6DC930BF9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916832"/>
            <a:ext cx="7704667" cy="3332816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Introduction to me</a:t>
            </a:r>
          </a:p>
          <a:p>
            <a:r>
              <a:rPr lang="en-GB" dirty="0"/>
              <a:t>Policy &amp; Legislation </a:t>
            </a:r>
          </a:p>
          <a:p>
            <a:r>
              <a:rPr lang="en-GB" dirty="0"/>
              <a:t>Why is Parental Engagement/Family Learning important? </a:t>
            </a:r>
          </a:p>
          <a:p>
            <a:r>
              <a:rPr lang="en-GB" dirty="0"/>
              <a:t>How can we improve our engagement with families as a school/as class teachers? </a:t>
            </a:r>
          </a:p>
          <a:p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769DEBD-A77F-415F-9314-E8E38DE9A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7" y="457201"/>
            <a:ext cx="14398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5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D94D0-235E-45F2-A023-91D4CD54C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to support parents and families?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411BFAF-871F-4D27-A74F-F21222FD5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2438401"/>
            <a:ext cx="7704137" cy="3332163"/>
          </a:xfrm>
        </p:spPr>
        <p:txBody>
          <a:bodyPr/>
          <a:lstStyle/>
          <a:p>
            <a:r>
              <a:rPr lang="en-GB" dirty="0"/>
              <a:t>Scottish Attainment Challenge</a:t>
            </a:r>
          </a:p>
          <a:p>
            <a:r>
              <a:rPr lang="en-GB" dirty="0"/>
              <a:t>GIRFEC </a:t>
            </a:r>
          </a:p>
          <a:p>
            <a:r>
              <a:rPr lang="en-GB" dirty="0"/>
              <a:t>HGIOS </a:t>
            </a:r>
          </a:p>
          <a:p>
            <a:r>
              <a:rPr lang="en-GB" dirty="0"/>
              <a:t>Child Poverty (Scotland) Act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7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0BC70-1C71-496E-B592-FBC9C8702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Policy/Legislation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DBC42-F81C-4A6E-9D12-17104E85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0" dirty="0">
                <a:solidFill>
                  <a:srgbClr val="36394D"/>
                </a:solidFill>
                <a:effectLst/>
                <a:latin typeface="Raleway"/>
              </a:rPr>
              <a:t>SCOTTISH SCHOOLS (PARENTAL INVOLVEMENT) ACT 2006:</a:t>
            </a:r>
          </a:p>
          <a:p>
            <a:pPr>
              <a:buFontTx/>
              <a:buChar char="-"/>
            </a:pPr>
            <a:r>
              <a:rPr lang="en-GB" b="1" i="1" dirty="0">
                <a:latin typeface="Raleway"/>
              </a:rPr>
              <a:t>M</a:t>
            </a:r>
            <a:r>
              <a:rPr lang="en-GB" b="1" i="1" dirty="0">
                <a:effectLst/>
                <a:latin typeface="Raleway"/>
              </a:rPr>
              <a:t>ore than representation needed</a:t>
            </a:r>
          </a:p>
          <a:p>
            <a:pPr>
              <a:buFontTx/>
              <a:buChar char="-"/>
            </a:pPr>
            <a:r>
              <a:rPr lang="en-GB" b="1" i="1" dirty="0">
                <a:latin typeface="Raleway"/>
              </a:rPr>
              <a:t>Responsibility of the head teacher and others</a:t>
            </a:r>
          </a:p>
          <a:p>
            <a:pPr>
              <a:buFontTx/>
              <a:buChar char="-"/>
            </a:pPr>
            <a:r>
              <a:rPr lang="en-GB" b="1" i="1" dirty="0">
                <a:effectLst/>
                <a:latin typeface="Raleway"/>
              </a:rPr>
              <a:t>Role of parents in supporting learning </a:t>
            </a:r>
          </a:p>
          <a:p>
            <a:pPr>
              <a:buFontTx/>
              <a:buChar char="-"/>
            </a:pPr>
            <a:r>
              <a:rPr lang="en-GB" b="1" i="1" dirty="0">
                <a:latin typeface="Raleway"/>
              </a:rPr>
              <a:t>Parent Council </a:t>
            </a:r>
            <a:r>
              <a:rPr lang="en-GB" b="1" i="1" dirty="0">
                <a:effectLst/>
                <a:latin typeface="Raleway"/>
              </a:rPr>
              <a:t> </a:t>
            </a:r>
          </a:p>
          <a:p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4160CB0-92F4-42BE-B86A-4CAD90360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7" y="457201"/>
            <a:ext cx="14398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52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0BC70-1C71-496E-B592-FBC9C8702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Policy/Legislation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DBC42-F81C-4A6E-9D12-17104E859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2276872"/>
            <a:ext cx="7704667" cy="4443024"/>
          </a:xfrm>
        </p:spPr>
        <p:txBody>
          <a:bodyPr>
            <a:normAutofit fontScale="77500" lnSpcReduction="20000"/>
          </a:bodyPr>
          <a:lstStyle/>
          <a:p>
            <a:r>
              <a:rPr lang="en-GB" b="0" i="1" dirty="0">
                <a:solidFill>
                  <a:srgbClr val="36394D"/>
                </a:solidFill>
                <a:effectLst/>
                <a:latin typeface="Raleway"/>
              </a:rPr>
              <a:t>Learning Together National Action Plan (2018)</a:t>
            </a:r>
            <a:r>
              <a:rPr lang="en-GB" b="1" i="0" dirty="0">
                <a:solidFill>
                  <a:srgbClr val="36394D"/>
                </a:solidFill>
                <a:effectLst/>
                <a:latin typeface="Raleway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</a:rPr>
              <a:t>ensure that parents are supported to be fully involved in the life and work of their children’s early learning and childcare setting or school;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</a:rPr>
              <a:t>encourage and support collaborative partnerships between practitioners, parents and families;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</a:rPr>
              <a:t>get the right support in place so that parents can engage in their child’s learning;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</a:rPr>
              <a:t>expand access to family learning opportunities which meet participants needs;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</a:rPr>
              <a:t>improve the quality of all communication between practitioners, staff, parents and families, and;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</a:rPr>
              <a:t>improve the skills of leaders, front-line practitioners and support staff.</a:t>
            </a:r>
          </a:p>
          <a:p>
            <a:br>
              <a:rPr lang="en-GB" dirty="0">
                <a:effectLst/>
              </a:rPr>
            </a:b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4160CB0-92F4-42BE-B86A-4CAD90360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7" y="457201"/>
            <a:ext cx="14398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74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4EA60-9F2C-4E75-9FEF-4C882220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is Parental Engagement/Family Learning important?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D366B-1F5B-4A82-BD9E-7A6DC6577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3033372"/>
            <a:ext cx="7704667" cy="3332816"/>
          </a:xfrm>
        </p:spPr>
        <p:txBody>
          <a:bodyPr/>
          <a:lstStyle/>
          <a:p>
            <a:r>
              <a:rPr lang="en-GB" dirty="0"/>
              <a:t>20% of week at school </a:t>
            </a:r>
          </a:p>
          <a:p>
            <a:r>
              <a:rPr lang="en-GB" dirty="0"/>
              <a:t>Covid-19/learning from home </a:t>
            </a:r>
          </a:p>
          <a:p>
            <a:r>
              <a:rPr lang="en-GB" dirty="0"/>
              <a:t>Learning support </a:t>
            </a:r>
          </a:p>
          <a:p>
            <a:r>
              <a:rPr lang="en-GB" dirty="0"/>
              <a:t>Relationships </a:t>
            </a:r>
          </a:p>
          <a:p>
            <a:r>
              <a:rPr lang="en-GB" dirty="0"/>
              <a:t>Get to know families/siblings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7E281FB-D45D-45DC-9946-322C97BC5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293" y="4869160"/>
            <a:ext cx="14398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60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42A51-9E47-46EA-A4E0-D92C39983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03310"/>
            <a:ext cx="7704667" cy="1981200"/>
          </a:xfrm>
        </p:spPr>
        <p:txBody>
          <a:bodyPr/>
          <a:lstStyle/>
          <a:p>
            <a:r>
              <a:rPr lang="en-GB" b="1" dirty="0"/>
              <a:t>How do we support parents/families?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75656" y="2204864"/>
            <a:ext cx="223224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Digital support sessions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139952" y="2204864"/>
            <a:ext cx="223224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Family cooking sessions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669225" y="2204864"/>
            <a:ext cx="223224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D&amp;T sessions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3568" y="3789040"/>
            <a:ext cx="223224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Enhanced Parental Transitions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75856" y="3789040"/>
            <a:ext cx="223224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EAL coffee mornings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868144" y="3789040"/>
            <a:ext cx="223224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Celebrating success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03648" y="5157192"/>
            <a:ext cx="223224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Website/home learning hub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083799" y="5157192"/>
            <a:ext cx="223224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Leading Parent Partnership Award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588224" y="5157192"/>
            <a:ext cx="223224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Wellbeing fund</a:t>
            </a:r>
          </a:p>
        </p:txBody>
      </p:sp>
    </p:spTree>
    <p:extLst>
      <p:ext uri="{BB962C8B-B14F-4D97-AF65-F5344CB8AC3E}">
        <p14:creationId xmlns:p14="http://schemas.microsoft.com/office/powerpoint/2010/main" val="2117684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D24E22-2576-490D-B964-FB510F7762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88" t="51400" r="33462" b="5201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50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1286" y="188640"/>
            <a:ext cx="7756925" cy="1224711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r"/>
            <a:r>
              <a:rPr lang="en-GB" b="1" dirty="0"/>
              <a:t>Whats next for STA?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B08A899-C116-4E92-A0FB-52FC505E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398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283A60-3D4B-4BAF-93DD-EEDB7CDD06DE}"/>
              </a:ext>
            </a:extLst>
          </p:cNvPr>
          <p:cNvSpPr txBox="1"/>
          <p:nvPr/>
        </p:nvSpPr>
        <p:spPr>
          <a:xfrm>
            <a:off x="935596" y="2060848"/>
            <a:ext cx="72728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3200" dirty="0"/>
              <a:t>P7 Transition events </a:t>
            </a:r>
          </a:p>
          <a:p>
            <a:pPr marL="285750" indent="-285750">
              <a:buFontTx/>
              <a:buChar char="-"/>
            </a:pPr>
            <a:r>
              <a:rPr lang="en-GB" sz="3200" dirty="0"/>
              <a:t>Family calendars </a:t>
            </a:r>
          </a:p>
          <a:p>
            <a:pPr marL="285750" indent="-285750">
              <a:buFontTx/>
              <a:buChar char="-"/>
            </a:pPr>
            <a:r>
              <a:rPr lang="en-GB" sz="3200" dirty="0"/>
              <a:t>Mental health and wellbeing workshops </a:t>
            </a:r>
          </a:p>
          <a:p>
            <a:pPr marL="285750" indent="-285750">
              <a:buFontTx/>
              <a:buChar char="-"/>
            </a:pPr>
            <a:r>
              <a:rPr lang="en-GB" sz="3200" dirty="0"/>
              <a:t>In school family learning opportunities (cooking, sport, first aid and more)</a:t>
            </a:r>
          </a:p>
          <a:p>
            <a:pPr marL="285750" indent="-285750">
              <a:buFontTx/>
              <a:buChar char="-"/>
            </a:pPr>
            <a:r>
              <a:rPr lang="en-GB" sz="3200" dirty="0"/>
              <a:t>Parent focus groups 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316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ED05A7EF16264790F827ED25E7223C" ma:contentTypeVersion="2" ma:contentTypeDescription="Create a new document." ma:contentTypeScope="" ma:versionID="9a4a99e38fc9524d6b6e88cd39c5319f">
  <xsd:schema xmlns:xsd="http://www.w3.org/2001/XMLSchema" xmlns:xs="http://www.w3.org/2001/XMLSchema" xmlns:p="http://schemas.microsoft.com/office/2006/metadata/properties" xmlns:ns2="90a51dbc-259b-49ab-8a70-efe665442889" targetNamespace="http://schemas.microsoft.com/office/2006/metadata/properties" ma:root="true" ma:fieldsID="ec3218d54c132fade5b26c87509e48f6" ns2:_="">
    <xsd:import namespace="90a51dbc-259b-49ab-8a70-efe6654428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51dbc-259b-49ab-8a70-efe6654428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3CE19B-FC28-4A88-B893-C50017DB58B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0a51dbc-259b-49ab-8a70-efe665442889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64A19A-73CD-485E-80C3-B6AC7A08A0ED}">
  <ds:schemaRefs>
    <ds:schemaRef ds:uri="90a51dbc-259b-49ab-8a70-efe66544288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7599D1F-E4E9-4244-9D37-0BF5783E8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5693</TotalTime>
  <Words>348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Raleway</vt:lpstr>
      <vt:lpstr>Parallax</vt:lpstr>
      <vt:lpstr>S. Igoe (PT Parental Engagement)</vt:lpstr>
      <vt:lpstr>Session Outline</vt:lpstr>
      <vt:lpstr>Why do we need to support parents and families? </vt:lpstr>
      <vt:lpstr>Policy/Legislation</vt:lpstr>
      <vt:lpstr>Policy/Legislation</vt:lpstr>
      <vt:lpstr>Why is Parental Engagement/Family Learning important?  </vt:lpstr>
      <vt:lpstr>How do we support parents/families? </vt:lpstr>
      <vt:lpstr>PowerPoint Presentation</vt:lpstr>
      <vt:lpstr>Whats next for STA?</vt:lpstr>
      <vt:lpstr>How can you contribute as a class teacher?</vt:lpstr>
    </vt:vector>
  </TitlesOfParts>
  <Company>Glasgow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 Assembly</dc:title>
  <dc:creator>BQuinn</dc:creator>
  <cp:lastModifiedBy>SIgoe</cp:lastModifiedBy>
  <cp:revision>111</cp:revision>
  <cp:lastPrinted>2021-03-30T13:18:10Z</cp:lastPrinted>
  <dcterms:created xsi:type="dcterms:W3CDTF">2019-08-21T18:02:03Z</dcterms:created>
  <dcterms:modified xsi:type="dcterms:W3CDTF">2023-10-24T12:45:59Z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0x0101001DED05A7EF16264790F827ED25E7223C</vt:lpwstr>
  </property>
</Properties>
</file>