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9"/>
  </p:notesMasterIdLst>
  <p:sldIdLst>
    <p:sldId id="256" r:id="rId2"/>
    <p:sldId id="259" r:id="rId3"/>
    <p:sldId id="257" r:id="rId4"/>
    <p:sldId id="258" r:id="rId5"/>
    <p:sldId id="262" r:id="rId6"/>
    <p:sldId id="261" r:id="rId7"/>
    <p:sldId id="260" r:id="rId8"/>
    <p:sldId id="272" r:id="rId9"/>
    <p:sldId id="263" r:id="rId10"/>
    <p:sldId id="267" r:id="rId11"/>
    <p:sldId id="268" r:id="rId12"/>
    <p:sldId id="284" r:id="rId13"/>
    <p:sldId id="285" r:id="rId14"/>
    <p:sldId id="286" r:id="rId15"/>
    <p:sldId id="270" r:id="rId16"/>
    <p:sldId id="287" r:id="rId17"/>
    <p:sldId id="266" r:id="rId18"/>
    <p:sldId id="273" r:id="rId19"/>
    <p:sldId id="276" r:id="rId20"/>
    <p:sldId id="275" r:id="rId21"/>
    <p:sldId id="264" r:id="rId22"/>
    <p:sldId id="279" r:id="rId23"/>
    <p:sldId id="265" r:id="rId24"/>
    <p:sldId id="278" r:id="rId25"/>
    <p:sldId id="277" r:id="rId26"/>
    <p:sldId id="280"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4467E-511C-4D47-B814-0689E4A375D7}" v="35" dt="2022-10-25T03:08:11.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76" autoAdjust="0"/>
  </p:normalViewPr>
  <p:slideViewPr>
    <p:cSldViewPr snapToGrid="0">
      <p:cViewPr varScale="1">
        <p:scale>
          <a:sx n="80" d="100"/>
          <a:sy n="80" d="100"/>
        </p:scale>
        <p:origin x="9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Houston" userId="0afc07e0-83c2-440d-973e-a7b69387f630" providerId="ADAL" clId="{36B4467E-511C-4D47-B814-0689E4A375D7}"/>
    <pc:docChg chg="undo custSel addSld delSld modSld sldOrd">
      <pc:chgData name="Mr Houston" userId="0afc07e0-83c2-440d-973e-a7b69387f630" providerId="ADAL" clId="{36B4467E-511C-4D47-B814-0689E4A375D7}" dt="2022-10-25T03:45:27.323" v="4124" actId="20577"/>
      <pc:docMkLst>
        <pc:docMk/>
      </pc:docMkLst>
      <pc:sldChg chg="modSp mod">
        <pc:chgData name="Mr Houston" userId="0afc07e0-83c2-440d-973e-a7b69387f630" providerId="ADAL" clId="{36B4467E-511C-4D47-B814-0689E4A375D7}" dt="2022-10-25T03:31:40.760" v="3158" actId="20577"/>
        <pc:sldMkLst>
          <pc:docMk/>
          <pc:sldMk cId="1137886806" sldId="257"/>
        </pc:sldMkLst>
        <pc:spChg chg="mod">
          <ac:chgData name="Mr Houston" userId="0afc07e0-83c2-440d-973e-a7b69387f630" providerId="ADAL" clId="{36B4467E-511C-4D47-B814-0689E4A375D7}" dt="2022-10-25T03:31:40.760" v="3158" actId="20577"/>
          <ac:spMkLst>
            <pc:docMk/>
            <pc:sldMk cId="1137886806" sldId="257"/>
            <ac:spMk id="3" creationId="{9B967593-5641-8494-157B-CD359EE64E08}"/>
          </ac:spMkLst>
        </pc:spChg>
      </pc:sldChg>
      <pc:sldChg chg="modSp mod">
        <pc:chgData name="Mr Houston" userId="0afc07e0-83c2-440d-973e-a7b69387f630" providerId="ADAL" clId="{36B4467E-511C-4D47-B814-0689E4A375D7}" dt="2022-10-25T03:26:21.377" v="2909" actId="6549"/>
        <pc:sldMkLst>
          <pc:docMk/>
          <pc:sldMk cId="2853112663" sldId="258"/>
        </pc:sldMkLst>
        <pc:spChg chg="mod">
          <ac:chgData name="Mr Houston" userId="0afc07e0-83c2-440d-973e-a7b69387f630" providerId="ADAL" clId="{36B4467E-511C-4D47-B814-0689E4A375D7}" dt="2022-10-25T02:24:15.959" v="168" actId="20577"/>
          <ac:spMkLst>
            <pc:docMk/>
            <pc:sldMk cId="2853112663" sldId="258"/>
            <ac:spMk id="2" creationId="{6B6FB085-1AAA-A95E-737C-AB4F9A6B08A4}"/>
          </ac:spMkLst>
        </pc:spChg>
        <pc:spChg chg="mod">
          <ac:chgData name="Mr Houston" userId="0afc07e0-83c2-440d-973e-a7b69387f630" providerId="ADAL" clId="{36B4467E-511C-4D47-B814-0689E4A375D7}" dt="2022-10-25T03:26:21.377" v="2909" actId="6549"/>
          <ac:spMkLst>
            <pc:docMk/>
            <pc:sldMk cId="2853112663" sldId="258"/>
            <ac:spMk id="3" creationId="{E34FF449-BE30-88B3-841F-0BDCC56F2150}"/>
          </ac:spMkLst>
        </pc:spChg>
      </pc:sldChg>
      <pc:sldChg chg="addSp delSp modSp new mod">
        <pc:chgData name="Mr Houston" userId="0afc07e0-83c2-440d-973e-a7b69387f630" providerId="ADAL" clId="{36B4467E-511C-4D47-B814-0689E4A375D7}" dt="2022-10-25T02:39:16.029" v="807" actId="1036"/>
        <pc:sldMkLst>
          <pc:docMk/>
          <pc:sldMk cId="3326313417" sldId="260"/>
        </pc:sldMkLst>
        <pc:spChg chg="mod">
          <ac:chgData name="Mr Houston" userId="0afc07e0-83c2-440d-973e-a7b69387f630" providerId="ADAL" clId="{36B4467E-511C-4D47-B814-0689E4A375D7}" dt="2022-10-25T02:39:03.788" v="779" actId="20577"/>
          <ac:spMkLst>
            <pc:docMk/>
            <pc:sldMk cId="3326313417" sldId="260"/>
            <ac:spMk id="2" creationId="{9D5CA036-1206-0690-61D8-8B6A6FCFB8D8}"/>
          </ac:spMkLst>
        </pc:spChg>
        <pc:spChg chg="del">
          <ac:chgData name="Mr Houston" userId="0afc07e0-83c2-440d-973e-a7b69387f630" providerId="ADAL" clId="{36B4467E-511C-4D47-B814-0689E4A375D7}" dt="2022-10-25T02:36:01.517" v="590" actId="478"/>
          <ac:spMkLst>
            <pc:docMk/>
            <pc:sldMk cId="3326313417" sldId="260"/>
            <ac:spMk id="3" creationId="{F94F3F52-64F4-28BC-E111-E55D1B37CADB}"/>
          </ac:spMkLst>
        </pc:spChg>
        <pc:picChg chg="add del mod">
          <ac:chgData name="Mr Houston" userId="0afc07e0-83c2-440d-973e-a7b69387f630" providerId="ADAL" clId="{36B4467E-511C-4D47-B814-0689E4A375D7}" dt="2022-10-25T02:36:36.805" v="593" actId="478"/>
          <ac:picMkLst>
            <pc:docMk/>
            <pc:sldMk cId="3326313417" sldId="260"/>
            <ac:picMk id="4" creationId="{9759447C-2537-E106-1696-3827D5FE50A6}"/>
          </ac:picMkLst>
        </pc:picChg>
        <pc:picChg chg="add mod modCrop">
          <ac:chgData name="Mr Houston" userId="0afc07e0-83c2-440d-973e-a7b69387f630" providerId="ADAL" clId="{36B4467E-511C-4D47-B814-0689E4A375D7}" dt="2022-10-25T02:39:16.029" v="807" actId="1036"/>
          <ac:picMkLst>
            <pc:docMk/>
            <pc:sldMk cId="3326313417" sldId="260"/>
            <ac:picMk id="6" creationId="{CBDA3970-C034-F253-FD31-09FD657A7D04}"/>
          </ac:picMkLst>
        </pc:picChg>
      </pc:sldChg>
      <pc:sldChg chg="addSp delSp modSp new mod ord">
        <pc:chgData name="Mr Houston" userId="0afc07e0-83c2-440d-973e-a7b69387f630" providerId="ADAL" clId="{36B4467E-511C-4D47-B814-0689E4A375D7}" dt="2022-10-25T02:51:05.549" v="1175"/>
        <pc:sldMkLst>
          <pc:docMk/>
          <pc:sldMk cId="3938505551" sldId="261"/>
        </pc:sldMkLst>
        <pc:spChg chg="del">
          <ac:chgData name="Mr Houston" userId="0afc07e0-83c2-440d-973e-a7b69387f630" providerId="ADAL" clId="{36B4467E-511C-4D47-B814-0689E4A375D7}" dt="2022-10-25T02:39:25.949" v="808" actId="478"/>
          <ac:spMkLst>
            <pc:docMk/>
            <pc:sldMk cId="3938505551" sldId="261"/>
            <ac:spMk id="2" creationId="{3F0C63EC-20BC-5DDB-F6BD-263606245AFC}"/>
          </ac:spMkLst>
        </pc:spChg>
        <pc:spChg chg="del">
          <ac:chgData name="Mr Houston" userId="0afc07e0-83c2-440d-973e-a7b69387f630" providerId="ADAL" clId="{36B4467E-511C-4D47-B814-0689E4A375D7}" dt="2022-10-25T02:39:27.267" v="809" actId="478"/>
          <ac:spMkLst>
            <pc:docMk/>
            <pc:sldMk cId="3938505551" sldId="261"/>
            <ac:spMk id="3" creationId="{892970B6-7832-BDB8-E802-CAC144A07A04}"/>
          </ac:spMkLst>
        </pc:spChg>
        <pc:picChg chg="add mod">
          <ac:chgData name="Mr Houston" userId="0afc07e0-83c2-440d-973e-a7b69387f630" providerId="ADAL" clId="{36B4467E-511C-4D47-B814-0689E4A375D7}" dt="2022-10-25T02:39:48.413" v="820" actId="1037"/>
          <ac:picMkLst>
            <pc:docMk/>
            <pc:sldMk cId="3938505551" sldId="261"/>
            <ac:picMk id="4" creationId="{7930ED1F-B427-DDE6-F206-F6D6389BAF12}"/>
          </ac:picMkLst>
        </pc:picChg>
      </pc:sldChg>
      <pc:sldChg chg="modSp new mod">
        <pc:chgData name="Mr Houston" userId="0afc07e0-83c2-440d-973e-a7b69387f630" providerId="ADAL" clId="{36B4467E-511C-4D47-B814-0689E4A375D7}" dt="2022-10-25T02:54:26.635" v="1276" actId="14100"/>
        <pc:sldMkLst>
          <pc:docMk/>
          <pc:sldMk cId="1430699462" sldId="262"/>
        </pc:sldMkLst>
        <pc:spChg chg="mod">
          <ac:chgData name="Mr Houston" userId="0afc07e0-83c2-440d-973e-a7b69387f630" providerId="ADAL" clId="{36B4467E-511C-4D47-B814-0689E4A375D7}" dt="2022-10-25T02:37:51.360" v="626" actId="20577"/>
          <ac:spMkLst>
            <pc:docMk/>
            <pc:sldMk cId="1430699462" sldId="262"/>
            <ac:spMk id="2" creationId="{361E0D71-2AC4-13A6-9546-E7E64021FB72}"/>
          </ac:spMkLst>
        </pc:spChg>
        <pc:spChg chg="mod">
          <ac:chgData name="Mr Houston" userId="0afc07e0-83c2-440d-973e-a7b69387f630" providerId="ADAL" clId="{36B4467E-511C-4D47-B814-0689E4A375D7}" dt="2022-10-25T02:54:26.635" v="1276" actId="14100"/>
          <ac:spMkLst>
            <pc:docMk/>
            <pc:sldMk cId="1430699462" sldId="262"/>
            <ac:spMk id="3" creationId="{9779F8C9-7E21-628D-BE75-C6D60C5C2EF3}"/>
          </ac:spMkLst>
        </pc:spChg>
      </pc:sldChg>
      <pc:sldChg chg="modSp new mod">
        <pc:chgData name="Mr Houston" userId="0afc07e0-83c2-440d-973e-a7b69387f630" providerId="ADAL" clId="{36B4467E-511C-4D47-B814-0689E4A375D7}" dt="2022-10-25T02:48:17.892" v="1060" actId="20577"/>
        <pc:sldMkLst>
          <pc:docMk/>
          <pc:sldMk cId="3206505788" sldId="263"/>
        </pc:sldMkLst>
        <pc:spChg chg="mod">
          <ac:chgData name="Mr Houston" userId="0afc07e0-83c2-440d-973e-a7b69387f630" providerId="ADAL" clId="{36B4467E-511C-4D47-B814-0689E4A375D7}" dt="2022-10-25T02:48:17.892" v="1060" actId="20577"/>
          <ac:spMkLst>
            <pc:docMk/>
            <pc:sldMk cId="3206505788" sldId="263"/>
            <ac:spMk id="2" creationId="{A93102F2-D86F-7334-A495-CC11D74333DF}"/>
          </ac:spMkLst>
        </pc:spChg>
      </pc:sldChg>
      <pc:sldChg chg="modSp add mod">
        <pc:chgData name="Mr Houston" userId="0afc07e0-83c2-440d-973e-a7b69387f630" providerId="ADAL" clId="{36B4467E-511C-4D47-B814-0689E4A375D7}" dt="2022-10-25T02:44:16.103" v="876" actId="20577"/>
        <pc:sldMkLst>
          <pc:docMk/>
          <pc:sldMk cId="3750395634" sldId="264"/>
        </pc:sldMkLst>
        <pc:spChg chg="mod">
          <ac:chgData name="Mr Houston" userId="0afc07e0-83c2-440d-973e-a7b69387f630" providerId="ADAL" clId="{36B4467E-511C-4D47-B814-0689E4A375D7}" dt="2022-10-25T02:41:31.054" v="836" actId="13926"/>
          <ac:spMkLst>
            <pc:docMk/>
            <pc:sldMk cId="3750395634" sldId="264"/>
            <ac:spMk id="2" creationId="{1C622E1C-99C4-EE72-9787-3156A1F19590}"/>
          </ac:spMkLst>
        </pc:spChg>
        <pc:spChg chg="mod">
          <ac:chgData name="Mr Houston" userId="0afc07e0-83c2-440d-973e-a7b69387f630" providerId="ADAL" clId="{36B4467E-511C-4D47-B814-0689E4A375D7}" dt="2022-10-25T02:44:16.103" v="876" actId="20577"/>
          <ac:spMkLst>
            <pc:docMk/>
            <pc:sldMk cId="3750395634" sldId="264"/>
            <ac:spMk id="3" creationId="{DD742F6D-2A54-E0CA-FF23-7C7A7AFE3669}"/>
          </ac:spMkLst>
        </pc:spChg>
        <pc:spChg chg="mod">
          <ac:chgData name="Mr Houston" userId="0afc07e0-83c2-440d-973e-a7b69387f630" providerId="ADAL" clId="{36B4467E-511C-4D47-B814-0689E4A375D7}" dt="2022-10-25T02:42:25.215" v="852" actId="1076"/>
          <ac:spMkLst>
            <pc:docMk/>
            <pc:sldMk cId="3750395634" sldId="264"/>
            <ac:spMk id="11" creationId="{A6FE7DC7-6C6B-106A-A436-89661D8CC3EC}"/>
          </ac:spMkLst>
        </pc:spChg>
        <pc:picChg chg="mod">
          <ac:chgData name="Mr Houston" userId="0afc07e0-83c2-440d-973e-a7b69387f630" providerId="ADAL" clId="{36B4467E-511C-4D47-B814-0689E4A375D7}" dt="2022-10-25T02:42:25.215" v="852" actId="1076"/>
          <ac:picMkLst>
            <pc:docMk/>
            <pc:sldMk cId="3750395634" sldId="264"/>
            <ac:picMk id="5" creationId="{B75A192E-1668-2941-229E-B725028593EA}"/>
          </ac:picMkLst>
        </pc:picChg>
      </pc:sldChg>
      <pc:sldChg chg="addSp delSp modSp new mod">
        <pc:chgData name="Mr Houston" userId="0afc07e0-83c2-440d-973e-a7b69387f630" providerId="ADAL" clId="{36B4467E-511C-4D47-B814-0689E4A375D7}" dt="2022-10-25T02:45:08.037" v="880" actId="1076"/>
        <pc:sldMkLst>
          <pc:docMk/>
          <pc:sldMk cId="2057778912" sldId="265"/>
        </pc:sldMkLst>
        <pc:spChg chg="del">
          <ac:chgData name="Mr Houston" userId="0afc07e0-83c2-440d-973e-a7b69387f630" providerId="ADAL" clId="{36B4467E-511C-4D47-B814-0689E4A375D7}" dt="2022-10-25T02:45:00.362" v="878" actId="478"/>
          <ac:spMkLst>
            <pc:docMk/>
            <pc:sldMk cId="2057778912" sldId="265"/>
            <ac:spMk id="2" creationId="{D30A569C-B904-2D8D-DFD1-8E0FD308AA7B}"/>
          </ac:spMkLst>
        </pc:spChg>
        <pc:spChg chg="del">
          <ac:chgData name="Mr Houston" userId="0afc07e0-83c2-440d-973e-a7b69387f630" providerId="ADAL" clId="{36B4467E-511C-4D47-B814-0689E4A375D7}" dt="2022-10-25T02:45:00.362" v="878" actId="478"/>
          <ac:spMkLst>
            <pc:docMk/>
            <pc:sldMk cId="2057778912" sldId="265"/>
            <ac:spMk id="3" creationId="{0A1FF0C2-EBC7-1EC4-2ED4-D784D7E77533}"/>
          </ac:spMkLst>
        </pc:spChg>
        <pc:picChg chg="add mod">
          <ac:chgData name="Mr Houston" userId="0afc07e0-83c2-440d-973e-a7b69387f630" providerId="ADAL" clId="{36B4467E-511C-4D47-B814-0689E4A375D7}" dt="2022-10-25T02:45:08.037" v="880" actId="1076"/>
          <ac:picMkLst>
            <pc:docMk/>
            <pc:sldMk cId="2057778912" sldId="265"/>
            <ac:picMk id="4" creationId="{6156B198-AA10-D3B0-EE21-5979EC7536CE}"/>
          </ac:picMkLst>
        </pc:picChg>
      </pc:sldChg>
      <pc:sldChg chg="addSp delSp modSp new mod">
        <pc:chgData name="Mr Houston" userId="0afc07e0-83c2-440d-973e-a7b69387f630" providerId="ADAL" clId="{36B4467E-511C-4D47-B814-0689E4A375D7}" dt="2022-10-25T02:50:19.064" v="1172" actId="1076"/>
        <pc:sldMkLst>
          <pc:docMk/>
          <pc:sldMk cId="4191234438" sldId="266"/>
        </pc:sldMkLst>
        <pc:spChg chg="mod">
          <ac:chgData name="Mr Houston" userId="0afc07e0-83c2-440d-973e-a7b69387f630" providerId="ADAL" clId="{36B4467E-511C-4D47-B814-0689E4A375D7}" dt="2022-10-25T02:50:19.064" v="1172" actId="1076"/>
          <ac:spMkLst>
            <pc:docMk/>
            <pc:sldMk cId="4191234438" sldId="266"/>
            <ac:spMk id="2" creationId="{E54D6D83-3017-E3C7-7568-CC2D005AFFDD}"/>
          </ac:spMkLst>
        </pc:spChg>
        <pc:spChg chg="del">
          <ac:chgData name="Mr Houston" userId="0afc07e0-83c2-440d-973e-a7b69387f630" providerId="ADAL" clId="{36B4467E-511C-4D47-B814-0689E4A375D7}" dt="2022-10-25T02:49:45.680" v="1159" actId="478"/>
          <ac:spMkLst>
            <pc:docMk/>
            <pc:sldMk cId="4191234438" sldId="266"/>
            <ac:spMk id="3" creationId="{303ABD57-C651-2892-753A-FCEDD1A0668F}"/>
          </ac:spMkLst>
        </pc:spChg>
        <pc:picChg chg="add mod">
          <ac:chgData name="Mr Houston" userId="0afc07e0-83c2-440d-973e-a7b69387f630" providerId="ADAL" clId="{36B4467E-511C-4D47-B814-0689E4A375D7}" dt="2022-10-25T02:50:15.075" v="1171" actId="14100"/>
          <ac:picMkLst>
            <pc:docMk/>
            <pc:sldMk cId="4191234438" sldId="266"/>
            <ac:picMk id="4" creationId="{3BDF7A4C-B4D5-5B30-0705-025967CE66BF}"/>
          </ac:picMkLst>
        </pc:picChg>
      </pc:sldChg>
      <pc:sldChg chg="modSp new mod">
        <pc:chgData name="Mr Houston" userId="0afc07e0-83c2-440d-973e-a7b69387f630" providerId="ADAL" clId="{36B4467E-511C-4D47-B814-0689E4A375D7}" dt="2022-10-25T02:48:43.600" v="1107" actId="14100"/>
        <pc:sldMkLst>
          <pc:docMk/>
          <pc:sldMk cId="342307256" sldId="267"/>
        </pc:sldMkLst>
        <pc:spChg chg="mod">
          <ac:chgData name="Mr Houston" userId="0afc07e0-83c2-440d-973e-a7b69387f630" providerId="ADAL" clId="{36B4467E-511C-4D47-B814-0689E4A375D7}" dt="2022-10-25T02:48:43.600" v="1107" actId="14100"/>
          <ac:spMkLst>
            <pc:docMk/>
            <pc:sldMk cId="342307256" sldId="267"/>
            <ac:spMk id="2" creationId="{CCE18D17-FA87-8CC0-BF11-29FED46C1654}"/>
          </ac:spMkLst>
        </pc:spChg>
      </pc:sldChg>
      <pc:sldChg chg="modSp new mod">
        <pc:chgData name="Mr Houston" userId="0afc07e0-83c2-440d-973e-a7b69387f630" providerId="ADAL" clId="{36B4467E-511C-4D47-B814-0689E4A375D7}" dt="2022-10-25T02:49:09.798" v="1133" actId="20577"/>
        <pc:sldMkLst>
          <pc:docMk/>
          <pc:sldMk cId="2784396268" sldId="268"/>
        </pc:sldMkLst>
        <pc:spChg chg="mod">
          <ac:chgData name="Mr Houston" userId="0afc07e0-83c2-440d-973e-a7b69387f630" providerId="ADAL" clId="{36B4467E-511C-4D47-B814-0689E4A375D7}" dt="2022-10-25T02:49:09.798" v="1133" actId="20577"/>
          <ac:spMkLst>
            <pc:docMk/>
            <pc:sldMk cId="2784396268" sldId="268"/>
            <ac:spMk id="2" creationId="{27498DDE-0FDB-3910-2CA3-29EEB893AD40}"/>
          </ac:spMkLst>
        </pc:spChg>
      </pc:sldChg>
      <pc:sldChg chg="modSp new mod">
        <pc:chgData name="Mr Houston" userId="0afc07e0-83c2-440d-973e-a7b69387f630" providerId="ADAL" clId="{36B4467E-511C-4D47-B814-0689E4A375D7}" dt="2022-10-25T02:49:18.020" v="1146" actId="20577"/>
        <pc:sldMkLst>
          <pc:docMk/>
          <pc:sldMk cId="1510967216" sldId="269"/>
        </pc:sldMkLst>
        <pc:spChg chg="mod">
          <ac:chgData name="Mr Houston" userId="0afc07e0-83c2-440d-973e-a7b69387f630" providerId="ADAL" clId="{36B4467E-511C-4D47-B814-0689E4A375D7}" dt="2022-10-25T02:49:18.020" v="1146" actId="20577"/>
          <ac:spMkLst>
            <pc:docMk/>
            <pc:sldMk cId="1510967216" sldId="269"/>
            <ac:spMk id="2" creationId="{0737F024-456F-DC43-128F-D44C668732D6}"/>
          </ac:spMkLst>
        </pc:spChg>
      </pc:sldChg>
      <pc:sldChg chg="modSp new mod">
        <pc:chgData name="Mr Houston" userId="0afc07e0-83c2-440d-973e-a7b69387f630" providerId="ADAL" clId="{36B4467E-511C-4D47-B814-0689E4A375D7}" dt="2022-10-25T02:49:25.427" v="1157" actId="20577"/>
        <pc:sldMkLst>
          <pc:docMk/>
          <pc:sldMk cId="2623046673" sldId="270"/>
        </pc:sldMkLst>
        <pc:spChg chg="mod">
          <ac:chgData name="Mr Houston" userId="0afc07e0-83c2-440d-973e-a7b69387f630" providerId="ADAL" clId="{36B4467E-511C-4D47-B814-0689E4A375D7}" dt="2022-10-25T02:49:25.427" v="1157" actId="20577"/>
          <ac:spMkLst>
            <pc:docMk/>
            <pc:sldMk cId="2623046673" sldId="270"/>
            <ac:spMk id="2" creationId="{1DB336E6-74D2-1B84-F59C-7C1BE1F36D15}"/>
          </ac:spMkLst>
        </pc:spChg>
      </pc:sldChg>
      <pc:sldChg chg="new del">
        <pc:chgData name="Mr Houston" userId="0afc07e0-83c2-440d-973e-a7b69387f630" providerId="ADAL" clId="{36B4467E-511C-4D47-B814-0689E4A375D7}" dt="2022-10-25T02:54:58.472" v="1277" actId="47"/>
        <pc:sldMkLst>
          <pc:docMk/>
          <pc:sldMk cId="4265743194" sldId="271"/>
        </pc:sldMkLst>
      </pc:sldChg>
      <pc:sldChg chg="addSp delSp modSp new mod">
        <pc:chgData name="Mr Houston" userId="0afc07e0-83c2-440d-973e-a7b69387f630" providerId="ADAL" clId="{36B4467E-511C-4D47-B814-0689E4A375D7}" dt="2022-10-25T02:52:38.978" v="1249" actId="1076"/>
        <pc:sldMkLst>
          <pc:docMk/>
          <pc:sldMk cId="3252547162" sldId="272"/>
        </pc:sldMkLst>
        <pc:spChg chg="mod">
          <ac:chgData name="Mr Houston" userId="0afc07e0-83c2-440d-973e-a7b69387f630" providerId="ADAL" clId="{36B4467E-511C-4D47-B814-0689E4A375D7}" dt="2022-10-25T02:51:48.699" v="1235" actId="1076"/>
          <ac:spMkLst>
            <pc:docMk/>
            <pc:sldMk cId="3252547162" sldId="272"/>
            <ac:spMk id="2" creationId="{9FA8DD7F-F2DE-D812-2C2B-D5F4FA307E40}"/>
          </ac:spMkLst>
        </pc:spChg>
        <pc:spChg chg="del">
          <ac:chgData name="Mr Houston" userId="0afc07e0-83c2-440d-973e-a7b69387f630" providerId="ADAL" clId="{36B4467E-511C-4D47-B814-0689E4A375D7}" dt="2022-10-25T02:51:40.584" v="1231" actId="478"/>
          <ac:spMkLst>
            <pc:docMk/>
            <pc:sldMk cId="3252547162" sldId="272"/>
            <ac:spMk id="3" creationId="{2E82E642-1242-E8CF-FD34-801ED69279C1}"/>
          </ac:spMkLst>
        </pc:spChg>
        <pc:picChg chg="add mod">
          <ac:chgData name="Mr Houston" userId="0afc07e0-83c2-440d-973e-a7b69387f630" providerId="ADAL" clId="{36B4467E-511C-4D47-B814-0689E4A375D7}" dt="2022-10-25T02:52:38.978" v="1249" actId="1076"/>
          <ac:picMkLst>
            <pc:docMk/>
            <pc:sldMk cId="3252547162" sldId="272"/>
            <ac:picMk id="4" creationId="{7DA74236-1E3A-EFDB-5ED5-E6B3CFA951A2}"/>
          </ac:picMkLst>
        </pc:picChg>
      </pc:sldChg>
      <pc:sldChg chg="modSp new mod">
        <pc:chgData name="Mr Houston" userId="0afc07e0-83c2-440d-973e-a7b69387f630" providerId="ADAL" clId="{36B4467E-511C-4D47-B814-0689E4A375D7}" dt="2022-10-25T03:30:46.866" v="3157" actId="20577"/>
        <pc:sldMkLst>
          <pc:docMk/>
          <pc:sldMk cId="1338949615" sldId="273"/>
        </pc:sldMkLst>
        <pc:spChg chg="mod">
          <ac:chgData name="Mr Houston" userId="0afc07e0-83c2-440d-973e-a7b69387f630" providerId="ADAL" clId="{36B4467E-511C-4D47-B814-0689E4A375D7}" dt="2022-10-25T02:55:18.375" v="1295" actId="20577"/>
          <ac:spMkLst>
            <pc:docMk/>
            <pc:sldMk cId="1338949615" sldId="273"/>
            <ac:spMk id="2" creationId="{754B50DE-5959-7A64-6D22-7F34BB08157B}"/>
          </ac:spMkLst>
        </pc:spChg>
        <pc:spChg chg="mod">
          <ac:chgData name="Mr Houston" userId="0afc07e0-83c2-440d-973e-a7b69387f630" providerId="ADAL" clId="{36B4467E-511C-4D47-B814-0689E4A375D7}" dt="2022-10-25T03:30:46.866" v="3157" actId="20577"/>
          <ac:spMkLst>
            <pc:docMk/>
            <pc:sldMk cId="1338949615" sldId="273"/>
            <ac:spMk id="3" creationId="{B93CCFF3-AAF6-4819-4F5C-1E6654AC7ED9}"/>
          </ac:spMkLst>
        </pc:spChg>
      </pc:sldChg>
      <pc:sldChg chg="add del">
        <pc:chgData name="Mr Houston" userId="0afc07e0-83c2-440d-973e-a7b69387f630" providerId="ADAL" clId="{36B4467E-511C-4D47-B814-0689E4A375D7}" dt="2022-10-25T02:56:55.042" v="1308" actId="47"/>
        <pc:sldMkLst>
          <pc:docMk/>
          <pc:sldMk cId="1038617752" sldId="274"/>
        </pc:sldMkLst>
      </pc:sldChg>
      <pc:sldChg chg="modSp add mod">
        <pc:chgData name="Mr Houston" userId="0afc07e0-83c2-440d-973e-a7b69387f630" providerId="ADAL" clId="{36B4467E-511C-4D47-B814-0689E4A375D7}" dt="2022-10-25T03:08:11.942" v="1820" actId="113"/>
        <pc:sldMkLst>
          <pc:docMk/>
          <pc:sldMk cId="1083007366" sldId="275"/>
        </pc:sldMkLst>
        <pc:graphicFrameChg chg="mod">
          <ac:chgData name="Mr Houston" userId="0afc07e0-83c2-440d-973e-a7b69387f630" providerId="ADAL" clId="{36B4467E-511C-4D47-B814-0689E4A375D7}" dt="2022-10-25T03:08:11.942" v="1820" actId="113"/>
          <ac:graphicFrameMkLst>
            <pc:docMk/>
            <pc:sldMk cId="1083007366" sldId="275"/>
            <ac:graphicFrameMk id="2" creationId="{0B1EA5D8-54F0-4229-86FA-3518E5330972}"/>
          </ac:graphicFrameMkLst>
        </pc:graphicFrameChg>
      </pc:sldChg>
      <pc:sldChg chg="addSp modSp new mod">
        <pc:chgData name="Mr Houston" userId="0afc07e0-83c2-440d-973e-a7b69387f630" providerId="ADAL" clId="{36B4467E-511C-4D47-B814-0689E4A375D7}" dt="2022-10-25T03:29:22.253" v="2960" actId="20577"/>
        <pc:sldMkLst>
          <pc:docMk/>
          <pc:sldMk cId="116347450" sldId="276"/>
        </pc:sldMkLst>
        <pc:spChg chg="mod">
          <ac:chgData name="Mr Houston" userId="0afc07e0-83c2-440d-973e-a7b69387f630" providerId="ADAL" clId="{36B4467E-511C-4D47-B814-0689E4A375D7}" dt="2022-10-25T03:29:22.253" v="2960" actId="20577"/>
          <ac:spMkLst>
            <pc:docMk/>
            <pc:sldMk cId="116347450" sldId="276"/>
            <ac:spMk id="2" creationId="{7F8381DE-3509-2C72-7C39-1EF32FB7B02D}"/>
          </ac:spMkLst>
        </pc:spChg>
        <pc:spChg chg="mod">
          <ac:chgData name="Mr Houston" userId="0afc07e0-83c2-440d-973e-a7b69387f630" providerId="ADAL" clId="{36B4467E-511C-4D47-B814-0689E4A375D7}" dt="2022-10-25T03:07:32.638" v="1813" actId="20577"/>
          <ac:spMkLst>
            <pc:docMk/>
            <pc:sldMk cId="116347450" sldId="276"/>
            <ac:spMk id="3" creationId="{185D318F-4382-E55B-C628-4B144CE997A3}"/>
          </ac:spMkLst>
        </pc:spChg>
        <pc:picChg chg="add mod">
          <ac:chgData name="Mr Houston" userId="0afc07e0-83c2-440d-973e-a7b69387f630" providerId="ADAL" clId="{36B4467E-511C-4D47-B814-0689E4A375D7}" dt="2022-10-25T03:07:41.110" v="1814" actId="1076"/>
          <ac:picMkLst>
            <pc:docMk/>
            <pc:sldMk cId="116347450" sldId="276"/>
            <ac:picMk id="4" creationId="{3223C0DA-9B60-F721-C289-A6E88BEAB161}"/>
          </ac:picMkLst>
        </pc:picChg>
      </pc:sldChg>
      <pc:sldChg chg="modSp add mod">
        <pc:chgData name="Mr Houston" userId="0afc07e0-83c2-440d-973e-a7b69387f630" providerId="ADAL" clId="{36B4467E-511C-4D47-B814-0689E4A375D7}" dt="2022-10-25T03:03:00.072" v="1595" actId="27636"/>
        <pc:sldMkLst>
          <pc:docMk/>
          <pc:sldMk cId="1112851870" sldId="277"/>
        </pc:sldMkLst>
        <pc:spChg chg="mod">
          <ac:chgData name="Mr Houston" userId="0afc07e0-83c2-440d-973e-a7b69387f630" providerId="ADAL" clId="{36B4467E-511C-4D47-B814-0689E4A375D7}" dt="2022-10-25T03:03:00.072" v="1595" actId="27636"/>
          <ac:spMkLst>
            <pc:docMk/>
            <pc:sldMk cId="1112851870" sldId="277"/>
            <ac:spMk id="2" creationId="{1E10A87C-2688-FCCB-14B4-F8414E259608}"/>
          </ac:spMkLst>
        </pc:spChg>
      </pc:sldChg>
      <pc:sldChg chg="modSp new mod">
        <pc:chgData name="Mr Houston" userId="0afc07e0-83c2-440d-973e-a7b69387f630" providerId="ADAL" clId="{36B4467E-511C-4D47-B814-0689E4A375D7}" dt="2022-10-25T03:40:20.326" v="3717" actId="20577"/>
        <pc:sldMkLst>
          <pc:docMk/>
          <pc:sldMk cId="2036971779" sldId="278"/>
        </pc:sldMkLst>
        <pc:spChg chg="mod">
          <ac:chgData name="Mr Houston" userId="0afc07e0-83c2-440d-973e-a7b69387f630" providerId="ADAL" clId="{36B4467E-511C-4D47-B814-0689E4A375D7}" dt="2022-10-25T03:16:49.145" v="2193" actId="20577"/>
          <ac:spMkLst>
            <pc:docMk/>
            <pc:sldMk cId="2036971779" sldId="278"/>
            <ac:spMk id="2" creationId="{A733E51E-0CC5-6A20-C19B-FA464C6DD1E6}"/>
          </ac:spMkLst>
        </pc:spChg>
        <pc:spChg chg="mod">
          <ac:chgData name="Mr Houston" userId="0afc07e0-83c2-440d-973e-a7b69387f630" providerId="ADAL" clId="{36B4467E-511C-4D47-B814-0689E4A375D7}" dt="2022-10-25T03:40:20.326" v="3717" actId="20577"/>
          <ac:spMkLst>
            <pc:docMk/>
            <pc:sldMk cId="2036971779" sldId="278"/>
            <ac:spMk id="3" creationId="{4EF8946D-A850-6264-3220-8E88605E2B4F}"/>
          </ac:spMkLst>
        </pc:spChg>
      </pc:sldChg>
      <pc:sldChg chg="modSp new mod">
        <pc:chgData name="Mr Houston" userId="0afc07e0-83c2-440d-973e-a7b69387f630" providerId="ADAL" clId="{36B4467E-511C-4D47-B814-0689E4A375D7}" dt="2022-10-25T03:39:03.874" v="3675" actId="14100"/>
        <pc:sldMkLst>
          <pc:docMk/>
          <pc:sldMk cId="4162835990" sldId="279"/>
        </pc:sldMkLst>
        <pc:spChg chg="mod">
          <ac:chgData name="Mr Houston" userId="0afc07e0-83c2-440d-973e-a7b69387f630" providerId="ADAL" clId="{36B4467E-511C-4D47-B814-0689E4A375D7}" dt="2022-10-25T03:19:39.476" v="2334" actId="20577"/>
          <ac:spMkLst>
            <pc:docMk/>
            <pc:sldMk cId="4162835990" sldId="279"/>
            <ac:spMk id="2" creationId="{46B0DBB4-044A-E811-D8CC-2726DE4D0F72}"/>
          </ac:spMkLst>
        </pc:spChg>
        <pc:spChg chg="mod">
          <ac:chgData name="Mr Houston" userId="0afc07e0-83c2-440d-973e-a7b69387f630" providerId="ADAL" clId="{36B4467E-511C-4D47-B814-0689E4A375D7}" dt="2022-10-25T03:39:03.874" v="3675" actId="14100"/>
          <ac:spMkLst>
            <pc:docMk/>
            <pc:sldMk cId="4162835990" sldId="279"/>
            <ac:spMk id="3" creationId="{63B64E7C-AD0C-74B9-F5EB-B38CDC4070EF}"/>
          </ac:spMkLst>
        </pc:spChg>
      </pc:sldChg>
      <pc:sldChg chg="modSp new mod">
        <pc:chgData name="Mr Houston" userId="0afc07e0-83c2-440d-973e-a7b69387f630" providerId="ADAL" clId="{36B4467E-511C-4D47-B814-0689E4A375D7}" dt="2022-10-25T03:45:27.323" v="4124" actId="20577"/>
        <pc:sldMkLst>
          <pc:docMk/>
          <pc:sldMk cId="615685262" sldId="280"/>
        </pc:sldMkLst>
        <pc:spChg chg="mod">
          <ac:chgData name="Mr Houston" userId="0afc07e0-83c2-440d-973e-a7b69387f630" providerId="ADAL" clId="{36B4467E-511C-4D47-B814-0689E4A375D7}" dt="2022-10-25T03:37:02.046" v="3526" actId="14100"/>
          <ac:spMkLst>
            <pc:docMk/>
            <pc:sldMk cId="615685262" sldId="280"/>
            <ac:spMk id="2" creationId="{65B503DB-A237-F9E7-919C-92180DA8C316}"/>
          </ac:spMkLst>
        </pc:spChg>
        <pc:spChg chg="mod">
          <ac:chgData name="Mr Houston" userId="0afc07e0-83c2-440d-973e-a7b69387f630" providerId="ADAL" clId="{36B4467E-511C-4D47-B814-0689E4A375D7}" dt="2022-10-25T03:45:27.323" v="4124" actId="20577"/>
          <ac:spMkLst>
            <pc:docMk/>
            <pc:sldMk cId="615685262" sldId="280"/>
            <ac:spMk id="3" creationId="{3DDA90FB-10BD-08DD-CE11-C890E6BB3454}"/>
          </ac:spMkLst>
        </pc:spChg>
      </pc:sldChg>
      <pc:sldChg chg="new del">
        <pc:chgData name="Mr Houston" userId="0afc07e0-83c2-440d-973e-a7b69387f630" providerId="ADAL" clId="{36B4467E-511C-4D47-B814-0689E4A375D7}" dt="2022-10-25T03:29:50.796" v="2978" actId="47"/>
        <pc:sldMkLst>
          <pc:docMk/>
          <pc:sldMk cId="3900082488" sldId="281"/>
        </pc:sldMkLst>
      </pc:sldChg>
      <pc:sldChg chg="modSp new del mod ord">
        <pc:chgData name="Mr Houston" userId="0afc07e0-83c2-440d-973e-a7b69387f630" providerId="ADAL" clId="{36B4467E-511C-4D47-B814-0689E4A375D7}" dt="2022-10-25T03:30:00.958" v="2991" actId="47"/>
        <pc:sldMkLst>
          <pc:docMk/>
          <pc:sldMk cId="221657130" sldId="282"/>
        </pc:sldMkLst>
        <pc:spChg chg="mod">
          <ac:chgData name="Mr Houston" userId="0afc07e0-83c2-440d-973e-a7b69387f630" providerId="ADAL" clId="{36B4467E-511C-4D47-B814-0689E4A375D7}" dt="2022-10-25T03:29:57.013" v="2990" actId="20577"/>
          <ac:spMkLst>
            <pc:docMk/>
            <pc:sldMk cId="221657130" sldId="282"/>
            <ac:spMk id="2" creationId="{70F5EA9F-3480-FD5C-23A2-39203D87898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solidFill>
          <a:schemeClr val="bg1"/>
        </a:solid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Negative effects of music on studying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Silence</c:v>
                </c:pt>
                <c:pt idx="1">
                  <c:v>No Lyrics</c:v>
                </c:pt>
                <c:pt idx="2">
                  <c:v>Disliked Lyrics</c:v>
                </c:pt>
                <c:pt idx="3">
                  <c:v>Liked Lyrics</c:v>
                </c:pt>
              </c:strCache>
            </c:strRef>
          </c:cat>
          <c:val>
            <c:numRef>
              <c:f>Sheet1!$B$2:$B$5</c:f>
              <c:numCache>
                <c:formatCode>General</c:formatCode>
                <c:ptCount val="4"/>
                <c:pt idx="0">
                  <c:v>61</c:v>
                </c:pt>
                <c:pt idx="1">
                  <c:v>55</c:v>
                </c:pt>
                <c:pt idx="2">
                  <c:v>38</c:v>
                </c:pt>
                <c:pt idx="3">
                  <c:v>37</c:v>
                </c:pt>
              </c:numCache>
            </c:numRef>
          </c:val>
          <c:extLst>
            <c:ext xmlns:c16="http://schemas.microsoft.com/office/drawing/2014/chart" uri="{C3380CC4-5D6E-409C-BE32-E72D297353CC}">
              <c16:uniqueId val="{00000000-5538-49DE-AFD8-CEE202F0F748}"/>
            </c:ext>
          </c:extLst>
        </c:ser>
        <c:dLbls>
          <c:dLblPos val="ctr"/>
          <c:showLegendKey val="0"/>
          <c:showVal val="1"/>
          <c:showCatName val="0"/>
          <c:showSerName val="0"/>
          <c:showPercent val="0"/>
          <c:showBubbleSize val="0"/>
        </c:dLbls>
        <c:gapWidth val="219"/>
        <c:overlap val="-27"/>
        <c:axId val="150297600"/>
        <c:axId val="150325504"/>
      </c:barChart>
      <c:catAx>
        <c:axId val="150297600"/>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GB" b="1"/>
                  <a:t>Studying Conditions</a:t>
                </a:r>
              </a:p>
            </c:rich>
          </c:tx>
          <c:layout>
            <c:manualLayout>
              <c:xMode val="edge"/>
              <c:yMode val="edge"/>
              <c:x val="0.38473527742949204"/>
              <c:y val="0.93408796774674463"/>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0325504"/>
        <c:crosses val="autoZero"/>
        <c:auto val="1"/>
        <c:lblAlgn val="ctr"/>
        <c:lblOffset val="100"/>
        <c:noMultiLvlLbl val="0"/>
      </c:catAx>
      <c:valAx>
        <c:axId val="150325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GB" b="1"/>
                  <a:t>% of correct answers in test</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0297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43B67-9A2E-4373-BE42-42897BD6509E}" type="datetimeFigureOut">
              <a:rPr lang="en-GB" smtClean="0"/>
              <a:t>25/10/2022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A8C7D-143A-44B6-818F-3DB4C282DFB1}" type="slidenum">
              <a:rPr lang="en-GB" smtClean="0"/>
              <a:t>‹#›</a:t>
            </a:fld>
            <a:endParaRPr lang="en-GB"/>
          </a:p>
        </p:txBody>
      </p:sp>
    </p:spTree>
    <p:extLst>
      <p:ext uri="{BB962C8B-B14F-4D97-AF65-F5344CB8AC3E}">
        <p14:creationId xmlns:p14="http://schemas.microsoft.com/office/powerpoint/2010/main" val="357586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#17 - Perham and Currie 2014</a:t>
            </a:r>
          </a:p>
        </p:txBody>
      </p:sp>
      <p:sp>
        <p:nvSpPr>
          <p:cNvPr id="4" name="Slide Number Placeholder 3"/>
          <p:cNvSpPr>
            <a:spLocks noGrp="1"/>
          </p:cNvSpPr>
          <p:nvPr>
            <p:ph type="sldNum" sz="quarter" idx="5"/>
          </p:nvPr>
        </p:nvSpPr>
        <p:spPr/>
        <p:txBody>
          <a:bodyPr/>
          <a:lstStyle/>
          <a:p>
            <a:fld id="{ADBDC152-1B4C-46DC-92C7-28B760BB6A38}" type="slidenum">
              <a:rPr lang="en-GB" smtClean="0"/>
              <a:t>20</a:t>
            </a:fld>
            <a:endParaRPr lang="en-GB"/>
          </a:p>
        </p:txBody>
      </p:sp>
    </p:spTree>
    <p:extLst>
      <p:ext uri="{BB962C8B-B14F-4D97-AF65-F5344CB8AC3E}">
        <p14:creationId xmlns:p14="http://schemas.microsoft.com/office/powerpoint/2010/main" val="313084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Progression data for all subjects here - https://www.sqa.org.uk/sqa/91419.html </a:t>
            </a:r>
          </a:p>
          <a:p>
            <a:r>
              <a:rPr lang="en-GB" dirty="0"/>
              <a:t>2018-19 data is the most recent due to lockdown. What can they do… growth mindset… get organised… use effective strategies – flashcards/past papers… go to supported study… That is what it takes to have positive progression.</a:t>
            </a:r>
          </a:p>
        </p:txBody>
      </p:sp>
      <p:sp>
        <p:nvSpPr>
          <p:cNvPr id="4" name="Slide Number Placeholder 3"/>
          <p:cNvSpPr>
            <a:spLocks noGrp="1"/>
          </p:cNvSpPr>
          <p:nvPr>
            <p:ph type="sldNum" sz="quarter" idx="5"/>
          </p:nvPr>
        </p:nvSpPr>
        <p:spPr/>
        <p:txBody>
          <a:bodyPr/>
          <a:lstStyle/>
          <a:p>
            <a:fld id="{BA11E626-EADE-4F89-A28B-D908DA4ACC72}" type="slidenum">
              <a:rPr lang="en-GB" smtClean="0"/>
              <a:t>21</a:t>
            </a:fld>
            <a:endParaRPr lang="en-GB"/>
          </a:p>
        </p:txBody>
      </p:sp>
    </p:spTree>
    <p:extLst>
      <p:ext uri="{BB962C8B-B14F-4D97-AF65-F5344CB8AC3E}">
        <p14:creationId xmlns:p14="http://schemas.microsoft.com/office/powerpoint/2010/main" val="3182041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10/25/2022</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960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10/25/2022</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11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10/25/2022</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12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10/25/2022</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48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10/25/2022</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88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10/25/2022</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13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10/25/2022</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91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10/25/2022</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37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10/25/2022</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87050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10/25/2022</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82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10/25/2022</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791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10/25/2022</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3437782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sqa.org.uk/pastpapers/findpastpaper.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qa.org.uk/sqa/files_ccc/nq-2023-exam-timetabl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F10A452-3246-9CD7-DEC6-DC769AFF83CB}"/>
              </a:ext>
            </a:extLst>
          </p:cNvPr>
          <p:cNvSpPr>
            <a:spLocks noGrp="1"/>
          </p:cNvSpPr>
          <p:nvPr>
            <p:ph type="ctrTitle"/>
          </p:nvPr>
        </p:nvSpPr>
        <p:spPr>
          <a:xfrm>
            <a:off x="4739751" y="768334"/>
            <a:ext cx="6479629" cy="2866405"/>
          </a:xfrm>
        </p:spPr>
        <p:txBody>
          <a:bodyPr>
            <a:normAutofit/>
          </a:bodyPr>
          <a:lstStyle/>
          <a:p>
            <a:r>
              <a:rPr lang="en-GB" sz="5000" dirty="0"/>
              <a:t>Raising Attainment</a:t>
            </a:r>
            <a:br>
              <a:rPr lang="en-GB" sz="5000" dirty="0"/>
            </a:br>
            <a:r>
              <a:rPr lang="en-GB" sz="5000" b="0" i="1" dirty="0"/>
              <a:t>Supporting our young people to succeed</a:t>
            </a:r>
            <a:endParaRPr lang="en-GB" sz="5000" dirty="0"/>
          </a:p>
        </p:txBody>
      </p:sp>
      <p:sp>
        <p:nvSpPr>
          <p:cNvPr id="3" name="Subtitle 2">
            <a:extLst>
              <a:ext uri="{FF2B5EF4-FFF2-40B4-BE49-F238E27FC236}">
                <a16:creationId xmlns:a16="http://schemas.microsoft.com/office/drawing/2014/main" id="{A4128331-6009-6029-46B6-3E3D98B8C375}"/>
              </a:ext>
            </a:extLst>
          </p:cNvPr>
          <p:cNvSpPr>
            <a:spLocks noGrp="1"/>
          </p:cNvSpPr>
          <p:nvPr>
            <p:ph type="subTitle" idx="1"/>
          </p:nvPr>
        </p:nvSpPr>
        <p:spPr>
          <a:xfrm>
            <a:off x="4739751" y="4283239"/>
            <a:ext cx="6479629" cy="1475177"/>
          </a:xfrm>
        </p:spPr>
        <p:txBody>
          <a:bodyPr>
            <a:normAutofit/>
          </a:bodyPr>
          <a:lstStyle/>
          <a:p>
            <a:r>
              <a:rPr lang="en-GB" dirty="0"/>
              <a:t>27-10-2022</a:t>
            </a:r>
          </a:p>
          <a:p>
            <a:r>
              <a:rPr lang="en-GB" dirty="0"/>
              <a:t>Principal Teachers of Raising Attainment</a:t>
            </a:r>
          </a:p>
          <a:p>
            <a:r>
              <a:rPr lang="en-GB" dirty="0"/>
              <a:t>Hoyvee Wong and David Houston</a:t>
            </a:r>
          </a:p>
        </p:txBody>
      </p:sp>
      <p:pic>
        <p:nvPicPr>
          <p:cNvPr id="4" name="Picture 3">
            <a:extLst>
              <a:ext uri="{FF2B5EF4-FFF2-40B4-BE49-F238E27FC236}">
                <a16:creationId xmlns:a16="http://schemas.microsoft.com/office/drawing/2014/main" id="{259FD871-8FE1-7E84-9B4D-DF72544E57DF}"/>
              </a:ext>
            </a:extLst>
          </p:cNvPr>
          <p:cNvPicPr>
            <a:picLocks noChangeAspect="1"/>
          </p:cNvPicPr>
          <p:nvPr/>
        </p:nvPicPr>
        <p:blipFill rotWithShape="1">
          <a:blip r:embed="rId2"/>
          <a:srcRect l="18956" r="40424" b="-2"/>
          <a:stretch/>
        </p:blipFill>
        <p:spPr>
          <a:xfrm>
            <a:off x="20" y="1"/>
            <a:ext cx="4173349" cy="6857999"/>
          </a:xfrm>
          <a:prstGeom prst="rect">
            <a:avLst/>
          </a:prstGeom>
        </p:spPr>
      </p:pic>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St Thomas Aquinas Secondary School – The Official Site for St Thomas Aquinas  Secondary School">
            <a:extLst>
              <a:ext uri="{FF2B5EF4-FFF2-40B4-BE49-F238E27FC236}">
                <a16:creationId xmlns:a16="http://schemas.microsoft.com/office/drawing/2014/main" id="{D8CC605A-670B-00F2-4A8A-F14CD10C9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90" y="889302"/>
            <a:ext cx="1697259" cy="209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444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18D17-FA87-8CC0-BF11-29FED46C1654}"/>
              </a:ext>
            </a:extLst>
          </p:cNvPr>
          <p:cNvSpPr>
            <a:spLocks noGrp="1"/>
          </p:cNvSpPr>
          <p:nvPr>
            <p:ph type="title"/>
          </p:nvPr>
        </p:nvSpPr>
        <p:spPr>
          <a:xfrm>
            <a:off x="565150" y="770890"/>
            <a:ext cx="8040370" cy="1268984"/>
          </a:xfrm>
        </p:spPr>
        <p:txBody>
          <a:bodyPr>
            <a:normAutofit fontScale="90000"/>
          </a:bodyPr>
          <a:lstStyle/>
          <a:p>
            <a:r>
              <a:rPr lang="en-GB" dirty="0"/>
              <a:t>Top 3 Retrieval Practice Strategies </a:t>
            </a:r>
          </a:p>
        </p:txBody>
      </p:sp>
      <p:sp>
        <p:nvSpPr>
          <p:cNvPr id="3" name="Content Placeholder 2">
            <a:extLst>
              <a:ext uri="{FF2B5EF4-FFF2-40B4-BE49-F238E27FC236}">
                <a16:creationId xmlns:a16="http://schemas.microsoft.com/office/drawing/2014/main" id="{B36DB87B-4589-0ECF-9F48-BC37942B7A58}"/>
              </a:ext>
            </a:extLst>
          </p:cNvPr>
          <p:cNvSpPr>
            <a:spLocks noGrp="1"/>
          </p:cNvSpPr>
          <p:nvPr>
            <p:ph idx="1"/>
          </p:nvPr>
        </p:nvSpPr>
        <p:spPr/>
        <p:txBody>
          <a:bodyPr>
            <a:normAutofit/>
          </a:bodyPr>
          <a:lstStyle/>
          <a:p>
            <a:r>
              <a:rPr lang="en-GB" sz="3000" dirty="0"/>
              <a:t>Do SQA past paper questions</a:t>
            </a:r>
          </a:p>
          <a:p>
            <a:endParaRPr lang="en-GB" sz="3000" dirty="0"/>
          </a:p>
          <a:p>
            <a:r>
              <a:rPr lang="en-GB" sz="3000" dirty="0"/>
              <a:t>Flashcards</a:t>
            </a:r>
          </a:p>
          <a:p>
            <a:endParaRPr lang="en-GB" sz="3000" dirty="0"/>
          </a:p>
          <a:p>
            <a:r>
              <a:rPr lang="en-GB" sz="3000" dirty="0"/>
              <a:t>Brain-dumps A.K.A. Free Recall</a:t>
            </a:r>
          </a:p>
        </p:txBody>
      </p:sp>
    </p:spTree>
    <p:extLst>
      <p:ext uri="{BB962C8B-B14F-4D97-AF65-F5344CB8AC3E}">
        <p14:creationId xmlns:p14="http://schemas.microsoft.com/office/powerpoint/2010/main" val="34230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8DDE-0FDB-3910-2CA3-29EEB893AD40}"/>
              </a:ext>
            </a:extLst>
          </p:cNvPr>
          <p:cNvSpPr>
            <a:spLocks noGrp="1"/>
          </p:cNvSpPr>
          <p:nvPr>
            <p:ph type="title"/>
          </p:nvPr>
        </p:nvSpPr>
        <p:spPr/>
        <p:txBody>
          <a:bodyPr/>
          <a:lstStyle/>
          <a:p>
            <a:r>
              <a:rPr lang="en-GB" dirty="0"/>
              <a:t>SQA Past Paper Questions </a:t>
            </a:r>
          </a:p>
        </p:txBody>
      </p:sp>
      <p:sp>
        <p:nvSpPr>
          <p:cNvPr id="3" name="Content Placeholder 2">
            <a:extLst>
              <a:ext uri="{FF2B5EF4-FFF2-40B4-BE49-F238E27FC236}">
                <a16:creationId xmlns:a16="http://schemas.microsoft.com/office/drawing/2014/main" id="{8F488DCD-5FF5-9543-CEA6-88335ABDC5F4}"/>
              </a:ext>
            </a:extLst>
          </p:cNvPr>
          <p:cNvSpPr>
            <a:spLocks noGrp="1"/>
          </p:cNvSpPr>
          <p:nvPr>
            <p:ph idx="1"/>
          </p:nvPr>
        </p:nvSpPr>
        <p:spPr>
          <a:xfrm>
            <a:off x="469232" y="1828800"/>
            <a:ext cx="9817768" cy="3932428"/>
          </a:xfrm>
        </p:spPr>
        <p:txBody>
          <a:bodyPr>
            <a:normAutofit/>
          </a:bodyPr>
          <a:lstStyle/>
          <a:p>
            <a:r>
              <a:rPr lang="en-GB" sz="2500" dirty="0">
                <a:hlinkClick r:id="rId2"/>
              </a:rPr>
              <a:t>https://www.sqa.org.uk/pastpapers/findpastpaper.htm</a:t>
            </a:r>
            <a:endParaRPr lang="en-GB" sz="2500" dirty="0"/>
          </a:p>
          <a:p>
            <a:r>
              <a:rPr lang="en-GB" sz="2500" dirty="0"/>
              <a:t>Can access 2018-19 &amp; 2021-22 papers</a:t>
            </a:r>
          </a:p>
          <a:p>
            <a:r>
              <a:rPr lang="en-GB" sz="2500" dirty="0"/>
              <a:t>Teachers no where to find earlier papers so can advise pupils</a:t>
            </a:r>
          </a:p>
          <a:p>
            <a:endParaRPr lang="en-GB" sz="2500" dirty="0"/>
          </a:p>
          <a:p>
            <a:r>
              <a:rPr lang="en-GB" sz="2500" dirty="0"/>
              <a:t>It is crucial to do the SQA past papers without notes and try to complete in the same time restrictions as the final exam.</a:t>
            </a:r>
          </a:p>
          <a:p>
            <a:r>
              <a:rPr lang="en-GB" sz="2500" dirty="0"/>
              <a:t>Self mark using the marking scheme. Pay close attention to it.</a:t>
            </a:r>
          </a:p>
          <a:p>
            <a:r>
              <a:rPr lang="en-GB" sz="2500" dirty="0"/>
              <a:t>The wrong answers show the gaps in knowledge.</a:t>
            </a:r>
          </a:p>
        </p:txBody>
      </p:sp>
    </p:spTree>
    <p:extLst>
      <p:ext uri="{BB962C8B-B14F-4D97-AF65-F5344CB8AC3E}">
        <p14:creationId xmlns:p14="http://schemas.microsoft.com/office/powerpoint/2010/main" val="278439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500B1-4C10-4A7E-993E-2B24A32F5289}"/>
              </a:ext>
            </a:extLst>
          </p:cNvPr>
          <p:cNvSpPr>
            <a:spLocks noGrp="1"/>
          </p:cNvSpPr>
          <p:nvPr>
            <p:ph type="title"/>
          </p:nvPr>
        </p:nvSpPr>
        <p:spPr>
          <a:xfrm>
            <a:off x="1684087" y="246114"/>
            <a:ext cx="7335835" cy="1268984"/>
          </a:xfrm>
        </p:spPr>
        <p:txBody>
          <a:bodyPr/>
          <a:lstStyle/>
          <a:p>
            <a:r>
              <a:rPr lang="en-US" dirty="0">
                <a:cs typeface="Arial"/>
              </a:rPr>
              <a:t>What is a Flashcard?</a:t>
            </a:r>
            <a:endParaRPr lang="en-US" dirty="0"/>
          </a:p>
        </p:txBody>
      </p:sp>
      <p:sp>
        <p:nvSpPr>
          <p:cNvPr id="3" name="Content Placeholder 2">
            <a:extLst>
              <a:ext uri="{FF2B5EF4-FFF2-40B4-BE49-F238E27FC236}">
                <a16:creationId xmlns:a16="http://schemas.microsoft.com/office/drawing/2014/main" id="{9B751949-041D-47EC-95D7-D0352D700C1F}"/>
              </a:ext>
            </a:extLst>
          </p:cNvPr>
          <p:cNvSpPr>
            <a:spLocks noGrp="1"/>
          </p:cNvSpPr>
          <p:nvPr>
            <p:ph idx="1"/>
          </p:nvPr>
        </p:nvSpPr>
        <p:spPr>
          <a:xfrm>
            <a:off x="457202" y="1150021"/>
            <a:ext cx="8698830" cy="4557957"/>
          </a:xfrm>
        </p:spPr>
        <p:txBody>
          <a:bodyPr vert="horz" lIns="91440" tIns="45720" rIns="91440" bIns="45720" rtlCol="0" anchor="t">
            <a:normAutofit/>
          </a:bodyPr>
          <a:lstStyle/>
          <a:p>
            <a:r>
              <a:rPr lang="en-US" sz="2600" dirty="0">
                <a:cs typeface="Arial"/>
              </a:rPr>
              <a:t>A small </a:t>
            </a:r>
            <a:r>
              <a:rPr lang="en-US" sz="2600" b="1" dirty="0">
                <a:cs typeface="Arial"/>
              </a:rPr>
              <a:t>two-sided</a:t>
            </a:r>
            <a:r>
              <a:rPr lang="en-US" sz="2600" dirty="0">
                <a:cs typeface="Arial"/>
              </a:rPr>
              <a:t> card which has a </a:t>
            </a:r>
            <a:r>
              <a:rPr lang="en-US" sz="2600" b="1" dirty="0">
                <a:cs typeface="Arial"/>
              </a:rPr>
              <a:t>question or a definition</a:t>
            </a:r>
            <a:r>
              <a:rPr lang="en-US" sz="2600" dirty="0">
                <a:cs typeface="Arial"/>
              </a:rPr>
              <a:t> on one side and the </a:t>
            </a:r>
            <a:r>
              <a:rPr lang="en-US" sz="2600" b="1" dirty="0">
                <a:cs typeface="Arial"/>
              </a:rPr>
              <a:t>answer or defined term</a:t>
            </a:r>
            <a:r>
              <a:rPr lang="en-US" sz="2600" dirty="0">
                <a:cs typeface="Arial"/>
              </a:rPr>
              <a:t> on the other side.</a:t>
            </a:r>
          </a:p>
          <a:p>
            <a:r>
              <a:rPr lang="en-US" sz="2600" dirty="0">
                <a:cs typeface="Arial"/>
              </a:rPr>
              <a:t>They can also have dates, equations, and quotes on them.</a:t>
            </a:r>
          </a:p>
          <a:p>
            <a:pPr>
              <a:buFont typeface="Wingdings" panose="05000000000000000000" pitchFamily="2" charset="2"/>
              <a:buChar char="Ø"/>
            </a:pPr>
            <a:r>
              <a:rPr lang="en-US" sz="2600" dirty="0">
                <a:cs typeface="Arial"/>
              </a:rPr>
              <a:t>See the example below:</a:t>
            </a:r>
          </a:p>
          <a:p>
            <a:pPr marL="0" indent="0">
              <a:buNone/>
            </a:pPr>
            <a:endParaRPr lang="en-US" sz="2600" dirty="0">
              <a:cs typeface="Arial"/>
            </a:endParaRPr>
          </a:p>
        </p:txBody>
      </p:sp>
      <p:pic>
        <p:nvPicPr>
          <p:cNvPr id="9" name="Picture 5" descr="Table&#10;&#10;Description automatically generated">
            <a:extLst>
              <a:ext uri="{FF2B5EF4-FFF2-40B4-BE49-F238E27FC236}">
                <a16:creationId xmlns:a16="http://schemas.microsoft.com/office/drawing/2014/main" id="{2EC72217-82C7-4314-93FB-B71B184FCADC}"/>
              </a:ext>
            </a:extLst>
          </p:cNvPr>
          <p:cNvPicPr>
            <a:picLocks noChangeAspect="1"/>
          </p:cNvPicPr>
          <p:nvPr/>
        </p:nvPicPr>
        <p:blipFill>
          <a:blip r:embed="rId2"/>
          <a:stretch>
            <a:fillRect/>
          </a:stretch>
        </p:blipFill>
        <p:spPr>
          <a:xfrm>
            <a:off x="2183267" y="4076502"/>
            <a:ext cx="6337473" cy="2565598"/>
          </a:xfrm>
          <a:prstGeom prst="rect">
            <a:avLst/>
          </a:prstGeom>
        </p:spPr>
      </p:pic>
    </p:spTree>
    <p:extLst>
      <p:ext uri="{BB962C8B-B14F-4D97-AF65-F5344CB8AC3E}">
        <p14:creationId xmlns:p14="http://schemas.microsoft.com/office/powerpoint/2010/main" val="280461929"/>
      </p:ext>
    </p:extLst>
  </p:cSld>
  <p:clrMapOvr>
    <a:masterClrMapping/>
  </p:clrMapOvr>
  <mc:AlternateContent xmlns:mc="http://schemas.openxmlformats.org/markup-compatibility/2006" xmlns:p14="http://schemas.microsoft.com/office/powerpoint/2010/main">
    <mc:Choice Requires="p14">
      <p:transition spd="slow" p14:dur="2000" advTm="23462"/>
    </mc:Choice>
    <mc:Fallback xmlns="">
      <p:transition spd="slow" advTm="23462"/>
    </mc:Fallback>
  </mc:AlternateContent>
  <p:extLst>
    <p:ext uri="{3A86A75C-4F4B-4683-9AE1-C65F6400EC91}">
      <p14:laserTraceLst xmlns:p14="http://schemas.microsoft.com/office/powerpoint/2010/main">
        <p14:tracePtLst>
          <p14:tracePt t="6788" x="0" y="0"/>
        </p14:tracePtLst>
        <p14:tracePtLst>
          <p14:tracePt t="8701" x="4548188" y="6765925"/>
          <p14:tracePt t="8710" x="4584700" y="6711950"/>
          <p14:tracePt t="8716" x="4594225" y="6692900"/>
          <p14:tracePt t="8727" x="4611688" y="6656388"/>
          <p14:tracePt t="8731" x="4638675" y="6611938"/>
          <p14:tracePt t="8743" x="4657725" y="6565900"/>
          <p14:tracePt t="8748" x="4667250" y="6538913"/>
          <p14:tracePt t="8757" x="4703763" y="6473825"/>
          <p14:tracePt t="8765" x="4711700" y="6437313"/>
          <p14:tracePt t="8772" x="4721225" y="6373813"/>
          <p14:tracePt t="8780" x="4740275" y="6346825"/>
          <p14:tracePt t="8788" x="4748213" y="6327775"/>
          <p14:tracePt t="8796" x="4757738" y="6283325"/>
          <p14:tracePt t="8805" x="4784725" y="6254750"/>
          <p14:tracePt t="8813" x="4813300" y="6218238"/>
          <p14:tracePt t="8823" x="4849813" y="6191250"/>
          <p14:tracePt t="8829" x="4876800" y="6154738"/>
          <p14:tracePt t="8837" x="4932363" y="6108700"/>
          <p14:tracePt t="8845" x="4959350" y="6072188"/>
          <p14:tracePt t="8853" x="4976813" y="6045200"/>
          <p14:tracePt t="8861" x="5013325" y="5991225"/>
          <p14:tracePt t="8867" x="5032375" y="5954713"/>
          <p14:tracePt t="8877" x="5041900" y="5935663"/>
          <p14:tracePt t="8883" x="5059363" y="5899150"/>
          <p14:tracePt t="8893" x="5078413" y="5862638"/>
          <p14:tracePt t="8899" x="5078413" y="5853113"/>
          <p14:tracePt t="8921" x="5095875" y="5826125"/>
          <p14:tracePt t="8929" x="5114925" y="5799138"/>
          <p14:tracePt t="8932" x="5122863" y="5789613"/>
          <p14:tracePt t="8943" x="5132388" y="5770563"/>
          <p14:tracePt t="8948" x="5151438" y="5753100"/>
          <p14:tracePt t="8959" x="5178425" y="5716588"/>
          <p14:tracePt t="8964" x="5187950" y="5707063"/>
          <p14:tracePt t="8973" x="5205413" y="5697538"/>
          <p14:tracePt t="8979" x="5224463" y="5680075"/>
          <p14:tracePt t="8988" x="5232400" y="5670550"/>
          <p14:tracePt t="8995" x="5260975" y="5643563"/>
          <p14:tracePt t="9004" x="5278438" y="5624513"/>
          <p14:tracePt t="9012" x="5297488" y="5597525"/>
          <p14:tracePt t="9023" x="5305425" y="5588000"/>
          <p14:tracePt t="9029" x="5324475" y="5561013"/>
          <p14:tracePt t="9038" x="5360988" y="5514975"/>
          <p14:tracePt t="9045" x="5378450" y="5470525"/>
          <p14:tracePt t="9053" x="5434013" y="5424488"/>
          <p14:tracePt t="9061" x="5480050" y="5360988"/>
          <p14:tracePt t="9068" x="5507038" y="5324475"/>
          <p14:tracePt t="9077" x="5534025" y="5278438"/>
          <p14:tracePt t="9083" x="5553075" y="5241925"/>
          <p14:tracePt t="9093" x="5561013" y="5222875"/>
          <p14:tracePt t="9099" x="5580063" y="5178425"/>
          <p14:tracePt t="9109" x="5580063" y="5149850"/>
          <p14:tracePt t="9115" x="5589588" y="5132388"/>
          <p14:tracePt t="9127" x="5589588" y="5113338"/>
          <p14:tracePt t="9132" x="5589588" y="5095875"/>
          <p14:tracePt t="9142" x="5589588" y="5076825"/>
          <p14:tracePt t="9147" x="5589588" y="5059363"/>
          <p14:tracePt t="9158" x="5589588" y="5040313"/>
          <p14:tracePt t="9163" x="5589588" y="5032375"/>
          <p14:tracePt t="9174" x="5589588" y="5013325"/>
          <p14:tracePt t="9180" x="5589588" y="5003800"/>
          <p14:tracePt t="9205" x="5589588" y="4995863"/>
          <p14:tracePt t="9212" x="5589588" y="4976813"/>
          <p14:tracePt t="9220" x="5589588" y="4959350"/>
          <p14:tracePt t="9236" x="5580063" y="4949825"/>
          <p14:tracePt t="9251" x="5570538" y="4940300"/>
          <p14:tracePt t="9261" x="5553075" y="4940300"/>
          <p14:tracePt t="9277" x="5534025" y="4922838"/>
          <p14:tracePt t="9284" x="5516563" y="4922838"/>
          <p14:tracePt t="9293" x="5497513" y="4913313"/>
          <p14:tracePt t="9299" x="5451475" y="4913313"/>
          <p14:tracePt t="9310" x="5434013" y="4913313"/>
          <p14:tracePt t="9316" x="5407025" y="4913313"/>
          <p14:tracePt t="9326" x="5387975" y="4913313"/>
          <p14:tracePt t="9331" x="5360988" y="4913313"/>
          <p14:tracePt t="9342" x="5341938" y="4913313"/>
          <p14:tracePt t="9347" x="5324475" y="4913313"/>
          <p14:tracePt t="9358" x="5297488" y="4913313"/>
          <p14:tracePt t="9364" x="5287963" y="4930775"/>
          <p14:tracePt t="9375" x="5287963" y="4949825"/>
          <p14:tracePt t="9380" x="5268913" y="4986338"/>
          <p14:tracePt t="9390" x="5268913" y="5013325"/>
          <p14:tracePt t="9396" x="5268913" y="5022850"/>
          <p14:tracePt t="9404" x="5278438" y="5049838"/>
          <p14:tracePt t="9412" x="5297488" y="5059363"/>
          <p14:tracePt t="9421" x="5324475" y="5068888"/>
          <p14:tracePt t="9439" x="5434013" y="5068888"/>
          <p14:tracePt t="9445" x="5524500" y="5068888"/>
          <p14:tracePt t="9452" x="5607050" y="5049838"/>
          <p14:tracePt t="9461" x="5708650" y="4995863"/>
          <p14:tracePt t="9467" x="5745163" y="4986338"/>
          <p14:tracePt t="9477" x="5781675" y="4959350"/>
          <p14:tracePt t="9484" x="5826125" y="4913313"/>
          <p14:tracePt t="9494" x="5872163" y="4894263"/>
          <p14:tracePt t="9500" x="5881688" y="4884738"/>
          <p14:tracePt t="9510" x="5891213" y="4867275"/>
          <p14:tracePt t="9516" x="5899150" y="4857750"/>
          <p14:tracePt t="9526" x="5927725" y="4830763"/>
          <p14:tracePt t="9532" x="5935663" y="4830763"/>
          <p14:tracePt t="9542" x="5945188" y="4821238"/>
          <p14:tracePt t="9580" x="5954713" y="4811713"/>
          <p14:tracePt t="9596" x="5935663" y="4794250"/>
          <p14:tracePt t="9603" x="5908675" y="4794250"/>
          <p14:tracePt t="9612" x="5854700" y="4784725"/>
          <p14:tracePt t="9620" x="5835650" y="4784725"/>
          <p14:tracePt t="9628" x="5789613" y="4784725"/>
          <p14:tracePt t="9637" x="5781675" y="4784725"/>
          <p14:tracePt t="9645" x="5772150" y="4784725"/>
          <p14:tracePt t="9908" x="5762625" y="4784725"/>
          <p14:tracePt t="9932" x="5753100" y="4784725"/>
          <p14:tracePt t="9943" x="5745163" y="4784725"/>
          <p14:tracePt t="9948" x="5735638" y="4784725"/>
          <p14:tracePt t="9958" x="5708650" y="4784725"/>
          <p14:tracePt t="9964" x="5689600" y="4775200"/>
          <p14:tracePt t="9975" x="5662613" y="4767263"/>
          <p14:tracePt t="9980" x="5616575" y="4748213"/>
          <p14:tracePt t="9991" x="5543550" y="4748213"/>
          <p14:tracePt t="9998" x="5480050" y="4730750"/>
          <p14:tracePt t="10007" x="5443538" y="4730750"/>
          <p14:tracePt t="10013" x="5424488" y="4730750"/>
          <p14:tracePt t="10021" x="5397500" y="4730750"/>
          <p14:tracePt t="10045" x="5387975" y="4730750"/>
          <p14:tracePt t="10061" x="5378450" y="4730750"/>
          <p14:tracePt t="10068" x="5370513" y="4730750"/>
          <p14:tracePt t="10077" x="5370513" y="4738688"/>
          <p14:tracePt t="10083" x="5370513" y="4748213"/>
          <p14:tracePt t="10094" x="5370513" y="4767263"/>
          <p14:tracePt t="10100" x="5370513" y="4775200"/>
          <p14:tracePt t="10116" x="5387975" y="4830763"/>
          <p14:tracePt t="10126" x="5414963" y="4840288"/>
          <p14:tracePt t="10132" x="5487988" y="4876800"/>
          <p14:tracePt t="10143" x="5580063" y="4903788"/>
          <p14:tracePt t="10148" x="5699125" y="4949825"/>
          <p14:tracePt t="10159" x="5789613" y="4959350"/>
          <p14:tracePt t="10164" x="5854700" y="4976813"/>
          <p14:tracePt t="10174" x="5891213" y="4986338"/>
          <p14:tracePt t="10180" x="5899150" y="4986338"/>
          <p14:tracePt t="10190" x="5908675" y="4986338"/>
          <p14:tracePt t="10468" x="5927725" y="4986338"/>
          <p14:tracePt t="10476" x="5954713" y="4986338"/>
          <p14:tracePt t="10485" x="6000750" y="4986338"/>
          <p14:tracePt t="10493" x="6037263" y="4986338"/>
          <p14:tracePt t="10500" x="6091238" y="4986338"/>
          <p14:tracePt t="10510" x="6137275" y="4986338"/>
          <p14:tracePt t="10516" x="6191250" y="4986338"/>
          <p14:tracePt t="10526" x="6200775" y="4986338"/>
          <p14:tracePt t="10532" x="6246813" y="5003800"/>
          <p14:tracePt t="10543" x="6264275" y="5003800"/>
          <p14:tracePt t="10548" x="6292850" y="5003800"/>
          <p14:tracePt t="10558" x="6300788" y="5013325"/>
          <p14:tracePt t="10829" x="6310313" y="5013325"/>
          <p14:tracePt t="11036" x="6300788" y="5013325"/>
          <p14:tracePt t="11044" x="6292850" y="5013325"/>
          <p14:tracePt t="11053" x="6246813" y="5022850"/>
          <p14:tracePt t="11062" x="6210300" y="5022850"/>
          <p14:tracePt t="11068" x="6137275" y="5022850"/>
          <p14:tracePt t="11078" x="6064250" y="5022850"/>
          <p14:tracePt t="11084" x="5972175" y="5022850"/>
          <p14:tracePt t="11094" x="5881688" y="5022850"/>
          <p14:tracePt t="11100" x="5799138" y="5022850"/>
          <p14:tracePt t="11111" x="5708650" y="5022850"/>
          <p14:tracePt t="11116" x="5680075" y="5022850"/>
          <p14:tracePt t="11126" x="5626100" y="5022850"/>
          <p14:tracePt t="11132" x="5607050" y="5022850"/>
          <p14:tracePt t="11143" x="5597525" y="5032375"/>
          <p14:tracePt t="11516" x="5626100" y="5032375"/>
          <p14:tracePt t="11525" x="5634038" y="5032375"/>
          <p14:tracePt t="11532" x="5653088" y="5032375"/>
          <p14:tracePt t="11542" x="5670550" y="5032375"/>
          <p14:tracePt t="11564" x="5680075" y="5032375"/>
          <p14:tracePt t="11573" x="5680075" y="5022850"/>
          <p14:tracePt t="11756" x="5680075" y="5013325"/>
          <p14:tracePt t="11764" x="5670550" y="5013325"/>
          <p14:tracePt t="11775" x="5643563" y="5013325"/>
          <p14:tracePt t="11780" x="5626100" y="5013325"/>
          <p14:tracePt t="11788" x="5607050" y="5013325"/>
          <p14:tracePt t="11796" x="5597525" y="5013325"/>
          <p14:tracePt t="11915" x="5597525" y="4995863"/>
          <p14:tracePt t="12098" x="5616575" y="4930775"/>
          <p14:tracePt t="12099" x="5616575" y="4922838"/>
          <p14:tracePt t="12109" x="5626100" y="4913313"/>
          <p14:tracePt t="12204" x="5634038" y="4903788"/>
          <p14:tracePt t="12212" x="5662613" y="4903788"/>
          <p14:tracePt t="12220" x="5689600" y="4903788"/>
          <p14:tracePt t="12228" x="5745163" y="4894263"/>
          <p14:tracePt t="12236" x="5781675" y="4884738"/>
          <p14:tracePt t="12245" x="5818188" y="4884738"/>
          <p14:tracePt t="12254" x="5845175" y="4884738"/>
          <p14:tracePt t="12262" x="5891213" y="4884738"/>
          <p14:tracePt t="12270" x="5908675" y="4884738"/>
          <p14:tracePt t="12277" x="5927725" y="4884738"/>
          <p14:tracePt t="12310" x="5935663" y="4884738"/>
          <p14:tracePt t="12476" x="5918200" y="4884738"/>
          <p14:tracePt t="12485" x="5899150" y="4894263"/>
          <p14:tracePt t="12495" x="5872163" y="4903788"/>
          <p14:tracePt t="12500" x="5826125" y="4940300"/>
          <p14:tracePt t="12510" x="5781675" y="4949825"/>
          <p14:tracePt t="12515" x="5762625" y="4949825"/>
          <p14:tracePt t="12526" x="5735638" y="4959350"/>
          <p14:tracePt t="12532" x="5726113" y="4959350"/>
          <p14:tracePt t="12542" x="5699125" y="4976813"/>
          <p14:tracePt t="12548" x="5670550" y="4986338"/>
          <p14:tracePt t="12559" x="5634038" y="4995863"/>
          <p14:tracePt t="12564" x="5597525" y="5003800"/>
          <p14:tracePt t="12574" x="5553075" y="5032375"/>
          <p14:tracePt t="12580" x="5524500" y="5032375"/>
          <p14:tracePt t="12590" x="5487988" y="5040313"/>
          <p14:tracePt t="12652" x="5480050" y="5049838"/>
          <p14:tracePt t="12660" x="5487988" y="5049838"/>
          <p14:tracePt t="12668" x="5561013" y="5049838"/>
          <p14:tracePt t="12677" x="5653088" y="5049838"/>
          <p14:tracePt t="12684" x="5726113" y="5049838"/>
          <p14:tracePt t="12694" x="5818188" y="5049838"/>
          <p14:tracePt t="12700" x="5862638" y="5049838"/>
          <p14:tracePt t="12710" x="5935663" y="5032375"/>
          <p14:tracePt t="12715" x="5972175" y="5022850"/>
          <p14:tracePt t="12726" x="6000750" y="5013325"/>
          <p14:tracePt t="12731" x="6027738" y="5003800"/>
          <p14:tracePt t="12811" x="6018213" y="5003800"/>
          <p14:tracePt t="12819" x="5945188" y="5003800"/>
          <p14:tracePt t="12828" x="5835650" y="5003800"/>
          <p14:tracePt t="12835" x="5745163" y="5003800"/>
          <p14:tracePt t="12843" x="5670550" y="5003800"/>
          <p14:tracePt t="12852" x="5580063" y="5003800"/>
          <p14:tracePt t="12860" x="5543550" y="5003800"/>
          <p14:tracePt t="12915" x="5589588" y="5003800"/>
          <p14:tracePt t="12926" x="5772150" y="5003800"/>
          <p14:tracePt t="12932" x="5918200" y="5003800"/>
          <p14:tracePt t="12942" x="6045200" y="5003800"/>
          <p14:tracePt t="12948" x="6100763" y="5003800"/>
          <p14:tracePt t="12958" x="6118225" y="5003800"/>
          <p14:tracePt t="13019" x="6064250" y="5003800"/>
          <p14:tracePt t="13027" x="5918200" y="5003800"/>
          <p14:tracePt t="13039" x="5745163" y="5049838"/>
          <p14:tracePt t="13045" x="5580063" y="5049838"/>
          <p14:tracePt t="13052" x="5378450" y="5068888"/>
          <p14:tracePt t="13060" x="5214938" y="5076825"/>
          <p14:tracePt t="13068" x="5086350" y="5122863"/>
          <p14:tracePt t="13078" x="5013325" y="5122863"/>
          <p14:tracePt t="13084" x="4968875" y="5141913"/>
          <p14:tracePt t="13127" x="4995863" y="5141913"/>
          <p14:tracePt t="13132" x="5068888" y="5141913"/>
          <p14:tracePt t="13143" x="5159375" y="5141913"/>
          <p14:tracePt t="13148" x="5268913" y="5141913"/>
          <p14:tracePt t="13159" x="5351463" y="5105400"/>
          <p14:tracePt t="13163" x="5397500" y="5086350"/>
          <p14:tracePt t="13244" x="5387975" y="5086350"/>
          <p14:tracePt t="13252" x="5370513" y="5086350"/>
          <p14:tracePt t="13530" x="5407025" y="5122863"/>
          <p14:tracePt t="13538" x="5480050" y="5168900"/>
          <p14:tracePt t="13540" x="5543550" y="5214938"/>
          <p14:tracePt t="13548" x="5634038" y="5268913"/>
          <p14:tracePt t="13560" x="5699125" y="5305425"/>
          <p14:tracePt t="13564" x="5762625" y="5332413"/>
          <p14:tracePt t="13572" x="5862638" y="5368925"/>
          <p14:tracePt t="13580" x="5954713" y="5397500"/>
          <p14:tracePt t="13591" x="6073775" y="5461000"/>
          <p14:tracePt t="13596" x="6191250" y="5534025"/>
          <p14:tracePt t="13604" x="6256338" y="5551488"/>
          <p14:tracePt t="13613" x="6373813" y="5616575"/>
          <p14:tracePt t="13621" x="6438900" y="5670550"/>
          <p14:tracePt t="13632" x="6521450" y="5726113"/>
          <p14:tracePt t="13641" x="6565900" y="5743575"/>
          <p14:tracePt t="13649" x="6630988" y="5780088"/>
          <p14:tracePt t="13654" x="6648450" y="5789613"/>
          <p14:tracePt t="13660" x="6694488" y="5816600"/>
          <p14:tracePt t="13677" x="6711950" y="5816600"/>
          <p14:tracePt t="13684" x="6731000" y="5835650"/>
          <p14:tracePt t="13699" x="6767513" y="5835650"/>
          <p14:tracePt t="13710" x="6804025" y="5835650"/>
          <p14:tracePt t="13715" x="6886575" y="5835650"/>
          <p14:tracePt t="13725" x="6977063" y="5835650"/>
          <p14:tracePt t="13732" x="7086600" y="5835650"/>
          <p14:tracePt t="13742" x="7215188" y="5835650"/>
          <p14:tracePt t="13748" x="7361238" y="5835650"/>
          <p14:tracePt t="13758" x="7470775" y="5835650"/>
          <p14:tracePt t="13764" x="7597775" y="5835650"/>
          <p14:tracePt t="13774" x="7735888" y="5826125"/>
          <p14:tracePt t="13780" x="7845425" y="5816600"/>
          <p14:tracePt t="13791" x="7935913" y="5799138"/>
          <p14:tracePt t="13796" x="8018463" y="5762625"/>
          <p14:tracePt t="13805" x="8081963" y="5753100"/>
          <p14:tracePt t="13812" x="8108950" y="5734050"/>
          <p14:tracePt t="13822" x="8137525" y="5716588"/>
          <p14:tracePt t="13828" x="8147050" y="5697538"/>
          <p14:tracePt t="13836" x="8183563" y="5670550"/>
          <p14:tracePt t="13844" x="8191500" y="5653088"/>
          <p14:tracePt t="13853" x="8191500" y="5616575"/>
          <p14:tracePt t="13861" x="8220075" y="5580063"/>
          <p14:tracePt t="13869" x="8228013" y="5551488"/>
          <p14:tracePt t="13877" x="8256588" y="5514975"/>
          <p14:tracePt t="13883" x="8283575" y="5478463"/>
          <p14:tracePt t="13893" x="8320088" y="5451475"/>
          <p14:tracePt t="13899" x="8337550" y="5441950"/>
          <p14:tracePt t="13918" x="8383588" y="5378450"/>
          <p14:tracePt t="13925" x="8410575" y="5360988"/>
          <p14:tracePt t="13932" x="8429625" y="5341938"/>
          <p14:tracePt t="13943" x="8439150" y="5332413"/>
          <p14:tracePt t="13948" x="8466138" y="5305425"/>
          <p14:tracePt t="13959" x="8493125" y="5268913"/>
          <p14:tracePt t="13964" x="8502650" y="5251450"/>
          <p14:tracePt t="13975" x="8520113" y="5222875"/>
          <p14:tracePt t="13980" x="8529638" y="5205413"/>
          <p14:tracePt t="13991" x="8556625" y="5159375"/>
          <p14:tracePt t="13996" x="8575675" y="5132388"/>
          <p14:tracePt t="14007" x="8593138" y="5095875"/>
          <p14:tracePt t="14012" x="8602663" y="5068888"/>
          <p14:tracePt t="14021" x="8639175" y="5040313"/>
          <p14:tracePt t="14028" x="8648700" y="5032375"/>
          <p14:tracePt t="14036" x="8675688" y="4986338"/>
          <p14:tracePt t="14068" x="8675688" y="4967288"/>
          <p14:tracePt t="14181" x="8666163" y="4976813"/>
          <p14:tracePt t="14196" x="8648700" y="4995863"/>
          <p14:tracePt t="14204" x="8639175" y="5003800"/>
          <p14:tracePt t="14212" x="8639175" y="5013325"/>
          <p14:tracePt t="14228" x="8629650" y="5022850"/>
          <p14:tracePt t="14236" x="8621713" y="5040313"/>
          <p14:tracePt t="14252" x="8602663" y="5059363"/>
          <p14:tracePt t="14261" x="8602663" y="5068888"/>
          <p14:tracePt t="14271" x="8602663" y="5086350"/>
          <p14:tracePt t="14278" x="8602663" y="5095875"/>
          <p14:tracePt t="14284" x="8602663" y="5113338"/>
          <p14:tracePt t="14310" x="8602663" y="5132388"/>
          <p14:tracePt t="14316" x="8602663" y="5168900"/>
          <p14:tracePt t="14326" x="8629650" y="5168900"/>
          <p14:tracePt t="14331" x="8685213" y="5168900"/>
          <p14:tracePt t="14342" x="8758238" y="5168900"/>
          <p14:tracePt t="14347" x="8867775" y="5168900"/>
          <p14:tracePt t="14358" x="8996363" y="5168900"/>
          <p14:tracePt t="14364" x="9123363" y="5168900"/>
          <p14:tracePt t="14374" x="9288463" y="5168900"/>
          <p14:tracePt t="14379" x="9398000" y="5168900"/>
          <p14:tracePt t="14390" x="9451975" y="5168900"/>
          <p14:tracePt t="14395" x="9498013" y="5159375"/>
          <p14:tracePt t="14407" x="9515475" y="5149850"/>
          <p14:tracePt t="14411" x="9525000" y="5149850"/>
          <p14:tracePt t="14419" x="9525000" y="5141913"/>
          <p14:tracePt t="14427" x="9525000" y="5132388"/>
          <p14:tracePt t="14435" x="9525000" y="5122863"/>
          <p14:tracePt t="14444" x="9525000" y="5095875"/>
          <p14:tracePt t="14452" x="9525000" y="5086350"/>
          <p14:tracePt t="14460" x="9525000" y="5076825"/>
          <p14:tracePt t="14469" x="9525000" y="5059363"/>
          <p14:tracePt t="14476" x="9525000" y="5049838"/>
          <p14:tracePt t="14483" x="9525000" y="5032375"/>
          <p14:tracePt t="14493" x="9515475" y="4986338"/>
          <p14:tracePt t="14499" x="9478963" y="4976813"/>
          <p14:tracePt t="14509" x="9405938" y="4940300"/>
          <p14:tracePt t="14515" x="9332913" y="4930775"/>
          <p14:tracePt t="14526" x="9242425" y="4930775"/>
          <p14:tracePt t="14531" x="9132888" y="4930775"/>
          <p14:tracePt t="14541" x="9040813" y="4930775"/>
          <p14:tracePt t="14547" x="8921750" y="4949825"/>
          <p14:tracePt t="14558" x="8831263" y="4976813"/>
          <p14:tracePt t="14563" x="8731250" y="5003800"/>
          <p14:tracePt t="14574" x="8666163" y="5022850"/>
          <p14:tracePt t="14579" x="8602663" y="5076825"/>
          <p14:tracePt t="14590" x="8585200" y="5086350"/>
          <p14:tracePt t="14595" x="8575675" y="5095875"/>
          <p14:tracePt t="14651" x="8593138" y="5095875"/>
          <p14:tracePt t="14659" x="8629650" y="5095875"/>
          <p14:tracePt t="14669" x="8694738" y="5095875"/>
          <p14:tracePt t="14677" x="8731250" y="5068888"/>
          <p14:tracePt t="14684" x="8748713" y="5068888"/>
          <p14:tracePt t="14693" x="8767763" y="5059363"/>
          <p14:tracePt t="14997" x="8775700" y="5059363"/>
          <p14:tracePt t="15004" x="8785225" y="5059363"/>
          <p14:tracePt t="15013" x="8804275" y="5059363"/>
          <p14:tracePt t="15020" x="8831263" y="5059363"/>
          <p14:tracePt t="15029" x="8848725" y="5068888"/>
          <p14:tracePt t="15045" x="8867775" y="5068888"/>
          <p14:tracePt t="15053" x="8877300" y="5076825"/>
          <p14:tracePt t="15140" x="8885238" y="5076825"/>
          <p14:tracePt t="15148" x="8904288" y="5076825"/>
          <p14:tracePt t="15158" x="8921750" y="5076825"/>
          <p14:tracePt t="15163" x="8931275" y="5076825"/>
          <p14:tracePt t="15436" x="8940800" y="5076825"/>
          <p14:tracePt t="15444" x="8959850" y="5076825"/>
          <p14:tracePt t="15452" x="8967788" y="5076825"/>
          <p14:tracePt t="15597" x="8959850" y="5076825"/>
          <p14:tracePt t="15604" x="8950325" y="5076825"/>
          <p14:tracePt t="15612" x="8940800" y="5076825"/>
          <p14:tracePt t="15620" x="8931275" y="5086350"/>
          <p14:tracePt t="15803" x="8940800" y="5086350"/>
          <p14:tracePt t="15827" x="8950325" y="5086350"/>
          <p14:tracePt t="15835" x="8967788" y="5086350"/>
          <p14:tracePt t="15844" x="8996363" y="5086350"/>
          <p14:tracePt t="15852" x="9023350" y="5086350"/>
          <p14:tracePt t="15865" x="9069388" y="5068888"/>
          <p14:tracePt t="15868" x="9077325" y="5068888"/>
          <p14:tracePt t="15877" x="9105900" y="5059363"/>
          <p14:tracePt t="15884" x="9123363" y="5049838"/>
          <p14:tracePt t="16140" x="9178925" y="5049838"/>
          <p14:tracePt t="16149" x="9269413" y="5032375"/>
          <p14:tracePt t="16159" x="9388475" y="5003800"/>
          <p14:tracePt t="16164" x="9478963" y="5003800"/>
          <p14:tracePt t="16174" x="9561513" y="4976813"/>
          <p14:tracePt t="16180" x="9598025" y="4967288"/>
          <p14:tracePt t="16189" x="9625013" y="4959350"/>
          <p14:tracePt t="16196" x="9644063" y="4949825"/>
          <p14:tracePt t="16204" x="9653588" y="4940300"/>
          <p14:tracePt t="16292" x="9644063" y="4949825"/>
          <p14:tracePt t="16300" x="9607550" y="4976813"/>
          <p14:tracePt t="16310" x="9525000" y="5003800"/>
          <p14:tracePt t="16316" x="9478963" y="5022850"/>
          <p14:tracePt t="16326" x="9398000" y="5049838"/>
          <p14:tracePt t="16332" x="9378950" y="5068888"/>
          <p14:tracePt t="16342" x="9332913" y="5086350"/>
          <p14:tracePt t="16348" x="9324975" y="5105400"/>
          <p14:tracePt t="16412" x="9361488" y="5105400"/>
          <p14:tracePt t="16422" x="9434513" y="5095875"/>
          <p14:tracePt t="16428" x="9525000" y="5076825"/>
          <p14:tracePt t="16436" x="9607550" y="5049838"/>
          <p14:tracePt t="16444" x="9671050" y="5040313"/>
          <p14:tracePt t="16453" x="9726613" y="5032375"/>
          <p14:tracePt t="16461" x="9744075" y="5032375"/>
          <p14:tracePt t="16468" x="9763125" y="5032375"/>
          <p14:tracePt t="16531" x="9734550" y="5032375"/>
          <p14:tracePt t="16539" x="9707563" y="5040313"/>
          <p14:tracePt t="16548" x="9698038" y="5040313"/>
          <p14:tracePt t="16559" x="9680575" y="5049838"/>
          <p14:tracePt t="16942" x="9671050" y="5049838"/>
          <p14:tracePt t="16948" x="9644063" y="5049838"/>
          <p14:tracePt t="16959" x="9607550" y="5049838"/>
          <p14:tracePt t="16964" x="9588500" y="5059363"/>
          <p14:tracePt t="16978" x="9561513" y="5068888"/>
          <p14:tracePt t="16979" x="9525000" y="5086350"/>
          <p14:tracePt t="16991" x="9498013" y="5113338"/>
          <p14:tracePt t="16996" x="9451975" y="5141913"/>
          <p14:tracePt t="17007" x="9405938" y="5149850"/>
          <p14:tracePt t="17011" x="9378950" y="5168900"/>
          <p14:tracePt t="17022" x="9324975" y="5195888"/>
          <p14:tracePt t="17028" x="9315450" y="5195888"/>
          <p14:tracePt t="17044" x="9288463" y="5205413"/>
          <p14:tracePt t="17100" x="9278938" y="5205413"/>
          <p14:tracePt t="17108" x="9232900" y="5205413"/>
          <p14:tracePt t="17116" x="9159875" y="5205413"/>
          <p14:tracePt t="17125" x="9059863" y="5205413"/>
          <p14:tracePt t="17132" x="8986838" y="5205413"/>
          <p14:tracePt t="17142" x="8931275" y="5205413"/>
          <p14:tracePt t="17148" x="8877300" y="5205413"/>
          <p14:tracePt t="17158" x="8831263" y="5205413"/>
          <p14:tracePt t="17164" x="8812213" y="5205413"/>
          <p14:tracePt t="17174" x="8775700" y="5205413"/>
          <p14:tracePt t="17180" x="8758238" y="5195888"/>
          <p14:tracePt t="17190" x="8731250" y="5195888"/>
          <p14:tracePt t="17196" x="8675688" y="5195888"/>
          <p14:tracePt t="17207" x="8612188" y="5186363"/>
          <p14:tracePt t="17212" x="8539163" y="5168900"/>
          <p14:tracePt t="17221" x="8420100" y="5141913"/>
          <p14:tracePt t="17227" x="8347075" y="5132388"/>
          <p14:tracePt t="17239" x="8301038" y="5132388"/>
          <p14:tracePt t="17244" x="8274050" y="5132388"/>
          <p14:tracePt t="17316" x="8247063" y="5132388"/>
          <p14:tracePt t="17324" x="8191500" y="5132388"/>
          <p14:tracePt t="17332" x="8137525" y="5132388"/>
          <p14:tracePt t="17342" x="8081963" y="5132388"/>
          <p14:tracePt t="17348" x="8018463" y="5132388"/>
          <p14:tracePt t="17358" x="7945438" y="5132388"/>
          <p14:tracePt t="17363" x="7889875" y="5132388"/>
          <p14:tracePt t="17374" x="7816850" y="5132388"/>
          <p14:tracePt t="17380" x="7726363" y="5132388"/>
          <p14:tracePt t="17390" x="7653338" y="5132388"/>
          <p14:tracePt t="17396" x="7561263" y="5132388"/>
          <p14:tracePt t="17407" x="7434263" y="5132388"/>
          <p14:tracePt t="17412" x="7324725" y="5132388"/>
          <p14:tracePt t="17423" x="7223125" y="5132388"/>
          <p14:tracePt t="17428" x="7169150" y="5132388"/>
          <p14:tracePt t="17436" x="7142163" y="5132388"/>
          <p14:tracePt t="17444" x="7132638" y="5132388"/>
          <p14:tracePt t="17484" x="7123113" y="5132388"/>
          <p14:tracePt t="17493" x="7096125" y="5132388"/>
          <p14:tracePt t="17500" x="7069138" y="5132388"/>
          <p14:tracePt t="17509" x="7004050" y="5132388"/>
          <p14:tracePt t="17515" x="6931025" y="5132388"/>
          <p14:tracePt t="17525" x="6867525" y="5132388"/>
          <p14:tracePt t="17531" x="6813550" y="5122863"/>
          <p14:tracePt t="17542" x="6784975" y="5122863"/>
          <p14:tracePt t="17548" x="6740525" y="5105400"/>
          <p14:tracePt t="17558" x="6704013" y="5105400"/>
          <p14:tracePt t="17564" x="6657975" y="5086350"/>
          <p14:tracePt t="17574" x="6594475" y="5076825"/>
          <p14:tracePt t="17580" x="6565900" y="5068888"/>
          <p14:tracePt t="17591" x="6538913" y="5068888"/>
          <p14:tracePt t="17595" x="6521450" y="5068888"/>
          <p14:tracePt t="17612" x="6502400" y="5068888"/>
          <p14:tracePt t="17724" x="6521450" y="5049838"/>
          <p14:tracePt t="17733" x="6575425" y="5049838"/>
          <p14:tracePt t="17742" x="6621463" y="5032375"/>
          <p14:tracePt t="17748" x="6648450" y="5032375"/>
          <p14:tracePt t="17758" x="6704013" y="5022850"/>
          <p14:tracePt t="17764" x="6767513" y="5003800"/>
          <p14:tracePt t="17774" x="6831013" y="4995863"/>
          <p14:tracePt t="17780" x="6904038" y="4959350"/>
          <p14:tracePt t="17790" x="7013575" y="4959350"/>
          <p14:tracePt t="17795" x="7113588" y="4940300"/>
          <p14:tracePt t="17806" x="7223125" y="4930775"/>
          <p14:tracePt t="17812" x="7334250" y="4903788"/>
          <p14:tracePt t="17822" x="7378700" y="4903788"/>
          <p14:tracePt t="17827" x="7415213" y="4884738"/>
          <p14:tracePt t="17836" x="7424738" y="4884738"/>
          <p14:tracePt t="18140" x="7461250" y="4876800"/>
          <p14:tracePt t="18148" x="7497763" y="4876800"/>
          <p14:tracePt t="18158" x="7534275" y="4876800"/>
          <p14:tracePt t="18164" x="7561263" y="4867275"/>
          <p14:tracePt t="18175" x="7597775" y="4867275"/>
          <p14:tracePt t="18190" x="7607300" y="4867275"/>
          <p14:tracePt t="18284" x="7561263" y="4867275"/>
          <p14:tracePt t="18292" x="7488238" y="4867275"/>
          <p14:tracePt t="18302" x="7415213" y="4867275"/>
          <p14:tracePt t="18309" x="7305675" y="4867275"/>
          <p14:tracePt t="18316" x="7251700" y="4867275"/>
          <p14:tracePt t="18326" x="7169150" y="4876800"/>
          <p14:tracePt t="18331" x="7096125" y="4876800"/>
          <p14:tracePt t="18342" x="7032625" y="4894263"/>
          <p14:tracePt t="18348" x="6977063" y="4894263"/>
          <p14:tracePt t="18358" x="6950075" y="4913313"/>
          <p14:tracePt t="18364" x="6894513" y="4913313"/>
          <p14:tracePt t="18374" x="6877050" y="4913313"/>
          <p14:tracePt t="18380" x="6831013" y="4913313"/>
          <p14:tracePt t="18390" x="6794500" y="4913313"/>
          <p14:tracePt t="18396" x="6757988" y="4913313"/>
          <p14:tracePt t="18406" x="6704013" y="4913313"/>
          <p14:tracePt t="18412" x="6638925" y="4913313"/>
          <p14:tracePt t="18420" x="6584950" y="4913313"/>
          <p14:tracePt t="18428" x="6529388" y="4913313"/>
          <p14:tracePt t="18436" x="6475413" y="4913313"/>
          <p14:tracePt t="18444" x="6402388" y="4913313"/>
          <p14:tracePt t="18452" x="6329363" y="4913313"/>
          <p14:tracePt t="18460" x="6246813" y="4913313"/>
          <p14:tracePt t="18467" x="6191250" y="4913313"/>
          <p14:tracePt t="18476" x="6164263" y="4913313"/>
          <p14:tracePt t="18484" x="6154738" y="4913313"/>
          <p14:tracePt t="18564" x="6164263" y="4922838"/>
          <p14:tracePt t="18573" x="6219825" y="4949825"/>
          <p14:tracePt t="18580" x="6319838" y="4959350"/>
          <p14:tracePt t="18590" x="6465888" y="4976813"/>
          <p14:tracePt t="18596" x="6648450" y="4995863"/>
          <p14:tracePt t="18606" x="6831013" y="5003800"/>
          <p14:tracePt t="18611" x="7013575" y="5040313"/>
          <p14:tracePt t="18622" x="7178675" y="5040313"/>
          <p14:tracePt t="18627" x="7288213" y="5040313"/>
          <p14:tracePt t="18637" x="7378700" y="5049838"/>
          <p14:tracePt t="18644" x="7397750" y="5049838"/>
          <p14:tracePt t="18660" x="7415213" y="5049838"/>
          <p14:tracePt t="18716" x="7424738" y="5049838"/>
          <p14:tracePt t="18813" x="7434263" y="5049838"/>
          <p14:tracePt t="18821" x="7461250" y="5049838"/>
          <p14:tracePt t="18932" x="7470775" y="5049838"/>
          <p14:tracePt t="19068" x="7480300" y="5049838"/>
          <p14:tracePt t="19165" x="7497763" y="5049838"/>
          <p14:tracePt t="19180" x="7507288" y="5049838"/>
          <p14:tracePt t="19660" x="7480300" y="5059363"/>
          <p14:tracePt t="19668" x="7461250" y="5059363"/>
          <p14:tracePt t="19677" x="7415213" y="5086350"/>
          <p14:tracePt t="19684" x="7342188" y="5095875"/>
          <p14:tracePt t="19693" x="7223125" y="5122863"/>
          <p14:tracePt t="19703" x="7077075" y="5149850"/>
          <p14:tracePt t="19710" x="6913563" y="5168900"/>
          <p14:tracePt t="19717" x="6731000" y="5195888"/>
          <p14:tracePt t="19725" x="6465888" y="5251450"/>
          <p14:tracePt t="19732" x="6283325" y="5268913"/>
          <p14:tracePt t="19742" x="6073775" y="5314950"/>
          <p14:tracePt t="19747" x="5891213" y="5341938"/>
          <p14:tracePt t="19758" x="5753100" y="5387975"/>
          <p14:tracePt t="19763" x="5643563" y="5405438"/>
          <p14:tracePt t="19774" x="5570538" y="5434013"/>
          <p14:tracePt t="19780" x="5487988" y="5451475"/>
          <p14:tracePt t="19790" x="5461000" y="5478463"/>
          <p14:tracePt t="19796" x="5414963" y="5478463"/>
          <p14:tracePt t="19806" x="5360988" y="5478463"/>
          <p14:tracePt t="19812" x="5287963" y="5478463"/>
          <p14:tracePt t="19823" x="5195888" y="5478463"/>
          <p14:tracePt t="19828" x="5068888" y="5478463"/>
          <p14:tracePt t="19838" x="4867275" y="5478463"/>
          <p14:tracePt t="19844" x="4703763" y="5478463"/>
          <p14:tracePt t="19852" x="4502150" y="5478463"/>
          <p14:tracePt t="19860" x="4329113" y="5478463"/>
          <p14:tracePt t="19868" x="4146550" y="5487988"/>
          <p14:tracePt t="19877" x="3963988" y="5524500"/>
          <p14:tracePt t="19885" x="3808413" y="5551488"/>
          <p14:tracePt t="19893" x="3662363" y="5597525"/>
          <p14:tracePt t="19903" x="3562350" y="5624513"/>
          <p14:tracePt t="19918" x="3424238" y="5670550"/>
          <p14:tracePt t="19925" x="3379788" y="5680075"/>
          <p14:tracePt t="19932" x="3351213" y="5716588"/>
          <p14:tracePt t="19942" x="3333750" y="5734050"/>
          <p14:tracePt t="19947" x="3287713" y="5770563"/>
          <p14:tracePt t="19957" x="3278188" y="5780088"/>
          <p14:tracePt t="19963" x="3260725" y="5799138"/>
          <p14:tracePt t="19974" x="3224213" y="5826125"/>
          <p14:tracePt t="19980" x="3205163" y="5843588"/>
          <p14:tracePt t="19990" x="3187700" y="5881688"/>
          <p14:tracePt t="19996" x="3168650" y="5908675"/>
          <p14:tracePt t="20006" x="3151188" y="5926138"/>
          <p14:tracePt t="20125" x="3151188" y="5908675"/>
          <p14:tracePt t="20133" x="3151188" y="5881688"/>
          <p14:tracePt t="20142" x="3151188" y="5862638"/>
          <p14:tracePt t="20148" x="3159125" y="5835650"/>
          <p14:tracePt t="20158" x="3178175" y="5799138"/>
          <p14:tracePt t="20164" x="3214688" y="5770563"/>
          <p14:tracePt t="20175" x="3241675" y="5743575"/>
          <p14:tracePt t="20180" x="3278188" y="5707063"/>
          <p14:tracePt t="20190" x="3324225" y="5661025"/>
          <p14:tracePt t="20196" x="3370263" y="5607050"/>
          <p14:tracePt t="20207" x="3406775" y="5597525"/>
          <p14:tracePt t="20212" x="3452813" y="5561013"/>
          <p14:tracePt t="20223" x="3470275" y="5543550"/>
          <p14:tracePt t="20228" x="3516313" y="5524500"/>
          <p14:tracePt t="20239" x="3543300" y="5487988"/>
          <p14:tracePt t="20244" x="3552825" y="5487988"/>
          <p14:tracePt t="20253" x="3562350" y="5478463"/>
          <p14:tracePt t="20260" x="3589338" y="5470525"/>
          <p14:tracePt t="20271" x="3606800" y="5451475"/>
          <p14:tracePt t="20275" x="3616325" y="5441950"/>
          <p14:tracePt t="20287" x="3643313" y="5424488"/>
          <p14:tracePt t="20292" x="3671888" y="5405438"/>
          <p14:tracePt t="20301" x="3725863" y="5378450"/>
          <p14:tracePt t="20309" x="3771900" y="5341938"/>
          <p14:tracePt t="20316" x="3781425" y="5332413"/>
          <p14:tracePt t="20325" x="3798888" y="5314950"/>
          <p14:tracePt t="20331" x="3808413" y="5295900"/>
          <p14:tracePt t="20342" x="3835400" y="5268913"/>
          <p14:tracePt t="20348" x="3835400" y="5259388"/>
          <p14:tracePt t="20358" x="3835400" y="5251450"/>
          <p14:tracePt t="20363" x="3844925" y="5222875"/>
          <p14:tracePt t="20379" x="3844925" y="5214938"/>
          <p14:tracePt t="20396" x="3844925" y="5205413"/>
          <p14:tracePt t="20406" x="3844925" y="5186363"/>
          <p14:tracePt t="20412" x="3854450" y="5178425"/>
          <p14:tracePt t="20423" x="3862388" y="5168900"/>
          <p14:tracePt t="20428" x="3871913" y="5141913"/>
          <p14:tracePt t="20439" x="3871913" y="5122863"/>
          <p14:tracePt t="20444" x="3871913" y="5095875"/>
          <p14:tracePt t="20453" x="3871913" y="5068888"/>
          <p14:tracePt t="20459" x="3871913" y="5040313"/>
          <p14:tracePt t="20468" x="3871913" y="5022850"/>
          <p14:tracePt t="20477" x="3871913" y="4995863"/>
          <p14:tracePt t="20485" x="3871913" y="4986338"/>
          <p14:tracePt t="20493" x="3871913" y="4976813"/>
          <p14:tracePt t="20501" x="3871913" y="4959350"/>
          <p14:tracePt t="20532" x="3871913" y="4949825"/>
          <p14:tracePt t="20542" x="3871913" y="4940300"/>
          <p14:tracePt t="20548" x="3871913" y="4922838"/>
          <p14:tracePt t="20558" x="3871913" y="4903788"/>
          <p14:tracePt t="20564" x="3871913" y="4857750"/>
          <p14:tracePt t="20573" x="3871913" y="4840288"/>
          <p14:tracePt t="20580" x="3871913" y="4803775"/>
          <p14:tracePt t="20590" x="3862388" y="4767263"/>
          <p14:tracePt t="20596" x="3862388" y="4738688"/>
          <p14:tracePt t="20606" x="3862388" y="4711700"/>
          <p14:tracePt t="20612" x="3854450" y="4702175"/>
          <p14:tracePt t="20628" x="3854450" y="4694238"/>
          <p14:tracePt t="20669" x="3835400" y="4684713"/>
          <p14:tracePt t="20676" x="3817938" y="4665663"/>
          <p14:tracePt t="20699" x="3808413" y="4665663"/>
          <p14:tracePt t="20708" x="3789363" y="4665663"/>
          <p14:tracePt t="20716" x="3781425" y="4665663"/>
          <p14:tracePt t="20725" x="3781425" y="4657725"/>
          <p14:tracePt t="20731" x="3771900" y="4657725"/>
          <p14:tracePt t="20741" x="3744913" y="4657725"/>
          <p14:tracePt t="20748" x="3689350" y="4657725"/>
          <p14:tracePt t="20757" x="3635375" y="4657725"/>
          <p14:tracePt t="20764" x="3543300" y="4657725"/>
          <p14:tracePt t="20773" x="3433763" y="4657725"/>
          <p14:tracePt t="20779" x="3314700" y="4657725"/>
          <p14:tracePt t="20790" x="3195638" y="4657725"/>
          <p14:tracePt t="20796" x="3078163" y="4665663"/>
          <p14:tracePt t="20806" x="2986088" y="4675188"/>
          <p14:tracePt t="20812" x="2895600" y="4675188"/>
          <p14:tracePt t="20822" x="2867025" y="4675188"/>
          <p14:tracePt t="20828" x="2822575" y="4675188"/>
          <p14:tracePt t="20837" x="2794000" y="4675188"/>
          <p14:tracePt t="20843" x="2786063" y="4675188"/>
          <p14:tracePt t="20852" x="2776538" y="4675188"/>
          <p14:tracePt t="20876" x="2767013" y="4675188"/>
          <p14:tracePt t="20940" x="2730500" y="4675188"/>
          <p14:tracePt t="21020" x="2703513" y="4675188"/>
          <p14:tracePt t="21028" x="2693988" y="4675188"/>
          <p14:tracePt t="21036" x="2657475" y="4675188"/>
          <p14:tracePt t="21045" x="2584450" y="4675188"/>
          <p14:tracePt t="21051" x="2474913" y="4665663"/>
          <p14:tracePt t="21060" x="2328863" y="4648200"/>
          <p14:tracePt t="21071" x="2182813" y="4602163"/>
          <p14:tracePt t="21078" x="2000250" y="4602163"/>
          <p14:tracePt t="21085" x="1854200" y="4592638"/>
          <p14:tracePt t="21093" x="1698625" y="4575175"/>
          <p14:tracePt t="21103" x="1533525" y="4556125"/>
          <p14:tracePt t="21110" x="1423988" y="4556125"/>
          <p14:tracePt t="21116" x="1277938" y="4529138"/>
          <p14:tracePt t="21125" x="1131888" y="4529138"/>
          <p14:tracePt t="21132" x="985838" y="4529138"/>
          <p14:tracePt t="21141" x="822325" y="4511675"/>
          <p14:tracePt t="21147" x="657225" y="4511675"/>
          <p14:tracePt t="21158" x="474663" y="4502150"/>
          <p14:tracePt t="21163" x="311150" y="4483100"/>
          <p14:tracePt t="21174" x="165100" y="4438650"/>
          <p14:tracePt t="21180" x="55563" y="4429125"/>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500B1-4C10-4A7E-993E-2B24A32F5289}"/>
              </a:ext>
            </a:extLst>
          </p:cNvPr>
          <p:cNvSpPr>
            <a:spLocks noGrp="1"/>
          </p:cNvSpPr>
          <p:nvPr>
            <p:ph type="title"/>
          </p:nvPr>
        </p:nvSpPr>
        <p:spPr/>
        <p:txBody>
          <a:bodyPr/>
          <a:lstStyle/>
          <a:p>
            <a:r>
              <a:rPr lang="en-US">
                <a:cs typeface="Arial"/>
              </a:rPr>
              <a:t>What a Flashcard is </a:t>
            </a:r>
            <a:r>
              <a:rPr lang="en-US" b="1">
                <a:cs typeface="Arial"/>
              </a:rPr>
              <a:t>NOT</a:t>
            </a:r>
            <a:endParaRPr lang="en-US" b="1" dirty="0"/>
          </a:p>
        </p:txBody>
      </p:sp>
      <p:sp>
        <p:nvSpPr>
          <p:cNvPr id="3" name="Content Placeholder 2">
            <a:extLst>
              <a:ext uri="{FF2B5EF4-FFF2-40B4-BE49-F238E27FC236}">
                <a16:creationId xmlns:a16="http://schemas.microsoft.com/office/drawing/2014/main" id="{9B751949-041D-47EC-95D7-D0352D700C1F}"/>
              </a:ext>
            </a:extLst>
          </p:cNvPr>
          <p:cNvSpPr>
            <a:spLocks noGrp="1"/>
          </p:cNvSpPr>
          <p:nvPr>
            <p:ph idx="1"/>
          </p:nvPr>
        </p:nvSpPr>
        <p:spPr>
          <a:xfrm>
            <a:off x="565150" y="2278606"/>
            <a:ext cx="6355768" cy="3376725"/>
          </a:xfrm>
        </p:spPr>
        <p:txBody>
          <a:bodyPr vert="horz" lIns="91440" tIns="45720" rIns="91440" bIns="45720" rtlCol="0" anchor="t">
            <a:normAutofit/>
          </a:bodyPr>
          <a:lstStyle/>
          <a:p>
            <a:r>
              <a:rPr lang="en-US" sz="2600" dirty="0">
                <a:cs typeface="Arial"/>
              </a:rPr>
              <a:t>A flashcard is </a:t>
            </a:r>
            <a:r>
              <a:rPr lang="en-US" sz="2600" b="1" dirty="0">
                <a:cs typeface="Arial"/>
              </a:rPr>
              <a:t>not</a:t>
            </a:r>
            <a:r>
              <a:rPr lang="en-US" sz="2600" dirty="0">
                <a:cs typeface="Arial"/>
              </a:rPr>
              <a:t> a rewrite of your notes crammed onto a small card:</a:t>
            </a:r>
          </a:p>
          <a:p>
            <a:pPr marL="0" indent="0">
              <a:buNone/>
            </a:pPr>
            <a:endParaRPr lang="en-US" sz="2600" dirty="0">
              <a:cs typeface="Arial"/>
            </a:endParaRPr>
          </a:p>
        </p:txBody>
      </p:sp>
      <p:pic>
        <p:nvPicPr>
          <p:cNvPr id="5" name="Picture 4">
            <a:extLst>
              <a:ext uri="{FF2B5EF4-FFF2-40B4-BE49-F238E27FC236}">
                <a16:creationId xmlns:a16="http://schemas.microsoft.com/office/drawing/2014/main" id="{C8C59BA6-BDFF-43FA-B279-777C22FABA03}"/>
              </a:ext>
            </a:extLst>
          </p:cNvPr>
          <p:cNvPicPr>
            <a:picLocks noChangeAspect="1"/>
          </p:cNvPicPr>
          <p:nvPr/>
        </p:nvPicPr>
        <p:blipFill rotWithShape="1">
          <a:blip r:embed="rId2"/>
          <a:srcRect l="35038" t="19201" r="37609" b="13601"/>
          <a:stretch/>
        </p:blipFill>
        <p:spPr>
          <a:xfrm>
            <a:off x="7535992" y="639573"/>
            <a:ext cx="3942135" cy="5447537"/>
          </a:xfrm>
          <a:prstGeom prst="rect">
            <a:avLst/>
          </a:prstGeom>
        </p:spPr>
      </p:pic>
    </p:spTree>
    <p:extLst>
      <p:ext uri="{BB962C8B-B14F-4D97-AF65-F5344CB8AC3E}">
        <p14:creationId xmlns:p14="http://schemas.microsoft.com/office/powerpoint/2010/main" val="938679951"/>
      </p:ext>
    </p:extLst>
  </p:cSld>
  <p:clrMapOvr>
    <a:masterClrMapping/>
  </p:clrMapOvr>
  <mc:AlternateContent xmlns:mc="http://schemas.openxmlformats.org/markup-compatibility/2006" xmlns:p14="http://schemas.microsoft.com/office/powerpoint/2010/main">
    <mc:Choice Requires="p14">
      <p:transition spd="slow" p14:dur="2000" advTm="14219"/>
    </mc:Choice>
    <mc:Fallback xmlns="">
      <p:transition spd="slow" advTm="1421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38A65-F6E4-4738-B371-57874E3E4342}"/>
              </a:ext>
            </a:extLst>
          </p:cNvPr>
          <p:cNvSpPr>
            <a:spLocks noGrp="1"/>
          </p:cNvSpPr>
          <p:nvPr>
            <p:ph type="title"/>
          </p:nvPr>
        </p:nvSpPr>
        <p:spPr>
          <a:xfrm>
            <a:off x="640029" y="718101"/>
            <a:ext cx="7335835" cy="954288"/>
          </a:xfrm>
        </p:spPr>
        <p:txBody>
          <a:bodyPr/>
          <a:lstStyle/>
          <a:p>
            <a:r>
              <a:rPr lang="en-GB" dirty="0"/>
              <a:t>Why use Flashcards?</a:t>
            </a:r>
          </a:p>
        </p:txBody>
      </p:sp>
      <p:sp>
        <p:nvSpPr>
          <p:cNvPr id="3" name="Content Placeholder 2">
            <a:extLst>
              <a:ext uri="{FF2B5EF4-FFF2-40B4-BE49-F238E27FC236}">
                <a16:creationId xmlns:a16="http://schemas.microsoft.com/office/drawing/2014/main" id="{8C81629E-7483-4DFF-A6A9-F4C59E8CB40F}"/>
              </a:ext>
            </a:extLst>
          </p:cNvPr>
          <p:cNvSpPr>
            <a:spLocks noGrp="1"/>
          </p:cNvSpPr>
          <p:nvPr>
            <p:ph idx="1"/>
          </p:nvPr>
        </p:nvSpPr>
        <p:spPr>
          <a:xfrm>
            <a:off x="529389" y="1866770"/>
            <a:ext cx="9950116" cy="5639500"/>
          </a:xfrm>
        </p:spPr>
        <p:txBody>
          <a:bodyPr>
            <a:normAutofit/>
          </a:bodyPr>
          <a:lstStyle/>
          <a:p>
            <a:pPr>
              <a:lnSpc>
                <a:spcPct val="130000"/>
              </a:lnSpc>
            </a:pPr>
            <a:r>
              <a:rPr lang="en-GB" sz="2600" dirty="0"/>
              <a:t>A gold standard of retrieval practice supported by an enormous evidence base.</a:t>
            </a:r>
          </a:p>
          <a:p>
            <a:pPr>
              <a:lnSpc>
                <a:spcPct val="130000"/>
              </a:lnSpc>
            </a:pPr>
            <a:r>
              <a:rPr lang="en-GB" sz="2600" dirty="0"/>
              <a:t>Quickly identifies gaps in your knowledge.</a:t>
            </a:r>
          </a:p>
          <a:p>
            <a:pPr>
              <a:lnSpc>
                <a:spcPct val="130000"/>
              </a:lnSpc>
            </a:pPr>
            <a:r>
              <a:rPr lang="en-GB" sz="2600" dirty="0"/>
              <a:t>Pupils can use independently for revision at home.</a:t>
            </a:r>
          </a:p>
          <a:p>
            <a:pPr>
              <a:lnSpc>
                <a:spcPct val="130000"/>
              </a:lnSpc>
            </a:pPr>
            <a:r>
              <a:rPr lang="en-GB" sz="2600" dirty="0"/>
              <a:t>Can use with friends, siblings and </a:t>
            </a:r>
            <a:r>
              <a:rPr lang="en-GB" sz="2600" b="1" dirty="0"/>
              <a:t>parents/guardians</a:t>
            </a:r>
            <a:r>
              <a:rPr lang="en-GB" sz="2600" dirty="0"/>
              <a:t>. </a:t>
            </a:r>
          </a:p>
          <a:p>
            <a:pPr>
              <a:lnSpc>
                <a:spcPct val="130000"/>
              </a:lnSpc>
            </a:pPr>
            <a:r>
              <a:rPr lang="en-GB" sz="2600" dirty="0"/>
              <a:t>Flashcards are FUN!</a:t>
            </a:r>
          </a:p>
          <a:p>
            <a:pPr>
              <a:lnSpc>
                <a:spcPct val="130000"/>
              </a:lnSpc>
            </a:pPr>
            <a:endParaRPr lang="en-GB" sz="2600" dirty="0"/>
          </a:p>
        </p:txBody>
      </p:sp>
    </p:spTree>
    <p:custDataLst>
      <p:tags r:id="rId1"/>
    </p:custDataLst>
    <p:extLst>
      <p:ext uri="{BB962C8B-B14F-4D97-AF65-F5344CB8AC3E}">
        <p14:creationId xmlns:p14="http://schemas.microsoft.com/office/powerpoint/2010/main" val="3928213145"/>
      </p:ext>
    </p:extLst>
  </p:cSld>
  <p:clrMapOvr>
    <a:masterClrMapping/>
  </p:clrMapOvr>
  <mc:AlternateContent xmlns:mc="http://schemas.openxmlformats.org/markup-compatibility/2006" xmlns:p14="http://schemas.microsoft.com/office/powerpoint/2010/main">
    <mc:Choice Requires="p14">
      <p:transition spd="slow" p14:dur="2000" advTm="19331"/>
    </mc:Choice>
    <mc:Fallback xmlns="">
      <p:transition spd="slow" advTm="1933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336E6-74D2-1B84-F59C-7C1BE1F36D15}"/>
              </a:ext>
            </a:extLst>
          </p:cNvPr>
          <p:cNvSpPr>
            <a:spLocks noGrp="1"/>
          </p:cNvSpPr>
          <p:nvPr>
            <p:ph type="title"/>
          </p:nvPr>
        </p:nvSpPr>
        <p:spPr>
          <a:xfrm>
            <a:off x="565150" y="770890"/>
            <a:ext cx="8037429" cy="1268984"/>
          </a:xfrm>
        </p:spPr>
        <p:txBody>
          <a:bodyPr>
            <a:normAutofit/>
          </a:bodyPr>
          <a:lstStyle/>
          <a:p>
            <a:r>
              <a:rPr lang="en-GB" dirty="0"/>
              <a:t>Brain-dumps A.K.A. Free Recall</a:t>
            </a:r>
          </a:p>
        </p:txBody>
      </p:sp>
      <p:sp>
        <p:nvSpPr>
          <p:cNvPr id="3" name="Content Placeholder 2">
            <a:extLst>
              <a:ext uri="{FF2B5EF4-FFF2-40B4-BE49-F238E27FC236}">
                <a16:creationId xmlns:a16="http://schemas.microsoft.com/office/drawing/2014/main" id="{4A068325-E1B5-1F5F-3114-141ECF93059D}"/>
              </a:ext>
            </a:extLst>
          </p:cNvPr>
          <p:cNvSpPr>
            <a:spLocks noGrp="1"/>
          </p:cNvSpPr>
          <p:nvPr>
            <p:ph idx="1"/>
          </p:nvPr>
        </p:nvSpPr>
        <p:spPr>
          <a:xfrm>
            <a:off x="565150" y="2039873"/>
            <a:ext cx="8987924" cy="4047237"/>
          </a:xfrm>
        </p:spPr>
        <p:txBody>
          <a:bodyPr/>
          <a:lstStyle/>
          <a:p>
            <a:r>
              <a:rPr lang="en-GB" dirty="0"/>
              <a:t>Pupils select a subject</a:t>
            </a:r>
          </a:p>
          <a:p>
            <a:r>
              <a:rPr lang="en-GB" dirty="0"/>
              <a:t>Select a topic within that subject</a:t>
            </a:r>
          </a:p>
          <a:p>
            <a:r>
              <a:rPr lang="en-GB" dirty="0"/>
              <a:t>Write us much as they can remember about that topic</a:t>
            </a:r>
          </a:p>
          <a:p>
            <a:r>
              <a:rPr lang="en-GB" dirty="0"/>
              <a:t>Write ideas a bullet points, use diagrams where necessary</a:t>
            </a:r>
          </a:p>
          <a:p>
            <a:endParaRPr lang="en-GB" dirty="0"/>
          </a:p>
          <a:p>
            <a:pPr>
              <a:buFont typeface="Wingdings" panose="05000000000000000000" pitchFamily="2" charset="2"/>
              <a:buChar char="v"/>
            </a:pPr>
            <a:r>
              <a:rPr lang="en-GB" dirty="0"/>
              <a:t>Check against notes / revision guide / textbook</a:t>
            </a:r>
          </a:p>
          <a:p>
            <a:pPr>
              <a:buFont typeface="Wingdings" panose="05000000000000000000" pitchFamily="2" charset="2"/>
              <a:buChar char="v"/>
            </a:pPr>
            <a:r>
              <a:rPr lang="en-GB" dirty="0"/>
              <a:t>The information not recalled shows the gaps in knowledge</a:t>
            </a:r>
          </a:p>
        </p:txBody>
      </p:sp>
    </p:spTree>
    <p:extLst>
      <p:ext uri="{BB962C8B-B14F-4D97-AF65-F5344CB8AC3E}">
        <p14:creationId xmlns:p14="http://schemas.microsoft.com/office/powerpoint/2010/main" val="2623046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88F5-28F7-4BCB-93AF-A33C4A66EAC2}"/>
              </a:ext>
            </a:extLst>
          </p:cNvPr>
          <p:cNvSpPr>
            <a:spLocks noGrp="1"/>
          </p:cNvSpPr>
          <p:nvPr>
            <p:ph type="title"/>
          </p:nvPr>
        </p:nvSpPr>
        <p:spPr/>
        <p:txBody>
          <a:bodyPr/>
          <a:lstStyle/>
          <a:p>
            <a:r>
              <a:rPr lang="en-GB" dirty="0"/>
              <a:t>Keep repeating retrieval</a:t>
            </a:r>
          </a:p>
        </p:txBody>
      </p:sp>
      <p:sp>
        <p:nvSpPr>
          <p:cNvPr id="3" name="Content Placeholder 2">
            <a:extLst>
              <a:ext uri="{FF2B5EF4-FFF2-40B4-BE49-F238E27FC236}">
                <a16:creationId xmlns:a16="http://schemas.microsoft.com/office/drawing/2014/main" id="{1539D4E0-939B-4979-B584-870EB893AA91}"/>
              </a:ext>
            </a:extLst>
          </p:cNvPr>
          <p:cNvSpPr>
            <a:spLocks noGrp="1"/>
          </p:cNvSpPr>
          <p:nvPr>
            <p:ph idx="1"/>
          </p:nvPr>
        </p:nvSpPr>
        <p:spPr>
          <a:xfrm>
            <a:off x="565150" y="1949116"/>
            <a:ext cx="8843545" cy="3812112"/>
          </a:xfrm>
        </p:spPr>
        <p:txBody>
          <a:bodyPr/>
          <a:lstStyle/>
          <a:p>
            <a:r>
              <a:rPr lang="en-GB" dirty="0"/>
              <a:t>SQA past paper questions, flashcards, free recall are key, keep doing them, this is how to close gaps in knowledge.</a:t>
            </a:r>
          </a:p>
          <a:p>
            <a:endParaRPr lang="en-GB" dirty="0"/>
          </a:p>
          <a:p>
            <a:r>
              <a:rPr lang="en-GB" dirty="0"/>
              <a:t>Any time pupils re-read notes or watch teaching videos, they should turn that activity into retrieval by summarising what they have learned.</a:t>
            </a:r>
          </a:p>
          <a:p>
            <a:r>
              <a:rPr lang="en-GB" dirty="0"/>
              <a:t>That is the only way to make re-reading effective.</a:t>
            </a:r>
          </a:p>
        </p:txBody>
      </p:sp>
    </p:spTree>
    <p:extLst>
      <p:ext uri="{BB962C8B-B14F-4D97-AF65-F5344CB8AC3E}">
        <p14:creationId xmlns:p14="http://schemas.microsoft.com/office/powerpoint/2010/main" val="359724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D6D83-3017-E3C7-7568-CC2D005AFFDD}"/>
              </a:ext>
            </a:extLst>
          </p:cNvPr>
          <p:cNvSpPr>
            <a:spLocks noGrp="1"/>
          </p:cNvSpPr>
          <p:nvPr>
            <p:ph type="title"/>
          </p:nvPr>
        </p:nvSpPr>
        <p:spPr>
          <a:xfrm>
            <a:off x="1426999" y="168625"/>
            <a:ext cx="7335835" cy="1268984"/>
          </a:xfrm>
        </p:spPr>
        <p:txBody>
          <a:bodyPr/>
          <a:lstStyle/>
          <a:p>
            <a:r>
              <a:rPr lang="en-GB" dirty="0"/>
              <a:t>The Power of Retrieval </a:t>
            </a:r>
          </a:p>
        </p:txBody>
      </p:sp>
      <p:pic>
        <p:nvPicPr>
          <p:cNvPr id="4" name="Picture 3">
            <a:extLst>
              <a:ext uri="{FF2B5EF4-FFF2-40B4-BE49-F238E27FC236}">
                <a16:creationId xmlns:a16="http://schemas.microsoft.com/office/drawing/2014/main" id="{3BDF7A4C-B4D5-5B30-0705-025967CE66BF}"/>
              </a:ext>
            </a:extLst>
          </p:cNvPr>
          <p:cNvPicPr>
            <a:picLocks noChangeAspect="1"/>
          </p:cNvPicPr>
          <p:nvPr/>
        </p:nvPicPr>
        <p:blipFill rotWithShape="1">
          <a:blip r:embed="rId2"/>
          <a:srcRect b="6802"/>
          <a:stretch/>
        </p:blipFill>
        <p:spPr>
          <a:xfrm>
            <a:off x="565149" y="1660634"/>
            <a:ext cx="7381065" cy="5028741"/>
          </a:xfrm>
          <a:prstGeom prst="rect">
            <a:avLst/>
          </a:prstGeom>
        </p:spPr>
      </p:pic>
    </p:spTree>
    <p:extLst>
      <p:ext uri="{BB962C8B-B14F-4D97-AF65-F5344CB8AC3E}">
        <p14:creationId xmlns:p14="http://schemas.microsoft.com/office/powerpoint/2010/main" val="4191234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50DE-5959-7A64-6D22-7F34BB08157B}"/>
              </a:ext>
            </a:extLst>
          </p:cNvPr>
          <p:cNvSpPr>
            <a:spLocks noGrp="1"/>
          </p:cNvSpPr>
          <p:nvPr>
            <p:ph type="title"/>
          </p:nvPr>
        </p:nvSpPr>
        <p:spPr/>
        <p:txBody>
          <a:bodyPr/>
          <a:lstStyle/>
          <a:p>
            <a:r>
              <a:rPr lang="en-GB" dirty="0"/>
              <a:t>Study Environment</a:t>
            </a:r>
          </a:p>
        </p:txBody>
      </p:sp>
      <p:sp>
        <p:nvSpPr>
          <p:cNvPr id="3" name="Content Placeholder 2">
            <a:extLst>
              <a:ext uri="{FF2B5EF4-FFF2-40B4-BE49-F238E27FC236}">
                <a16:creationId xmlns:a16="http://schemas.microsoft.com/office/drawing/2014/main" id="{B93CCFF3-AAF6-4819-4F5C-1E6654AC7ED9}"/>
              </a:ext>
            </a:extLst>
          </p:cNvPr>
          <p:cNvSpPr>
            <a:spLocks noGrp="1"/>
          </p:cNvSpPr>
          <p:nvPr>
            <p:ph idx="1"/>
          </p:nvPr>
        </p:nvSpPr>
        <p:spPr>
          <a:xfrm>
            <a:off x="565150" y="2039874"/>
            <a:ext cx="7989303" cy="3721354"/>
          </a:xfrm>
        </p:spPr>
        <p:txBody>
          <a:bodyPr/>
          <a:lstStyle/>
          <a:p>
            <a:r>
              <a:rPr lang="en-GB" dirty="0"/>
              <a:t>Effective study space</a:t>
            </a:r>
          </a:p>
          <a:p>
            <a:r>
              <a:rPr lang="en-GB" dirty="0"/>
              <a:t>Data on music</a:t>
            </a:r>
          </a:p>
          <a:p>
            <a:pPr marL="0" indent="0">
              <a:buNone/>
            </a:pPr>
            <a:endParaRPr lang="en-GB" dirty="0"/>
          </a:p>
          <a:p>
            <a:r>
              <a:rPr lang="en-GB" dirty="0"/>
              <a:t>Breaks and sleep are key, a good plan will help in this – more on this later.</a:t>
            </a:r>
          </a:p>
        </p:txBody>
      </p:sp>
    </p:spTree>
    <p:extLst>
      <p:ext uri="{BB962C8B-B14F-4D97-AF65-F5344CB8AC3E}">
        <p14:creationId xmlns:p14="http://schemas.microsoft.com/office/powerpoint/2010/main" val="1338949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381DE-3509-2C72-7C39-1EF32FB7B02D}"/>
              </a:ext>
            </a:extLst>
          </p:cNvPr>
          <p:cNvSpPr>
            <a:spLocks noGrp="1"/>
          </p:cNvSpPr>
          <p:nvPr>
            <p:ph type="title"/>
          </p:nvPr>
        </p:nvSpPr>
        <p:spPr/>
        <p:txBody>
          <a:bodyPr/>
          <a:lstStyle/>
          <a:p>
            <a:r>
              <a:rPr lang="en-GB" dirty="0"/>
              <a:t>Effective Study Space</a:t>
            </a:r>
          </a:p>
        </p:txBody>
      </p:sp>
      <p:sp>
        <p:nvSpPr>
          <p:cNvPr id="3" name="Content Placeholder 2">
            <a:extLst>
              <a:ext uri="{FF2B5EF4-FFF2-40B4-BE49-F238E27FC236}">
                <a16:creationId xmlns:a16="http://schemas.microsoft.com/office/drawing/2014/main" id="{185D318F-4382-E55B-C628-4B144CE997A3}"/>
              </a:ext>
            </a:extLst>
          </p:cNvPr>
          <p:cNvSpPr>
            <a:spLocks noGrp="1"/>
          </p:cNvSpPr>
          <p:nvPr>
            <p:ph idx="1"/>
          </p:nvPr>
        </p:nvSpPr>
        <p:spPr>
          <a:xfrm>
            <a:off x="565150" y="2160016"/>
            <a:ext cx="7545180" cy="3601212"/>
          </a:xfrm>
        </p:spPr>
        <p:txBody>
          <a:bodyPr/>
          <a:lstStyle/>
          <a:p>
            <a:pPr marL="0" indent="0">
              <a:buNone/>
            </a:pPr>
            <a:r>
              <a:rPr lang="en-GB" dirty="0"/>
              <a:t>Students must know what they need to study, why they need it and how to use it. </a:t>
            </a:r>
          </a:p>
          <a:p>
            <a:pPr marL="0" indent="0">
              <a:buNone/>
            </a:pPr>
            <a:endParaRPr lang="en-GB" dirty="0"/>
          </a:p>
          <a:p>
            <a:pPr>
              <a:buFont typeface="Wingdings" panose="05000000000000000000" pitchFamily="2" charset="2"/>
              <a:buChar char="Ø"/>
            </a:pPr>
            <a:r>
              <a:rPr lang="en-GB" dirty="0"/>
              <a:t>Get rid of everything else, </a:t>
            </a:r>
            <a:r>
              <a:rPr lang="en-GB" b="1" dirty="0"/>
              <a:t>especially their phone</a:t>
            </a:r>
          </a:p>
          <a:p>
            <a:pPr>
              <a:buFont typeface="Wingdings" panose="05000000000000000000" pitchFamily="2" charset="2"/>
              <a:buChar char="Ø"/>
            </a:pPr>
            <a:endParaRPr lang="en-GB" b="1" dirty="0"/>
          </a:p>
          <a:p>
            <a:pPr>
              <a:buFont typeface="Wingdings" panose="05000000000000000000" pitchFamily="2" charset="2"/>
              <a:buChar char="Ø"/>
            </a:pPr>
            <a:r>
              <a:rPr lang="en-GB" dirty="0"/>
              <a:t>Note data shows a </a:t>
            </a:r>
            <a:r>
              <a:rPr lang="en-GB" b="1" dirty="0"/>
              <a:t>20% drop </a:t>
            </a:r>
            <a:r>
              <a:rPr lang="en-GB" dirty="0"/>
              <a:t>in performance comparing children with / without mobile phone during studying.</a:t>
            </a:r>
          </a:p>
        </p:txBody>
      </p:sp>
      <p:pic>
        <p:nvPicPr>
          <p:cNvPr id="4" name="Picture 3" descr="How to Create a Great Study Space (With Examples)">
            <a:extLst>
              <a:ext uri="{FF2B5EF4-FFF2-40B4-BE49-F238E27FC236}">
                <a16:creationId xmlns:a16="http://schemas.microsoft.com/office/drawing/2014/main" id="{3223C0DA-9B60-F721-C289-A6E88BEAB16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557"/>
          <a:stretch/>
        </p:blipFill>
        <p:spPr bwMode="auto">
          <a:xfrm>
            <a:off x="8408504" y="619451"/>
            <a:ext cx="3705470" cy="355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47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0FD4E-3F8A-4A8F-A608-EE8CDE40C27A}"/>
              </a:ext>
            </a:extLst>
          </p:cNvPr>
          <p:cNvSpPr>
            <a:spLocks noGrp="1"/>
          </p:cNvSpPr>
          <p:nvPr>
            <p:ph type="title"/>
          </p:nvPr>
        </p:nvSpPr>
        <p:spPr>
          <a:xfrm>
            <a:off x="1982327" y="377688"/>
            <a:ext cx="6586032" cy="1238168"/>
          </a:xfrm>
        </p:spPr>
        <p:txBody>
          <a:bodyPr/>
          <a:lstStyle/>
          <a:p>
            <a:r>
              <a:rPr lang="en-GB" dirty="0"/>
              <a:t>PTs Raising Attainment</a:t>
            </a:r>
          </a:p>
        </p:txBody>
      </p:sp>
      <p:sp>
        <p:nvSpPr>
          <p:cNvPr id="4" name="Rectangle 3">
            <a:extLst>
              <a:ext uri="{FF2B5EF4-FFF2-40B4-BE49-F238E27FC236}">
                <a16:creationId xmlns:a16="http://schemas.microsoft.com/office/drawing/2014/main" id="{E8A87D77-729B-4C92-944B-D7A7D46BDDE6}"/>
              </a:ext>
            </a:extLst>
          </p:cNvPr>
          <p:cNvSpPr/>
          <p:nvPr/>
        </p:nvSpPr>
        <p:spPr>
          <a:xfrm>
            <a:off x="1347248" y="1755251"/>
            <a:ext cx="3140766" cy="3768918"/>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FA7566E7-9528-4748-8CD0-300E62472DE5}"/>
              </a:ext>
            </a:extLst>
          </p:cNvPr>
          <p:cNvSpPr/>
          <p:nvPr/>
        </p:nvSpPr>
        <p:spPr>
          <a:xfrm>
            <a:off x="5427593" y="1755251"/>
            <a:ext cx="3140766" cy="3768918"/>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D9EF7FB8-0DEE-423D-939F-7CEE51CC5566}"/>
              </a:ext>
            </a:extLst>
          </p:cNvPr>
          <p:cNvSpPr txBox="1"/>
          <p:nvPr/>
        </p:nvSpPr>
        <p:spPr>
          <a:xfrm>
            <a:off x="1895555" y="5116416"/>
            <a:ext cx="2173938" cy="369332"/>
          </a:xfrm>
          <a:prstGeom prst="rect">
            <a:avLst/>
          </a:prstGeom>
          <a:noFill/>
        </p:spPr>
        <p:txBody>
          <a:bodyPr wrap="square" rtlCol="0">
            <a:spAutoFit/>
          </a:bodyPr>
          <a:lstStyle/>
          <a:p>
            <a:r>
              <a:rPr lang="en-GB" dirty="0"/>
              <a:t>Mr David Houston</a:t>
            </a:r>
          </a:p>
        </p:txBody>
      </p:sp>
      <p:sp>
        <p:nvSpPr>
          <p:cNvPr id="7" name="TextBox 6">
            <a:extLst>
              <a:ext uri="{FF2B5EF4-FFF2-40B4-BE49-F238E27FC236}">
                <a16:creationId xmlns:a16="http://schemas.microsoft.com/office/drawing/2014/main" id="{912BBC82-D5C6-449A-823D-8A4976B0C22B}"/>
              </a:ext>
            </a:extLst>
          </p:cNvPr>
          <p:cNvSpPr txBox="1"/>
          <p:nvPr/>
        </p:nvSpPr>
        <p:spPr>
          <a:xfrm>
            <a:off x="6001163" y="5138819"/>
            <a:ext cx="2301075" cy="369118"/>
          </a:xfrm>
          <a:prstGeom prst="rect">
            <a:avLst/>
          </a:prstGeom>
          <a:noFill/>
        </p:spPr>
        <p:txBody>
          <a:bodyPr wrap="square" rtlCol="0">
            <a:spAutoFit/>
          </a:bodyPr>
          <a:lstStyle/>
          <a:p>
            <a:r>
              <a:rPr lang="en-GB" dirty="0"/>
              <a:t>Miss Hovyee Wong </a:t>
            </a:r>
          </a:p>
        </p:txBody>
      </p:sp>
      <p:pic>
        <p:nvPicPr>
          <p:cNvPr id="9" name="Picture 9" descr="A picture containing person, indoor, wall&#10;&#10;Description automatically generated">
            <a:extLst>
              <a:ext uri="{FF2B5EF4-FFF2-40B4-BE49-F238E27FC236}">
                <a16:creationId xmlns:a16="http://schemas.microsoft.com/office/drawing/2014/main" id="{1C3A7AC8-DEB4-4265-A523-CFD583730BE6}"/>
              </a:ext>
            </a:extLst>
          </p:cNvPr>
          <p:cNvPicPr>
            <a:picLocks noChangeAspect="1"/>
          </p:cNvPicPr>
          <p:nvPr/>
        </p:nvPicPr>
        <p:blipFill>
          <a:blip r:embed="rId2"/>
          <a:stretch>
            <a:fillRect/>
          </a:stretch>
        </p:blipFill>
        <p:spPr>
          <a:xfrm>
            <a:off x="1667288" y="2014082"/>
            <a:ext cx="2495550" cy="3102334"/>
          </a:xfrm>
          <a:prstGeom prst="rect">
            <a:avLst/>
          </a:prstGeom>
        </p:spPr>
      </p:pic>
      <p:pic>
        <p:nvPicPr>
          <p:cNvPr id="11" name="Picture 11" descr="A picture containing person&#10;&#10;Description automatically generated">
            <a:extLst>
              <a:ext uri="{FF2B5EF4-FFF2-40B4-BE49-F238E27FC236}">
                <a16:creationId xmlns:a16="http://schemas.microsoft.com/office/drawing/2014/main" id="{30DA96AF-3C15-404C-880B-D0F4B16F4D94}"/>
              </a:ext>
            </a:extLst>
          </p:cNvPr>
          <p:cNvPicPr>
            <a:picLocks noChangeAspect="1"/>
          </p:cNvPicPr>
          <p:nvPr/>
        </p:nvPicPr>
        <p:blipFill>
          <a:blip r:embed="rId3"/>
          <a:stretch>
            <a:fillRect/>
          </a:stretch>
        </p:blipFill>
        <p:spPr>
          <a:xfrm>
            <a:off x="6001163" y="2017437"/>
            <a:ext cx="2000250" cy="3105150"/>
          </a:xfrm>
          <a:prstGeom prst="rect">
            <a:avLst/>
          </a:prstGeom>
        </p:spPr>
      </p:pic>
    </p:spTree>
    <p:extLst>
      <p:ext uri="{BB962C8B-B14F-4D97-AF65-F5344CB8AC3E}">
        <p14:creationId xmlns:p14="http://schemas.microsoft.com/office/powerpoint/2010/main" val="401369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B1EA5D8-54F0-4229-86FA-3518E5330972}"/>
              </a:ext>
            </a:extLst>
          </p:cNvPr>
          <p:cNvGraphicFramePr>
            <a:graphicFrameLocks/>
          </p:cNvGraphicFramePr>
          <p:nvPr>
            <p:extLst>
              <p:ext uri="{D42A27DB-BD31-4B8C-83A1-F6EECF244321}">
                <p14:modId xmlns:p14="http://schemas.microsoft.com/office/powerpoint/2010/main" val="3054371994"/>
              </p:ext>
            </p:extLst>
          </p:nvPr>
        </p:nvGraphicFramePr>
        <p:xfrm>
          <a:off x="2207568" y="404664"/>
          <a:ext cx="8064896" cy="6224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300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2E1C-99C4-EE72-9787-3156A1F19590}"/>
              </a:ext>
            </a:extLst>
          </p:cNvPr>
          <p:cNvSpPr>
            <a:spLocks noGrp="1"/>
          </p:cNvSpPr>
          <p:nvPr>
            <p:ph type="title"/>
          </p:nvPr>
        </p:nvSpPr>
        <p:spPr>
          <a:xfrm>
            <a:off x="360365" y="13548"/>
            <a:ext cx="11103865" cy="816631"/>
          </a:xfrm>
        </p:spPr>
        <p:txBody>
          <a:bodyPr/>
          <a:lstStyle/>
          <a:p>
            <a:r>
              <a:rPr lang="en-GB" dirty="0"/>
              <a:t>Step Up S5</a:t>
            </a:r>
          </a:p>
        </p:txBody>
      </p:sp>
      <p:sp>
        <p:nvSpPr>
          <p:cNvPr id="3" name="Content Placeholder 2">
            <a:extLst>
              <a:ext uri="{FF2B5EF4-FFF2-40B4-BE49-F238E27FC236}">
                <a16:creationId xmlns:a16="http://schemas.microsoft.com/office/drawing/2014/main" id="{DD742F6D-2A54-E0CA-FF23-7C7A7AFE3669}"/>
              </a:ext>
            </a:extLst>
          </p:cNvPr>
          <p:cNvSpPr>
            <a:spLocks noGrp="1"/>
          </p:cNvSpPr>
          <p:nvPr>
            <p:ph idx="1"/>
          </p:nvPr>
        </p:nvSpPr>
        <p:spPr>
          <a:xfrm>
            <a:off x="254000" y="955041"/>
            <a:ext cx="11863572" cy="5663521"/>
          </a:xfrm>
          <a:solidFill>
            <a:schemeClr val="bg1"/>
          </a:solidFill>
        </p:spPr>
        <p:txBody>
          <a:bodyPr>
            <a:normAutofit/>
          </a:bodyPr>
          <a:lstStyle/>
          <a:p>
            <a:r>
              <a:rPr lang="en-GB" sz="2300" b="1" dirty="0"/>
              <a:t>Progression Tables </a:t>
            </a:r>
            <a:r>
              <a:rPr lang="en-GB" sz="2300" dirty="0"/>
              <a:t>are data made by the SQA which show progression from        N4 to N5; N5 to Higher; Higher to Adv Higher within a subject.</a:t>
            </a:r>
          </a:p>
          <a:p>
            <a:r>
              <a:rPr lang="en-GB" sz="2300" dirty="0"/>
              <a:t>E.g. What do pupils that get a B at N5 English go on to get at Higher?</a:t>
            </a:r>
          </a:p>
          <a:p>
            <a:endParaRPr lang="en-GB" sz="2300" dirty="0"/>
          </a:p>
          <a:p>
            <a:endParaRPr lang="en-GB" sz="2300" dirty="0"/>
          </a:p>
          <a:p>
            <a:endParaRPr lang="en-GB" sz="2300" dirty="0"/>
          </a:p>
          <a:p>
            <a:endParaRPr lang="en-GB" sz="2300" dirty="0"/>
          </a:p>
          <a:p>
            <a:endParaRPr lang="en-GB" sz="2300" dirty="0"/>
          </a:p>
          <a:p>
            <a:endParaRPr lang="en-GB" sz="2300" dirty="0"/>
          </a:p>
          <a:p>
            <a:r>
              <a:rPr lang="en-GB" sz="2300" dirty="0"/>
              <a:t>31% (7% + 24%) go on to get a B or better at Higher, 69% do worse... </a:t>
            </a:r>
          </a:p>
          <a:p>
            <a:r>
              <a:rPr lang="en-GB" sz="2300" dirty="0"/>
              <a:t>Success at N5 is no guarantee of success at Higher. Higher is considerably harder.</a:t>
            </a:r>
          </a:p>
          <a:p>
            <a:r>
              <a:rPr lang="en-GB" sz="2300" dirty="0"/>
              <a:t>How did the 31% who matched or bettered their N5 result do it? </a:t>
            </a:r>
            <a:endParaRPr lang="en-GB" sz="2300" dirty="0">
              <a:highlight>
                <a:srgbClr val="FF00FF"/>
              </a:highlight>
            </a:endParaRPr>
          </a:p>
        </p:txBody>
      </p:sp>
      <p:pic>
        <p:nvPicPr>
          <p:cNvPr id="5" name="Picture 4">
            <a:extLst>
              <a:ext uri="{FF2B5EF4-FFF2-40B4-BE49-F238E27FC236}">
                <a16:creationId xmlns:a16="http://schemas.microsoft.com/office/drawing/2014/main" id="{B75A192E-1668-2941-229E-B725028593EA}"/>
              </a:ext>
            </a:extLst>
          </p:cNvPr>
          <p:cNvPicPr>
            <a:picLocks noChangeAspect="1"/>
          </p:cNvPicPr>
          <p:nvPr/>
        </p:nvPicPr>
        <p:blipFill rotWithShape="1">
          <a:blip r:embed="rId3"/>
          <a:srcRect t="3026" b="28389"/>
          <a:stretch/>
        </p:blipFill>
        <p:spPr>
          <a:xfrm>
            <a:off x="1310792" y="2467935"/>
            <a:ext cx="9869407" cy="2126512"/>
          </a:xfrm>
          <a:prstGeom prst="rect">
            <a:avLst/>
          </a:prstGeom>
        </p:spPr>
      </p:pic>
      <p:sp>
        <p:nvSpPr>
          <p:cNvPr id="11" name="Rectangle: Rounded Corners 10">
            <a:extLst>
              <a:ext uri="{FF2B5EF4-FFF2-40B4-BE49-F238E27FC236}">
                <a16:creationId xmlns:a16="http://schemas.microsoft.com/office/drawing/2014/main" id="{A6FE7DC7-6C6B-106A-A436-89661D8CC3EC}"/>
              </a:ext>
            </a:extLst>
          </p:cNvPr>
          <p:cNvSpPr/>
          <p:nvPr/>
        </p:nvSpPr>
        <p:spPr>
          <a:xfrm>
            <a:off x="3697768" y="3683749"/>
            <a:ext cx="6220046" cy="2621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0395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0DBB4-044A-E811-D8CC-2726DE4D0F72}"/>
              </a:ext>
            </a:extLst>
          </p:cNvPr>
          <p:cNvSpPr>
            <a:spLocks noGrp="1"/>
          </p:cNvSpPr>
          <p:nvPr>
            <p:ph type="title"/>
          </p:nvPr>
        </p:nvSpPr>
        <p:spPr/>
        <p:txBody>
          <a:bodyPr/>
          <a:lstStyle/>
          <a:p>
            <a:r>
              <a:rPr lang="en-GB" dirty="0"/>
              <a:t>Study Plan</a:t>
            </a:r>
          </a:p>
        </p:txBody>
      </p:sp>
      <p:sp>
        <p:nvSpPr>
          <p:cNvPr id="3" name="Content Placeholder 2">
            <a:extLst>
              <a:ext uri="{FF2B5EF4-FFF2-40B4-BE49-F238E27FC236}">
                <a16:creationId xmlns:a16="http://schemas.microsoft.com/office/drawing/2014/main" id="{63B64E7C-AD0C-74B9-F5EB-B38CDC4070EF}"/>
              </a:ext>
            </a:extLst>
          </p:cNvPr>
          <p:cNvSpPr>
            <a:spLocks noGrp="1"/>
          </p:cNvSpPr>
          <p:nvPr>
            <p:ph idx="1"/>
          </p:nvPr>
        </p:nvSpPr>
        <p:spPr>
          <a:xfrm>
            <a:off x="364427" y="2039874"/>
            <a:ext cx="9928149" cy="4110848"/>
          </a:xfrm>
        </p:spPr>
        <p:txBody>
          <a:bodyPr>
            <a:normAutofit/>
          </a:bodyPr>
          <a:lstStyle/>
          <a:p>
            <a:r>
              <a:rPr lang="en-GB" dirty="0"/>
              <a:t>All S4-6 Pupils have been supplied with a study plan template for November 2022</a:t>
            </a:r>
          </a:p>
          <a:p>
            <a:r>
              <a:rPr lang="en-GB" dirty="0"/>
              <a:t>This was given in PSE this week where they started to fill it in</a:t>
            </a:r>
          </a:p>
          <a:p>
            <a:r>
              <a:rPr lang="en-GB" dirty="0"/>
              <a:t>They should complete this before Monday 31</a:t>
            </a:r>
            <a:r>
              <a:rPr lang="en-GB" baseline="30000" dirty="0"/>
              <a:t>st</a:t>
            </a:r>
            <a:r>
              <a:rPr lang="en-GB" dirty="0"/>
              <a:t> October 2022</a:t>
            </a:r>
          </a:p>
          <a:p>
            <a:r>
              <a:rPr lang="en-GB" dirty="0"/>
              <a:t>Pupils should reflect on their plan each week and adjust it if required</a:t>
            </a:r>
          </a:p>
          <a:p>
            <a:r>
              <a:rPr lang="en-GB" dirty="0"/>
              <a:t>Pupils should try to complete at least two study sessions per subject per week for S4s and three for S5/6s</a:t>
            </a:r>
          </a:p>
          <a:p>
            <a:r>
              <a:rPr lang="en-GB" dirty="0"/>
              <a:t>Model plan on next slide. Pupil template attached in this team</a:t>
            </a:r>
          </a:p>
        </p:txBody>
      </p:sp>
    </p:spTree>
    <p:extLst>
      <p:ext uri="{BB962C8B-B14F-4D97-AF65-F5344CB8AC3E}">
        <p14:creationId xmlns:p14="http://schemas.microsoft.com/office/powerpoint/2010/main" val="4162835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56B198-AA10-D3B0-EE21-5979EC7536CE}"/>
              </a:ext>
            </a:extLst>
          </p:cNvPr>
          <p:cNvPicPr>
            <a:picLocks noChangeAspect="1"/>
          </p:cNvPicPr>
          <p:nvPr/>
        </p:nvPicPr>
        <p:blipFill>
          <a:blip r:embed="rId2"/>
          <a:stretch>
            <a:fillRect/>
          </a:stretch>
        </p:blipFill>
        <p:spPr>
          <a:xfrm>
            <a:off x="266638" y="0"/>
            <a:ext cx="8631044" cy="6858000"/>
          </a:xfrm>
          <a:prstGeom prst="rect">
            <a:avLst/>
          </a:prstGeom>
        </p:spPr>
      </p:pic>
    </p:spTree>
    <p:extLst>
      <p:ext uri="{BB962C8B-B14F-4D97-AF65-F5344CB8AC3E}">
        <p14:creationId xmlns:p14="http://schemas.microsoft.com/office/powerpoint/2010/main" val="2057778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3E51E-0CC5-6A20-C19B-FA464C6DD1E6}"/>
              </a:ext>
            </a:extLst>
          </p:cNvPr>
          <p:cNvSpPr>
            <a:spLocks noGrp="1"/>
          </p:cNvSpPr>
          <p:nvPr>
            <p:ph type="title"/>
          </p:nvPr>
        </p:nvSpPr>
        <p:spPr>
          <a:xfrm>
            <a:off x="565150" y="157573"/>
            <a:ext cx="7335835" cy="1268984"/>
          </a:xfrm>
        </p:spPr>
        <p:txBody>
          <a:bodyPr/>
          <a:lstStyle/>
          <a:p>
            <a:r>
              <a:rPr lang="en-GB" dirty="0"/>
              <a:t>Supports and resources</a:t>
            </a:r>
          </a:p>
        </p:txBody>
      </p:sp>
      <p:sp>
        <p:nvSpPr>
          <p:cNvPr id="3" name="Content Placeholder 2">
            <a:extLst>
              <a:ext uri="{FF2B5EF4-FFF2-40B4-BE49-F238E27FC236}">
                <a16:creationId xmlns:a16="http://schemas.microsoft.com/office/drawing/2014/main" id="{4EF8946D-A850-6264-3220-8E88605E2B4F}"/>
              </a:ext>
            </a:extLst>
          </p:cNvPr>
          <p:cNvSpPr>
            <a:spLocks noGrp="1"/>
          </p:cNvSpPr>
          <p:nvPr>
            <p:ph idx="1"/>
          </p:nvPr>
        </p:nvSpPr>
        <p:spPr>
          <a:xfrm>
            <a:off x="565150" y="1092820"/>
            <a:ext cx="8746118" cy="5018048"/>
          </a:xfrm>
        </p:spPr>
        <p:txBody>
          <a:bodyPr>
            <a:normAutofit lnSpcReduction="10000"/>
          </a:bodyPr>
          <a:lstStyle/>
          <a:p>
            <a:r>
              <a:rPr lang="en-GB" dirty="0"/>
              <a:t>Day in day out, committed teachers</a:t>
            </a:r>
          </a:p>
          <a:p>
            <a:r>
              <a:rPr lang="en-GB" dirty="0"/>
              <a:t>STA supported study</a:t>
            </a:r>
          </a:p>
          <a:p>
            <a:r>
              <a:rPr lang="en-GB" dirty="0"/>
              <a:t>e-</a:t>
            </a:r>
            <a:r>
              <a:rPr lang="en-GB" dirty="0" err="1"/>
              <a:t>sgoil</a:t>
            </a:r>
            <a:r>
              <a:rPr lang="en-GB" dirty="0"/>
              <a:t> supported study</a:t>
            </a:r>
          </a:p>
          <a:p>
            <a:r>
              <a:rPr lang="en-GB" dirty="0"/>
              <a:t>PSE inserts from RA PTs</a:t>
            </a:r>
          </a:p>
          <a:p>
            <a:r>
              <a:rPr lang="en-GB" dirty="0"/>
              <a:t>Supply of flashcards</a:t>
            </a:r>
          </a:p>
          <a:p>
            <a:r>
              <a:rPr lang="en-GB" dirty="0"/>
              <a:t>Teams / OneDrive for all resources</a:t>
            </a:r>
          </a:p>
          <a:p>
            <a:r>
              <a:rPr lang="en-GB" dirty="0"/>
              <a:t>Show my homework</a:t>
            </a:r>
          </a:p>
          <a:p>
            <a:r>
              <a:rPr lang="en-GB" dirty="0"/>
              <a:t>West OS which should be on pupils Glow Launch Pad</a:t>
            </a:r>
          </a:p>
          <a:p>
            <a:r>
              <a:rPr lang="en-GB" dirty="0"/>
              <a:t>BBC Bitesize revision App and website</a:t>
            </a:r>
          </a:p>
          <a:p>
            <a:r>
              <a:rPr lang="en-GB" dirty="0"/>
              <a:t>Quizlet – digital flashcards</a:t>
            </a:r>
          </a:p>
          <a:p>
            <a:r>
              <a:rPr lang="en-GB" dirty="0"/>
              <a:t>Scottish teacher YouTube channels</a:t>
            </a:r>
          </a:p>
        </p:txBody>
      </p:sp>
    </p:spTree>
    <p:extLst>
      <p:ext uri="{BB962C8B-B14F-4D97-AF65-F5344CB8AC3E}">
        <p14:creationId xmlns:p14="http://schemas.microsoft.com/office/powerpoint/2010/main" val="2036971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A87C-2688-FCCB-14B4-F8414E259608}"/>
              </a:ext>
            </a:extLst>
          </p:cNvPr>
          <p:cNvSpPr>
            <a:spLocks noGrp="1"/>
          </p:cNvSpPr>
          <p:nvPr>
            <p:ph type="title"/>
          </p:nvPr>
        </p:nvSpPr>
        <p:spPr/>
        <p:txBody>
          <a:bodyPr>
            <a:normAutofit fontScale="90000"/>
          </a:bodyPr>
          <a:lstStyle/>
          <a:p>
            <a:r>
              <a:rPr lang="en-GB" dirty="0"/>
              <a:t>Raising Attainment PSE inserts </a:t>
            </a:r>
          </a:p>
        </p:txBody>
      </p:sp>
      <p:sp>
        <p:nvSpPr>
          <p:cNvPr id="3" name="Content Placeholder 2">
            <a:extLst>
              <a:ext uri="{FF2B5EF4-FFF2-40B4-BE49-F238E27FC236}">
                <a16:creationId xmlns:a16="http://schemas.microsoft.com/office/drawing/2014/main" id="{9217ED57-0468-6664-E173-08CEB6225E1E}"/>
              </a:ext>
            </a:extLst>
          </p:cNvPr>
          <p:cNvSpPr>
            <a:spLocks noGrp="1"/>
          </p:cNvSpPr>
          <p:nvPr>
            <p:ph idx="1"/>
          </p:nvPr>
        </p:nvSpPr>
        <p:spPr>
          <a:xfrm>
            <a:off x="871869" y="1924492"/>
            <a:ext cx="10994065" cy="4933507"/>
          </a:xfrm>
        </p:spPr>
        <p:txBody>
          <a:bodyPr>
            <a:normAutofit/>
          </a:bodyPr>
          <a:lstStyle/>
          <a:p>
            <a:r>
              <a:rPr lang="en-GB" sz="2400" dirty="0"/>
              <a:t>12</a:t>
            </a:r>
            <a:r>
              <a:rPr lang="en-GB" sz="2400" baseline="30000" dirty="0"/>
              <a:t>th</a:t>
            </a:r>
            <a:r>
              <a:rPr lang="en-GB" sz="2400" dirty="0"/>
              <a:t> October – Autumn assessment reflection and target setting</a:t>
            </a:r>
          </a:p>
          <a:p>
            <a:r>
              <a:rPr lang="en-GB" sz="2400" dirty="0">
                <a:highlight>
                  <a:srgbClr val="00FFFF"/>
                </a:highlight>
              </a:rPr>
              <a:t>26</a:t>
            </a:r>
            <a:r>
              <a:rPr lang="en-GB" sz="2400" baseline="30000" dirty="0">
                <a:highlight>
                  <a:srgbClr val="00FFFF"/>
                </a:highlight>
              </a:rPr>
              <a:t>th</a:t>
            </a:r>
            <a:r>
              <a:rPr lang="en-GB" sz="2400" dirty="0">
                <a:highlight>
                  <a:srgbClr val="00FFFF"/>
                </a:highlight>
              </a:rPr>
              <a:t> October – Supported Study and Study Planning</a:t>
            </a:r>
          </a:p>
          <a:p>
            <a:r>
              <a:rPr lang="en-GB" sz="2400" dirty="0"/>
              <a:t>2</a:t>
            </a:r>
            <a:r>
              <a:rPr lang="en-GB" sz="2400" baseline="30000" dirty="0"/>
              <a:t>nd</a:t>
            </a:r>
            <a:r>
              <a:rPr lang="en-GB" sz="2400" dirty="0"/>
              <a:t> November – Effective studying and flashcard handout</a:t>
            </a:r>
          </a:p>
          <a:p>
            <a:r>
              <a:rPr lang="en-GB" sz="2400" dirty="0"/>
              <a:t>9</a:t>
            </a:r>
            <a:r>
              <a:rPr lang="en-GB" sz="2400" baseline="30000" dirty="0"/>
              <a:t>th</a:t>
            </a:r>
            <a:r>
              <a:rPr lang="en-GB" sz="2400" dirty="0"/>
              <a:t> November – Study environment</a:t>
            </a:r>
          </a:p>
          <a:p>
            <a:r>
              <a:rPr lang="en-GB" sz="2400" dirty="0"/>
              <a:t>16</a:t>
            </a:r>
            <a:r>
              <a:rPr lang="en-GB" sz="2400" baseline="30000" dirty="0"/>
              <a:t>th</a:t>
            </a:r>
            <a:r>
              <a:rPr lang="en-GB" sz="2400" dirty="0"/>
              <a:t> November – Further retrieval practice strategies</a:t>
            </a:r>
          </a:p>
          <a:p>
            <a:r>
              <a:rPr lang="en-GB" sz="2400" dirty="0"/>
              <a:t>23</a:t>
            </a:r>
            <a:r>
              <a:rPr lang="en-GB" sz="2400" baseline="30000" dirty="0"/>
              <a:t>rd</a:t>
            </a:r>
            <a:r>
              <a:rPr lang="en-GB" sz="2400" dirty="0"/>
              <a:t> November – Managing exam stress</a:t>
            </a:r>
          </a:p>
          <a:p>
            <a:r>
              <a:rPr lang="en-GB" sz="2400" dirty="0"/>
              <a:t>30</a:t>
            </a:r>
            <a:r>
              <a:rPr lang="en-GB" sz="2400" baseline="30000" dirty="0"/>
              <a:t>th</a:t>
            </a:r>
            <a:r>
              <a:rPr lang="en-GB" sz="2400" dirty="0"/>
              <a:t> November – December assessment timetable and plan</a:t>
            </a:r>
          </a:p>
          <a:p>
            <a:pPr marL="0" indent="0">
              <a:buNone/>
            </a:pPr>
            <a:r>
              <a:rPr lang="en-GB" sz="2400" i="1" dirty="0"/>
              <a:t>		</a:t>
            </a:r>
            <a:r>
              <a:rPr lang="en-GB" sz="2400" i="1" dirty="0">
                <a:highlight>
                  <a:srgbClr val="FF0000"/>
                </a:highlight>
              </a:rPr>
              <a:t>Above is subject to changes as required</a:t>
            </a:r>
          </a:p>
        </p:txBody>
      </p:sp>
      <p:pic>
        <p:nvPicPr>
          <p:cNvPr id="4" name="Picture 2" descr="St Thomas Aquinas Secondary School – The Official Site for St Thomas Aquinas  Secondary School">
            <a:extLst>
              <a:ext uri="{FF2B5EF4-FFF2-40B4-BE49-F238E27FC236}">
                <a16:creationId xmlns:a16="http://schemas.microsoft.com/office/drawing/2014/main" id="{C8FD5153-390F-428D-515A-9FC373F41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7109" y="232441"/>
            <a:ext cx="1451649" cy="1787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851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503DB-A237-F9E7-919C-92180DA8C316}"/>
              </a:ext>
            </a:extLst>
          </p:cNvPr>
          <p:cNvSpPr>
            <a:spLocks noGrp="1"/>
          </p:cNvSpPr>
          <p:nvPr>
            <p:ph type="title"/>
          </p:nvPr>
        </p:nvSpPr>
        <p:spPr>
          <a:xfrm>
            <a:off x="565150" y="78059"/>
            <a:ext cx="7335835" cy="1493464"/>
          </a:xfrm>
        </p:spPr>
        <p:txBody>
          <a:bodyPr/>
          <a:lstStyle/>
          <a:p>
            <a:r>
              <a:rPr lang="en-GB" dirty="0"/>
              <a:t>Take home messages</a:t>
            </a:r>
          </a:p>
        </p:txBody>
      </p:sp>
      <p:sp>
        <p:nvSpPr>
          <p:cNvPr id="3" name="Content Placeholder 2">
            <a:extLst>
              <a:ext uri="{FF2B5EF4-FFF2-40B4-BE49-F238E27FC236}">
                <a16:creationId xmlns:a16="http://schemas.microsoft.com/office/drawing/2014/main" id="{3DDA90FB-10BD-08DD-CE11-C890E6BB3454}"/>
              </a:ext>
            </a:extLst>
          </p:cNvPr>
          <p:cNvSpPr>
            <a:spLocks noGrp="1"/>
          </p:cNvSpPr>
          <p:nvPr>
            <p:ph idx="1"/>
          </p:nvPr>
        </p:nvSpPr>
        <p:spPr>
          <a:xfrm>
            <a:off x="301084" y="1260087"/>
            <a:ext cx="10247971" cy="5742878"/>
          </a:xfrm>
        </p:spPr>
        <p:txBody>
          <a:bodyPr>
            <a:normAutofit lnSpcReduction="10000"/>
          </a:bodyPr>
          <a:lstStyle/>
          <a:p>
            <a:pPr marL="0" indent="0">
              <a:buNone/>
            </a:pPr>
            <a:r>
              <a:rPr lang="en-GB" u="sng" dirty="0">
                <a:latin typeface="+mj-lt"/>
              </a:rPr>
              <a:t>Promote a growth mindset:</a:t>
            </a:r>
            <a:endParaRPr lang="en-GB" sz="2400" u="sng" dirty="0">
              <a:latin typeface="+mj-lt"/>
            </a:endParaRPr>
          </a:p>
          <a:p>
            <a:r>
              <a:rPr lang="en-GB" sz="2400" i="1" dirty="0">
                <a:latin typeface="+mj-lt"/>
              </a:rPr>
              <a:t>‘We are but the product of our thoughts, what we think, we become.’</a:t>
            </a:r>
          </a:p>
          <a:p>
            <a:r>
              <a:rPr lang="en-GB" dirty="0">
                <a:latin typeface="+mj-lt"/>
              </a:rPr>
              <a:t>A growth mindset means awareness of the science of learning and using effective retrieval strategies to close gaps in knowledge.</a:t>
            </a:r>
          </a:p>
          <a:p>
            <a:r>
              <a:rPr lang="en-GB" sz="2400" dirty="0">
                <a:latin typeface="+mj-lt"/>
              </a:rPr>
              <a:t>You can do flashcards with them.</a:t>
            </a:r>
          </a:p>
          <a:p>
            <a:pPr marL="0" indent="0">
              <a:buNone/>
            </a:pPr>
            <a:r>
              <a:rPr lang="en-GB" u="sng" dirty="0">
                <a:latin typeface="+mj-lt"/>
              </a:rPr>
              <a:t>Study Environment:</a:t>
            </a:r>
          </a:p>
          <a:p>
            <a:r>
              <a:rPr lang="en-GB" sz="2400" dirty="0">
                <a:latin typeface="+mj-lt"/>
              </a:rPr>
              <a:t>Help</a:t>
            </a:r>
            <a:r>
              <a:rPr lang="en-GB" dirty="0">
                <a:latin typeface="+mj-lt"/>
              </a:rPr>
              <a:t> your child set up an effective study space – no phone.</a:t>
            </a:r>
          </a:p>
          <a:p>
            <a:pPr marL="0" indent="0">
              <a:buNone/>
            </a:pPr>
            <a:r>
              <a:rPr lang="en-GB" sz="2400" u="sng" dirty="0">
                <a:latin typeface="+mj-lt"/>
              </a:rPr>
              <a:t>Study Pl</a:t>
            </a:r>
            <a:r>
              <a:rPr lang="en-GB" u="sng" dirty="0">
                <a:latin typeface="+mj-lt"/>
              </a:rPr>
              <a:t>an:</a:t>
            </a:r>
          </a:p>
          <a:p>
            <a:r>
              <a:rPr lang="en-GB" dirty="0">
                <a:latin typeface="+mj-lt"/>
              </a:rPr>
              <a:t>Support your child with their study plan. It needs to space learning, have breaks, allow for homework. Help them prioritise the supported study sessions they will attend based on their recent results.</a:t>
            </a:r>
          </a:p>
          <a:p>
            <a:endParaRPr lang="en-GB" dirty="0">
              <a:latin typeface="+mj-lt"/>
            </a:endParaRPr>
          </a:p>
          <a:p>
            <a:pPr marL="0" indent="0">
              <a:buNone/>
            </a:pPr>
            <a:r>
              <a:rPr lang="en-GB" dirty="0">
                <a:latin typeface="+mj-lt"/>
              </a:rPr>
              <a:t>		</a:t>
            </a:r>
            <a:r>
              <a:rPr lang="en-GB" dirty="0">
                <a:highlight>
                  <a:srgbClr val="FF00FF"/>
                </a:highlight>
                <a:latin typeface="+mj-lt"/>
              </a:rPr>
              <a:t>Praise, encourage, motivate and forgive</a:t>
            </a:r>
          </a:p>
          <a:p>
            <a:endParaRPr lang="en-GB" sz="2400" dirty="0">
              <a:latin typeface="+mj-lt"/>
            </a:endParaRPr>
          </a:p>
          <a:p>
            <a:endParaRPr lang="en-GB" sz="2400" dirty="0">
              <a:latin typeface="+mj-lt"/>
            </a:endParaRPr>
          </a:p>
          <a:p>
            <a:endParaRPr lang="en-GB" dirty="0"/>
          </a:p>
        </p:txBody>
      </p:sp>
    </p:spTree>
    <p:extLst>
      <p:ext uri="{BB962C8B-B14F-4D97-AF65-F5344CB8AC3E}">
        <p14:creationId xmlns:p14="http://schemas.microsoft.com/office/powerpoint/2010/main" val="615685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3EFE-DF41-A972-36B7-DA673D952D8B}"/>
              </a:ext>
            </a:extLst>
          </p:cNvPr>
          <p:cNvSpPr>
            <a:spLocks noGrp="1"/>
          </p:cNvSpPr>
          <p:nvPr>
            <p:ph type="title"/>
          </p:nvPr>
        </p:nvSpPr>
        <p:spPr>
          <a:xfrm>
            <a:off x="565150" y="462777"/>
            <a:ext cx="7335835" cy="938640"/>
          </a:xfrm>
        </p:spPr>
        <p:txBody>
          <a:bodyPr/>
          <a:lstStyle/>
          <a:p>
            <a:r>
              <a:rPr lang="en-GB" dirty="0"/>
              <a:t>Tonight’s Session</a:t>
            </a:r>
          </a:p>
        </p:txBody>
      </p:sp>
      <p:sp>
        <p:nvSpPr>
          <p:cNvPr id="3" name="Content Placeholder 2">
            <a:extLst>
              <a:ext uri="{FF2B5EF4-FFF2-40B4-BE49-F238E27FC236}">
                <a16:creationId xmlns:a16="http://schemas.microsoft.com/office/drawing/2014/main" id="{9B967593-5641-8494-157B-CD359EE64E08}"/>
              </a:ext>
            </a:extLst>
          </p:cNvPr>
          <p:cNvSpPr>
            <a:spLocks noGrp="1"/>
          </p:cNvSpPr>
          <p:nvPr>
            <p:ph idx="1"/>
          </p:nvPr>
        </p:nvSpPr>
        <p:spPr>
          <a:xfrm>
            <a:off x="565150" y="1510748"/>
            <a:ext cx="8777009" cy="4572000"/>
          </a:xfrm>
        </p:spPr>
        <p:txBody>
          <a:bodyPr>
            <a:normAutofit/>
          </a:bodyPr>
          <a:lstStyle/>
          <a:p>
            <a:r>
              <a:rPr lang="en-GB" sz="2800" dirty="0"/>
              <a:t>The countdown and other key dates</a:t>
            </a:r>
          </a:p>
          <a:p>
            <a:r>
              <a:rPr lang="en-GB" sz="2800" dirty="0"/>
              <a:t>Science of learning &amp; retrieval strategies</a:t>
            </a:r>
          </a:p>
          <a:p>
            <a:r>
              <a:rPr lang="en-GB" sz="2800" dirty="0"/>
              <a:t>The study environment</a:t>
            </a:r>
          </a:p>
          <a:p>
            <a:r>
              <a:rPr lang="en-GB" sz="2800" dirty="0"/>
              <a:t>Step up S5s – realising progression </a:t>
            </a:r>
          </a:p>
          <a:p>
            <a:r>
              <a:rPr lang="en-GB" sz="2800" dirty="0"/>
              <a:t>Study Planning</a:t>
            </a:r>
          </a:p>
          <a:p>
            <a:r>
              <a:rPr lang="en-GB" sz="2800" dirty="0"/>
              <a:t>Supports and resources</a:t>
            </a:r>
          </a:p>
          <a:p>
            <a:r>
              <a:rPr lang="en-GB" sz="2800" dirty="0"/>
              <a:t>Take home messages</a:t>
            </a:r>
          </a:p>
        </p:txBody>
      </p:sp>
      <p:pic>
        <p:nvPicPr>
          <p:cNvPr id="4" name="Picture 2" descr="St Thomas Aquinas Secondary School – The Official Site for St Thomas Aquinas  Secondary School">
            <a:extLst>
              <a:ext uri="{FF2B5EF4-FFF2-40B4-BE49-F238E27FC236}">
                <a16:creationId xmlns:a16="http://schemas.microsoft.com/office/drawing/2014/main" id="{D64DF7BA-FBC8-621B-E01D-2AE88901E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2086" y="122716"/>
            <a:ext cx="1697259" cy="209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608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3EFE-DF41-A972-36B7-DA673D952D8B}"/>
              </a:ext>
            </a:extLst>
          </p:cNvPr>
          <p:cNvSpPr>
            <a:spLocks noGrp="1"/>
          </p:cNvSpPr>
          <p:nvPr>
            <p:ph type="title"/>
          </p:nvPr>
        </p:nvSpPr>
        <p:spPr>
          <a:xfrm>
            <a:off x="565150" y="462777"/>
            <a:ext cx="7335835" cy="938640"/>
          </a:xfrm>
        </p:spPr>
        <p:txBody>
          <a:bodyPr/>
          <a:lstStyle/>
          <a:p>
            <a:r>
              <a:rPr lang="en-GB" dirty="0"/>
              <a:t>Tonight’s Session</a:t>
            </a:r>
          </a:p>
        </p:txBody>
      </p:sp>
      <p:sp>
        <p:nvSpPr>
          <p:cNvPr id="3" name="Content Placeholder 2">
            <a:extLst>
              <a:ext uri="{FF2B5EF4-FFF2-40B4-BE49-F238E27FC236}">
                <a16:creationId xmlns:a16="http://schemas.microsoft.com/office/drawing/2014/main" id="{9B967593-5641-8494-157B-CD359EE64E08}"/>
              </a:ext>
            </a:extLst>
          </p:cNvPr>
          <p:cNvSpPr>
            <a:spLocks noGrp="1"/>
          </p:cNvSpPr>
          <p:nvPr>
            <p:ph idx="1"/>
          </p:nvPr>
        </p:nvSpPr>
        <p:spPr>
          <a:xfrm>
            <a:off x="565150" y="1510748"/>
            <a:ext cx="8777009" cy="4572000"/>
          </a:xfrm>
        </p:spPr>
        <p:txBody>
          <a:bodyPr>
            <a:normAutofit/>
          </a:bodyPr>
          <a:lstStyle/>
          <a:p>
            <a:r>
              <a:rPr lang="en-GB" sz="2800" dirty="0"/>
              <a:t>The countdown and other key dates</a:t>
            </a:r>
          </a:p>
          <a:p>
            <a:r>
              <a:rPr lang="en-GB" sz="2800" dirty="0"/>
              <a:t>Science of learning &amp; retrieval strategies</a:t>
            </a:r>
          </a:p>
          <a:p>
            <a:r>
              <a:rPr lang="en-GB" sz="2800" dirty="0"/>
              <a:t>The study environment</a:t>
            </a:r>
          </a:p>
          <a:p>
            <a:r>
              <a:rPr lang="en-GB" sz="2800" dirty="0"/>
              <a:t>Step up S5s – realising progression </a:t>
            </a:r>
          </a:p>
          <a:p>
            <a:r>
              <a:rPr lang="en-GB" sz="2800" dirty="0"/>
              <a:t>Study Planning</a:t>
            </a:r>
          </a:p>
          <a:p>
            <a:r>
              <a:rPr lang="en-GB" sz="2800" dirty="0"/>
              <a:t>Supports and resources</a:t>
            </a:r>
          </a:p>
          <a:p>
            <a:r>
              <a:rPr lang="en-GB" sz="2800" dirty="0"/>
              <a:t>Take home messages</a:t>
            </a:r>
          </a:p>
        </p:txBody>
      </p:sp>
      <p:pic>
        <p:nvPicPr>
          <p:cNvPr id="4" name="Picture 2" descr="St Thomas Aquinas Secondary School – The Official Site for St Thomas Aquinas  Secondary School">
            <a:extLst>
              <a:ext uri="{FF2B5EF4-FFF2-40B4-BE49-F238E27FC236}">
                <a16:creationId xmlns:a16="http://schemas.microsoft.com/office/drawing/2014/main" id="{D64DF7BA-FBC8-621B-E01D-2AE88901E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2086" y="122716"/>
            <a:ext cx="1697259" cy="209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886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B085-1AAA-A95E-737C-AB4F9A6B08A4}"/>
              </a:ext>
            </a:extLst>
          </p:cNvPr>
          <p:cNvSpPr>
            <a:spLocks noGrp="1"/>
          </p:cNvSpPr>
          <p:nvPr>
            <p:ph type="title"/>
          </p:nvPr>
        </p:nvSpPr>
        <p:spPr>
          <a:xfrm>
            <a:off x="577676" y="469726"/>
            <a:ext cx="7335835" cy="1268984"/>
          </a:xfrm>
        </p:spPr>
        <p:txBody>
          <a:bodyPr/>
          <a:lstStyle/>
          <a:p>
            <a:r>
              <a:rPr lang="en-GB" dirty="0"/>
              <a:t>Countdown and Key Dates</a:t>
            </a:r>
          </a:p>
        </p:txBody>
      </p:sp>
      <p:sp>
        <p:nvSpPr>
          <p:cNvPr id="3" name="Content Placeholder 2">
            <a:extLst>
              <a:ext uri="{FF2B5EF4-FFF2-40B4-BE49-F238E27FC236}">
                <a16:creationId xmlns:a16="http://schemas.microsoft.com/office/drawing/2014/main" id="{E34FF449-BE30-88B3-841F-0BDCC56F2150}"/>
              </a:ext>
            </a:extLst>
          </p:cNvPr>
          <p:cNvSpPr>
            <a:spLocks noGrp="1"/>
          </p:cNvSpPr>
          <p:nvPr>
            <p:ph idx="1"/>
          </p:nvPr>
        </p:nvSpPr>
        <p:spPr>
          <a:xfrm>
            <a:off x="414837" y="1323144"/>
            <a:ext cx="10670697" cy="4872625"/>
          </a:xfrm>
        </p:spPr>
        <p:txBody>
          <a:bodyPr>
            <a:normAutofit lnSpcReduction="10000"/>
          </a:bodyPr>
          <a:lstStyle/>
          <a:p>
            <a:r>
              <a:rPr lang="en-GB" dirty="0"/>
              <a:t>5 weeks in the classroom until the (</a:t>
            </a:r>
            <a:r>
              <a:rPr lang="en-GB" b="1" dirty="0">
                <a:solidFill>
                  <a:srgbClr val="FF0000"/>
                </a:solidFill>
              </a:rPr>
              <a:t>5</a:t>
            </a:r>
            <a:r>
              <a:rPr lang="en-GB" b="1" baseline="30000" dirty="0">
                <a:solidFill>
                  <a:srgbClr val="FF0000"/>
                </a:solidFill>
              </a:rPr>
              <a:t>th</a:t>
            </a:r>
            <a:r>
              <a:rPr lang="en-GB" b="1" dirty="0">
                <a:solidFill>
                  <a:srgbClr val="FF0000"/>
                </a:solidFill>
              </a:rPr>
              <a:t> December</a:t>
            </a:r>
            <a:r>
              <a:rPr lang="en-GB" dirty="0"/>
              <a:t>) Interim Assessments</a:t>
            </a:r>
          </a:p>
          <a:p>
            <a:endParaRPr lang="en-GB" dirty="0"/>
          </a:p>
          <a:p>
            <a:r>
              <a:rPr lang="en-GB" dirty="0"/>
              <a:t>19 weeks in the classroom until the main SQA exam diet - </a:t>
            </a:r>
            <a:r>
              <a:rPr lang="en-GB" dirty="0">
                <a:hlinkClick r:id="rId2"/>
              </a:rPr>
              <a:t>https://www.sqa.org.uk/sqa/files_ccc/nq-2023-exam-timetable.pdf</a:t>
            </a:r>
            <a:r>
              <a:rPr lang="en-GB" dirty="0"/>
              <a:t> </a:t>
            </a:r>
          </a:p>
          <a:p>
            <a:endParaRPr lang="en-GB" dirty="0"/>
          </a:p>
          <a:p>
            <a:r>
              <a:rPr lang="en-GB" dirty="0"/>
              <a:t>E-</a:t>
            </a:r>
            <a:r>
              <a:rPr lang="en-GB" dirty="0" err="1"/>
              <a:t>sgoil</a:t>
            </a:r>
            <a:r>
              <a:rPr lang="en-GB" dirty="0"/>
              <a:t> supported study recommences on Monday </a:t>
            </a:r>
            <a:r>
              <a:rPr lang="en-GB" b="1" dirty="0">
                <a:solidFill>
                  <a:srgbClr val="FF0000"/>
                </a:solidFill>
              </a:rPr>
              <a:t>31-10-22</a:t>
            </a:r>
          </a:p>
          <a:p>
            <a:endParaRPr lang="en-GB" dirty="0"/>
          </a:p>
          <a:p>
            <a:r>
              <a:rPr lang="en-GB" dirty="0"/>
              <a:t>STA supported study starts on Monday </a:t>
            </a:r>
            <a:r>
              <a:rPr lang="en-GB" b="1" dirty="0">
                <a:solidFill>
                  <a:srgbClr val="FF0000"/>
                </a:solidFill>
              </a:rPr>
              <a:t>31-10-22</a:t>
            </a:r>
          </a:p>
          <a:p>
            <a:endParaRPr lang="en-GB" dirty="0"/>
          </a:p>
          <a:p>
            <a:r>
              <a:rPr lang="en-GB" dirty="0"/>
              <a:t>Parents night #1 	- S4: Thursday </a:t>
            </a:r>
            <a:r>
              <a:rPr lang="en-GB" b="1" dirty="0">
                <a:solidFill>
                  <a:srgbClr val="FF0000"/>
                </a:solidFill>
              </a:rPr>
              <a:t>17-11-22</a:t>
            </a:r>
            <a:r>
              <a:rPr lang="en-GB" dirty="0"/>
              <a:t> </a:t>
            </a:r>
          </a:p>
          <a:p>
            <a:pPr marL="0" indent="0">
              <a:buNone/>
            </a:pPr>
            <a:r>
              <a:rPr lang="en-GB" dirty="0"/>
              <a:t>			- S5/6: Wednesday </a:t>
            </a:r>
            <a:r>
              <a:rPr lang="en-GB" b="1" dirty="0">
                <a:solidFill>
                  <a:srgbClr val="FF0000"/>
                </a:solidFill>
              </a:rPr>
              <a:t>09-11-22</a:t>
            </a:r>
          </a:p>
          <a:p>
            <a:endParaRPr lang="en-GB" dirty="0"/>
          </a:p>
        </p:txBody>
      </p:sp>
    </p:spTree>
    <p:extLst>
      <p:ext uri="{BB962C8B-B14F-4D97-AF65-F5344CB8AC3E}">
        <p14:creationId xmlns:p14="http://schemas.microsoft.com/office/powerpoint/2010/main" val="2853112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0D71-2AC4-13A6-9546-E7E64021FB72}"/>
              </a:ext>
            </a:extLst>
          </p:cNvPr>
          <p:cNvSpPr>
            <a:spLocks noGrp="1"/>
          </p:cNvSpPr>
          <p:nvPr>
            <p:ph type="title"/>
          </p:nvPr>
        </p:nvSpPr>
        <p:spPr/>
        <p:txBody>
          <a:bodyPr/>
          <a:lstStyle/>
          <a:p>
            <a:r>
              <a:rPr lang="en-GB" dirty="0"/>
              <a:t>Science of Learning</a:t>
            </a:r>
          </a:p>
        </p:txBody>
      </p:sp>
      <p:sp>
        <p:nvSpPr>
          <p:cNvPr id="3" name="Content Placeholder 2">
            <a:extLst>
              <a:ext uri="{FF2B5EF4-FFF2-40B4-BE49-F238E27FC236}">
                <a16:creationId xmlns:a16="http://schemas.microsoft.com/office/drawing/2014/main" id="{9779F8C9-7E21-628D-BE75-C6D60C5C2EF3}"/>
              </a:ext>
            </a:extLst>
          </p:cNvPr>
          <p:cNvSpPr>
            <a:spLocks noGrp="1"/>
          </p:cNvSpPr>
          <p:nvPr>
            <p:ph idx="1"/>
          </p:nvPr>
        </p:nvSpPr>
        <p:spPr>
          <a:xfrm>
            <a:off x="565150" y="2219218"/>
            <a:ext cx="8263890" cy="3747493"/>
          </a:xfrm>
        </p:spPr>
        <p:txBody>
          <a:bodyPr/>
          <a:lstStyle/>
          <a:p>
            <a:r>
              <a:rPr lang="en-GB" dirty="0"/>
              <a:t>Multi-store model of memory</a:t>
            </a:r>
          </a:p>
          <a:p>
            <a:r>
              <a:rPr lang="en-GB" dirty="0"/>
              <a:t>Fighting forgetting by spacing reminders</a:t>
            </a:r>
          </a:p>
          <a:p>
            <a:r>
              <a:rPr lang="en-GB" dirty="0"/>
              <a:t>Top 3 retrieval strategies to close gaps in knowledge </a:t>
            </a:r>
          </a:p>
        </p:txBody>
      </p:sp>
    </p:spTree>
    <p:extLst>
      <p:ext uri="{BB962C8B-B14F-4D97-AF65-F5344CB8AC3E}">
        <p14:creationId xmlns:p14="http://schemas.microsoft.com/office/powerpoint/2010/main" val="143069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30ED1F-B427-DDE6-F206-F6D6389BAF12}"/>
              </a:ext>
            </a:extLst>
          </p:cNvPr>
          <p:cNvPicPr>
            <a:picLocks noChangeAspect="1"/>
          </p:cNvPicPr>
          <p:nvPr/>
        </p:nvPicPr>
        <p:blipFill rotWithShape="1">
          <a:blip r:embed="rId2"/>
          <a:srcRect l="1795"/>
          <a:stretch/>
        </p:blipFill>
        <p:spPr>
          <a:xfrm>
            <a:off x="252748" y="0"/>
            <a:ext cx="9687514" cy="6243682"/>
          </a:xfrm>
          <a:prstGeom prst="rect">
            <a:avLst/>
          </a:prstGeom>
        </p:spPr>
      </p:pic>
    </p:spTree>
    <p:extLst>
      <p:ext uri="{BB962C8B-B14F-4D97-AF65-F5344CB8AC3E}">
        <p14:creationId xmlns:p14="http://schemas.microsoft.com/office/powerpoint/2010/main" val="393850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A036-1206-0690-61D8-8B6A6FCFB8D8}"/>
              </a:ext>
            </a:extLst>
          </p:cNvPr>
          <p:cNvSpPr>
            <a:spLocks noGrp="1"/>
          </p:cNvSpPr>
          <p:nvPr>
            <p:ph type="title"/>
          </p:nvPr>
        </p:nvSpPr>
        <p:spPr>
          <a:xfrm>
            <a:off x="565150" y="462280"/>
            <a:ext cx="7335835" cy="839746"/>
          </a:xfrm>
        </p:spPr>
        <p:txBody>
          <a:bodyPr/>
          <a:lstStyle/>
          <a:p>
            <a:r>
              <a:rPr lang="en-GB" dirty="0"/>
              <a:t>Forgetting</a:t>
            </a:r>
          </a:p>
        </p:txBody>
      </p:sp>
      <p:pic>
        <p:nvPicPr>
          <p:cNvPr id="6" name="Picture 5">
            <a:extLst>
              <a:ext uri="{FF2B5EF4-FFF2-40B4-BE49-F238E27FC236}">
                <a16:creationId xmlns:a16="http://schemas.microsoft.com/office/drawing/2014/main" id="{CBDA3970-C034-F253-FD31-09FD657A7D04}"/>
              </a:ext>
            </a:extLst>
          </p:cNvPr>
          <p:cNvPicPr>
            <a:picLocks noChangeAspect="1"/>
          </p:cNvPicPr>
          <p:nvPr/>
        </p:nvPicPr>
        <p:blipFill rotWithShape="1">
          <a:blip r:embed="rId2"/>
          <a:srcRect r="1971" b="4422"/>
          <a:stretch/>
        </p:blipFill>
        <p:spPr>
          <a:xfrm>
            <a:off x="288289" y="1830346"/>
            <a:ext cx="8571231" cy="4489174"/>
          </a:xfrm>
          <a:prstGeom prst="rect">
            <a:avLst/>
          </a:prstGeom>
        </p:spPr>
      </p:pic>
    </p:spTree>
    <p:extLst>
      <p:ext uri="{BB962C8B-B14F-4D97-AF65-F5344CB8AC3E}">
        <p14:creationId xmlns:p14="http://schemas.microsoft.com/office/powerpoint/2010/main" val="332631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DD7F-F2DE-D812-2C2B-D5F4FA307E40}"/>
              </a:ext>
            </a:extLst>
          </p:cNvPr>
          <p:cNvSpPr>
            <a:spLocks noGrp="1"/>
          </p:cNvSpPr>
          <p:nvPr>
            <p:ph type="title"/>
          </p:nvPr>
        </p:nvSpPr>
        <p:spPr>
          <a:xfrm>
            <a:off x="659743" y="203331"/>
            <a:ext cx="7335835" cy="1268984"/>
          </a:xfrm>
        </p:spPr>
        <p:txBody>
          <a:bodyPr/>
          <a:lstStyle/>
          <a:p>
            <a:r>
              <a:rPr lang="en-GB" dirty="0"/>
              <a:t>Fighting against forgetting</a:t>
            </a:r>
          </a:p>
        </p:txBody>
      </p:sp>
      <p:pic>
        <p:nvPicPr>
          <p:cNvPr id="4" name="Picture 3" descr="How to Make Spaced Repetition Mainstream | by Arkadiy Kossakovsky | Medium">
            <a:extLst>
              <a:ext uri="{FF2B5EF4-FFF2-40B4-BE49-F238E27FC236}">
                <a16:creationId xmlns:a16="http://schemas.microsoft.com/office/drawing/2014/main" id="{7DA74236-1E3A-EFDB-5ED5-E6B3CFA951A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04" b="6221"/>
          <a:stretch/>
        </p:blipFill>
        <p:spPr bwMode="auto">
          <a:xfrm>
            <a:off x="328772" y="1084912"/>
            <a:ext cx="11049372" cy="549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54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02F2-D86F-7334-A495-CC11D74333DF}"/>
              </a:ext>
            </a:extLst>
          </p:cNvPr>
          <p:cNvSpPr>
            <a:spLocks noGrp="1"/>
          </p:cNvSpPr>
          <p:nvPr>
            <p:ph type="title"/>
          </p:nvPr>
        </p:nvSpPr>
        <p:spPr/>
        <p:txBody>
          <a:bodyPr/>
          <a:lstStyle/>
          <a:p>
            <a:r>
              <a:rPr lang="en-GB" dirty="0"/>
              <a:t>What is Retrieval Practice?</a:t>
            </a:r>
          </a:p>
        </p:txBody>
      </p:sp>
      <p:sp>
        <p:nvSpPr>
          <p:cNvPr id="3" name="Content Placeholder 2">
            <a:extLst>
              <a:ext uri="{FF2B5EF4-FFF2-40B4-BE49-F238E27FC236}">
                <a16:creationId xmlns:a16="http://schemas.microsoft.com/office/drawing/2014/main" id="{022A18F2-DD2A-913C-F230-331C150128FF}"/>
              </a:ext>
            </a:extLst>
          </p:cNvPr>
          <p:cNvSpPr>
            <a:spLocks noGrp="1"/>
          </p:cNvSpPr>
          <p:nvPr>
            <p:ph idx="1"/>
          </p:nvPr>
        </p:nvSpPr>
        <p:spPr>
          <a:xfrm>
            <a:off x="565150" y="1900989"/>
            <a:ext cx="8747292" cy="3860239"/>
          </a:xfrm>
        </p:spPr>
        <p:txBody>
          <a:bodyPr/>
          <a:lstStyle/>
          <a:p>
            <a:r>
              <a:rPr lang="en-GB" dirty="0"/>
              <a:t>Quizzing - by going into your long term memory to </a:t>
            </a:r>
            <a:r>
              <a:rPr lang="en-GB" b="1" dirty="0"/>
              <a:t>retrieve</a:t>
            </a:r>
            <a:r>
              <a:rPr lang="en-GB" dirty="0"/>
              <a:t> information and bringing it into your working memory to answer questions/problem solve/perform. </a:t>
            </a:r>
          </a:p>
          <a:p>
            <a:r>
              <a:rPr lang="en-GB" dirty="0"/>
              <a:t>It is vital that quizzing is done </a:t>
            </a:r>
            <a:r>
              <a:rPr lang="en-GB" b="1" dirty="0"/>
              <a:t>without</a:t>
            </a:r>
            <a:r>
              <a:rPr lang="en-GB" dirty="0"/>
              <a:t> </a:t>
            </a:r>
            <a:r>
              <a:rPr lang="en-GB" b="1" dirty="0"/>
              <a:t>notes</a:t>
            </a:r>
            <a:r>
              <a:rPr lang="en-GB" dirty="0"/>
              <a:t>. </a:t>
            </a:r>
            <a:endParaRPr lang="en-GB" b="1" dirty="0"/>
          </a:p>
          <a:p>
            <a:r>
              <a:rPr lang="en-GB" dirty="0"/>
              <a:t>This makes studying more stimulating, more effective but more challenging. </a:t>
            </a:r>
          </a:p>
          <a:p>
            <a:r>
              <a:rPr lang="en-GB" dirty="0"/>
              <a:t>Challenge is part of learning.</a:t>
            </a:r>
          </a:p>
          <a:p>
            <a:endParaRPr lang="en-GB" dirty="0"/>
          </a:p>
        </p:txBody>
      </p:sp>
    </p:spTree>
    <p:extLst>
      <p:ext uri="{BB962C8B-B14F-4D97-AF65-F5344CB8AC3E}">
        <p14:creationId xmlns:p14="http://schemas.microsoft.com/office/powerpoint/2010/main" val="32065057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4.8|4.7|4.2|15.4"/>
</p:tagLst>
</file>

<file path=ppt/theme/theme1.xml><?xml version="1.0" encoding="utf-8"?>
<a:theme xmlns:a="http://schemas.openxmlformats.org/drawingml/2006/main" name="PunchcardVTI">
  <a:themeElements>
    <a:clrScheme name="AnalogousFromLightSeed_2SEEDS">
      <a:dk1>
        <a:srgbClr val="000000"/>
      </a:dk1>
      <a:lt1>
        <a:srgbClr val="FFFFFF"/>
      </a:lt1>
      <a:dk2>
        <a:srgbClr val="22363D"/>
      </a:dk2>
      <a:lt2>
        <a:srgbClr val="E2E5E8"/>
      </a:lt2>
      <a:accent1>
        <a:srgbClr val="BA9B7F"/>
      </a:accent1>
      <a:accent2>
        <a:srgbClr val="C59793"/>
      </a:accent2>
      <a:accent3>
        <a:srgbClr val="A6A27E"/>
      </a:accent3>
      <a:accent4>
        <a:srgbClr val="76ACA3"/>
      </a:accent4>
      <a:accent5>
        <a:srgbClr val="7BA9B8"/>
      </a:accent5>
      <a:accent6>
        <a:srgbClr val="7F93BA"/>
      </a:accent6>
      <a:hlink>
        <a:srgbClr val="5E85A8"/>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440D54B0E53C46BA86675583C467FE" ma:contentTypeVersion="0" ma:contentTypeDescription="Create a new document." ma:contentTypeScope="" ma:versionID="0d19b2f7e92b0056e45214000a3ca7b7">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C138DE-AAA8-49F7-B3E8-4E92A165AB25}"/>
</file>

<file path=customXml/itemProps2.xml><?xml version="1.0" encoding="utf-8"?>
<ds:datastoreItem xmlns:ds="http://schemas.openxmlformats.org/officeDocument/2006/customXml" ds:itemID="{B47E9664-3CA1-463D-9EB1-4895B458B68F}"/>
</file>

<file path=docProps/app.xml><?xml version="1.0" encoding="utf-8"?>
<Properties xmlns="http://schemas.openxmlformats.org/officeDocument/2006/extended-properties" xmlns:vt="http://schemas.openxmlformats.org/officeDocument/2006/docPropsVTypes">
  <TotalTime>197</TotalTime>
  <Words>1195</Words>
  <Application>Microsoft Office PowerPoint</Application>
  <PresentationFormat>Widescreen</PresentationFormat>
  <Paragraphs>156</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Neue Haas Grotesk Text Pro</vt:lpstr>
      <vt:lpstr>Wingdings</vt:lpstr>
      <vt:lpstr>PunchcardVTI</vt:lpstr>
      <vt:lpstr>Raising Attainment Supporting our young people to succeed</vt:lpstr>
      <vt:lpstr>PTs Raising Attainment</vt:lpstr>
      <vt:lpstr>Tonight’s Session</vt:lpstr>
      <vt:lpstr>Countdown and Key Dates</vt:lpstr>
      <vt:lpstr>Science of Learning</vt:lpstr>
      <vt:lpstr>PowerPoint Presentation</vt:lpstr>
      <vt:lpstr>Forgetting</vt:lpstr>
      <vt:lpstr>Fighting against forgetting</vt:lpstr>
      <vt:lpstr>What is Retrieval Practice?</vt:lpstr>
      <vt:lpstr>Top 3 Retrieval Practice Strategies </vt:lpstr>
      <vt:lpstr>SQA Past Paper Questions </vt:lpstr>
      <vt:lpstr>What is a Flashcard?</vt:lpstr>
      <vt:lpstr>What a Flashcard is NOT</vt:lpstr>
      <vt:lpstr>Why use Flashcards?</vt:lpstr>
      <vt:lpstr>Brain-dumps A.K.A. Free Recall</vt:lpstr>
      <vt:lpstr>Keep repeating retrieval</vt:lpstr>
      <vt:lpstr>The Power of Retrieval </vt:lpstr>
      <vt:lpstr>Study Environment</vt:lpstr>
      <vt:lpstr>Effective Study Space</vt:lpstr>
      <vt:lpstr>PowerPoint Presentation</vt:lpstr>
      <vt:lpstr>Step Up S5</vt:lpstr>
      <vt:lpstr>Study Plan</vt:lpstr>
      <vt:lpstr>PowerPoint Presentation</vt:lpstr>
      <vt:lpstr>Supports and resources</vt:lpstr>
      <vt:lpstr>Raising Attainment PSE inserts </vt:lpstr>
      <vt:lpstr>Take home messages</vt:lpstr>
      <vt:lpstr>Tonight’s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 Attainment Supporting our young people to succeed</dc:title>
  <dc:creator>Mr Houston</dc:creator>
  <cp:lastModifiedBy>DHouston</cp:lastModifiedBy>
  <cp:revision>11</cp:revision>
  <dcterms:created xsi:type="dcterms:W3CDTF">2022-10-25T02:01:45Z</dcterms:created>
  <dcterms:modified xsi:type="dcterms:W3CDTF">2022-10-25T16:03:48Z</dcterms:modified>
</cp:coreProperties>
</file>