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366" r:id="rId5"/>
    <p:sldId id="367" r:id="rId6"/>
    <p:sldId id="368" r:id="rId7"/>
    <p:sldId id="370" r:id="rId8"/>
    <p:sldId id="371" r:id="rId9"/>
    <p:sldId id="377" r:id="rId10"/>
    <p:sldId id="378" r:id="rId11"/>
    <p:sldId id="372" r:id="rId12"/>
    <p:sldId id="374" r:id="rId13"/>
    <p:sldId id="38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5" autoAdjust="0"/>
    <p:restoredTop sz="94660"/>
  </p:normalViewPr>
  <p:slideViewPr>
    <p:cSldViewPr>
      <p:cViewPr varScale="1">
        <p:scale>
          <a:sx n="87" d="100"/>
          <a:sy n="87" d="100"/>
        </p:scale>
        <p:origin x="-4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E6A567-BD55-4577-9AEE-77525FDF2609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61992-9E44-42D9-8751-92C6D9E6F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51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EC2CD7C7-1E02-4C15-9FD7-0EF0270AFBE5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6DF4B0E6-71E0-41A1-91BA-219FC3335709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031163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D7C7-1E02-4C15-9FD7-0EF0270AFBE5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B0E6-71E0-41A1-91BA-219FC3335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069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D7C7-1E02-4C15-9FD7-0EF0270AFBE5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B0E6-71E0-41A1-91BA-219FC3335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980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D7C7-1E02-4C15-9FD7-0EF0270AFBE5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B0E6-71E0-41A1-91BA-219FC3335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687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D7C7-1E02-4C15-9FD7-0EF0270AFBE5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B0E6-71E0-41A1-91BA-219FC3335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7002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D7C7-1E02-4C15-9FD7-0EF0270AFBE5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B0E6-71E0-41A1-91BA-219FC3335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069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D7C7-1E02-4C15-9FD7-0EF0270AFBE5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B0E6-71E0-41A1-91BA-219FC3335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3641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D7C7-1E02-4C15-9FD7-0EF0270AFBE5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B0E6-71E0-41A1-91BA-219FC3335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105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D7C7-1E02-4C15-9FD7-0EF0270AFBE5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B0E6-71E0-41A1-91BA-219FC3335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990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EC2CD7C7-1E02-4C15-9FD7-0EF0270AFBE5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6DF4B0E6-71E0-41A1-91BA-219FC3335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83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D7C7-1E02-4C15-9FD7-0EF0270AFBE5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6DF4B0E6-71E0-41A1-91BA-219FC3335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39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D7C7-1E02-4C15-9FD7-0EF0270AFBE5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B0E6-71E0-41A1-91BA-219FC3335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190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D7C7-1E02-4C15-9FD7-0EF0270AFBE5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B0E6-71E0-41A1-91BA-219FC3335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981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D7C7-1E02-4C15-9FD7-0EF0270AFBE5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B0E6-71E0-41A1-91BA-219FC3335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6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D7C7-1E02-4C15-9FD7-0EF0270AFBE5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B0E6-71E0-41A1-91BA-219FC3335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62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D7C7-1E02-4C15-9FD7-0EF0270AFBE5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B0E6-71E0-41A1-91BA-219FC3335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167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D7C7-1E02-4C15-9FD7-0EF0270AFBE5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B0E6-71E0-41A1-91BA-219FC3335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764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C2CD7C7-1E02-4C15-9FD7-0EF0270AFBE5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DF4B0E6-71E0-41A1-91BA-219FC3335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775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lasgow.gov.uk/index.aspx?articleid=1788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lasgow.gov.uk/index.aspx?articleid=17885" TargetMode="External"/><Relationship Id="rId2" Type="http://schemas.openxmlformats.org/officeDocument/2006/relationships/hyperlink" Target="https://www.glasgow.gov.uk/index.aspx?articleid=19898&amp;return=aHR0cHM6Ly93d3cuZ2xhc2dvdy5nb3YudWsvaW5kZXguYXNweD9hcnRpY2xlaWQ9MjM5OTk%3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lasgow.gov.uk/index.aspx?articleid=1702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getyournec.scot/nec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83567"/>
          </a:xfrm>
          <a:solidFill>
            <a:srgbClr val="FFC000"/>
          </a:solidFill>
          <a:ln>
            <a:solidFill>
              <a:srgbClr val="FFC000"/>
            </a:solidFill>
          </a:ln>
        </p:spPr>
        <p:txBody>
          <a:bodyPr/>
          <a:lstStyle/>
          <a:p>
            <a:r>
              <a:rPr lang="en-GB" dirty="0"/>
              <a:t>STA Coffee Morning 2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0F44E7C-3386-C74F-8D49-ECE4CAEA4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247" y="1556792"/>
            <a:ext cx="8604773" cy="50896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Welcome to 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ysClr val="windowText" lastClr="000000"/>
                </a:solidFill>
              </a:rPr>
              <a:t>Please help yourself to tea and coffee! 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8B08A899-C116-4E92-A0FB-52FC505E51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39863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0596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D3ACB-A470-A23D-E3C5-D9275D487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-315416"/>
            <a:ext cx="7704667" cy="1981200"/>
          </a:xfrm>
        </p:spPr>
        <p:txBody>
          <a:bodyPr/>
          <a:lstStyle/>
          <a:p>
            <a:r>
              <a:rPr lang="en-GB" dirty="0"/>
              <a:t>English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DBEF0-4342-1D22-02C1-AD5A62F7C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908720"/>
            <a:ext cx="7643192" cy="5091096"/>
          </a:xfrm>
        </p:spPr>
        <p:txBody>
          <a:bodyPr>
            <a:normAutofit/>
          </a:bodyPr>
          <a:lstStyle/>
          <a:p>
            <a:r>
              <a:rPr lang="en-GB" dirty="0"/>
              <a:t>Classes will start after the October week</a:t>
            </a:r>
          </a:p>
          <a:p>
            <a:r>
              <a:rPr lang="en-GB" dirty="0"/>
              <a:t>FREE </a:t>
            </a:r>
          </a:p>
          <a:p>
            <a:r>
              <a:rPr lang="en-GB" dirty="0"/>
              <a:t>Saturday morning</a:t>
            </a:r>
          </a:p>
          <a:p>
            <a:r>
              <a:rPr lang="en-GB" dirty="0"/>
              <a:t>You will be contacted with a confirmed start date</a:t>
            </a:r>
          </a:p>
        </p:txBody>
      </p:sp>
      <p:sp>
        <p:nvSpPr>
          <p:cNvPr id="4" name="AutoShape 2" descr="🥣 Bowl With Spoon Emoj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🥣 Bowl With Spoon Emoj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8B08A899-C116-4E92-A0FB-52FC505E51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1115616" cy="1357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4016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86401-DF45-61EB-9229-F92D89841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How can we support you financially?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84AEE-5F5B-C578-E13D-0527C1ABC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2132856"/>
            <a:ext cx="7704667" cy="3332816"/>
          </a:xfrm>
        </p:spPr>
        <p:txBody>
          <a:bodyPr>
            <a:normAutofit fontScale="55000" lnSpcReduction="20000"/>
          </a:bodyPr>
          <a:lstStyle/>
          <a:p>
            <a:r>
              <a:rPr lang="en-GB" sz="3600" dirty="0"/>
              <a:t>Breakfast Club</a:t>
            </a:r>
          </a:p>
          <a:p>
            <a:r>
              <a:rPr lang="en-GB" sz="3600" dirty="0"/>
              <a:t>Clothing Grant </a:t>
            </a:r>
          </a:p>
          <a:p>
            <a:r>
              <a:rPr lang="en-GB" sz="3600" dirty="0"/>
              <a:t>Free School Meals</a:t>
            </a:r>
          </a:p>
          <a:p>
            <a:r>
              <a:rPr lang="en-GB" sz="3600" dirty="0"/>
              <a:t>School Transport</a:t>
            </a:r>
          </a:p>
          <a:p>
            <a:r>
              <a:rPr lang="en-GB" sz="3600" dirty="0"/>
              <a:t>EMA </a:t>
            </a:r>
          </a:p>
          <a:p>
            <a:r>
              <a:rPr lang="en-GB" sz="3600" dirty="0"/>
              <a:t>Parent Pay </a:t>
            </a:r>
          </a:p>
          <a:p>
            <a:r>
              <a:rPr lang="en-GB" sz="3600" dirty="0"/>
              <a:t>FISO</a:t>
            </a:r>
          </a:p>
          <a:p>
            <a:r>
              <a:rPr lang="en-GB" sz="3600" dirty="0"/>
              <a:t>English Classes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B08A899-C116-4E92-A0FB-52FC505E51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1115616" cy="1357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3323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D3ACB-A470-A23D-E3C5-D9275D487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097" y="-603448"/>
            <a:ext cx="7704667" cy="1981200"/>
          </a:xfrm>
        </p:spPr>
        <p:txBody>
          <a:bodyPr/>
          <a:lstStyle/>
          <a:p>
            <a:r>
              <a:rPr lang="en-GB" dirty="0"/>
              <a:t>Breakfast Club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DBEF0-4342-1D22-02C1-AD5A62F7C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908720"/>
            <a:ext cx="7643192" cy="5091096"/>
          </a:xfrm>
        </p:spPr>
        <p:txBody>
          <a:bodyPr>
            <a:normAutofit/>
          </a:bodyPr>
          <a:lstStyle/>
          <a:p>
            <a:r>
              <a:rPr lang="en-GB" dirty="0"/>
              <a:t>Every morning between 8.00am and 8.30am </a:t>
            </a:r>
          </a:p>
          <a:p>
            <a:r>
              <a:rPr lang="en-GB" dirty="0"/>
              <a:t>FREE </a:t>
            </a:r>
          </a:p>
          <a:p>
            <a:r>
              <a:rPr lang="en-GB" dirty="0"/>
              <a:t>Pupils can play sport and have breakfast </a:t>
            </a:r>
          </a:p>
          <a:p>
            <a:endParaRPr lang="en-GB" dirty="0"/>
          </a:p>
        </p:txBody>
      </p:sp>
      <p:sp>
        <p:nvSpPr>
          <p:cNvPr id="4" name="AutoShape 2" descr="🥣 Bowl With Spoon Emoj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🥣 Bowl With Spoon Emoj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8B08A899-C116-4E92-A0FB-52FC505E51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1115616" cy="1357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4850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D3ACB-A470-A23D-E3C5-D9275D487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097" y="-603448"/>
            <a:ext cx="7704667" cy="1981200"/>
          </a:xfrm>
        </p:spPr>
        <p:txBody>
          <a:bodyPr/>
          <a:lstStyle/>
          <a:p>
            <a:r>
              <a:rPr lang="en-GB" dirty="0"/>
              <a:t>Clothing Grant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DBEF0-4342-1D22-02C1-AD5A62F7C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908720"/>
            <a:ext cx="7643192" cy="5091096"/>
          </a:xfrm>
        </p:spPr>
        <p:txBody>
          <a:bodyPr>
            <a:normAutofit/>
          </a:bodyPr>
          <a:lstStyle/>
          <a:p>
            <a:r>
              <a:rPr lang="en-GB" dirty="0"/>
              <a:t>Families on low incomes may be eligible to receive a School Clothing Grant award of £120 for a Primary aged child or £150 for a Secondary aged child. </a:t>
            </a:r>
          </a:p>
          <a:p>
            <a:r>
              <a:rPr lang="en-GB" dirty="0"/>
              <a:t>Eligibility criteria can be found here - </a:t>
            </a:r>
            <a:r>
              <a:rPr lang="en-GB" dirty="0">
                <a:hlinkClick r:id="rId2"/>
              </a:rPr>
              <a:t>https://www.glasgow.gov.uk/index.aspx?articleid=17885</a:t>
            </a:r>
            <a:r>
              <a:rPr lang="en-GB" dirty="0"/>
              <a:t> </a:t>
            </a:r>
          </a:p>
          <a:p>
            <a:endParaRPr lang="en-GB" dirty="0"/>
          </a:p>
        </p:txBody>
      </p:sp>
      <p:sp>
        <p:nvSpPr>
          <p:cNvPr id="4" name="AutoShape 2" descr="🥣 Bowl With Spoon Emoj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🥣 Bowl With Spoon Emoj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8B08A899-C116-4E92-A0FB-52FC505E51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1115616" cy="1357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4287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D3ACB-A470-A23D-E3C5-D9275D487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097" y="-603448"/>
            <a:ext cx="7704667" cy="1981200"/>
          </a:xfrm>
        </p:spPr>
        <p:txBody>
          <a:bodyPr/>
          <a:lstStyle/>
          <a:p>
            <a:r>
              <a:rPr lang="en-GB" dirty="0"/>
              <a:t>Free School Meals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DBEF0-4342-1D22-02C1-AD5A62F7C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908720"/>
            <a:ext cx="7643192" cy="5091096"/>
          </a:xfrm>
        </p:spPr>
        <p:txBody>
          <a:bodyPr>
            <a:normAutofit/>
          </a:bodyPr>
          <a:lstStyle/>
          <a:p>
            <a:r>
              <a:rPr lang="en-GB" u="sng" dirty="0">
                <a:hlinkClick r:id="rId2"/>
              </a:rPr>
              <a:t>FSM Application Form</a:t>
            </a:r>
            <a:endParaRPr lang="en-GB" u="sng" dirty="0"/>
          </a:p>
          <a:p>
            <a:endParaRPr lang="en-GB" u="sng" dirty="0"/>
          </a:p>
          <a:p>
            <a:r>
              <a:rPr lang="en-GB" dirty="0"/>
              <a:t>You must apply every year for every child. </a:t>
            </a:r>
          </a:p>
          <a:p>
            <a:r>
              <a:rPr lang="en-GB" dirty="0"/>
              <a:t>Eligibility criteria can be found here - </a:t>
            </a:r>
            <a:r>
              <a:rPr lang="en-GB" dirty="0">
                <a:hlinkClick r:id="rId3"/>
              </a:rPr>
              <a:t>https://www.glasgow.gov.uk/index.aspx?articleid=17885</a:t>
            </a:r>
            <a:r>
              <a:rPr lang="en-GB" dirty="0"/>
              <a:t> </a:t>
            </a:r>
          </a:p>
        </p:txBody>
      </p:sp>
      <p:sp>
        <p:nvSpPr>
          <p:cNvPr id="4" name="AutoShape 2" descr="🥣 Bowl With Spoon Emoj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🥣 Bowl With Spoon Emoj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8B08A899-C116-4E92-A0FB-52FC505E51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1115616" cy="1357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1105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D3ACB-A470-A23D-E3C5-D9275D487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097" y="-603448"/>
            <a:ext cx="8174903" cy="1981200"/>
          </a:xfrm>
        </p:spPr>
        <p:txBody>
          <a:bodyPr>
            <a:normAutofit/>
          </a:bodyPr>
          <a:lstStyle/>
          <a:p>
            <a:r>
              <a:rPr lang="en-GB" sz="3600" dirty="0"/>
              <a:t>Educational Maintenance Allowance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DBEF0-4342-1D22-02C1-AD5A62F7C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908720"/>
            <a:ext cx="7643192" cy="5091096"/>
          </a:xfrm>
        </p:spPr>
        <p:txBody>
          <a:bodyPr>
            <a:normAutofit/>
          </a:bodyPr>
          <a:lstStyle/>
          <a:p>
            <a:r>
              <a:rPr lang="en-GB" dirty="0"/>
              <a:t>Education Maintenance Allowance (EMA) is a weekly allowance paid to help young people in education beyond the statutory school leaving age of 16.</a:t>
            </a:r>
          </a:p>
          <a:p>
            <a:r>
              <a:rPr lang="en-GB" dirty="0"/>
              <a:t>Range of criteria can be found here - </a:t>
            </a:r>
            <a:r>
              <a:rPr lang="en-GB" dirty="0">
                <a:hlinkClick r:id="rId2"/>
              </a:rPr>
              <a:t>https://www.glasgow.gov.uk/index.aspx?articleid=17025</a:t>
            </a:r>
            <a:r>
              <a:rPr lang="en-GB" dirty="0"/>
              <a:t> </a:t>
            </a:r>
          </a:p>
          <a:p>
            <a:r>
              <a:rPr lang="en-GB" dirty="0"/>
              <a:t>The INCOME THRESHOLD for the EMA Programme, Academic Year 2022/2023</a:t>
            </a:r>
          </a:p>
          <a:p>
            <a:pPr marL="0" indent="0">
              <a:buNone/>
            </a:pPr>
            <a:r>
              <a:rPr lang="en-GB" dirty="0"/>
              <a:t>Household Income    </a:t>
            </a:r>
          </a:p>
          <a:p>
            <a:pPr marL="0" indent="0">
              <a:buNone/>
            </a:pPr>
            <a:r>
              <a:rPr lang="en-GB" dirty="0"/>
              <a:t>£0 - £24,421                      1  Child                                                      </a:t>
            </a:r>
          </a:p>
          <a:p>
            <a:pPr marL="0" indent="0">
              <a:buNone/>
            </a:pPr>
            <a:r>
              <a:rPr lang="en-GB" dirty="0"/>
              <a:t>£0 - £26,884                      2+ Dependent Children</a:t>
            </a:r>
          </a:p>
          <a:p>
            <a:endParaRPr lang="en-GB" dirty="0"/>
          </a:p>
        </p:txBody>
      </p:sp>
      <p:sp>
        <p:nvSpPr>
          <p:cNvPr id="4" name="AutoShape 2" descr="🥣 Bowl With Spoon Emoj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🥣 Bowl With Spoon Emoj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8B08A899-C116-4E92-A0FB-52FC505E51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67" y="1"/>
            <a:ext cx="983201" cy="1196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5745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D3ACB-A470-A23D-E3C5-D9275D487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097" y="-603448"/>
            <a:ext cx="8174903" cy="1981200"/>
          </a:xfrm>
        </p:spPr>
        <p:txBody>
          <a:bodyPr>
            <a:normAutofit/>
          </a:bodyPr>
          <a:lstStyle/>
          <a:p>
            <a:r>
              <a:rPr lang="en-GB" sz="3600" dirty="0"/>
              <a:t>Free School Transport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DBEF0-4342-1D22-02C1-AD5A62F7C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908720"/>
            <a:ext cx="7643192" cy="5091096"/>
          </a:xfrm>
        </p:spPr>
        <p:txBody>
          <a:bodyPr>
            <a:normAutofit/>
          </a:bodyPr>
          <a:lstStyle/>
          <a:p>
            <a:r>
              <a:rPr lang="en-GB" dirty="0"/>
              <a:t>All children and young people aged 5 - 21 year of age can now travel by bus free by applying for a </a:t>
            </a:r>
            <a:r>
              <a:rPr lang="en-GB" b="1" dirty="0"/>
              <a:t>National Entitlement Card (NEC Card)</a:t>
            </a:r>
            <a:r>
              <a:rPr lang="en-GB" dirty="0"/>
              <a:t>.</a:t>
            </a:r>
          </a:p>
          <a:p>
            <a:r>
              <a:rPr lang="en-GB" dirty="0"/>
              <a:t>Apply here - </a:t>
            </a:r>
            <a:r>
              <a:rPr lang="en-GB" u="sng" dirty="0" err="1">
                <a:hlinkClick r:id="rId2"/>
              </a:rPr>
              <a:t>getyournec.scot</a:t>
            </a:r>
            <a:r>
              <a:rPr lang="en-GB" u="sng" dirty="0"/>
              <a:t> </a:t>
            </a:r>
            <a:endParaRPr lang="en-GB" dirty="0"/>
          </a:p>
        </p:txBody>
      </p:sp>
      <p:sp>
        <p:nvSpPr>
          <p:cNvPr id="4" name="AutoShape 2" descr="🥣 Bowl With Spoon Emoj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🥣 Bowl With Spoon Emoj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8B08A899-C116-4E92-A0FB-52FC505E51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67" y="1"/>
            <a:ext cx="983201" cy="1196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4928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D3ACB-A470-A23D-E3C5-D9275D487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097" y="-603448"/>
            <a:ext cx="7704667" cy="1981200"/>
          </a:xfrm>
        </p:spPr>
        <p:txBody>
          <a:bodyPr/>
          <a:lstStyle/>
          <a:p>
            <a:r>
              <a:rPr lang="en-GB" dirty="0"/>
              <a:t>Parent Pay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DBEF0-4342-1D22-02C1-AD5A62F7C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908720"/>
            <a:ext cx="7643192" cy="5091096"/>
          </a:xfrm>
        </p:spPr>
        <p:txBody>
          <a:bodyPr>
            <a:normAutofit/>
          </a:bodyPr>
          <a:lstStyle/>
          <a:p>
            <a:r>
              <a:rPr lang="en-GB" dirty="0"/>
              <a:t>All school payments are now done through </a:t>
            </a:r>
            <a:r>
              <a:rPr lang="en-GB" b="1" dirty="0"/>
              <a:t>Parent Pay.</a:t>
            </a:r>
          </a:p>
          <a:p>
            <a:r>
              <a:rPr lang="en-GB" dirty="0"/>
              <a:t>You need to set up the Parent Pay account. </a:t>
            </a:r>
          </a:p>
          <a:p>
            <a:r>
              <a:rPr lang="en-GB" dirty="0"/>
              <a:t>Each child has a unique code. </a:t>
            </a:r>
          </a:p>
          <a:p>
            <a:r>
              <a:rPr lang="en-GB" dirty="0"/>
              <a:t>Please login in using the details we have provided. </a:t>
            </a:r>
          </a:p>
        </p:txBody>
      </p:sp>
      <p:sp>
        <p:nvSpPr>
          <p:cNvPr id="4" name="AutoShape 2" descr="🥣 Bowl With Spoon Emoj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🥣 Bowl With Spoon Emoj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8B08A899-C116-4E92-A0FB-52FC505E51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1115616" cy="1357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3742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D3ACB-A470-A23D-E3C5-D9275D487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915" y="-315416"/>
            <a:ext cx="7704667" cy="1981200"/>
          </a:xfrm>
        </p:spPr>
        <p:txBody>
          <a:bodyPr>
            <a:normAutofit/>
          </a:bodyPr>
          <a:lstStyle/>
          <a:p>
            <a:r>
              <a:rPr lang="en-GB" sz="6600" dirty="0"/>
              <a:t>FISO</a:t>
            </a:r>
          </a:p>
        </p:txBody>
      </p:sp>
      <p:sp>
        <p:nvSpPr>
          <p:cNvPr id="4" name="AutoShape 2" descr="🥣 Bowl With Spoon Emoj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🥣 Bowl With Spoon Emoj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8B08A899-C116-4E92-A0FB-52FC505E51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1115616" cy="1357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2502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A8416BACD114409F861F019DEFDDEE" ma:contentTypeVersion="16" ma:contentTypeDescription="Create a new document." ma:contentTypeScope="" ma:versionID="ced48aefe4545eefdd8a655dfa3e8227">
  <xsd:schema xmlns:xsd="http://www.w3.org/2001/XMLSchema" xmlns:xs="http://www.w3.org/2001/XMLSchema" xmlns:p="http://schemas.microsoft.com/office/2006/metadata/properties" xmlns:ns2="70025eb7-72e0-4010-ac0a-c2a2744a278a" xmlns:ns3="aa2798ac-48ae-4a98-ba12-fd958f46cf40" xmlns:ns4="c4593217-831f-4ab0-8cb9-5d6d407bd147" targetNamespace="http://schemas.microsoft.com/office/2006/metadata/properties" ma:root="true" ma:fieldsID="94221daeaac06bc07cd58deea4cb71d1" ns2:_="" ns3:_="" ns4:_="">
    <xsd:import namespace="70025eb7-72e0-4010-ac0a-c2a2744a278a"/>
    <xsd:import namespace="aa2798ac-48ae-4a98-ba12-fd958f46cf40"/>
    <xsd:import namespace="c4593217-831f-4ab0-8cb9-5d6d407bd1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025eb7-72e0-4010-ac0a-c2a2744a27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a8110b4-7946-418e-8ab0-d3d0ec8bff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2798ac-48ae-4a98-ba12-fd958f46cf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593217-831f-4ab0-8cb9-5d6d407bd147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2644f179-4388-4d51-9ac6-a112fa3c85e8}" ma:internalName="TaxCatchAll" ma:showField="CatchAllData" ma:web="aa2798ac-48ae-4a98-ba12-fd958f46cf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4593217-831f-4ab0-8cb9-5d6d407bd147" xsi:nil="true"/>
    <lcf76f155ced4ddcb4097134ff3c332f xmlns="70025eb7-72e0-4010-ac0a-c2a2744a278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7599D1F-E4E9-4244-9D37-0BF5783E8C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765F0E-4317-400C-A0F8-1D8B932204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025eb7-72e0-4010-ac0a-c2a2744a278a"/>
    <ds:schemaRef ds:uri="aa2798ac-48ae-4a98-ba12-fd958f46cf40"/>
    <ds:schemaRef ds:uri="c4593217-831f-4ab0-8cb9-5d6d407bd1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B64A19A-73CD-485E-80C3-B6AC7A08A0ED}">
  <ds:schemaRefs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terms/"/>
    <ds:schemaRef ds:uri="90a51dbc-259b-49ab-8a70-efe665442889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dcmitype/"/>
    <ds:schemaRef ds:uri="c4593217-831f-4ab0-8cb9-5d6d407bd147"/>
    <ds:schemaRef ds:uri="70025eb7-72e0-4010-ac0a-c2a2744a278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2930</TotalTime>
  <Words>250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Parallax</vt:lpstr>
      <vt:lpstr>STA Coffee Morning 2</vt:lpstr>
      <vt:lpstr>How can we support you financially?</vt:lpstr>
      <vt:lpstr>Breakfast Club</vt:lpstr>
      <vt:lpstr>Clothing Grant</vt:lpstr>
      <vt:lpstr>Free School Meals</vt:lpstr>
      <vt:lpstr>Educational Maintenance Allowance</vt:lpstr>
      <vt:lpstr>Free School Transport</vt:lpstr>
      <vt:lpstr>Parent Pay</vt:lpstr>
      <vt:lpstr>FISO</vt:lpstr>
      <vt:lpstr>English Classes</vt:lpstr>
    </vt:vector>
  </TitlesOfParts>
  <Company>Glasgow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S1 Assembly</dc:title>
  <dc:creator>BQuinn</dc:creator>
  <cp:lastModifiedBy>SIgoe</cp:lastModifiedBy>
  <cp:revision>128</cp:revision>
  <cp:lastPrinted>2021-03-30T13:18:10Z</cp:lastPrinted>
  <dcterms:created xsi:type="dcterms:W3CDTF">2019-08-21T18:02:03Z</dcterms:created>
  <dcterms:modified xsi:type="dcterms:W3CDTF">2022-10-13T08:45:37Z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0x01010087A8416BACD114409F861F019DEFDDEE</vt:lpwstr>
  </property>
</Properties>
</file>