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7" r:id="rId4"/>
    <p:sldId id="299" r:id="rId5"/>
    <p:sldId id="289" r:id="rId6"/>
    <p:sldId id="294" r:id="rId7"/>
    <p:sldId id="291" r:id="rId8"/>
    <p:sldId id="300" r:id="rId9"/>
    <p:sldId id="301" r:id="rId10"/>
    <p:sldId id="304" r:id="rId11"/>
    <p:sldId id="319" r:id="rId12"/>
    <p:sldId id="303" r:id="rId13"/>
    <p:sldId id="302" r:id="rId14"/>
    <p:sldId id="320" r:id="rId15"/>
    <p:sldId id="32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7E7FF"/>
    <a:srgbClr val="CCFFCC"/>
    <a:srgbClr val="FF0066"/>
    <a:srgbClr val="3399FF"/>
    <a:srgbClr val="FF6699"/>
    <a:srgbClr val="66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67FE3-710A-49AF-8740-74648B869A4F}" v="3" dt="2020-09-04T17:04:26.613"/>
    <p1510:client id="{4EC92B0F-D0E5-425A-FA64-293DA82246EA}" v="23" dt="2023-07-20T14:58:30.014"/>
    <p1510:client id="{BBA683B0-27FC-3924-6FA8-825AE28D01FB}" v="1" dt="2022-12-28T11:17:51.751"/>
    <p1510:client id="{E2FFFBC4-7A21-AAF9-2C86-E594CAAB4CDA}" v="6" dt="2021-08-27T14:46:44.518"/>
    <p1510:client id="{F9D4767C-C188-42BE-1ACF-601E3C3D9089}" v="65" dt="2021-08-27T14:51:21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5" d="100"/>
          <a:sy n="85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McGeady" userId="S::gw16mcgeadyliam@glow.sch.uk::10982255-6a9a-46cc-9e83-d7bd3b68a8d4" providerId="AD" clId="Web-{4EC92B0F-D0E5-425A-FA64-293DA82246EA}"/>
    <pc:docChg chg="modSld">
      <pc:chgData name="Mr McGeady" userId="S::gw16mcgeadyliam@glow.sch.uk::10982255-6a9a-46cc-9e83-d7bd3b68a8d4" providerId="AD" clId="Web-{4EC92B0F-D0E5-425A-FA64-293DA82246EA}" dt="2023-07-20T14:58:20.685" v="19" actId="20577"/>
      <pc:docMkLst>
        <pc:docMk/>
      </pc:docMkLst>
      <pc:sldChg chg="modSp">
        <pc:chgData name="Mr McGeady" userId="S::gw16mcgeadyliam@glow.sch.uk::10982255-6a9a-46cc-9e83-d7bd3b68a8d4" providerId="AD" clId="Web-{4EC92B0F-D0E5-425A-FA64-293DA82246EA}" dt="2023-07-20T14:56:41.928" v="0" actId="20577"/>
        <pc:sldMkLst>
          <pc:docMk/>
          <pc:sldMk cId="3029269620" sldId="256"/>
        </pc:sldMkLst>
        <pc:spChg chg="mod">
          <ac:chgData name="Mr McGeady" userId="S::gw16mcgeadyliam@glow.sch.uk::10982255-6a9a-46cc-9e83-d7bd3b68a8d4" providerId="AD" clId="Web-{4EC92B0F-D0E5-425A-FA64-293DA82246EA}" dt="2023-07-20T14:56:41.928" v="0" actId="20577"/>
          <ac:spMkLst>
            <pc:docMk/>
            <pc:sldMk cId="3029269620" sldId="256"/>
            <ac:spMk id="11" creationId="{170BC130-731D-4D2A-AEB9-C38B70C5C2CC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7:20.244" v="3" actId="20577"/>
        <pc:sldMkLst>
          <pc:docMk/>
          <pc:sldMk cId="2347403133" sldId="289"/>
        </pc:sldMkLst>
        <pc:spChg chg="mod">
          <ac:chgData name="Mr McGeady" userId="S::gw16mcgeadyliam@glow.sch.uk::10982255-6a9a-46cc-9e83-d7bd3b68a8d4" providerId="AD" clId="Web-{4EC92B0F-D0E5-425A-FA64-293DA82246EA}" dt="2023-07-20T14:57:20.244" v="3" actId="20577"/>
          <ac:spMkLst>
            <pc:docMk/>
            <pc:sldMk cId="2347403133" sldId="289"/>
            <ac:spMk id="17" creationId="{BDA7D90C-6807-400A-B99E-F7CE76F83534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7:33.541" v="5" actId="20577"/>
        <pc:sldMkLst>
          <pc:docMk/>
          <pc:sldMk cId="1937362990" sldId="291"/>
        </pc:sldMkLst>
        <pc:spChg chg="mod">
          <ac:chgData name="Mr McGeady" userId="S::gw16mcgeadyliam@glow.sch.uk::10982255-6a9a-46cc-9e83-d7bd3b68a8d4" providerId="AD" clId="Web-{4EC92B0F-D0E5-425A-FA64-293DA82246EA}" dt="2023-07-20T14:57:33.541" v="5" actId="20577"/>
          <ac:spMkLst>
            <pc:docMk/>
            <pc:sldMk cId="1937362990" sldId="291"/>
            <ac:spMk id="10" creationId="{AB579CA1-A29F-4CEC-B534-220EDF235208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7:26.525" v="4" actId="20577"/>
        <pc:sldMkLst>
          <pc:docMk/>
          <pc:sldMk cId="783454827" sldId="294"/>
        </pc:sldMkLst>
        <pc:spChg chg="mod">
          <ac:chgData name="Mr McGeady" userId="S::gw16mcgeadyliam@glow.sch.uk::10982255-6a9a-46cc-9e83-d7bd3b68a8d4" providerId="AD" clId="Web-{4EC92B0F-D0E5-425A-FA64-293DA82246EA}" dt="2023-07-20T14:57:26.525" v="4" actId="20577"/>
          <ac:spMkLst>
            <pc:docMk/>
            <pc:sldMk cId="783454827" sldId="294"/>
            <ac:spMk id="17" creationId="{BDA7D90C-6807-400A-B99E-F7CE76F83534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7:04.164" v="2" actId="20577"/>
        <pc:sldMkLst>
          <pc:docMk/>
          <pc:sldMk cId="171447402" sldId="297"/>
        </pc:sldMkLst>
        <pc:spChg chg="mod">
          <ac:chgData name="Mr McGeady" userId="S::gw16mcgeadyliam@glow.sch.uk::10982255-6a9a-46cc-9e83-d7bd3b68a8d4" providerId="AD" clId="Web-{4EC92B0F-D0E5-425A-FA64-293DA82246EA}" dt="2023-07-20T14:57:04.164" v="2" actId="20577"/>
          <ac:spMkLst>
            <pc:docMk/>
            <pc:sldMk cId="171447402" sldId="297"/>
            <ac:spMk id="24" creationId="{EBE5728E-5776-4F63-88B1-A7D6D313706F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6:54.257" v="1" actId="20577"/>
        <pc:sldMkLst>
          <pc:docMk/>
          <pc:sldMk cId="3800111570" sldId="298"/>
        </pc:sldMkLst>
        <pc:spChg chg="mod">
          <ac:chgData name="Mr McGeady" userId="S::gw16mcgeadyliam@glow.sch.uk::10982255-6a9a-46cc-9e83-d7bd3b68a8d4" providerId="AD" clId="Web-{4EC92B0F-D0E5-425A-FA64-293DA82246EA}" dt="2023-07-20T14:56:54.257" v="1" actId="20577"/>
          <ac:spMkLst>
            <pc:docMk/>
            <pc:sldMk cId="3800111570" sldId="298"/>
            <ac:spMk id="24" creationId="{EBE5728E-5776-4F63-88B1-A7D6D313706F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7:41.448" v="7" actId="20577"/>
        <pc:sldMkLst>
          <pc:docMk/>
          <pc:sldMk cId="3406571819" sldId="300"/>
        </pc:sldMkLst>
        <pc:spChg chg="mod">
          <ac:chgData name="Mr McGeady" userId="S::gw16mcgeadyliam@glow.sch.uk::10982255-6a9a-46cc-9e83-d7bd3b68a8d4" providerId="AD" clId="Web-{4EC92B0F-D0E5-425A-FA64-293DA82246EA}" dt="2023-07-20T14:57:41.448" v="7" actId="20577"/>
          <ac:spMkLst>
            <pc:docMk/>
            <pc:sldMk cId="3406571819" sldId="300"/>
            <ac:spMk id="17" creationId="{BDC47A45-2197-465C-94CC-99303181A245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7:45.777" v="9" actId="20577"/>
        <pc:sldMkLst>
          <pc:docMk/>
          <pc:sldMk cId="407981550" sldId="301"/>
        </pc:sldMkLst>
        <pc:spChg chg="mod">
          <ac:chgData name="Mr McGeady" userId="S::gw16mcgeadyliam@glow.sch.uk::10982255-6a9a-46cc-9e83-d7bd3b68a8d4" providerId="AD" clId="Web-{4EC92B0F-D0E5-425A-FA64-293DA82246EA}" dt="2023-07-20T14:57:45.777" v="9" actId="20577"/>
          <ac:spMkLst>
            <pc:docMk/>
            <pc:sldMk cId="407981550" sldId="301"/>
            <ac:spMk id="17" creationId="{BDC47A45-2197-465C-94CC-99303181A245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8:07.747" v="15" actId="20577"/>
        <pc:sldMkLst>
          <pc:docMk/>
          <pc:sldMk cId="3819049278" sldId="302"/>
        </pc:sldMkLst>
        <pc:spChg chg="mod">
          <ac:chgData name="Mr McGeady" userId="S::gw16mcgeadyliam@glow.sch.uk::10982255-6a9a-46cc-9e83-d7bd3b68a8d4" providerId="AD" clId="Web-{4EC92B0F-D0E5-425A-FA64-293DA82246EA}" dt="2023-07-20T14:58:07.747" v="15" actId="20577"/>
          <ac:spMkLst>
            <pc:docMk/>
            <pc:sldMk cId="3819049278" sldId="302"/>
            <ac:spMk id="17" creationId="{BDC47A45-2197-465C-94CC-99303181A245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8:04.668" v="14" actId="20577"/>
        <pc:sldMkLst>
          <pc:docMk/>
          <pc:sldMk cId="2274339063" sldId="303"/>
        </pc:sldMkLst>
        <pc:spChg chg="mod">
          <ac:chgData name="Mr McGeady" userId="S::gw16mcgeadyliam@glow.sch.uk::10982255-6a9a-46cc-9e83-d7bd3b68a8d4" providerId="AD" clId="Web-{4EC92B0F-D0E5-425A-FA64-293DA82246EA}" dt="2023-07-20T14:58:04.668" v="14" actId="20577"/>
          <ac:spMkLst>
            <pc:docMk/>
            <pc:sldMk cId="2274339063" sldId="303"/>
            <ac:spMk id="17" creationId="{BDC47A45-2197-465C-94CC-99303181A245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7:49.496" v="10" actId="20577"/>
        <pc:sldMkLst>
          <pc:docMk/>
          <pc:sldMk cId="893229421" sldId="304"/>
        </pc:sldMkLst>
        <pc:spChg chg="mod">
          <ac:chgData name="Mr McGeady" userId="S::gw16mcgeadyliam@glow.sch.uk::10982255-6a9a-46cc-9e83-d7bd3b68a8d4" providerId="AD" clId="Web-{4EC92B0F-D0E5-425A-FA64-293DA82246EA}" dt="2023-07-20T14:57:49.496" v="10" actId="20577"/>
          <ac:spMkLst>
            <pc:docMk/>
            <pc:sldMk cId="893229421" sldId="304"/>
            <ac:spMk id="17" creationId="{BDC47A45-2197-465C-94CC-99303181A245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7:55.058" v="12" actId="20577"/>
        <pc:sldMkLst>
          <pc:docMk/>
          <pc:sldMk cId="4260636364" sldId="319"/>
        </pc:sldMkLst>
        <pc:spChg chg="mod">
          <ac:chgData name="Mr McGeady" userId="S::gw16mcgeadyliam@glow.sch.uk::10982255-6a9a-46cc-9e83-d7bd3b68a8d4" providerId="AD" clId="Web-{4EC92B0F-D0E5-425A-FA64-293DA82246EA}" dt="2023-07-20T14:57:55.058" v="12" actId="20577"/>
          <ac:spMkLst>
            <pc:docMk/>
            <pc:sldMk cId="4260636364" sldId="319"/>
            <ac:spMk id="17" creationId="{BDC47A45-2197-465C-94CC-99303181A245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8:15.466" v="17" actId="20577"/>
        <pc:sldMkLst>
          <pc:docMk/>
          <pc:sldMk cId="2864038197" sldId="320"/>
        </pc:sldMkLst>
        <pc:spChg chg="mod">
          <ac:chgData name="Mr McGeady" userId="S::gw16mcgeadyliam@glow.sch.uk::10982255-6a9a-46cc-9e83-d7bd3b68a8d4" providerId="AD" clId="Web-{4EC92B0F-D0E5-425A-FA64-293DA82246EA}" dt="2023-07-20T14:58:15.466" v="17" actId="20577"/>
          <ac:spMkLst>
            <pc:docMk/>
            <pc:sldMk cId="2864038197" sldId="320"/>
            <ac:spMk id="17" creationId="{BDC47A45-2197-465C-94CC-99303181A245}"/>
          </ac:spMkLst>
        </pc:spChg>
      </pc:sldChg>
      <pc:sldChg chg="modSp">
        <pc:chgData name="Mr McGeady" userId="S::gw16mcgeadyliam@glow.sch.uk::10982255-6a9a-46cc-9e83-d7bd3b68a8d4" providerId="AD" clId="Web-{4EC92B0F-D0E5-425A-FA64-293DA82246EA}" dt="2023-07-20T14:58:20.685" v="19" actId="20577"/>
        <pc:sldMkLst>
          <pc:docMk/>
          <pc:sldMk cId="3534805736" sldId="321"/>
        </pc:sldMkLst>
        <pc:spChg chg="mod">
          <ac:chgData name="Mr McGeady" userId="S::gw16mcgeadyliam@glow.sch.uk::10982255-6a9a-46cc-9e83-d7bd3b68a8d4" providerId="AD" clId="Web-{4EC92B0F-D0E5-425A-FA64-293DA82246EA}" dt="2023-07-20T14:58:20.685" v="19" actId="20577"/>
          <ac:spMkLst>
            <pc:docMk/>
            <pc:sldMk cId="3534805736" sldId="321"/>
            <ac:spMk id="17" creationId="{BDC47A45-2197-465C-94CC-99303181A245}"/>
          </ac:spMkLst>
        </pc:spChg>
      </pc:sldChg>
    </pc:docChg>
  </pc:docChgLst>
  <pc:docChgLst>
    <pc:chgData name="Mr McGeady" userId="S::gw16mcgeadyliam@glow.sch.uk::10982255-6a9a-46cc-9e83-d7bd3b68a8d4" providerId="AD" clId="Web-{E2FFFBC4-7A21-AAF9-2C86-E594CAAB4CDA}"/>
    <pc:docChg chg="modSld">
      <pc:chgData name="Mr McGeady" userId="S::gw16mcgeadyliam@glow.sch.uk::10982255-6a9a-46cc-9e83-d7bd3b68a8d4" providerId="AD" clId="Web-{E2FFFBC4-7A21-AAF9-2C86-E594CAAB4CDA}" dt="2021-08-27T14:46:44.518" v="5" actId="20577"/>
      <pc:docMkLst>
        <pc:docMk/>
      </pc:docMkLst>
      <pc:sldChg chg="modSp">
        <pc:chgData name="Mr McGeady" userId="S::gw16mcgeadyliam@glow.sch.uk::10982255-6a9a-46cc-9e83-d7bd3b68a8d4" providerId="AD" clId="Web-{E2FFFBC4-7A21-AAF9-2C86-E594CAAB4CDA}" dt="2021-08-27T14:46:44.518" v="5" actId="20577"/>
        <pc:sldMkLst>
          <pc:docMk/>
          <pc:sldMk cId="3029269620" sldId="256"/>
        </pc:sldMkLst>
        <pc:spChg chg="mod">
          <ac:chgData name="Mr McGeady" userId="S::gw16mcgeadyliam@glow.sch.uk::10982255-6a9a-46cc-9e83-d7bd3b68a8d4" providerId="AD" clId="Web-{E2FFFBC4-7A21-AAF9-2C86-E594CAAB4CDA}" dt="2021-08-27T14:46:44.518" v="5" actId="20577"/>
          <ac:spMkLst>
            <pc:docMk/>
            <pc:sldMk cId="3029269620" sldId="256"/>
            <ac:spMk id="11" creationId="{170BC130-731D-4D2A-AEB9-C38B70C5C2CC}"/>
          </ac:spMkLst>
        </pc:spChg>
      </pc:sldChg>
    </pc:docChg>
  </pc:docChgLst>
  <pc:docChgLst>
    <pc:chgData name="Mr McGeady" userId="S::gw16mcgeadyliam@glow.sch.uk::10982255-6a9a-46cc-9e83-d7bd3b68a8d4" providerId="AD" clId="Web-{F9D4767C-C188-42BE-1ACF-601E3C3D9089}"/>
    <pc:docChg chg="delSld modSld">
      <pc:chgData name="Mr McGeady" userId="S::gw16mcgeadyliam@glow.sch.uk::10982255-6a9a-46cc-9e83-d7bd3b68a8d4" providerId="AD" clId="Web-{F9D4767C-C188-42BE-1ACF-601E3C3D9089}" dt="2021-08-27T14:51:15.729" v="30" actId="20577"/>
      <pc:docMkLst>
        <pc:docMk/>
      </pc:docMkLst>
      <pc:sldChg chg="modSp">
        <pc:chgData name="Mr McGeady" userId="S::gw16mcgeadyliam@glow.sch.uk::10982255-6a9a-46cc-9e83-d7bd3b68a8d4" providerId="AD" clId="Web-{F9D4767C-C188-42BE-1ACF-601E3C3D9089}" dt="2021-08-27T14:47:46.614" v="13" actId="20577"/>
        <pc:sldMkLst>
          <pc:docMk/>
          <pc:sldMk cId="3029269620" sldId="256"/>
        </pc:sldMkLst>
        <pc:spChg chg="mod">
          <ac:chgData name="Mr McGeady" userId="S::gw16mcgeadyliam@glow.sch.uk::10982255-6a9a-46cc-9e83-d7bd3b68a8d4" providerId="AD" clId="Web-{F9D4767C-C188-42BE-1ACF-601E3C3D9089}" dt="2021-08-27T14:47:25.457" v="8" actId="20577"/>
          <ac:spMkLst>
            <pc:docMk/>
            <pc:sldMk cId="3029269620" sldId="256"/>
            <ac:spMk id="11" creationId="{170BC130-731D-4D2A-AEB9-C38B70C5C2CC}"/>
          </ac:spMkLst>
        </pc:spChg>
        <pc:spChg chg="mod">
          <ac:chgData name="Mr McGeady" userId="S::gw16mcgeadyliam@glow.sch.uk::10982255-6a9a-46cc-9e83-d7bd3b68a8d4" providerId="AD" clId="Web-{F9D4767C-C188-42BE-1ACF-601E3C3D9089}" dt="2021-08-27T14:47:46.614" v="13" actId="20577"/>
          <ac:spMkLst>
            <pc:docMk/>
            <pc:sldMk cId="3029269620" sldId="256"/>
            <ac:spMk id="13" creationId="{48FF95F6-73B5-4C58-A965-187F0810E43E}"/>
          </ac:spMkLst>
        </pc:spChg>
      </pc:sldChg>
      <pc:sldChg chg="del">
        <pc:chgData name="Mr McGeady" userId="S::gw16mcgeadyliam@glow.sch.uk::10982255-6a9a-46cc-9e83-d7bd3b68a8d4" providerId="AD" clId="Web-{F9D4767C-C188-42BE-1ACF-601E3C3D9089}" dt="2021-08-27T14:48:56.085" v="14"/>
        <pc:sldMkLst>
          <pc:docMk/>
          <pc:sldMk cId="1298891346" sldId="293"/>
        </pc:sldMkLst>
      </pc:sldChg>
      <pc:sldChg chg="modSp">
        <pc:chgData name="Mr McGeady" userId="S::gw16mcgeadyliam@glow.sch.uk::10982255-6a9a-46cc-9e83-d7bd3b68a8d4" providerId="AD" clId="Web-{F9D4767C-C188-42BE-1ACF-601E3C3D9089}" dt="2021-08-27T14:49:43.570" v="18" actId="20577"/>
        <pc:sldMkLst>
          <pc:docMk/>
          <pc:sldMk cId="3406571819" sldId="300"/>
        </pc:sldMkLst>
        <pc:spChg chg="mod">
          <ac:chgData name="Mr McGeady" userId="S::gw16mcgeadyliam@glow.sch.uk::10982255-6a9a-46cc-9e83-d7bd3b68a8d4" providerId="AD" clId="Web-{F9D4767C-C188-42BE-1ACF-601E3C3D9089}" dt="2021-08-27T14:49:43.570" v="18" actId="20577"/>
          <ac:spMkLst>
            <pc:docMk/>
            <pc:sldMk cId="3406571819" sldId="300"/>
            <ac:spMk id="13" creationId="{3310F0C3-DC28-4D9C-B625-764E8A39E1F7}"/>
          </ac:spMkLst>
        </pc:spChg>
      </pc:sldChg>
      <pc:sldChg chg="modSp">
        <pc:chgData name="Mr McGeady" userId="S::gw16mcgeadyliam@glow.sch.uk::10982255-6a9a-46cc-9e83-d7bd3b68a8d4" providerId="AD" clId="Web-{F9D4767C-C188-42BE-1ACF-601E3C3D9089}" dt="2021-08-27T14:49:54.789" v="19" actId="20577"/>
        <pc:sldMkLst>
          <pc:docMk/>
          <pc:sldMk cId="407981550" sldId="301"/>
        </pc:sldMkLst>
        <pc:spChg chg="mod">
          <ac:chgData name="Mr McGeady" userId="S::gw16mcgeadyliam@glow.sch.uk::10982255-6a9a-46cc-9e83-d7bd3b68a8d4" providerId="AD" clId="Web-{F9D4767C-C188-42BE-1ACF-601E3C3D9089}" dt="2021-08-27T14:49:54.789" v="19" actId="20577"/>
          <ac:spMkLst>
            <pc:docMk/>
            <pc:sldMk cId="407981550" sldId="301"/>
            <ac:spMk id="3" creationId="{6F6D6305-8E76-416B-B3CA-781E2344D074}"/>
          </ac:spMkLst>
        </pc:spChg>
      </pc:sldChg>
      <pc:sldChg chg="modSp">
        <pc:chgData name="Mr McGeady" userId="S::gw16mcgeadyliam@glow.sch.uk::10982255-6a9a-46cc-9e83-d7bd3b68a8d4" providerId="AD" clId="Web-{F9D4767C-C188-42BE-1ACF-601E3C3D9089}" dt="2021-08-27T14:50:51.822" v="26" actId="20577"/>
        <pc:sldMkLst>
          <pc:docMk/>
          <pc:sldMk cId="3819049278" sldId="302"/>
        </pc:sldMkLst>
        <pc:spChg chg="mod">
          <ac:chgData name="Mr McGeady" userId="S::gw16mcgeadyliam@glow.sch.uk::10982255-6a9a-46cc-9e83-d7bd3b68a8d4" providerId="AD" clId="Web-{F9D4767C-C188-42BE-1ACF-601E3C3D9089}" dt="2021-08-27T14:50:51.822" v="26" actId="20577"/>
          <ac:spMkLst>
            <pc:docMk/>
            <pc:sldMk cId="3819049278" sldId="302"/>
            <ac:spMk id="3" creationId="{BEBCD337-7C46-43AF-A0F7-E8DC997E7B02}"/>
          </ac:spMkLst>
        </pc:spChg>
      </pc:sldChg>
      <pc:sldChg chg="modSp">
        <pc:chgData name="Mr McGeady" userId="S::gw16mcgeadyliam@glow.sch.uk::10982255-6a9a-46cc-9e83-d7bd3b68a8d4" providerId="AD" clId="Web-{F9D4767C-C188-42BE-1ACF-601E3C3D9089}" dt="2021-08-27T14:50:41.853" v="25" actId="20577"/>
        <pc:sldMkLst>
          <pc:docMk/>
          <pc:sldMk cId="2274339063" sldId="303"/>
        </pc:sldMkLst>
        <pc:spChg chg="mod">
          <ac:chgData name="Mr McGeady" userId="S::gw16mcgeadyliam@glow.sch.uk::10982255-6a9a-46cc-9e83-d7bd3b68a8d4" providerId="AD" clId="Web-{F9D4767C-C188-42BE-1ACF-601E3C3D9089}" dt="2021-08-27T14:50:41.853" v="25" actId="20577"/>
          <ac:spMkLst>
            <pc:docMk/>
            <pc:sldMk cId="2274339063" sldId="303"/>
            <ac:spMk id="8" creationId="{A9A1BBDE-4A98-49E8-91AC-71A569545E2B}"/>
          </ac:spMkLst>
        </pc:spChg>
      </pc:sldChg>
      <pc:sldChg chg="modSp">
        <pc:chgData name="Mr McGeady" userId="S::gw16mcgeadyliam@glow.sch.uk::10982255-6a9a-46cc-9e83-d7bd3b68a8d4" providerId="AD" clId="Web-{F9D4767C-C188-42BE-1ACF-601E3C3D9089}" dt="2021-08-27T14:50:08.743" v="21" actId="20577"/>
        <pc:sldMkLst>
          <pc:docMk/>
          <pc:sldMk cId="893229421" sldId="304"/>
        </pc:sldMkLst>
        <pc:spChg chg="mod">
          <ac:chgData name="Mr McGeady" userId="S::gw16mcgeadyliam@glow.sch.uk::10982255-6a9a-46cc-9e83-d7bd3b68a8d4" providerId="AD" clId="Web-{F9D4767C-C188-42BE-1ACF-601E3C3D9089}" dt="2021-08-27T14:50:08.743" v="21" actId="20577"/>
          <ac:spMkLst>
            <pc:docMk/>
            <pc:sldMk cId="893229421" sldId="304"/>
            <ac:spMk id="8" creationId="{53510B88-4770-45F4-911E-DC9F39D88AEF}"/>
          </ac:spMkLst>
        </pc:spChg>
      </pc:sldChg>
      <pc:sldChg chg="modSp">
        <pc:chgData name="Mr McGeady" userId="S::gw16mcgeadyliam@glow.sch.uk::10982255-6a9a-46cc-9e83-d7bd3b68a8d4" providerId="AD" clId="Web-{F9D4767C-C188-42BE-1ACF-601E3C3D9089}" dt="2021-08-27T14:50:24.275" v="24" actId="20577"/>
        <pc:sldMkLst>
          <pc:docMk/>
          <pc:sldMk cId="4260636364" sldId="319"/>
        </pc:sldMkLst>
        <pc:spChg chg="mod">
          <ac:chgData name="Mr McGeady" userId="S::gw16mcgeadyliam@glow.sch.uk::10982255-6a9a-46cc-9e83-d7bd3b68a8d4" providerId="AD" clId="Web-{F9D4767C-C188-42BE-1ACF-601E3C3D9089}" dt="2021-08-27T14:50:24.275" v="24" actId="20577"/>
          <ac:spMkLst>
            <pc:docMk/>
            <pc:sldMk cId="4260636364" sldId="319"/>
            <ac:spMk id="6" creationId="{D26FE234-C7DF-445A-8E54-CFE2251D18AF}"/>
          </ac:spMkLst>
        </pc:spChg>
      </pc:sldChg>
      <pc:sldChg chg="modSp">
        <pc:chgData name="Mr McGeady" userId="S::gw16mcgeadyliam@glow.sch.uk::10982255-6a9a-46cc-9e83-d7bd3b68a8d4" providerId="AD" clId="Web-{F9D4767C-C188-42BE-1ACF-601E3C3D9089}" dt="2021-08-27T14:51:03.448" v="28" actId="20577"/>
        <pc:sldMkLst>
          <pc:docMk/>
          <pc:sldMk cId="2864038197" sldId="320"/>
        </pc:sldMkLst>
        <pc:spChg chg="mod">
          <ac:chgData name="Mr McGeady" userId="S::gw16mcgeadyliam@glow.sch.uk::10982255-6a9a-46cc-9e83-d7bd3b68a8d4" providerId="AD" clId="Web-{F9D4767C-C188-42BE-1ACF-601E3C3D9089}" dt="2021-08-27T14:51:03.448" v="28" actId="20577"/>
          <ac:spMkLst>
            <pc:docMk/>
            <pc:sldMk cId="2864038197" sldId="320"/>
            <ac:spMk id="3" creationId="{4E0B2512-DAE5-4592-8852-BAD59F23F129}"/>
          </ac:spMkLst>
        </pc:spChg>
      </pc:sldChg>
      <pc:sldChg chg="modSp">
        <pc:chgData name="Mr McGeady" userId="S::gw16mcgeadyliam@glow.sch.uk::10982255-6a9a-46cc-9e83-d7bd3b68a8d4" providerId="AD" clId="Web-{F9D4767C-C188-42BE-1ACF-601E3C3D9089}" dt="2021-08-27T14:51:15.729" v="30" actId="20577"/>
        <pc:sldMkLst>
          <pc:docMk/>
          <pc:sldMk cId="3534805736" sldId="321"/>
        </pc:sldMkLst>
        <pc:spChg chg="mod">
          <ac:chgData name="Mr McGeady" userId="S::gw16mcgeadyliam@glow.sch.uk::10982255-6a9a-46cc-9e83-d7bd3b68a8d4" providerId="AD" clId="Web-{F9D4767C-C188-42BE-1ACF-601E3C3D9089}" dt="2021-08-27T14:51:15.729" v="30" actId="20577"/>
          <ac:spMkLst>
            <pc:docMk/>
            <pc:sldMk cId="3534805736" sldId="321"/>
            <ac:spMk id="3" creationId="{C4371970-7562-4B17-8137-FE845F6788C8}"/>
          </ac:spMkLst>
        </pc:spChg>
      </pc:sldChg>
    </pc:docChg>
  </pc:docChgLst>
  <pc:docChgLst>
    <pc:chgData name="Mr McGeady" userId="S::gw16mcgeadyliam@glow.sch.uk::10982255-6a9a-46cc-9e83-d7bd3b68a8d4" providerId="AD" clId="Web-{BBA683B0-27FC-3924-6FA8-825AE28D01FB}"/>
    <pc:docChg chg="modSld">
      <pc:chgData name="Mr McGeady" userId="S::gw16mcgeadyliam@glow.sch.uk::10982255-6a9a-46cc-9e83-d7bd3b68a8d4" providerId="AD" clId="Web-{BBA683B0-27FC-3924-6FA8-825AE28D01FB}" dt="2022-12-28T11:17:51.751" v="0"/>
      <pc:docMkLst>
        <pc:docMk/>
      </pc:docMkLst>
      <pc:sldChg chg="delSp">
        <pc:chgData name="Mr McGeady" userId="S::gw16mcgeadyliam@glow.sch.uk::10982255-6a9a-46cc-9e83-d7bd3b68a8d4" providerId="AD" clId="Web-{BBA683B0-27FC-3924-6FA8-825AE28D01FB}" dt="2022-12-28T11:17:51.751" v="0"/>
        <pc:sldMkLst>
          <pc:docMk/>
          <pc:sldMk cId="2274339063" sldId="303"/>
        </pc:sldMkLst>
        <pc:spChg chg="del">
          <ac:chgData name="Mr McGeady" userId="S::gw16mcgeadyliam@glow.sch.uk::10982255-6a9a-46cc-9e83-d7bd3b68a8d4" providerId="AD" clId="Web-{BBA683B0-27FC-3924-6FA8-825AE28D01FB}" dt="2022-12-28T11:17:51.751" v="0"/>
          <ac:spMkLst>
            <pc:docMk/>
            <pc:sldMk cId="2274339063" sldId="303"/>
            <ac:spMk id="3" creationId="{6A7DF1D9-A178-464E-AA45-9DDDECB04B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7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1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9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7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1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8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3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4A21-B454-4DFE-B59C-CF0FFD00B81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51FD-695D-4014-AD28-DE03824C8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.uk/url?sa=i&amp;rct=j&amp;q=&amp;esrc=s&amp;source=images&amp;cd=&amp;cad=rja&amp;uact=8&amp;ved=0ahUKEwjd3P6x7ovWAhVLOBQKHW1HBewQjRwIBw&amp;url=https://www.countryflags.com/en/spain-flag-icon.html&amp;psig=AFQjCNF8N1cBMskFasHdo0hxzxc-Pgp_mQ&amp;ust=150462589048699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co.uk/url?sa=i&amp;rct=j&amp;q=&amp;esrc=s&amp;source=images&amp;cd=&amp;ved=2ahUKEwjmkYb6-YvjAhUszIUKHc_DBscQjRx6BAgBEAU&amp;url=https://www.123rf.com/stock-photo/family_clip_art.html&amp;psig=AOvVaw0yrG0ySAE1m1iRU3Ke1Yr9&amp;ust=156180360317871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CCE00-597A-4634-AB3D-2779F92EE1E4}"/>
              </a:ext>
            </a:extLst>
          </p:cNvPr>
          <p:cNvSpPr/>
          <p:nvPr/>
        </p:nvSpPr>
        <p:spPr>
          <a:xfrm>
            <a:off x="285750" y="257175"/>
            <a:ext cx="8582025" cy="63436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44248-D277-429A-A847-5A2C4429E10E}"/>
              </a:ext>
            </a:extLst>
          </p:cNvPr>
          <p:cNvSpPr/>
          <p:nvPr/>
        </p:nvSpPr>
        <p:spPr>
          <a:xfrm>
            <a:off x="386408" y="361336"/>
            <a:ext cx="8371184" cy="613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70BC130-731D-4D2A-AEB9-C38B70C5C2CC}"/>
              </a:ext>
            </a:extLst>
          </p:cNvPr>
          <p:cNvSpPr txBox="1"/>
          <p:nvPr/>
        </p:nvSpPr>
        <p:spPr>
          <a:xfrm>
            <a:off x="654696" y="148107"/>
            <a:ext cx="7834608" cy="198499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 err="1">
              <a:solidFill>
                <a:schemeClr val="bg1"/>
              </a:solidFill>
              <a:effectLst/>
              <a:latin typeface="Patchwork Stitchling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Patchwork Stitchlings"/>
                <a:ea typeface="Calibri" panose="020F0502020204030204" pitchFamily="34" charset="0"/>
                <a:cs typeface="Times New Roman"/>
              </a:rPr>
              <a:t>S4 Spanish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Patchwork Stitchlings"/>
                <a:ea typeface="Calibri" panose="020F0502020204030204" pitchFamily="34" charset="0"/>
                <a:cs typeface="Times New Roman"/>
              </a:rPr>
              <a:t>N4-N5 Vocabulary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SOCIETY UNIT</a:t>
            </a:r>
            <a:endParaRPr lang="en-GB" sz="2800" dirty="0"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rc_mi" descr="Image result for spanish flag">
            <a:hlinkClick r:id="rId2"/>
            <a:extLst>
              <a:ext uri="{FF2B5EF4-FFF2-40B4-BE49-F238E27FC236}">
                <a16:creationId xmlns:a16="http://schemas.microsoft.com/office/drawing/2014/main" id="{54551647-5DDA-4F62-81EC-C6F46C78D5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58" y="3486421"/>
            <a:ext cx="1590536" cy="1656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48FF95F6-73B5-4C58-A965-187F0810E43E}"/>
              </a:ext>
            </a:extLst>
          </p:cNvPr>
          <p:cNvSpPr txBox="1"/>
          <p:nvPr/>
        </p:nvSpPr>
        <p:spPr>
          <a:xfrm>
            <a:off x="487701" y="5234354"/>
            <a:ext cx="3781614" cy="94570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This</a:t>
            </a:r>
            <a:r>
              <a:rPr lang="en-GB" sz="1600" dirty="0">
                <a:latin typeface="Comic Sans MS"/>
                <a:ea typeface="Calibri" panose="020F0502020204030204" pitchFamily="34" charset="0"/>
                <a:cs typeface="Times New Roman"/>
              </a:rPr>
              <a:t> booklet</a:t>
            </a:r>
            <a:r>
              <a:rPr lang="en-GB" sz="1600" dirty="0"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has lot of general vocabulary and topic specific vocabulary to help you revise.</a:t>
            </a:r>
            <a:endParaRPr lang="en-GB" sz="1050" dirty="0"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CA17A-4B55-40E9-94CC-6497E713C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51" t="21826" r="14319" b="56304"/>
          <a:stretch/>
        </p:blipFill>
        <p:spPr>
          <a:xfrm>
            <a:off x="7413842" y="5129922"/>
            <a:ext cx="1121685" cy="110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1D872-E225-4A40-9BEB-CB00CC0FEC93}"/>
              </a:ext>
            </a:extLst>
          </p:cNvPr>
          <p:cNvSpPr txBox="1"/>
          <p:nvPr/>
        </p:nvSpPr>
        <p:spPr>
          <a:xfrm>
            <a:off x="5812078" y="5074840"/>
            <a:ext cx="1716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Whenever you see a QR code, scan it and it will take you straight to that set of vocabulary to practise on Quizlet!</a:t>
            </a:r>
          </a:p>
        </p:txBody>
      </p:sp>
    </p:spTree>
    <p:extLst>
      <p:ext uri="{BB962C8B-B14F-4D97-AF65-F5344CB8AC3E}">
        <p14:creationId xmlns:p14="http://schemas.microsoft.com/office/powerpoint/2010/main" val="302926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279973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comida </a:t>
            </a:r>
            <a:endParaRPr lang="en-GB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643992" y="5641858"/>
            <a:ext cx="1072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Role play example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H="1" flipV="1">
            <a:off x="6643992" y="5641858"/>
            <a:ext cx="141723" cy="159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H="1">
            <a:off x="6643992" y="6075289"/>
            <a:ext cx="142868" cy="1746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0091"/>
              </p:ext>
            </p:extLst>
          </p:nvPr>
        </p:nvGraphicFramePr>
        <p:xfrm>
          <a:off x="93822" y="729819"/>
          <a:ext cx="5694116" cy="325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97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81677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083960">
                  <a:extLst>
                    <a:ext uri="{9D8B030D-6E8A-4147-A177-3AD203B41FA5}">
                      <a16:colId xmlns:a16="http://schemas.microsoft.com/office/drawing/2014/main" val="2850140555"/>
                    </a:ext>
                  </a:extLst>
                </a:gridCol>
                <a:gridCol w="3509280">
                  <a:extLst>
                    <a:ext uri="{9D8B030D-6E8A-4147-A177-3AD203B41FA5}">
                      <a16:colId xmlns:a16="http://schemas.microsoft.com/office/drawing/2014/main" val="2756049277"/>
                    </a:ext>
                  </a:extLst>
                </a:gridCol>
              </a:tblGrid>
              <a:tr h="1043933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Mealtimes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Entre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during the week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fines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at the weekends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tomo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desayuno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for breakfast 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almuerzo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for lunch 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ceno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for tea/dinner 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meriendo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as a snack I have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111991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primer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for starters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segundo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for main course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postre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for dessert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beber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drink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tomar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I’m going to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want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quisiera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would like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84801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/>
        </p:nvGraphicFramePr>
        <p:xfrm>
          <a:off x="5881760" y="729818"/>
          <a:ext cx="3198007" cy="3221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999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 mi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me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comida y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love food and I eat a lot.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Entre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desyuno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cereales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bebo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té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During the week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have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cereal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for breakfast and I drink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fin de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prefiero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comer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at the weekend I prefer to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huevos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tocino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salchichas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eggs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bacon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sausage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aunque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sé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son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sanos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although I know that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they’re not very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healthy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almuerzo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ensalada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pollo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jamón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always have a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chicken or ham salad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for lunch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29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normalmente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meriendo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manzana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las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I normally snack on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 apple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at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o’clock.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Ayer por la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tarde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fui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un restaurant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español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Yesterday evening I went to a Spanish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restaurant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donde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comí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gambas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albóndigas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where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 ate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prawns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meatballs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fabada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deliciosa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delicious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bean and pork stew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201999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volver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viene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going to go back next week.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405356-52B5-4900-833F-3ECD31B466EF}"/>
              </a:ext>
            </a:extLst>
          </p:cNvPr>
          <p:cNvSpPr txBox="1"/>
          <p:nvPr/>
        </p:nvSpPr>
        <p:spPr>
          <a:xfrm>
            <a:off x="2302559" y="752551"/>
            <a:ext cx="163476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un huevo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an egg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un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bocadillo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a sandwich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los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mariscos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seafood  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carne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meat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fruta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fruit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un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yogur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a yoghurt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un pastel –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a cake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una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hamburguesa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a burger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café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coffee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cola-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cao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chocolate milk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el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pescado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fish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el pollo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chicken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ensalada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salad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las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verduras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veg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leche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milk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sopa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soup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patatas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fritas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- chips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las galletas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biscuits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tortilla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omelette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los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refrescos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fizzy drinks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las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judías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verdes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green beans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los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lácteos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dairy products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las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uvas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- grapes </a:t>
            </a:r>
            <a:endParaRPr lang="en-GB" sz="7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12FA1-1BE8-497F-AA50-50C9A9CD2CA8}"/>
              </a:ext>
            </a:extLst>
          </p:cNvPr>
          <p:cNvSpPr txBox="1"/>
          <p:nvPr/>
        </p:nvSpPr>
        <p:spPr>
          <a:xfrm>
            <a:off x="3802076" y="771269"/>
            <a:ext cx="20327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gazpacho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chilled tomato soup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melones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- melons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fabada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stew of beans and pork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melocotones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peaches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las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cebollas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- onions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bistec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filete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steak 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filete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cerdo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pork steak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flan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crème caramel 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jamón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serrano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serrano ham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calamares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squid 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paella de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mariscos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seafood paella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gambas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prawns 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albóndigas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meatballs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natillas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custard </a:t>
            </a:r>
            <a:endParaRPr lang="en-GB" sz="750" dirty="0">
              <a:latin typeface="Comic Sans MS" panose="030F0702030302020204" pitchFamily="66" charset="0"/>
            </a:endParaRPr>
          </a:p>
          <a:p>
            <a:r>
              <a:rPr lang="en-GB" sz="750" b="1" dirty="0" err="1">
                <a:latin typeface="Comic Sans MS" panose="030F0702030302020204" pitchFamily="66" charset="0"/>
              </a:rPr>
              <a:t>fideos</a:t>
            </a:r>
            <a:r>
              <a:rPr lang="en-GB" sz="750" dirty="0">
                <a:latin typeface="Comic Sans MS" panose="030F0702030302020204" pitchFamily="66" charset="0"/>
              </a:rPr>
              <a:t> – noodles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merluza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salsa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verde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hake in parsley sauce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tortilla de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espinacas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spinach omelette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trucha a la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plancha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grilled trout</a:t>
            </a:r>
          </a:p>
          <a:p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chuletas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cordero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lamb chops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churros con chocolate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deep fried doughnut stick to dip in chocolate – a </a:t>
            </a:r>
            <a:r>
              <a:rPr lang="en-GB" sz="750" b="0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spanish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dessert</a:t>
            </a:r>
          </a:p>
          <a:p>
            <a:endParaRPr lang="en-GB" sz="75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C074528-C907-4949-AC42-FA6F0AF283FD}"/>
              </a:ext>
            </a:extLst>
          </p:cNvPr>
          <p:cNvGraphicFramePr>
            <a:graphicFrameLocks noGrp="1"/>
          </p:cNvGraphicFramePr>
          <p:nvPr/>
        </p:nvGraphicFramePr>
        <p:xfrm>
          <a:off x="93821" y="4050328"/>
          <a:ext cx="3610077" cy="1113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32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3323945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52746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 the restaurant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do you want?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recomienda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What do you recommend?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una mesa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terraza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ventana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want a table on the terrace/by the window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Recomiendo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recommend…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cuenta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Can you bring me the bill please.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aproveche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enjoy your meal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cuchillo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tenedor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cuchara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don’t have a knife/fork/spoon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vaso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sucio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plate/glass is dirty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F567F02-3DA9-4913-BD2A-19249DB8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58397"/>
              </p:ext>
            </p:extLst>
          </p:nvPr>
        </p:nvGraphicFramePr>
        <p:xfrm>
          <a:off x="93823" y="5227616"/>
          <a:ext cx="3610076" cy="157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9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3324647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52746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Random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Algo dulce/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ligero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rápido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something sweet, light, fast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Tener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hambre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be hungry    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Tener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be thirsty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Tener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prisa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be in a hurry 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sobremesa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chatting at the table after a meal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tradición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tradition            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costumbre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custom/tradition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menú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set menu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Dejar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propina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leave a tip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Pedir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order/ask for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Equivocarse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make a mistake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alérgico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allergic  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vegetariano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vegetarian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DDA7C99-2FB3-4D87-9098-1984F8DCAF19}"/>
              </a:ext>
            </a:extLst>
          </p:cNvPr>
          <p:cNvSpPr txBox="1"/>
          <p:nvPr/>
        </p:nvSpPr>
        <p:spPr>
          <a:xfrm>
            <a:off x="3773351" y="4155623"/>
            <a:ext cx="2783296" cy="2498184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00" b="1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Camarero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: Hola. ¿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Qué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quiere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usted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700" b="1" dirty="0">
                <a:latin typeface="Comic Sans MS" panose="030F0702030302020204" pitchFamily="66" charset="0"/>
              </a:rPr>
              <a:t>	</a:t>
            </a:r>
            <a:r>
              <a:rPr lang="en-GB" sz="7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Cliente</a:t>
            </a:r>
            <a:r>
              <a:rPr lang="en-GB" sz="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De primer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plato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voy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tomar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el gazpacho.</a:t>
            </a:r>
          </a:p>
          <a:p>
            <a:pPr>
              <a:lnSpc>
                <a:spcPct val="150000"/>
              </a:lnSpc>
            </a:pPr>
            <a:r>
              <a:rPr lang="en-GB" sz="700" b="1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Camarero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: ¿Y de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segundo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plato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700" b="1" dirty="0">
                <a:latin typeface="Comic Sans MS" panose="030F0702030302020204" pitchFamily="66" charset="0"/>
              </a:rPr>
              <a:t>	</a:t>
            </a:r>
            <a:r>
              <a:rPr lang="en-GB" sz="7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Cliente</a:t>
            </a:r>
            <a:r>
              <a:rPr lang="en-GB" sz="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¿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Qué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me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recomienda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700" b="1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Camarero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Recomiendo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las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chuletas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cordero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o la paella de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mariscos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 Las dos son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muy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ricas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700" b="1" dirty="0">
                <a:latin typeface="Comic Sans MS" panose="030F0702030302020204" pitchFamily="66" charset="0"/>
              </a:rPr>
              <a:t>	</a:t>
            </a:r>
            <a:r>
              <a:rPr lang="en-GB" sz="7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Cliente</a:t>
            </a:r>
            <a:r>
              <a:rPr lang="en-GB" sz="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Bueno,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quiero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las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chuletas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cordero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con patatas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fritas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y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judías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verdes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700" b="1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Camarero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: ¿De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postre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700" b="1" dirty="0">
                <a:latin typeface="Comic Sans MS" panose="030F0702030302020204" pitchFamily="66" charset="0"/>
              </a:rPr>
              <a:t>	</a:t>
            </a:r>
            <a:r>
              <a:rPr lang="en-GB" sz="7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Cliente</a:t>
            </a:r>
            <a:r>
              <a:rPr lang="en-GB" sz="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Quisiera churros con chocolate. ¡Tengo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hambre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GB" sz="700" b="1" u="sng" dirty="0" err="1">
                <a:latin typeface="Comic Sans MS" panose="030F0702030302020204" pitchFamily="66" charset="0"/>
              </a:rPr>
              <a:t>Camar</a:t>
            </a:r>
            <a:r>
              <a:rPr lang="en-GB" sz="700" b="1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ero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: ¿Algo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más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700" b="1" dirty="0">
                <a:latin typeface="Comic Sans MS" panose="030F0702030302020204" pitchFamily="66" charset="0"/>
              </a:rPr>
              <a:t>	</a:t>
            </a:r>
            <a:r>
              <a:rPr lang="en-GB" sz="7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Cliente</a:t>
            </a:r>
            <a:r>
              <a:rPr lang="en-GB" sz="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¿Me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trae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cuenta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, por </a:t>
            </a:r>
            <a:r>
              <a:rPr lang="en-GB" sz="7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favor</a:t>
            </a:r>
            <a:r>
              <a:rPr lang="en-GB" sz="7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700" b="1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Camarero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: Claro.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Qué</a:t>
            </a:r>
            <a:r>
              <a:rPr lang="en-GB" sz="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aproveche</a:t>
            </a:r>
            <a:endParaRPr lang="en-GB" sz="75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B6A78D-4C27-464F-8E18-2BEDB4DD59B8}"/>
              </a:ext>
            </a:extLst>
          </p:cNvPr>
          <p:cNvSpPr txBox="1"/>
          <p:nvPr/>
        </p:nvSpPr>
        <p:spPr>
          <a:xfrm>
            <a:off x="6403279" y="4173281"/>
            <a:ext cx="283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food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6DAACE-1DE8-489E-87C8-DAEA253B56F5}"/>
              </a:ext>
            </a:extLst>
          </p:cNvPr>
          <p:cNvCxnSpPr>
            <a:cxnSpLocks/>
          </p:cNvCxnSpPr>
          <p:nvPr/>
        </p:nvCxnSpPr>
        <p:spPr>
          <a:xfrm flipV="1">
            <a:off x="6836010" y="3990290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CDB183-5593-483E-A385-A90B6CC3B8C0}"/>
              </a:ext>
            </a:extLst>
          </p:cNvPr>
          <p:cNvCxnSpPr>
            <a:cxnSpLocks/>
          </p:cNvCxnSpPr>
          <p:nvPr/>
        </p:nvCxnSpPr>
        <p:spPr>
          <a:xfrm flipV="1">
            <a:off x="7706678" y="3990290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F84E4F-17CE-48E2-9C92-62FEAB6BF800}"/>
              </a:ext>
            </a:extLst>
          </p:cNvPr>
          <p:cNvCxnSpPr>
            <a:cxnSpLocks/>
          </p:cNvCxnSpPr>
          <p:nvPr/>
        </p:nvCxnSpPr>
        <p:spPr>
          <a:xfrm flipV="1">
            <a:off x="8499158" y="3990452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abada asturiana - Wikipedia">
            <a:extLst>
              <a:ext uri="{FF2B5EF4-FFF2-40B4-BE49-F238E27FC236}">
                <a16:creationId xmlns:a16="http://schemas.microsoft.com/office/drawing/2014/main" id="{5AC92E7C-3680-4719-AFE3-AC3876108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1253" r="10294" b="9231"/>
          <a:stretch/>
        </p:blipFill>
        <p:spPr bwMode="auto">
          <a:xfrm>
            <a:off x="6679399" y="4640752"/>
            <a:ext cx="870470" cy="654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Receta de Paella de Mariscos | QueRicaVida.com">
            <a:extLst>
              <a:ext uri="{FF2B5EF4-FFF2-40B4-BE49-F238E27FC236}">
                <a16:creationId xmlns:a16="http://schemas.microsoft.com/office/drawing/2014/main" id="{086A7C35-6A0E-4829-ACAA-184E9A039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4978"/>
          <a:stretch/>
        </p:blipFill>
        <p:spPr bwMode="auto">
          <a:xfrm>
            <a:off x="7914011" y="4653992"/>
            <a:ext cx="992623" cy="633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Spanish Recips Churros con Chocolate - Inmsol Spanish School">
            <a:extLst>
              <a:ext uri="{FF2B5EF4-FFF2-40B4-BE49-F238E27FC236}">
                <a16:creationId xmlns:a16="http://schemas.microsoft.com/office/drawing/2014/main" id="{FCFDB5EB-1389-4376-B021-2FA58CB1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11" y="5667340"/>
            <a:ext cx="1032556" cy="608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81F1B-3263-4A1C-84C6-F37BC3200AC5}"/>
              </a:ext>
            </a:extLst>
          </p:cNvPr>
          <p:cNvSpPr txBox="1"/>
          <p:nvPr/>
        </p:nvSpPr>
        <p:spPr>
          <a:xfrm>
            <a:off x="7940408" y="6275811"/>
            <a:ext cx="1072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Churros con chocolate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162D3-FCA7-4795-9592-04B798130D53}"/>
              </a:ext>
            </a:extLst>
          </p:cNvPr>
          <p:cNvSpPr txBox="1"/>
          <p:nvPr/>
        </p:nvSpPr>
        <p:spPr>
          <a:xfrm>
            <a:off x="7911699" y="5255618"/>
            <a:ext cx="1072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Paella de </a:t>
            </a:r>
            <a:r>
              <a:rPr lang="en-GB" sz="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mariscos</a:t>
            </a:r>
            <a:endParaRPr lang="en-GB" sz="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1AB42-8C63-4474-A299-D4612DCACD8A}"/>
              </a:ext>
            </a:extLst>
          </p:cNvPr>
          <p:cNvSpPr txBox="1"/>
          <p:nvPr/>
        </p:nvSpPr>
        <p:spPr>
          <a:xfrm>
            <a:off x="6601747" y="5251407"/>
            <a:ext cx="1072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La fabada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F5378C4-820B-4405-93E6-73DF278B9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9380" r="10452" b="11029"/>
          <a:stretch/>
        </p:blipFill>
        <p:spPr>
          <a:xfrm>
            <a:off x="3221536" y="60078"/>
            <a:ext cx="627450" cy="6282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E19C5E-CB9E-49C5-9104-149AF9436052}"/>
              </a:ext>
            </a:extLst>
          </p:cNvPr>
          <p:cNvSpPr txBox="1"/>
          <p:nvPr/>
        </p:nvSpPr>
        <p:spPr>
          <a:xfrm>
            <a:off x="3773351" y="241229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Mealtimes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ACFD09DB-9AC9-4DFD-983F-EFD9CC76A5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10753" r="11891" b="11279"/>
          <a:stretch/>
        </p:blipFill>
        <p:spPr>
          <a:xfrm>
            <a:off x="4458428" y="60077"/>
            <a:ext cx="615652" cy="6282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673C2B-CAC8-4C62-8F00-59954918D7B0}"/>
              </a:ext>
            </a:extLst>
          </p:cNvPr>
          <p:cNvSpPr txBox="1"/>
          <p:nvPr/>
        </p:nvSpPr>
        <p:spPr>
          <a:xfrm>
            <a:off x="5056723" y="252894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Food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04E9B8BA-6DF4-414B-960D-9F86A40559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12483" r="12401" b="12576"/>
          <a:stretch/>
        </p:blipFill>
        <p:spPr>
          <a:xfrm>
            <a:off x="5525539" y="60077"/>
            <a:ext cx="603664" cy="600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E777BB6-B260-4E92-9E28-AE9BFDBA83C7}"/>
              </a:ext>
            </a:extLst>
          </p:cNvPr>
          <p:cNvSpPr txBox="1"/>
          <p:nvPr/>
        </p:nvSpPr>
        <p:spPr>
          <a:xfrm>
            <a:off x="6100638" y="252894"/>
            <a:ext cx="73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At the restaurant</a:t>
            </a: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ED3361C-AD43-4351-AE36-F5382738BC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9876" r="10454" b="11029"/>
          <a:stretch/>
        </p:blipFill>
        <p:spPr>
          <a:xfrm>
            <a:off x="6884422" y="44782"/>
            <a:ext cx="629414" cy="62829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1480763-8ADF-496F-A303-B9E6E30E8D7D}"/>
              </a:ext>
            </a:extLst>
          </p:cNvPr>
          <p:cNvSpPr txBox="1"/>
          <p:nvPr/>
        </p:nvSpPr>
        <p:spPr>
          <a:xfrm>
            <a:off x="7494821" y="225536"/>
            <a:ext cx="735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Random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10B88-4770-45F4-911E-DC9F39D88AEF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9322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90181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La </a:t>
            </a:r>
            <a:r>
              <a:rPr lang="en-GB" sz="1600" b="1" err="1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salud</a:t>
            </a:r>
            <a:endParaRPr lang="en-GB" sz="1600" b="1">
              <a:solidFill>
                <a:srgbClr val="0070C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5921198" y="6192209"/>
            <a:ext cx="3276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 model text on healthy living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63780" y="5982190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559497" y="5982190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351977" y="5982352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/>
        </p:nvGraphicFramePr>
        <p:xfrm>
          <a:off x="119459" y="604674"/>
          <a:ext cx="5879468" cy="285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87574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4755188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200986">
                <a:tc rowSpan="6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Aches and pains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duele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-…hurts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cabeza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head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garganta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throat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orejas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oídos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ojos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eyes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nariz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nose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la(s) mano(s)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hand(s)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La(s)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pierna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(s)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leg(s)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pies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feet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el(los)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brazo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(s)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arm(s)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espalda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back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la(s)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rodilla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(s)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knee(s)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el(los)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tobillo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(s)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ankle(s)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El(los)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hombro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(s)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shoulder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muelas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dientes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teeth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2009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dolor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de…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…hurts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  <a:tr h="275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frío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cold 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calor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hot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fiebre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 a fever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sueño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tired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 a cough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vómitos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being sick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catarro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resfriado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 a cold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insolación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sunstroke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picadura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 a bite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gripe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 the flu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09575"/>
                  </a:ext>
                </a:extLst>
              </a:tr>
              <a:tr h="232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Estoy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cansado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tired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mareado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feel sick/dizzy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enfermo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I’m ill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99020"/>
                  </a:ext>
                </a:extLst>
              </a:tr>
              <a:tr h="202558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ha roto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pierna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I’ve broken my leg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ha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torcido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tobillo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I’ve twisted my ankle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ha cortado la mano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I’ve cut my hand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ha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quemado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hombro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I’ve burnt my shoulder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ataque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cardiáco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heart attack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cerebro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the brain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hidago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the liver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pulmones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lungs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corazón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heart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12912"/>
                  </a:ext>
                </a:extLst>
              </a:tr>
              <a:tr h="202558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canso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always get tired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energía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don’t have any energy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8122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/>
        </p:nvGraphicFramePr>
        <p:xfrm>
          <a:off x="6151033" y="601676"/>
          <a:ext cx="2894886" cy="515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opinión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llevo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bastante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sana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opinion I lead quite a healthy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lifestyle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comer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frutas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verduras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tend to eat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fruit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dado que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contienen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minerales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vitaminas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they contain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minerals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vitamins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protegen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contra el cancer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they protect against cancer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4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 mi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parecer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mejor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preparar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comida con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ingredientes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frescos.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In my opinion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best to prepare food with fresh ingredients.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Además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desayuno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huevos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Moreover, I always have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eggs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for breakfast because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contienen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nutrientes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they contain los of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nutrients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esencial</a:t>
                      </a:r>
                      <a:r>
                        <a:rPr lang="en-GB" sz="750" b="1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no </a:t>
                      </a:r>
                      <a:r>
                        <a:rPr lang="en-GB" sz="750" b="1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saltes</a:t>
                      </a:r>
                      <a:r>
                        <a:rPr lang="en-GB" sz="750" b="1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desayuno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  <a:endParaRPr lang="en-GB" sz="7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It’s essential that you don’t skip breakfast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la comida la </a:t>
                      </a:r>
                      <a:r>
                        <a:rPr lang="en-GB" sz="75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importante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del </a:t>
                      </a:r>
                      <a:r>
                        <a:rPr lang="en-GB" sz="75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día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75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the most important meal of the day.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peor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que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puedo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resistirme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al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chocolate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worst thing is that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can’t resist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chocolate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Lo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cada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día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contiene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eat it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every day and it contains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demasiado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azúcar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too much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sugar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98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azúcar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causa 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obesidad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Sugar causes obesity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21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engordar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don’t want to put on weight.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evitar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chocolate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therefore I’m going to avoid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chocolate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47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combatir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obesidad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combat obesity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reducir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riesgo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enfermades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graves.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reduce the risk or serious illness.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334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793B4D-4AF7-4469-A2A7-0540138970E1}"/>
              </a:ext>
            </a:extLst>
          </p:cNvPr>
          <p:cNvSpPr txBox="1"/>
          <p:nvPr/>
        </p:nvSpPr>
        <p:spPr>
          <a:xfrm>
            <a:off x="7202933" y="188538"/>
            <a:ext cx="787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Changes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3D82D-F222-4B58-967B-4E075FE8A825}"/>
              </a:ext>
            </a:extLst>
          </p:cNvPr>
          <p:cNvSpPr txBox="1"/>
          <p:nvPr/>
        </p:nvSpPr>
        <p:spPr>
          <a:xfrm>
            <a:off x="8355782" y="195943"/>
            <a:ext cx="78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0148F-A748-4226-A8D1-E6FC0DB36270}"/>
              </a:ext>
            </a:extLst>
          </p:cNvPr>
          <p:cNvSpPr txBox="1"/>
          <p:nvPr/>
        </p:nvSpPr>
        <p:spPr>
          <a:xfrm>
            <a:off x="5778289" y="142125"/>
            <a:ext cx="6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Aches and pains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C11D1-415E-4133-9D42-170EB13993A4}"/>
              </a:ext>
            </a:extLst>
          </p:cNvPr>
          <p:cNvSpPr txBox="1"/>
          <p:nvPr/>
        </p:nvSpPr>
        <p:spPr>
          <a:xfrm>
            <a:off x="7048159" y="211779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Symptoms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01FDD1-D4D7-43A6-8F2E-597F87A71148}"/>
              </a:ext>
            </a:extLst>
          </p:cNvPr>
          <p:cNvGraphicFramePr>
            <a:graphicFrameLocks noGrp="1"/>
          </p:cNvGraphicFramePr>
          <p:nvPr/>
        </p:nvGraphicFramePr>
        <p:xfrm>
          <a:off x="119459" y="3507465"/>
          <a:ext cx="5879468" cy="325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891968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  <a:gridCol w="4047853">
                  <a:extLst>
                    <a:ext uri="{9D8B030D-6E8A-4147-A177-3AD203B41FA5}">
                      <a16:colId xmlns:a16="http://schemas.microsoft.com/office/drawing/2014/main" val="1304447933"/>
                    </a:ext>
                  </a:extLst>
                </a:gridCol>
              </a:tblGrid>
              <a:tr h="1250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Healthy eating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comer/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beber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I tend to eat/drink…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contiene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because it (they) contain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lácteos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milk products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grasas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fats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dulces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sugars/sweet things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legumbres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pulses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frutos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secos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dried fruits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nutrientes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nutrients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proteínas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proteins  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minerales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minerals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salt                   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vitaminas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vitamins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gluten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gluten          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fibra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fibre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azúcar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sugar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protege contra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cáncer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protects against cancer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combate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obesidad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combats obesity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reduce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riesgo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enfermedades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reduce the risk of illness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47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llevar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dieta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equilibrada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have a balanced diet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tiempo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cocinar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I don’t have time to cook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mejor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preparar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comida con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ingredientes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frescos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it’s better to prepare food with fresh ingredients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Saltarse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- to skip (a meal)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Engordar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– to put on weight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Evitar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– to avoid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Soy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bastante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activo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/a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– I’m quite active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Entreno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dos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veces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a la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I train twice a week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Estoy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forma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I’m fit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acuesto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/me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levanto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temprano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I go to bed/get up early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Mantenerse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forma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to keep fit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</a:tbl>
          </a:graphicData>
        </a:graphic>
      </p:graphicFrame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539E8EF-B2D4-46E4-B080-E0E5321C8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1778" r="12074" b="11778"/>
          <a:stretch/>
        </p:blipFill>
        <p:spPr>
          <a:xfrm>
            <a:off x="5277402" y="35293"/>
            <a:ext cx="536743" cy="536743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2890F0C7-0533-4648-A062-18AA2A5D1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2000" r="11556" b="12445"/>
          <a:stretch/>
        </p:blipFill>
        <p:spPr>
          <a:xfrm>
            <a:off x="6551816" y="35293"/>
            <a:ext cx="544638" cy="536744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C67092E6-8EBC-42C9-A1C4-0C5C4CCB93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t="11365" r="11550" b="11984"/>
          <a:stretch/>
        </p:blipFill>
        <p:spPr>
          <a:xfrm>
            <a:off x="7912197" y="22496"/>
            <a:ext cx="572040" cy="5475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7375F8-370B-43EA-8B9B-B1A14DA94354}"/>
              </a:ext>
            </a:extLst>
          </p:cNvPr>
          <p:cNvSpPr txBox="1"/>
          <p:nvPr/>
        </p:nvSpPr>
        <p:spPr>
          <a:xfrm>
            <a:off x="8421706" y="201053"/>
            <a:ext cx="6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Healthy eating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FE234-C7DF-445A-8E54-CFE2251D18AF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6063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279973"/>
            <a:ext cx="9144000" cy="1009792"/>
          </a:xfrm>
          <a:prstGeom prst="rect">
            <a:avLst/>
          </a:prstGeom>
          <a:noFill/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La</a:t>
            </a:r>
            <a:r>
              <a:rPr lang="en-GB" sz="1600" b="1" dirty="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tecnologia</a:t>
            </a:r>
            <a:endParaRPr lang="en-GB" sz="1600" b="1" dirty="0">
              <a:solidFill>
                <a:srgbClr val="00B05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215636" y="5972903"/>
            <a:ext cx="283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97217" y="5839329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667885" y="5839329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460365" y="5839491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33041"/>
              </p:ext>
            </p:extLst>
          </p:nvPr>
        </p:nvGraphicFramePr>
        <p:xfrm>
          <a:off x="93822" y="729819"/>
          <a:ext cx="5889394" cy="259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91591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690254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  <a:gridCol w="2195054">
                  <a:extLst>
                    <a:ext uri="{9D8B030D-6E8A-4147-A177-3AD203B41FA5}">
                      <a16:colId xmlns:a16="http://schemas.microsoft.com/office/drawing/2014/main" val="181372695"/>
                    </a:ext>
                  </a:extLst>
                </a:gridCol>
              </a:tblGrid>
              <a:tr h="1246292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Technology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always 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going to 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gustaría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would like to 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Prefiero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prefer to use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tecnología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technology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consola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games console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ordenador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computer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portátil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laptop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móvil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mobile phone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tableta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tablet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revista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digital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digital magazine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internet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internet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redes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social networks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sociales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social media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aplicación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an app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chat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chat room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juegos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línea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online games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altavoz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inteligente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smart speaker (e.g.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alexa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for/to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mis series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favoritas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watch my favourite series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organizar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salidas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mis amigos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organise to go out with my friends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controlar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actividad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física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control my physical activity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contactar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familia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get in touch with my family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chatear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mis amigos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chat to my friends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descargar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escuchar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música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download/listen to music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pasar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tiempo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pass time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sacar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editar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personalizar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fotos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take/edit/personalise photos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compartir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subir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fotos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share/upload photos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mandar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mensajes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send messages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navegar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red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browse the internet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controlar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calefacción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/las luces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control the heating/lights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enviar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to send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grabar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record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recibir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recieve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351297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Lo/la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use it to…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aplicación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tecnología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buena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it’s a good app/technology for…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you can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3104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00169"/>
              </p:ext>
            </p:extLst>
          </p:nvPr>
        </p:nvGraphicFramePr>
        <p:xfrm>
          <a:off x="6050943" y="729819"/>
          <a:ext cx="3028824" cy="4978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96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tecnología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cada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día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use technology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every day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útil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because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it’s really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useful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internet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deberes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always use the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internet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 my homework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tableta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días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I use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 tablet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every day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72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mis series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favoritas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watch my favourite series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lo que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uso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móvil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the thing I use the most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 mobile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Lo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uso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contactar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familia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descargar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música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use it to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contact my family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download music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sacar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subir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fotos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take and upload photos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aplicación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favorita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Instagram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 favourite app is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Instagram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because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editar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fotos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compartirlas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amigos.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 can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edit photos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share them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with your friends.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ser un canal de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comunicación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buena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can be a good channel of communication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deja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expresar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individualidad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lets you express your individuality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 embargo hay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desventajas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las redes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sociales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por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ejemplo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however there are lots of disadvantages of social media, for example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3967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engancha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facilmente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gets you hooked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easily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602984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ser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malo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salud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mental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dado que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can be really bad for your mental health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because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1471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da falsas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expectativas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gives you unrealistic expectations of life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14071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 padres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dicen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riesgos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 parents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say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they have a lot of risks.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378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8138AE-2194-41F9-B447-88D87D608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1213"/>
              </p:ext>
            </p:extLst>
          </p:nvPr>
        </p:nvGraphicFramePr>
        <p:xfrm>
          <a:off x="93822" y="3383804"/>
          <a:ext cx="5889394" cy="222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682365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3913189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</a:tblGrid>
              <a:tr h="609195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Advantages and disadvantages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ventajas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tecnología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/las redes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ejemplo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there are lots of advantages of technology/social media, for example…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hay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alguien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hablar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there’s always someone to talk to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ser un canal de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comunicación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buena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can be a good channel of communication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fácil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deberes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easier 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do homework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linea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barato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online shopping is cheaper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personas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sobre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can talk to other people about your problems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deja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expresar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individualidad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lets you express your individuality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6091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desventajas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tecnología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/las redes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ejemplo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there are lots of disadvantages of technology/social media, for example…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engancha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latin typeface="Comic Sans MS" panose="030F0702030302020204" pitchFamily="66" charset="0"/>
                        </a:rPr>
                        <a:t>– it gets you hooked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ser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malo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para la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salud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mental </a:t>
                      </a:r>
                      <a:r>
                        <a:rPr lang="en-GB" sz="750" baseline="0" dirty="0">
                          <a:latin typeface="Comic Sans MS" panose="030F0702030302020204" pitchFamily="66" charset="0"/>
                        </a:rPr>
                        <a:t>– it can be bad for your mental health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ciberacoso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es un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problema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latin typeface="Comic Sans MS" panose="030F0702030302020204" pitchFamily="66" charset="0"/>
                        </a:rPr>
                        <a:t>– cyberbullying is a problem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demasiadas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publicidades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el internet </a:t>
                      </a:r>
                      <a:r>
                        <a:rPr lang="en-GB" sz="750" baseline="0" dirty="0">
                          <a:latin typeface="Comic Sans MS" panose="030F0702030302020204" pitchFamily="66" charset="0"/>
                        </a:rPr>
                        <a:t>– there are too many adverts on the internet.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mucha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presión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grupo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tener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último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móvil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etc</a:t>
                      </a:r>
                      <a:r>
                        <a:rPr lang="en-GB" sz="750" baseline="0" dirty="0">
                          <a:latin typeface="Comic Sans MS" panose="030F0702030302020204" pitchFamily="66" charset="0"/>
                        </a:rPr>
                        <a:t>… - there’s a lot of peer pressure to have the latest mobile etc…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da falsas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expectativas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baseline="0" dirty="0" err="1">
                          <a:latin typeface="Comic Sans MS" panose="030F0702030302020204" pitchFamily="66" charset="0"/>
                        </a:rPr>
                        <a:t>vida</a:t>
                      </a:r>
                      <a:r>
                        <a:rPr lang="en-GB" sz="75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latin typeface="Comic Sans MS" panose="030F0702030302020204" pitchFamily="66" charset="0"/>
                        </a:rPr>
                        <a:t>– it gives you unrealistic expectations of life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pérdida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tiempo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a waste of time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riesgos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has a lot of risks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923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E7D22D-EDBD-4AB4-8372-C4C671A5B450}"/>
              </a:ext>
            </a:extLst>
          </p:cNvPr>
          <p:cNvGraphicFramePr>
            <a:graphicFrameLocks noGrp="1"/>
          </p:cNvGraphicFramePr>
          <p:nvPr/>
        </p:nvGraphicFramePr>
        <p:xfrm>
          <a:off x="93822" y="5665943"/>
          <a:ext cx="3259769" cy="108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5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959018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083985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Using a computer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Borrar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delete                 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cargar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load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Adjuntar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attach   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acceder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access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pantalla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screen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teclado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keyboard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ratón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mouse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disco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hard drive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contraseña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password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marcador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bookmark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internauta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internet user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inalámbrico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wireless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navegador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search engine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D5A453-AB40-4A7D-9FBF-F8396A6B8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96575"/>
              </p:ext>
            </p:extLst>
          </p:nvPr>
        </p:nvGraphicFramePr>
        <p:xfrm>
          <a:off x="3427689" y="5664995"/>
          <a:ext cx="2605758" cy="108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1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365347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083985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Adjectives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amplio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extensive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cómodo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convenient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fun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necesario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necessary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peligroso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dangerous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práctico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practical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rápido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fast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fácil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easy to use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popular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popular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útil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useful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gratis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free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ridículo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ridiculous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lento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slow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sencillo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simple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interactivo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interactive           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B854754-D669-4273-A82B-815A63B1B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11860" r="11860" b="12233"/>
          <a:stretch/>
        </p:blipFill>
        <p:spPr>
          <a:xfrm>
            <a:off x="4122127" y="46937"/>
            <a:ext cx="614825" cy="611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129E75-D646-406B-B1ED-9721FB774323}"/>
              </a:ext>
            </a:extLst>
          </p:cNvPr>
          <p:cNvSpPr txBox="1"/>
          <p:nvPr/>
        </p:nvSpPr>
        <p:spPr>
          <a:xfrm>
            <a:off x="4572000" y="256866"/>
            <a:ext cx="77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B050"/>
                </a:solidFill>
                <a:latin typeface="Comic Sans MS" panose="030F0702030302020204" pitchFamily="66" charset="0"/>
              </a:rPr>
              <a:t>Technology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523CF6B-ABEA-4E8F-A07F-C91F80360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10124" r="10558" b="9046"/>
          <a:stretch/>
        </p:blipFill>
        <p:spPr>
          <a:xfrm>
            <a:off x="5292359" y="35019"/>
            <a:ext cx="601667" cy="6118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D80B8F5-7176-47B6-9383-4A0EEF622939}"/>
              </a:ext>
            </a:extLst>
          </p:cNvPr>
          <p:cNvSpPr txBox="1"/>
          <p:nvPr/>
        </p:nvSpPr>
        <p:spPr>
          <a:xfrm>
            <a:off x="5820139" y="144243"/>
            <a:ext cx="77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B050"/>
                </a:solidFill>
                <a:latin typeface="Comic Sans MS" panose="030F0702030302020204" pitchFamily="66" charset="0"/>
              </a:rPr>
              <a:t>Advantages and disadvantages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AFAC225E-CC0D-48DF-BCE2-73F33E5F76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1364" r="12047" b="12481"/>
          <a:stretch/>
        </p:blipFill>
        <p:spPr>
          <a:xfrm>
            <a:off x="6592227" y="30426"/>
            <a:ext cx="611826" cy="6118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34F64-6488-4701-9A8A-C482EE50E6EA}"/>
              </a:ext>
            </a:extLst>
          </p:cNvPr>
          <p:cNvSpPr txBox="1"/>
          <p:nvPr/>
        </p:nvSpPr>
        <p:spPr>
          <a:xfrm>
            <a:off x="7068278" y="253125"/>
            <a:ext cx="77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B050"/>
                </a:solidFill>
                <a:latin typeface="Comic Sans MS" panose="030F0702030302020204" pitchFamily="66" charset="0"/>
              </a:rPr>
              <a:t>Using a computer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EB2C5E3E-2372-4699-844A-B6505D4810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9628" r="10063" b="9046"/>
          <a:stretch/>
        </p:blipFill>
        <p:spPr>
          <a:xfrm>
            <a:off x="7775479" y="29892"/>
            <a:ext cx="601729" cy="6118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0FDB738-3339-4603-8732-52F30B0C91CF}"/>
              </a:ext>
            </a:extLst>
          </p:cNvPr>
          <p:cNvSpPr txBox="1"/>
          <p:nvPr/>
        </p:nvSpPr>
        <p:spPr>
          <a:xfrm>
            <a:off x="8307679" y="264882"/>
            <a:ext cx="77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B050"/>
                </a:solidFill>
                <a:latin typeface="Comic Sans MS" panose="030F0702030302020204" pitchFamily="66" charset="0"/>
              </a:rPr>
              <a:t>Adjectives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1BBDE-4A98-49E8-91AC-71A569545E2B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10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3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31937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B05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tele y el cine</a:t>
            </a:r>
            <a:endParaRPr lang="en-GB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136474" y="6210479"/>
            <a:ext cx="283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TV preferences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18055" y="6076905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588723" y="6076905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381203" y="6077067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/>
        </p:nvGraphicFramePr>
        <p:xfrm>
          <a:off x="74096" y="857473"/>
          <a:ext cx="5889394" cy="225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2563238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  <a:gridCol w="1232163">
                  <a:extLst>
                    <a:ext uri="{9D8B030D-6E8A-4147-A177-3AD203B41FA5}">
                      <a16:colId xmlns:a16="http://schemas.microsoft.com/office/drawing/2014/main" val="181372695"/>
                    </a:ext>
                  </a:extLst>
                </a:gridCol>
              </a:tblGrid>
              <a:tr h="668487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TV/film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tend to watch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love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molan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like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chiflan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crazy about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Prefiero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prefer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concursos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–gameshows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programas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deportes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sports programmes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documentales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–documentaries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series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policiaca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crime series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realitys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reality TV shows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culebrónes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/las telenovelas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soaps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comedias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comedys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telediario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noticias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news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dibujo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cartoons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meteo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weather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misterios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mysteries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               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amor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love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terror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horror films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acción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action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aventuras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adventure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animación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animated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ciencia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ficción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sci-fi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fantasia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fantasy films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extranjera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foreign films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son –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they are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fun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entretenidos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entertaining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informativos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informative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emocionantes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exciting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interesantes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interesting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adictivos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addictive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66400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aguanto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can’t stand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soporto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can’t stand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Odio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hate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aburridos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boring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tontos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silly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bad/rubbish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infantiles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childish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907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1423"/>
              </p:ext>
            </p:extLst>
          </p:nvPr>
        </p:nvGraphicFramePr>
        <p:xfrm>
          <a:off x="6037586" y="842246"/>
          <a:ext cx="3032318" cy="5122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96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pasar al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cinco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horas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enfrente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de la tele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cada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día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tend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to spend at least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hours a day in front of the TV.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encantan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realitys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son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emocionantes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 love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reality shows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because they’re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exciting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también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son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adictivos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but they’re also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addictive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Además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chiflan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las </a:t>
                      </a:r>
                      <a:r>
                        <a:rPr lang="en-GB" sz="750" b="1" i="0" u="sng" dirty="0" err="1">
                          <a:latin typeface="Comic Sans MS" panose="030F0702030302020204" pitchFamily="66" charset="0"/>
                        </a:rPr>
                        <a:t>comedias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Also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, I’m crazy about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comedies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72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sin embargo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los que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gustan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son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documentales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however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what I like the most are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documentaries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96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dado que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son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informativos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educativos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given that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they are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informative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educational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y me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aprender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nuevas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cosas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and I like to learn new things.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veces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al cine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dicen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Sometimes I go to the cinema because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they say that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la imagen es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mejor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la gran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pantalla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the picture is better on the big screen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prefiero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ver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pelis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casa,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el cine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but I prefer to watch films at home, because at the cinema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demasiadas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personas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los asientos no son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cómodos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there are too many people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the seats aren’t comfy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casa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pausar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película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at home you can pause the film if you want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muchos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actores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que me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gustan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actriz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favorita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There are lots of actors that I like but my favourite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actress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3967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Emma Watson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apoya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organizaciones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benéficas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is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Emma Watson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because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she supports charities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602984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lucha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por los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derechos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mujer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fights for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womens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’ rights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1471"/>
                  </a:ext>
                </a:extLst>
              </a:tr>
              <a:tr h="17570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Es un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buen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modelo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seguir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She’s a good role model.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1407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E4242E-9E46-4861-B821-71399566A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96384"/>
              </p:ext>
            </p:extLst>
          </p:nvPr>
        </p:nvGraphicFramePr>
        <p:xfrm>
          <a:off x="74096" y="3162312"/>
          <a:ext cx="5889394" cy="1739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527338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3808390">
                  <a:extLst>
                    <a:ext uri="{9D8B030D-6E8A-4147-A177-3AD203B41FA5}">
                      <a16:colId xmlns:a16="http://schemas.microsoft.com/office/drawing/2014/main" val="3848906364"/>
                    </a:ext>
                  </a:extLst>
                </a:gridCol>
              </a:tblGrid>
              <a:tr h="470705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Pros and cons of cinema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al cine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I love going to the cinema because…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ambiente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mejor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atmosphere is better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imagen 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mejor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gran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pantalla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picture is better on the big screen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palomitas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están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ricas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popcorn is tasty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848431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Prefiero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ver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pelis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casa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…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- I prefer to watch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film at home because…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cine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at the cinema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u="none" dirty="0" err="1">
                          <a:latin typeface="Comic Sans MS" panose="030F0702030302020204" pitchFamily="66" charset="0"/>
                        </a:rPr>
                        <a:t>demasiadas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personas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– there are too many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people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las entradas son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caras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the tickets are very expensive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los asientos no son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cómodos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the seats are uncomfortable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otros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espectadores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molestan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other spectators annoy me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vas al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baño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pierdes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una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parte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if you go to the toilet you miss a part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tienes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hacer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cola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you have to queue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42570"/>
                  </a:ext>
                </a:extLst>
              </a:tr>
              <a:tr h="419982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can talk about the film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pausar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película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can pause the film if you want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50" b="0" u="none" baseline="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1253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01C8EC-FE0E-4D86-A0F2-EAEEE9846FCD}"/>
              </a:ext>
            </a:extLst>
          </p:cNvPr>
          <p:cNvGraphicFramePr>
            <a:graphicFrameLocks noGrp="1"/>
          </p:cNvGraphicFramePr>
          <p:nvPr/>
        </p:nvGraphicFramePr>
        <p:xfrm>
          <a:off x="74096" y="4950163"/>
          <a:ext cx="5889394" cy="1739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594628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950180">
                  <a:extLst>
                    <a:ext uri="{9D8B030D-6E8A-4147-A177-3AD203B41FA5}">
                      <a16:colId xmlns:a16="http://schemas.microsoft.com/office/drawing/2014/main" val="2841667050"/>
                    </a:ext>
                  </a:extLst>
                </a:gridCol>
                <a:gridCol w="2790920">
                  <a:extLst>
                    <a:ext uri="{9D8B030D-6E8A-4147-A177-3AD203B41FA5}">
                      <a16:colId xmlns:a16="http://schemas.microsoft.com/office/drawing/2014/main" val="1250531233"/>
                    </a:ext>
                  </a:extLst>
                </a:gridCol>
              </a:tblGrid>
              <a:tr h="385922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Role models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Admiro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a…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I admire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_____ es 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modelo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seguir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___ is a good role model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inspiración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my inspiration is…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modelo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seguir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alguien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a good role model is someone who…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because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apoya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organizaciones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benéficas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supports charities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recauda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fondos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raises money for…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talento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has a lot of talent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trabaja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defensa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works in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defense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animals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ayudar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uses his/her fame to help others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3186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lucha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por/contra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fights for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pobreza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poverty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homofobia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homophobia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derechos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mujer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refugiados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women’s/refugee rights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87941"/>
                  </a:ext>
                </a:extLst>
              </a:tr>
              <a:tr h="385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doesn’t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comporta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mal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behave badly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emborracha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get drunk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 mete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policia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get in trouble with the police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56026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29B3BDD-E42A-4C7D-929C-867378041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10787" r="10195" b="10259"/>
          <a:stretch/>
        </p:blipFill>
        <p:spPr>
          <a:xfrm>
            <a:off x="5345664" y="103896"/>
            <a:ext cx="691922" cy="68622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7C195DC-817A-41CD-9041-ECDF3AA24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t="12212" r="11496" b="11300"/>
          <a:stretch/>
        </p:blipFill>
        <p:spPr>
          <a:xfrm>
            <a:off x="6559147" y="92521"/>
            <a:ext cx="691922" cy="689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7A16A3-7847-4A18-8335-47C23F616E72}"/>
              </a:ext>
            </a:extLst>
          </p:cNvPr>
          <p:cNvSpPr txBox="1"/>
          <p:nvPr/>
        </p:nvSpPr>
        <p:spPr>
          <a:xfrm>
            <a:off x="5903937" y="268965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TV/film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9FCF7-0884-4FDD-8D21-B94191A5D5E8}"/>
              </a:ext>
            </a:extLst>
          </p:cNvPr>
          <p:cNvSpPr txBox="1"/>
          <p:nvPr/>
        </p:nvSpPr>
        <p:spPr>
          <a:xfrm>
            <a:off x="7168800" y="268965"/>
            <a:ext cx="68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Pros and</a:t>
            </a:r>
          </a:p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cons of</a:t>
            </a:r>
          </a:p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cinema</a:t>
            </a:r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A477FFA3-7CE6-4EFD-9BF3-F3DE919174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11046" r="10716" b="10000"/>
          <a:stretch/>
        </p:blipFill>
        <p:spPr>
          <a:xfrm>
            <a:off x="7797144" y="92521"/>
            <a:ext cx="701794" cy="7005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C812615-1909-4AD4-9BC6-D5D9BA3BF663}"/>
              </a:ext>
            </a:extLst>
          </p:cNvPr>
          <p:cNvSpPr txBox="1"/>
          <p:nvPr/>
        </p:nvSpPr>
        <p:spPr>
          <a:xfrm>
            <a:off x="8422327" y="240757"/>
            <a:ext cx="6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Role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CD337-7C46-43AF-A0F7-E8DC997E7B02}"/>
              </a:ext>
            </a:extLst>
          </p:cNvPr>
          <p:cNvSpPr txBox="1"/>
          <p:nvPr/>
        </p:nvSpPr>
        <p:spPr>
          <a:xfrm>
            <a:off x="8764865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11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4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90181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El medio </a:t>
            </a:r>
            <a:r>
              <a:rPr lang="en-GB" sz="1600" b="1" err="1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ambiente</a:t>
            </a:r>
            <a:endParaRPr lang="en-GB" sz="1600" b="1">
              <a:solidFill>
                <a:srgbClr val="0070C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5748079" y="6363774"/>
            <a:ext cx="3626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A model text on the environment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65827" y="6240740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561544" y="6240740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354024" y="6240902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/>
        </p:nvGraphicFramePr>
        <p:xfrm>
          <a:off x="119459" y="604675"/>
          <a:ext cx="5879468" cy="2767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54971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4081227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233155">
                <a:tc rowSpan="5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Environmental problems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preocupa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really worried about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deforestación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deforestation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lluvia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ácida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acid rain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mareas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negras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oil spills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sobrepoblación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overpopulation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del medio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ambiente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environmental problems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especies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amenazadas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peligro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extinción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threatened/endangered species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polución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los mares y 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ríos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sea and river pollution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destrucción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los bosques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destruction of woods/forests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combustibles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fósiles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acaban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fossil fuels are running out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demasiada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basura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there’s too much litter/rubbish in the streets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demasiado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tráfico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there’s too much traffic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tráfico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causa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ruido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noise causes a lot of noise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coche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días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lots of people use their cars everyday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demasiadas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fábricas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 are too many factories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hay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espacios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verdes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there are no green spaces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recicla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people don’t recycle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296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 que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preocupa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(que)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thing I’m most worried about is (that)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  <a:tr h="799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grave es (que)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most serious problem is (that)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  <a:tr h="2331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causa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it causes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nocivo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harmful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vertadero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 tip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atasco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traffic jam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amenezar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threaten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agotar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use up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provocar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provoke/cause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combustible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fuel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echar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culpa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to blame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multa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fine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contribuir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contribute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fábrica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factory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27070"/>
                  </a:ext>
                </a:extLst>
              </a:tr>
              <a:tr h="296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terremoto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an earthquake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huracán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hurricane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inundaciones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floods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tormenta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nieve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snow storm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temblor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tremor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incendio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foresta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forest fire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tornado –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tornado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/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58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/>
        </p:nvGraphicFramePr>
        <p:xfrm>
          <a:off x="6075182" y="604675"/>
          <a:ext cx="2981310" cy="5613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959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opinión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hay tantos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medioambientales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opinion there are so many environmental problems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sobrepoblación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deforestación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like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overpopulation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deforestation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pienso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grave 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think that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most serious problem 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contaminación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del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 pollution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48132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nociva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causa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calentamiento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global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harmful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causes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global warming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fábricas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atascos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contribuyen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contaminación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del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aire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Factories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traffic jams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contribute to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 pollution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por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esencial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usemos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transporte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público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therefore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it’s essential that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use public transport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que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compremos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productos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verdes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that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buy eco-friendly products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pasado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preocupaba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deforestación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the past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was most worried abo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deforestation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destrucción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los bosques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destruction of forests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dado que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causa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especies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amenazadas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because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it causes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endangered animals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organicé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evento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recaudar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dinero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organised an event to raise money.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98975"/>
                  </a:ext>
                </a:extLst>
              </a:tr>
              <a:tr h="15892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proteger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planeta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protect the planet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21854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tantos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árboles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bosques 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selvas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don’t cut down so many trees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plant more woods and forests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intentar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energía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going to try to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less energy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47430"/>
                  </a:ext>
                </a:extLst>
              </a:tr>
              <a:tr h="341748">
                <a:tc>
                  <a:txBody>
                    <a:bodyPr/>
                    <a:lstStyle/>
                    <a:p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Apagaré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luz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desenchufaré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aparatos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eléctricos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will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turn off the light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I will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unplug electrical items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2331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 possible.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 going to do everything possible.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334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D3D82D-F222-4B58-967B-4E075FE8A825}"/>
              </a:ext>
            </a:extLst>
          </p:cNvPr>
          <p:cNvSpPr txBox="1"/>
          <p:nvPr/>
        </p:nvSpPr>
        <p:spPr>
          <a:xfrm>
            <a:off x="5724851" y="188042"/>
            <a:ext cx="78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C11D1-415E-4133-9D42-170EB13993A4}"/>
              </a:ext>
            </a:extLst>
          </p:cNvPr>
          <p:cNvSpPr txBox="1"/>
          <p:nvPr/>
        </p:nvSpPr>
        <p:spPr>
          <a:xfrm>
            <a:off x="5369514" y="222298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Problems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8243B-726B-492D-A95F-3D84E989DF4C}"/>
              </a:ext>
            </a:extLst>
          </p:cNvPr>
          <p:cNvSpPr txBox="1"/>
          <p:nvPr/>
        </p:nvSpPr>
        <p:spPr>
          <a:xfrm>
            <a:off x="7448288" y="188042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Solutions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D94C2F-D083-4626-9E8D-C06F7E60B9D3}"/>
              </a:ext>
            </a:extLst>
          </p:cNvPr>
          <p:cNvSpPr txBox="1"/>
          <p:nvPr/>
        </p:nvSpPr>
        <p:spPr>
          <a:xfrm>
            <a:off x="8452120" y="195190"/>
            <a:ext cx="796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Commands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8838D-0EDC-40AE-B786-F15CE7D2D93C}"/>
              </a:ext>
            </a:extLst>
          </p:cNvPr>
          <p:cNvSpPr txBox="1"/>
          <p:nvPr/>
        </p:nvSpPr>
        <p:spPr>
          <a:xfrm>
            <a:off x="3681405" y="646631"/>
            <a:ext cx="22355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el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calentamiento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global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global warming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contaminación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pollution</a:t>
            </a:r>
          </a:p>
          <a:p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la </a:t>
            </a:r>
            <a:r>
              <a:rPr lang="en-GB" sz="75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sequía</a:t>
            </a:r>
            <a:r>
              <a:rPr lang="en-GB" sz="75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5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drought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F10C60-590F-471E-A9CB-4EFA4CE77879}"/>
              </a:ext>
            </a:extLst>
          </p:cNvPr>
          <p:cNvGraphicFramePr>
            <a:graphicFrameLocks noGrp="1"/>
          </p:cNvGraphicFramePr>
          <p:nvPr/>
        </p:nvGraphicFramePr>
        <p:xfrm>
          <a:off x="119459" y="3444776"/>
          <a:ext cx="5879468" cy="327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7803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769384">
                  <a:extLst>
                    <a:ext uri="{9D8B030D-6E8A-4147-A177-3AD203B41FA5}">
                      <a16:colId xmlns:a16="http://schemas.microsoft.com/office/drawing/2014/main" val="3650592892"/>
                    </a:ext>
                  </a:extLst>
                </a:gridCol>
                <a:gridCol w="4081227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637735">
                <a:tc rowSpan="4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Solutions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proteger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medio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ambiente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planeta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protect the environment/ the planet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(no) se debe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must(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n’t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apagar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luz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turn off the light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ducharse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vez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bañarse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shower instead of having a bath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separar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basura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separate the rubbish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reciclar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plástico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vidrio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recycle plastic and glass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desenchufar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aparatos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eléctricos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unplug electrical appliances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ahorrar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energía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save energy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cerrar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grifo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turn off the tap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posible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do everything possible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malgastar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agua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waste water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bolsas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plástico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use plastic bags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637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(no) 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debería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you should(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n’t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  <a:tr h="637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esencial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essential that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importante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important that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cuidemos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planeta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look after the planet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hagamos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proyectos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conservación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do conservation projects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compremos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productos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verdes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 we buy use eco-friendly products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productos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comercio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justo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fair trade products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ahorremos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agua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save water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cambiemos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ley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change the law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consumamos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consume less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  <a:tr h="637735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tantos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árboles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Don’t cut down so many trees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tire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basura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don’t throw rubbish on the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malgaste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energía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Don’t waste 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Plante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bosques 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selvas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plant more forests and trees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energías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renovables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use renewable 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construya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tantas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casas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grandes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don’t build so many big houses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vaya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coche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possible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pie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Don’t go by car if it’s possible to walk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eche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tantos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desechos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químicos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Don’t release so much chemical waste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Reduzca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emisiones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vehículos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reduce vehicle emissions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470712"/>
                  </a:ext>
                </a:extLst>
              </a:tr>
            </a:tbl>
          </a:graphicData>
        </a:graphic>
      </p:graphicFrame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270FC6A-232D-41FB-ACEF-526C1CCAF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12108" r="12295" b="11488"/>
          <a:stretch/>
        </p:blipFill>
        <p:spPr>
          <a:xfrm>
            <a:off x="4959622" y="30778"/>
            <a:ext cx="526494" cy="533421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493D672-87A4-4097-8005-1CBEF1933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11364" r="11550" b="11489"/>
          <a:stretch/>
        </p:blipFill>
        <p:spPr>
          <a:xfrm>
            <a:off x="7026533" y="30776"/>
            <a:ext cx="535861" cy="54108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29D2B73E-7326-462E-927D-A1738AE6D9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1861" r="11798" b="11737"/>
          <a:stretch/>
        </p:blipFill>
        <p:spPr>
          <a:xfrm>
            <a:off x="5973212" y="30777"/>
            <a:ext cx="529867" cy="5298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3CCAC8-EEC3-448E-B10F-2B7CA9B577FA}"/>
              </a:ext>
            </a:extLst>
          </p:cNvPr>
          <p:cNvSpPr txBox="1"/>
          <p:nvPr/>
        </p:nvSpPr>
        <p:spPr>
          <a:xfrm>
            <a:off x="6408901" y="133635"/>
            <a:ext cx="6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Natural disasters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EDDB2DFF-27E2-48E3-9BCE-604516248E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11861" r="12295" b="11737"/>
          <a:stretch/>
        </p:blipFill>
        <p:spPr>
          <a:xfrm>
            <a:off x="8053041" y="19561"/>
            <a:ext cx="548710" cy="552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0B2512-DAE5-4592-8852-BAD59F23F129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12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3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90181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err="1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Problemas</a:t>
            </a:r>
            <a:r>
              <a:rPr lang="en-GB" sz="1600" b="1" dirty="0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600" b="1" err="1">
                <a:solidFill>
                  <a:srgbClr val="0070C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sociales</a:t>
            </a:r>
            <a:endParaRPr lang="en-GB" sz="1600" b="1">
              <a:solidFill>
                <a:srgbClr val="0070C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5916964" y="6342078"/>
            <a:ext cx="3276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 model text on social issues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839064" y="6237069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634781" y="6237069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427261" y="6237231"/>
            <a:ext cx="0" cy="2100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/>
        </p:nvGraphicFramePr>
        <p:xfrm>
          <a:off x="119459" y="604675"/>
          <a:ext cx="5879468" cy="157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77526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2855677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160947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Social issues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preocupa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really worried about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desempleo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unemployment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hambre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pobreza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hunger/poverty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obesidad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obesity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drogadicción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drug addiction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diferencia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entre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ricos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pobres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rich/poor divide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crisis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económica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economic crisis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sin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hogar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/los sin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techo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homeless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estrés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stress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soledad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loneliness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prejuicio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prejudice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racism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racism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igualdad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equality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crimen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crime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223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 que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preocupa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(que)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thing I’m most worried about is (that)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81905"/>
                  </a:ext>
                </a:extLst>
              </a:tr>
              <a:tr h="409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grave es (que)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most serious problem is (that)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/>
        </p:nvGraphicFramePr>
        <p:xfrm>
          <a:off x="6064609" y="601676"/>
          <a:ext cx="2981310" cy="5605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justo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haya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tanto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desigualdad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social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mundo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It’s not fair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that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there’s so much social inequality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in the world.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preocupa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pobreza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y por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eso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I’m most worried about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poverty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and therefore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Recaudo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dinero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para una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obra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benéfica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a los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sin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techo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 raise money for a charity which helps the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homeless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4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he </a:t>
                      </a:r>
                      <a:r>
                        <a:rPr lang="en-GB" sz="750" b="1" u="none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organizado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evento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recaudar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fondos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have organised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 event to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raise funds.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opinión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necesario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construyamos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casas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my opinion,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it’s necessary that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build more houses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creemos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oportunidades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trabajo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create job opportunities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Además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 terrible que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haya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tanta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gente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obesa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y tantos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drogadictos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mi ciudad.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In addition,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it’s terrible that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so many obese people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and so many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drug addicts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in my town.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Nunca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bebo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alcohol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malgasto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dinero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never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drink alcohol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because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a waste of money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mis amigos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lo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beben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i="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cada</a:t>
                      </a:r>
                      <a:r>
                        <a:rPr lang="en-GB" sz="750" b="1" i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fin de </a:t>
                      </a:r>
                      <a:r>
                        <a:rPr lang="en-GB" sz="750" b="1" i="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my friends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drink it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every weekend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Dicen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quita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estrés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They say that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relieves stress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sentir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adulto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makes you feel like an adult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98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estoy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acuerdo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disagree.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21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Lo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peor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es que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fumo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cigarillos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The worst thing is that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smoke cigarettes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perjudical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la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salud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very damaging to your health.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47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Daña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pulmones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harms your lungs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produce una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fuerte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dependencia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física</a:t>
                      </a:r>
                      <a:endParaRPr lang="en-GB" sz="75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causes a strong, physical dependence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33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no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parar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 I can’t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933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D3D82D-F222-4B58-967B-4E075FE8A825}"/>
              </a:ext>
            </a:extLst>
          </p:cNvPr>
          <p:cNvSpPr txBox="1"/>
          <p:nvPr/>
        </p:nvSpPr>
        <p:spPr>
          <a:xfrm>
            <a:off x="6055617" y="204108"/>
            <a:ext cx="78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C11D1-415E-4133-9D42-170EB13993A4}"/>
              </a:ext>
            </a:extLst>
          </p:cNvPr>
          <p:cNvSpPr txBox="1"/>
          <p:nvPr/>
        </p:nvSpPr>
        <p:spPr>
          <a:xfrm>
            <a:off x="6487198" y="227092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Problems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8243B-726B-492D-A95F-3D84E989DF4C}"/>
              </a:ext>
            </a:extLst>
          </p:cNvPr>
          <p:cNvSpPr txBox="1"/>
          <p:nvPr/>
        </p:nvSpPr>
        <p:spPr>
          <a:xfrm>
            <a:off x="7576932" y="227092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Solutions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D94C2F-D083-4626-9E8D-C06F7E60B9D3}"/>
              </a:ext>
            </a:extLst>
          </p:cNvPr>
          <p:cNvSpPr txBox="1"/>
          <p:nvPr/>
        </p:nvSpPr>
        <p:spPr>
          <a:xfrm>
            <a:off x="8590449" y="211845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latin typeface="Comic Sans MS" panose="030F0702030302020204" pitchFamily="66" charset="0"/>
              </a:rPr>
              <a:t>Vices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F10C60-590F-471E-A9CB-4EFA4CE77879}"/>
              </a:ext>
            </a:extLst>
          </p:cNvPr>
          <p:cNvGraphicFramePr>
            <a:graphicFrameLocks noGrp="1"/>
          </p:cNvGraphicFramePr>
          <p:nvPr/>
        </p:nvGraphicFramePr>
        <p:xfrm>
          <a:off x="119459" y="2289981"/>
          <a:ext cx="5879468" cy="770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54971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4081227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</a:tblGrid>
              <a:tr h="63773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To help</a:t>
                      </a:r>
                    </a:p>
                  </a:txBody>
                  <a:tcPr vert="vert270" anchor="ctr"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necesario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it’s necessary that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recaudamos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dinero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fondos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raise money/funds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hagamos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campañas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publicitarias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carry out publicity campaigns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construyamos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casas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build more houses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creemos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oportunidades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trabajo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create job opportunities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compremos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productos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comercio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justo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buy fair trade products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apoyemos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proyectos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support help projects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381396-619F-436D-AC0C-CD668C8521C8}"/>
              </a:ext>
            </a:extLst>
          </p:cNvPr>
          <p:cNvGraphicFramePr>
            <a:graphicFrameLocks noGrp="1"/>
          </p:cNvGraphicFramePr>
          <p:nvPr/>
        </p:nvGraphicFramePr>
        <p:xfrm>
          <a:off x="119459" y="4145750"/>
          <a:ext cx="5879468" cy="256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435410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66773952"/>
                    </a:ext>
                  </a:extLst>
                </a:gridCol>
                <a:gridCol w="3484327">
                  <a:extLst>
                    <a:ext uri="{9D8B030D-6E8A-4147-A177-3AD203B41FA5}">
                      <a16:colId xmlns:a16="http://schemas.microsoft.com/office/drawing/2014/main" val="1304447933"/>
                    </a:ext>
                  </a:extLst>
                </a:gridCol>
              </a:tblGrid>
              <a:tr h="385103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Vices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CF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Beber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alcohol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drinking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cigarillos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smoking cigarettes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porros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smoking joints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Tomar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drogas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duras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blandas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taking hard/soft drugs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pasivo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passive smoking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Emborracharse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getting drunk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tabaquismo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tobacco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addiciton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is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ilegal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illegal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peligroso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dangerous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malgasto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dinero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waste of money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tontería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stupid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serio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serious problem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vicio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very expensive habit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– as bad as…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perjudicial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para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salud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very damaging to your health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861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provoca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mal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aliento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causes bad breath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daña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pulmones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damages your lungs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mancha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dientes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amarillo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makes your teeth yellow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causa el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fracaso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escolar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causes failure at school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causa la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depresión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causes depression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produce una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fuerte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dependencia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física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causes a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stong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, physical dependence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muchos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riesgos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has many risks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afecta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capacidad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tomar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decisiones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affects your ability to make decisions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relaja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relaxes you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quita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estrés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relieves stress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quita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sueño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/el control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robs you of sleep/control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sentir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bueno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makes you feel good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sentir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latin typeface="Comic Sans MS" panose="030F0702030302020204" pitchFamily="66" charset="0"/>
                        </a:rPr>
                        <a:t>adulto</a:t>
                      </a:r>
                      <a:r>
                        <a:rPr lang="en-GB" sz="75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– it makes you feel more grown-up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042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BBC1F11-CFF7-4E16-90A6-7D734450F4D9}"/>
              </a:ext>
            </a:extLst>
          </p:cNvPr>
          <p:cNvGraphicFramePr>
            <a:graphicFrameLocks noGrp="1"/>
          </p:cNvGraphicFramePr>
          <p:nvPr/>
        </p:nvGraphicFramePr>
        <p:xfrm>
          <a:off x="119459" y="3156235"/>
          <a:ext cx="5879468" cy="884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31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5630937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63773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Random</a:t>
                      </a:r>
                    </a:p>
                  </a:txBody>
                  <a:tcPr vert="vert270" anchor="ctr">
                    <a:solidFill>
                      <a:srgbClr val="D0F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organización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benéfica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charity                  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borracho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drunk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aids                       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humo</a:t>
                      </a:r>
                      <a:r>
                        <a:rPr lang="en-GB" sz="75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dirty="0">
                          <a:latin typeface="Comic Sans MS" panose="030F0702030302020204" pitchFamily="66" charset="0"/>
                        </a:rPr>
                        <a:t>– the smoke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residencia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ancianos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old people’s home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olor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smell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tienda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solidaria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/con fines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benéficos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charity shop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muerto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dead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trabajo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voluntario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voluntary work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fumador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smoker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campana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campaign   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ladrón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thief</a:t>
                      </a:r>
                    </a:p>
                    <a:p>
                      <a:r>
                        <a:rPr lang="en-GB" sz="750" b="1" dirty="0"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dirty="0" err="1">
                          <a:latin typeface="Comic Sans MS" panose="030F0702030302020204" pitchFamily="66" charset="0"/>
                        </a:rPr>
                        <a:t>desarollo</a:t>
                      </a:r>
                      <a:r>
                        <a:rPr lang="en-GB" sz="75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dirty="0">
                          <a:latin typeface="Comic Sans MS" panose="030F0702030302020204" pitchFamily="66" charset="0"/>
                        </a:rPr>
                        <a:t>– development</a:t>
                      </a: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2616727281"/>
                  </a:ext>
                </a:extLst>
              </a:tr>
            </a:tbl>
          </a:graphicData>
        </a:graphic>
      </p:graphicFrame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BD95832-8A6F-421D-BA68-3CD4505BA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3156" r="11519" b="11620"/>
          <a:stretch/>
        </p:blipFill>
        <p:spPr>
          <a:xfrm>
            <a:off x="6031494" y="49335"/>
            <a:ext cx="549948" cy="540374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2D4A198-753D-4BFA-8A40-7C06233D2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t="10139" r="10500" b="11778"/>
          <a:stretch/>
        </p:blipFill>
        <p:spPr>
          <a:xfrm>
            <a:off x="7094337" y="21997"/>
            <a:ext cx="566710" cy="567712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BB88F6DD-7FFB-4040-AB3A-87ADA3D10B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t="11823" r="11924" b="12026"/>
          <a:stretch/>
        </p:blipFill>
        <p:spPr>
          <a:xfrm>
            <a:off x="8235438" y="27016"/>
            <a:ext cx="559156" cy="557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71970-7562-4B17-8137-FE845F6788C8}"/>
              </a:ext>
            </a:extLst>
          </p:cNvPr>
          <p:cNvSpPr txBox="1"/>
          <p:nvPr/>
        </p:nvSpPr>
        <p:spPr>
          <a:xfrm>
            <a:off x="8711159" y="6514784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13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0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36311" y="1241882"/>
            <a:ext cx="2546335" cy="3577903"/>
          </a:xfrm>
          <a:custGeom>
            <a:avLst/>
            <a:gdLst>
              <a:gd name="connsiteX0" fmla="*/ 0 w 2546335"/>
              <a:gd name="connsiteY0" fmla="*/ 0 h 3577903"/>
              <a:gd name="connsiteX1" fmla="*/ 458340 w 2546335"/>
              <a:gd name="connsiteY1" fmla="*/ 0 h 3577903"/>
              <a:gd name="connsiteX2" fmla="*/ 891217 w 2546335"/>
              <a:gd name="connsiteY2" fmla="*/ 0 h 3577903"/>
              <a:gd name="connsiteX3" fmla="*/ 1451411 w 2546335"/>
              <a:gd name="connsiteY3" fmla="*/ 0 h 3577903"/>
              <a:gd name="connsiteX4" fmla="*/ 1935215 w 2546335"/>
              <a:gd name="connsiteY4" fmla="*/ 0 h 3577903"/>
              <a:gd name="connsiteX5" fmla="*/ 2546335 w 2546335"/>
              <a:gd name="connsiteY5" fmla="*/ 0 h 3577903"/>
              <a:gd name="connsiteX6" fmla="*/ 2546335 w 2546335"/>
              <a:gd name="connsiteY6" fmla="*/ 488980 h 3577903"/>
              <a:gd name="connsiteX7" fmla="*/ 2546335 w 2546335"/>
              <a:gd name="connsiteY7" fmla="*/ 1049518 h 3577903"/>
              <a:gd name="connsiteX8" fmla="*/ 2546335 w 2546335"/>
              <a:gd name="connsiteY8" fmla="*/ 1681614 h 3577903"/>
              <a:gd name="connsiteX9" fmla="*/ 2546335 w 2546335"/>
              <a:gd name="connsiteY9" fmla="*/ 2349490 h 3577903"/>
              <a:gd name="connsiteX10" fmla="*/ 2546335 w 2546335"/>
              <a:gd name="connsiteY10" fmla="*/ 2945807 h 3577903"/>
              <a:gd name="connsiteX11" fmla="*/ 2546335 w 2546335"/>
              <a:gd name="connsiteY11" fmla="*/ 3577903 h 3577903"/>
              <a:gd name="connsiteX12" fmla="*/ 1986141 w 2546335"/>
              <a:gd name="connsiteY12" fmla="*/ 3577903 h 3577903"/>
              <a:gd name="connsiteX13" fmla="*/ 1425948 w 2546335"/>
              <a:gd name="connsiteY13" fmla="*/ 3577903 h 3577903"/>
              <a:gd name="connsiteX14" fmla="*/ 865754 w 2546335"/>
              <a:gd name="connsiteY14" fmla="*/ 3577903 h 3577903"/>
              <a:gd name="connsiteX15" fmla="*/ 0 w 2546335"/>
              <a:gd name="connsiteY15" fmla="*/ 3577903 h 3577903"/>
              <a:gd name="connsiteX16" fmla="*/ 0 w 2546335"/>
              <a:gd name="connsiteY16" fmla="*/ 3088923 h 3577903"/>
              <a:gd name="connsiteX17" fmla="*/ 0 w 2546335"/>
              <a:gd name="connsiteY17" fmla="*/ 2421048 h 3577903"/>
              <a:gd name="connsiteX18" fmla="*/ 0 w 2546335"/>
              <a:gd name="connsiteY18" fmla="*/ 1788952 h 3577903"/>
              <a:gd name="connsiteX19" fmla="*/ 0 w 2546335"/>
              <a:gd name="connsiteY19" fmla="*/ 1156855 h 3577903"/>
              <a:gd name="connsiteX20" fmla="*/ 0 w 2546335"/>
              <a:gd name="connsiteY20" fmla="*/ 524759 h 3577903"/>
              <a:gd name="connsiteX21" fmla="*/ 0 w 2546335"/>
              <a:gd name="connsiteY21" fmla="*/ 0 h 357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46335" h="3577903" fill="none" extrusionOk="0">
                <a:moveTo>
                  <a:pt x="0" y="0"/>
                </a:moveTo>
                <a:cubicBezTo>
                  <a:pt x="194213" y="-20104"/>
                  <a:pt x="313382" y="44040"/>
                  <a:pt x="458340" y="0"/>
                </a:cubicBezTo>
                <a:cubicBezTo>
                  <a:pt x="603298" y="-44040"/>
                  <a:pt x="728065" y="15527"/>
                  <a:pt x="891217" y="0"/>
                </a:cubicBezTo>
                <a:cubicBezTo>
                  <a:pt x="1054369" y="-15527"/>
                  <a:pt x="1216104" y="58131"/>
                  <a:pt x="1451411" y="0"/>
                </a:cubicBezTo>
                <a:cubicBezTo>
                  <a:pt x="1686718" y="-58131"/>
                  <a:pt x="1793312" y="54422"/>
                  <a:pt x="1935215" y="0"/>
                </a:cubicBezTo>
                <a:cubicBezTo>
                  <a:pt x="2077118" y="-54422"/>
                  <a:pt x="2298236" y="9969"/>
                  <a:pt x="2546335" y="0"/>
                </a:cubicBezTo>
                <a:cubicBezTo>
                  <a:pt x="2548049" y="194076"/>
                  <a:pt x="2505230" y="382429"/>
                  <a:pt x="2546335" y="488980"/>
                </a:cubicBezTo>
                <a:cubicBezTo>
                  <a:pt x="2587440" y="595531"/>
                  <a:pt x="2540273" y="842682"/>
                  <a:pt x="2546335" y="1049518"/>
                </a:cubicBezTo>
                <a:cubicBezTo>
                  <a:pt x="2552397" y="1256354"/>
                  <a:pt x="2476269" y="1389157"/>
                  <a:pt x="2546335" y="1681614"/>
                </a:cubicBezTo>
                <a:cubicBezTo>
                  <a:pt x="2616401" y="1974071"/>
                  <a:pt x="2544538" y="2021736"/>
                  <a:pt x="2546335" y="2349490"/>
                </a:cubicBezTo>
                <a:cubicBezTo>
                  <a:pt x="2548132" y="2677244"/>
                  <a:pt x="2538507" y="2758073"/>
                  <a:pt x="2546335" y="2945807"/>
                </a:cubicBezTo>
                <a:cubicBezTo>
                  <a:pt x="2554163" y="3133541"/>
                  <a:pt x="2489375" y="3418331"/>
                  <a:pt x="2546335" y="3577903"/>
                </a:cubicBezTo>
                <a:cubicBezTo>
                  <a:pt x="2348061" y="3601073"/>
                  <a:pt x="2127703" y="3563607"/>
                  <a:pt x="1986141" y="3577903"/>
                </a:cubicBezTo>
                <a:cubicBezTo>
                  <a:pt x="1844579" y="3592199"/>
                  <a:pt x="1648566" y="3522886"/>
                  <a:pt x="1425948" y="3577903"/>
                </a:cubicBezTo>
                <a:cubicBezTo>
                  <a:pt x="1203330" y="3632920"/>
                  <a:pt x="1060324" y="3524795"/>
                  <a:pt x="865754" y="3577903"/>
                </a:cubicBezTo>
                <a:cubicBezTo>
                  <a:pt x="671184" y="3631011"/>
                  <a:pt x="218278" y="3572856"/>
                  <a:pt x="0" y="3577903"/>
                </a:cubicBezTo>
                <a:cubicBezTo>
                  <a:pt x="-42396" y="3372113"/>
                  <a:pt x="19536" y="3193407"/>
                  <a:pt x="0" y="3088923"/>
                </a:cubicBezTo>
                <a:cubicBezTo>
                  <a:pt x="-19536" y="2984439"/>
                  <a:pt x="27478" y="2641164"/>
                  <a:pt x="0" y="2421048"/>
                </a:cubicBezTo>
                <a:cubicBezTo>
                  <a:pt x="-27478" y="2200932"/>
                  <a:pt x="20191" y="1991921"/>
                  <a:pt x="0" y="1788952"/>
                </a:cubicBezTo>
                <a:cubicBezTo>
                  <a:pt x="-20191" y="1585983"/>
                  <a:pt x="26370" y="1304933"/>
                  <a:pt x="0" y="1156855"/>
                </a:cubicBezTo>
                <a:cubicBezTo>
                  <a:pt x="-26370" y="1008777"/>
                  <a:pt x="57238" y="767708"/>
                  <a:pt x="0" y="524759"/>
                </a:cubicBezTo>
                <a:cubicBezTo>
                  <a:pt x="-57238" y="281810"/>
                  <a:pt x="19002" y="142837"/>
                  <a:pt x="0" y="0"/>
                </a:cubicBezTo>
                <a:close/>
              </a:path>
              <a:path w="2546335" h="3577903" stroke="0" extrusionOk="0">
                <a:moveTo>
                  <a:pt x="0" y="0"/>
                </a:moveTo>
                <a:cubicBezTo>
                  <a:pt x="174893" y="-17871"/>
                  <a:pt x="301575" y="66682"/>
                  <a:pt x="560194" y="0"/>
                </a:cubicBezTo>
                <a:cubicBezTo>
                  <a:pt x="818813" y="-66682"/>
                  <a:pt x="940796" y="17586"/>
                  <a:pt x="1069461" y="0"/>
                </a:cubicBezTo>
                <a:cubicBezTo>
                  <a:pt x="1198126" y="-17586"/>
                  <a:pt x="1363872" y="53682"/>
                  <a:pt x="1527801" y="0"/>
                </a:cubicBezTo>
                <a:cubicBezTo>
                  <a:pt x="1691730" y="-53682"/>
                  <a:pt x="1904415" y="26146"/>
                  <a:pt x="2037068" y="0"/>
                </a:cubicBezTo>
                <a:cubicBezTo>
                  <a:pt x="2169721" y="-26146"/>
                  <a:pt x="2432987" y="30652"/>
                  <a:pt x="2546335" y="0"/>
                </a:cubicBezTo>
                <a:cubicBezTo>
                  <a:pt x="2578780" y="232601"/>
                  <a:pt x="2527703" y="361447"/>
                  <a:pt x="2546335" y="524759"/>
                </a:cubicBezTo>
                <a:cubicBezTo>
                  <a:pt x="2564967" y="688071"/>
                  <a:pt x="2531068" y="830687"/>
                  <a:pt x="2546335" y="1013739"/>
                </a:cubicBezTo>
                <a:cubicBezTo>
                  <a:pt x="2561602" y="1196791"/>
                  <a:pt x="2533995" y="1345784"/>
                  <a:pt x="2546335" y="1502719"/>
                </a:cubicBezTo>
                <a:cubicBezTo>
                  <a:pt x="2558675" y="1659654"/>
                  <a:pt x="2528660" y="1801758"/>
                  <a:pt x="2546335" y="2063257"/>
                </a:cubicBezTo>
                <a:cubicBezTo>
                  <a:pt x="2564010" y="2324756"/>
                  <a:pt x="2475231" y="2567116"/>
                  <a:pt x="2546335" y="2695354"/>
                </a:cubicBezTo>
                <a:cubicBezTo>
                  <a:pt x="2617439" y="2823592"/>
                  <a:pt x="2508894" y="3379423"/>
                  <a:pt x="2546335" y="3577903"/>
                </a:cubicBezTo>
                <a:cubicBezTo>
                  <a:pt x="2410986" y="3624121"/>
                  <a:pt x="2283632" y="3533872"/>
                  <a:pt x="2062531" y="3577903"/>
                </a:cubicBezTo>
                <a:cubicBezTo>
                  <a:pt x="1841430" y="3621934"/>
                  <a:pt x="1793421" y="3554094"/>
                  <a:pt x="1604191" y="3577903"/>
                </a:cubicBezTo>
                <a:cubicBezTo>
                  <a:pt x="1414961" y="3601712"/>
                  <a:pt x="1282199" y="3566498"/>
                  <a:pt x="1120387" y="3577903"/>
                </a:cubicBezTo>
                <a:cubicBezTo>
                  <a:pt x="958575" y="3589308"/>
                  <a:pt x="711829" y="3524274"/>
                  <a:pt x="585657" y="3577903"/>
                </a:cubicBezTo>
                <a:cubicBezTo>
                  <a:pt x="459485" y="3631532"/>
                  <a:pt x="204063" y="3561290"/>
                  <a:pt x="0" y="3577903"/>
                </a:cubicBezTo>
                <a:cubicBezTo>
                  <a:pt x="-11709" y="3444217"/>
                  <a:pt x="68209" y="3088439"/>
                  <a:pt x="0" y="2945807"/>
                </a:cubicBezTo>
                <a:cubicBezTo>
                  <a:pt x="-68209" y="2803175"/>
                  <a:pt x="43181" y="2655191"/>
                  <a:pt x="0" y="2421048"/>
                </a:cubicBezTo>
                <a:cubicBezTo>
                  <a:pt x="-43181" y="2186905"/>
                  <a:pt x="21220" y="2046842"/>
                  <a:pt x="0" y="1896289"/>
                </a:cubicBezTo>
                <a:cubicBezTo>
                  <a:pt x="-21220" y="1745736"/>
                  <a:pt x="8747" y="1558070"/>
                  <a:pt x="0" y="1407309"/>
                </a:cubicBezTo>
                <a:cubicBezTo>
                  <a:pt x="-8747" y="1256548"/>
                  <a:pt x="3816" y="1118311"/>
                  <a:pt x="0" y="882549"/>
                </a:cubicBezTo>
                <a:cubicBezTo>
                  <a:pt x="-3816" y="646787"/>
                  <a:pt x="61363" y="4276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omic Sans MS" panose="030F0702030302020204" pitchFamily="66" charset="0"/>
              </a:rPr>
              <a:t>Time phrases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Normalmente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normally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Suelo</a:t>
            </a:r>
            <a:r>
              <a:rPr lang="en-GB" sz="800" b="1" dirty="0">
                <a:latin typeface="Comic Sans MS" panose="030F0702030302020204" pitchFamily="66" charset="0"/>
              </a:rPr>
              <a:t> + infinitive – </a:t>
            </a:r>
            <a:r>
              <a:rPr lang="en-GB" sz="800" dirty="0">
                <a:latin typeface="Comic Sans MS" panose="030F0702030302020204" pitchFamily="66" charset="0"/>
              </a:rPr>
              <a:t>usually/I tend to…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Generalmente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generally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Hoy – </a:t>
            </a:r>
            <a:r>
              <a:rPr lang="en-GB" sz="800" dirty="0">
                <a:latin typeface="Comic Sans MS" panose="030F0702030302020204" pitchFamily="66" charset="0"/>
              </a:rPr>
              <a:t>today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Por la </a:t>
            </a:r>
            <a:r>
              <a:rPr lang="en-GB" sz="800" b="1" dirty="0" err="1">
                <a:latin typeface="Comic Sans MS" panose="030F0702030302020204" pitchFamily="66" charset="0"/>
              </a:rPr>
              <a:t>tarde</a:t>
            </a:r>
            <a:r>
              <a:rPr lang="en-GB" sz="800" b="1" dirty="0">
                <a:latin typeface="Comic Sans MS" panose="030F0702030302020204" pitchFamily="66" charset="0"/>
              </a:rPr>
              <a:t> - </a:t>
            </a:r>
            <a:r>
              <a:rPr lang="en-GB" sz="800" dirty="0">
                <a:latin typeface="Comic Sans MS" panose="030F0702030302020204" pitchFamily="66" charset="0"/>
              </a:rPr>
              <a:t>in the evening/afternoon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Por la </a:t>
            </a:r>
            <a:r>
              <a:rPr lang="en-GB" sz="800" b="1" dirty="0" err="1">
                <a:latin typeface="Comic Sans MS" panose="030F0702030302020204" pitchFamily="66" charset="0"/>
              </a:rPr>
              <a:t>mañana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in the morning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Por la </a:t>
            </a:r>
            <a:r>
              <a:rPr lang="en-GB" sz="800" b="1" dirty="0" err="1">
                <a:latin typeface="Comic Sans MS" panose="030F0702030302020204" pitchFamily="66" charset="0"/>
              </a:rPr>
              <a:t>noche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at night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Los lunes/martes etc… - </a:t>
            </a:r>
            <a:r>
              <a:rPr lang="en-GB" sz="800" dirty="0">
                <a:latin typeface="Comic Sans MS" panose="030F0702030302020204" pitchFamily="66" charset="0"/>
              </a:rPr>
              <a:t>on Mondays, Tuesdays etc…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Todos</a:t>
            </a:r>
            <a:r>
              <a:rPr lang="en-GB" sz="800" b="1" dirty="0">
                <a:latin typeface="Comic Sans MS" panose="030F0702030302020204" pitchFamily="66" charset="0"/>
              </a:rPr>
              <a:t> los </a:t>
            </a:r>
            <a:r>
              <a:rPr lang="en-GB" sz="800" b="1" dirty="0" err="1">
                <a:latin typeface="Comic Sans MS" panose="030F0702030302020204" pitchFamily="66" charset="0"/>
              </a:rPr>
              <a:t>días</a:t>
            </a:r>
            <a:r>
              <a:rPr lang="en-GB" sz="800" b="1" dirty="0">
                <a:latin typeface="Comic Sans MS" panose="030F0702030302020204" pitchFamily="66" charset="0"/>
              </a:rPr>
              <a:t>/</a:t>
            </a:r>
            <a:r>
              <a:rPr lang="en-GB" sz="800" b="1" dirty="0" err="1">
                <a:latin typeface="Comic Sans MS" panose="030F0702030302020204" pitchFamily="66" charset="0"/>
              </a:rPr>
              <a:t>cada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día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everyday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Siempre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always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A </a:t>
            </a:r>
            <a:r>
              <a:rPr lang="en-GB" sz="800" b="1" dirty="0" err="1">
                <a:latin typeface="Comic Sans MS" panose="030F0702030302020204" pitchFamily="66" charset="0"/>
              </a:rPr>
              <a:t>veces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sometimes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A menudo – </a:t>
            </a:r>
            <a:r>
              <a:rPr lang="en-GB" sz="800" dirty="0">
                <a:latin typeface="Comic Sans MS" panose="030F0702030302020204" pitchFamily="66" charset="0"/>
              </a:rPr>
              <a:t>often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De </a:t>
            </a:r>
            <a:r>
              <a:rPr lang="en-GB" sz="800" b="1" dirty="0" err="1">
                <a:latin typeface="Comic Sans MS" panose="030F0702030302020204" pitchFamily="66" charset="0"/>
              </a:rPr>
              <a:t>vez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en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cuando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from time to time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Frecuentemente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frequently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Tarde – </a:t>
            </a:r>
            <a:r>
              <a:rPr lang="en-GB" sz="800" dirty="0">
                <a:latin typeface="Comic Sans MS" panose="030F0702030302020204" pitchFamily="66" charset="0"/>
              </a:rPr>
              <a:t>late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Temprano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early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Ahora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now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De nuevo – </a:t>
            </a:r>
            <a:r>
              <a:rPr lang="en-GB" sz="800" dirty="0">
                <a:latin typeface="Comic Sans MS" panose="030F0702030302020204" pitchFamily="66" charset="0"/>
              </a:rPr>
              <a:t>again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Durante – </a:t>
            </a:r>
            <a:r>
              <a:rPr lang="en-GB" sz="800" dirty="0">
                <a:latin typeface="Comic Sans MS" panose="030F0702030302020204" pitchFamily="66" charset="0"/>
              </a:rPr>
              <a:t>during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Cada</a:t>
            </a:r>
            <a:r>
              <a:rPr lang="en-GB" sz="800" b="1" dirty="0">
                <a:latin typeface="Comic Sans MS" panose="030F0702030302020204" pitchFamily="66" charset="0"/>
              </a:rPr>
              <a:t> quince </a:t>
            </a:r>
            <a:r>
              <a:rPr lang="en-GB" sz="800" b="1" dirty="0" err="1">
                <a:latin typeface="Comic Sans MS" panose="030F0702030302020204" pitchFamily="66" charset="0"/>
              </a:rPr>
              <a:t>días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every fortnight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Casi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nunca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almost never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En</a:t>
            </a:r>
            <a:r>
              <a:rPr lang="en-GB" sz="800" b="1" dirty="0">
                <a:latin typeface="Comic Sans MS" panose="030F0702030302020204" pitchFamily="66" charset="0"/>
              </a:rPr>
              <a:t> mi </a:t>
            </a:r>
            <a:r>
              <a:rPr lang="en-GB" sz="800" b="1" dirty="0" err="1">
                <a:latin typeface="Comic Sans MS" panose="030F0702030302020204" pitchFamily="66" charset="0"/>
              </a:rPr>
              <a:t>tiempo</a:t>
            </a:r>
            <a:r>
              <a:rPr lang="en-GB" sz="800" b="1" dirty="0">
                <a:latin typeface="Comic Sans MS" panose="030F0702030302020204" pitchFamily="66" charset="0"/>
              </a:rPr>
              <a:t> libre – </a:t>
            </a:r>
            <a:r>
              <a:rPr lang="en-GB" sz="800" dirty="0">
                <a:latin typeface="Comic Sans MS" panose="030F0702030302020204" pitchFamily="66" charset="0"/>
              </a:rPr>
              <a:t>in my free time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Cuando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hace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buen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tiempo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when it’s nice weather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Cuando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hace</a:t>
            </a:r>
            <a:r>
              <a:rPr lang="en-GB" sz="800" b="1" dirty="0">
                <a:latin typeface="Comic Sans MS" panose="030F0702030302020204" pitchFamily="66" charset="0"/>
              </a:rPr>
              <a:t> mal </a:t>
            </a:r>
            <a:r>
              <a:rPr lang="en-GB" sz="800" b="1" dirty="0" err="1">
                <a:latin typeface="Comic Sans MS" panose="030F0702030302020204" pitchFamily="66" charset="0"/>
              </a:rPr>
              <a:t>tiempo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when it’s bad weather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Cuando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tengo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tiempo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when I have time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38468"/>
              </p:ext>
            </p:extLst>
          </p:nvPr>
        </p:nvGraphicFramePr>
        <p:xfrm>
          <a:off x="144093" y="4411654"/>
          <a:ext cx="2845595" cy="2320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Present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Present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Tengo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have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Estudio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study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go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Trabajo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Doy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give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Dejo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Soy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am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Uso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Sigo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carry on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Escucho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listen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Puedo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can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Como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Hago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do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Bebo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drink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Salgo</a:t>
                      </a:r>
                      <a:r>
                        <a:rPr lang="en-GB" sz="700" b="1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go out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Aprendo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learn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Juego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play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Veo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watch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Hablo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talk/speak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Vivo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live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Continuo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continue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Escribo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write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Text Box 2">
            <a:extLst>
              <a:ext uri="{FF2B5EF4-FFF2-40B4-BE49-F238E27FC236}">
                <a16:creationId xmlns:a16="http://schemas.microsoft.com/office/drawing/2014/main" id="{EBE5728E-5776-4F63-88B1-A7D6D313706F}"/>
              </a:ext>
            </a:extLst>
          </p:cNvPr>
          <p:cNvSpPr txBox="1"/>
          <p:nvPr/>
        </p:nvSpPr>
        <p:spPr>
          <a:xfrm>
            <a:off x="149612" y="-333682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Present Tense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032DE-D2EB-40F2-95E0-2E2F383E889F}"/>
              </a:ext>
            </a:extLst>
          </p:cNvPr>
          <p:cNvSpPr txBox="1"/>
          <p:nvPr/>
        </p:nvSpPr>
        <p:spPr>
          <a:xfrm>
            <a:off x="7887854" y="969970"/>
            <a:ext cx="1276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Present tense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E8618-6091-477E-B886-F73FC51CE4D1}"/>
              </a:ext>
            </a:extLst>
          </p:cNvPr>
          <p:cNvSpPr txBox="1"/>
          <p:nvPr/>
        </p:nvSpPr>
        <p:spPr>
          <a:xfrm>
            <a:off x="-18104" y="652834"/>
            <a:ext cx="730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There are two main present tenses in Spanish.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3F670-99BA-4033-B3A3-7C89A65838FC}"/>
              </a:ext>
            </a:extLst>
          </p:cNvPr>
          <p:cNvSpPr txBox="1"/>
          <p:nvPr/>
        </p:nvSpPr>
        <p:spPr>
          <a:xfrm>
            <a:off x="43924" y="1067802"/>
            <a:ext cx="28455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Present tense</a:t>
            </a:r>
            <a:r>
              <a:rPr lang="en-GB" sz="1400" dirty="0">
                <a:latin typeface="Comic Sans MS" panose="030F0702030302020204" pitchFamily="66" charset="0"/>
              </a:rPr>
              <a:t>: Used to talk about things that usually happen.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88D38-443A-4381-A5AC-1865DF81BD28}"/>
              </a:ext>
            </a:extLst>
          </p:cNvPr>
          <p:cNvSpPr txBox="1"/>
          <p:nvPr/>
        </p:nvSpPr>
        <p:spPr>
          <a:xfrm>
            <a:off x="393243" y="1996134"/>
            <a:ext cx="1982733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your infinitive.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Remove the –AR, -ER, -IR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correct ending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CF4C8E8-63B7-4FBB-81D9-EC32A6B5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76158"/>
              </p:ext>
            </p:extLst>
          </p:nvPr>
        </p:nvGraphicFramePr>
        <p:xfrm>
          <a:off x="87751" y="2764469"/>
          <a:ext cx="2955600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00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2966962760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2388191984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3454006698"/>
                    </a:ext>
                  </a:extLst>
                </a:gridCol>
                <a:gridCol w="492600">
                  <a:extLst>
                    <a:ext uri="{9D8B030D-6E8A-4147-A177-3AD203B41FA5}">
                      <a16:colId xmlns:a16="http://schemas.microsoft.com/office/drawing/2014/main" val="803898167"/>
                    </a:ext>
                  </a:extLst>
                </a:gridCol>
              </a:tblGrid>
              <a:tr h="1780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-AR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-ER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-IR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amos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emos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imos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áis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éis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ís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749817C7-07AA-4EF3-BB73-C00EEAE52AD1}"/>
              </a:ext>
            </a:extLst>
          </p:cNvPr>
          <p:cNvSpPr/>
          <p:nvPr/>
        </p:nvSpPr>
        <p:spPr>
          <a:xfrm rot="19298523">
            <a:off x="2988953" y="2212398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394DE25E-3DD0-49F9-84B8-4D7641873097}"/>
              </a:ext>
            </a:extLst>
          </p:cNvPr>
          <p:cNvSpPr/>
          <p:nvPr/>
        </p:nvSpPr>
        <p:spPr>
          <a:xfrm rot="5771584">
            <a:off x="2612247" y="4308071"/>
            <a:ext cx="1367902" cy="478715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EC2FD-FB2D-431D-8149-EF830B988F61}"/>
              </a:ext>
            </a:extLst>
          </p:cNvPr>
          <p:cNvSpPr txBox="1"/>
          <p:nvPr/>
        </p:nvSpPr>
        <p:spPr>
          <a:xfrm>
            <a:off x="3008170" y="2704020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Endings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39596B-E7DE-4C59-AF74-CCFED3613EBF}"/>
              </a:ext>
            </a:extLst>
          </p:cNvPr>
          <p:cNvSpPr txBox="1"/>
          <p:nvPr/>
        </p:nvSpPr>
        <p:spPr>
          <a:xfrm>
            <a:off x="2989688" y="5470031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F74D0-35BC-4344-89F2-D14942533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72" t="32982" r="22369" b="32982"/>
          <a:stretch/>
        </p:blipFill>
        <p:spPr>
          <a:xfrm>
            <a:off x="8058150" y="98401"/>
            <a:ext cx="936238" cy="921101"/>
          </a:xfrm>
          <a:prstGeom prst="rect">
            <a:avLst/>
          </a:prstGeom>
        </p:spPr>
      </p:pic>
      <p:pic>
        <p:nvPicPr>
          <p:cNvPr id="5" name="Picture 2" descr="dopl3r.com - Memes - Im not the present tense. Im a tense present ...">
            <a:extLst>
              <a:ext uri="{FF2B5EF4-FFF2-40B4-BE49-F238E27FC236}">
                <a16:creationId xmlns:a16="http://schemas.microsoft.com/office/drawing/2014/main" id="{01BAE84A-9710-4FF8-8294-44FD00419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7"/>
          <a:stretch/>
        </p:blipFill>
        <p:spPr bwMode="auto">
          <a:xfrm>
            <a:off x="6923581" y="5011169"/>
            <a:ext cx="1928546" cy="14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DB7DD-F0AA-421E-822F-0E49B5FC172D}"/>
              </a:ext>
            </a:extLst>
          </p:cNvPr>
          <p:cNvSpPr txBox="1"/>
          <p:nvPr/>
        </p:nvSpPr>
        <p:spPr>
          <a:xfrm>
            <a:off x="3531411" y="1093080"/>
            <a:ext cx="28455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Present continuous tense</a:t>
            </a:r>
            <a:r>
              <a:rPr lang="en-GB" sz="1400" dirty="0">
                <a:latin typeface="Comic Sans MS" panose="030F0702030302020204" pitchFamily="66" charset="0"/>
              </a:rPr>
              <a:t>: Used to talk about things that are happening right now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0148A-D482-4D3E-A247-250769762630}"/>
              </a:ext>
            </a:extLst>
          </p:cNvPr>
          <p:cNvSpPr txBox="1"/>
          <p:nvPr/>
        </p:nvSpPr>
        <p:spPr>
          <a:xfrm>
            <a:off x="3940596" y="1996134"/>
            <a:ext cx="1982733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the present tense of the verb “</a:t>
            </a:r>
            <a:r>
              <a:rPr lang="en-GB" sz="800" dirty="0" err="1">
                <a:latin typeface="Comic Sans MS" panose="030F0702030302020204" pitchFamily="66" charset="0"/>
              </a:rPr>
              <a:t>estar</a:t>
            </a:r>
            <a:r>
              <a:rPr lang="en-GB" sz="800" dirty="0">
                <a:latin typeface="Comic Sans MS" panose="030F0702030302020204" pitchFamily="66" charset="0"/>
              </a:rPr>
              <a:t>”.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present participle</a:t>
            </a:r>
          </a:p>
        </p:txBody>
      </p:sp>
      <p:graphicFrame>
        <p:nvGraphicFramePr>
          <p:cNvPr id="8" name="Table 28">
            <a:extLst>
              <a:ext uri="{FF2B5EF4-FFF2-40B4-BE49-F238E27FC236}">
                <a16:creationId xmlns:a16="http://schemas.microsoft.com/office/drawing/2014/main" id="{CA85DAC2-5C92-4FBC-BBA7-342FEF9D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22632"/>
              </p:ext>
            </p:extLst>
          </p:nvPr>
        </p:nvGraphicFramePr>
        <p:xfrm>
          <a:off x="4152249" y="2758825"/>
          <a:ext cx="1455804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902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727902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-AR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Estoy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Estás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Está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He/she/it 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Estamos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 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Estáis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 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Están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AAD923A1-E9E5-42CC-9ED9-5F2856F15E58}"/>
              </a:ext>
            </a:extLst>
          </p:cNvPr>
          <p:cNvSpPr/>
          <p:nvPr/>
        </p:nvSpPr>
        <p:spPr>
          <a:xfrm>
            <a:off x="5978690" y="2624162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2E7AB-2ECA-409F-A061-B9B059739797}"/>
              </a:ext>
            </a:extLst>
          </p:cNvPr>
          <p:cNvSpPr txBox="1"/>
          <p:nvPr/>
        </p:nvSpPr>
        <p:spPr>
          <a:xfrm>
            <a:off x="5642174" y="2868410"/>
            <a:ext cx="400110" cy="11881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Verb “</a:t>
            </a:r>
            <a:r>
              <a:rPr lang="en-GB" sz="1400" dirty="0" err="1">
                <a:latin typeface="Comic Sans MS" panose="030F0702030302020204" pitchFamily="66" charset="0"/>
              </a:rPr>
              <a:t>estar</a:t>
            </a:r>
            <a:r>
              <a:rPr lang="en-GB" sz="1400" dirty="0">
                <a:latin typeface="Comic Sans MS" panose="030F0702030302020204" pitchFamily="66" charset="0"/>
              </a:rPr>
              <a:t>”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EB3D20-8802-4B95-878E-D65E26B7F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89782"/>
              </p:ext>
            </p:extLst>
          </p:nvPr>
        </p:nvGraphicFramePr>
        <p:xfrm>
          <a:off x="3726898" y="4200469"/>
          <a:ext cx="2590459" cy="2531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422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AR Verbs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Present participle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ER/IR verbs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Present participle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hablar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hablando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(speaking)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comer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comiendo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(eating)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jugar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jugando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(playing)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beber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bebiendo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(drinking)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estudiar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estudiando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(studying)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aprender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aprendiendo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(learning)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escuchar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escuchando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(listening)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escribir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escribiendo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(writing)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llevar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llevando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(wearing)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vivir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viviendo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(living)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(continuing)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viendo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(watching)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42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decir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diciendo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(saying)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yendo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(going)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65D2B1D-5E53-416B-94CB-58B797055675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011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66522" y="1241882"/>
            <a:ext cx="1916124" cy="2346796"/>
          </a:xfrm>
          <a:custGeom>
            <a:avLst/>
            <a:gdLst>
              <a:gd name="connsiteX0" fmla="*/ 0 w 1916124"/>
              <a:gd name="connsiteY0" fmla="*/ 0 h 2346796"/>
              <a:gd name="connsiteX1" fmla="*/ 600386 w 1916124"/>
              <a:gd name="connsiteY1" fmla="*/ 0 h 2346796"/>
              <a:gd name="connsiteX2" fmla="*/ 1181610 w 1916124"/>
              <a:gd name="connsiteY2" fmla="*/ 0 h 2346796"/>
              <a:gd name="connsiteX3" fmla="*/ 1916124 w 1916124"/>
              <a:gd name="connsiteY3" fmla="*/ 0 h 2346796"/>
              <a:gd name="connsiteX4" fmla="*/ 1916124 w 1916124"/>
              <a:gd name="connsiteY4" fmla="*/ 539763 h 2346796"/>
              <a:gd name="connsiteX5" fmla="*/ 1916124 w 1916124"/>
              <a:gd name="connsiteY5" fmla="*/ 1079526 h 2346796"/>
              <a:gd name="connsiteX6" fmla="*/ 1916124 w 1916124"/>
              <a:gd name="connsiteY6" fmla="*/ 1666225 h 2346796"/>
              <a:gd name="connsiteX7" fmla="*/ 1916124 w 1916124"/>
              <a:gd name="connsiteY7" fmla="*/ 2346796 h 2346796"/>
              <a:gd name="connsiteX8" fmla="*/ 1315738 w 1916124"/>
              <a:gd name="connsiteY8" fmla="*/ 2346796 h 2346796"/>
              <a:gd name="connsiteX9" fmla="*/ 696192 w 1916124"/>
              <a:gd name="connsiteY9" fmla="*/ 2346796 h 2346796"/>
              <a:gd name="connsiteX10" fmla="*/ 0 w 1916124"/>
              <a:gd name="connsiteY10" fmla="*/ 2346796 h 2346796"/>
              <a:gd name="connsiteX11" fmla="*/ 0 w 1916124"/>
              <a:gd name="connsiteY11" fmla="*/ 1713161 h 2346796"/>
              <a:gd name="connsiteX12" fmla="*/ 0 w 1916124"/>
              <a:gd name="connsiteY12" fmla="*/ 1102994 h 2346796"/>
              <a:gd name="connsiteX13" fmla="*/ 0 w 1916124"/>
              <a:gd name="connsiteY13" fmla="*/ 516295 h 2346796"/>
              <a:gd name="connsiteX14" fmla="*/ 0 w 1916124"/>
              <a:gd name="connsiteY14" fmla="*/ 0 h 234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6124" h="2346796" fill="none" extrusionOk="0">
                <a:moveTo>
                  <a:pt x="0" y="0"/>
                </a:moveTo>
                <a:cubicBezTo>
                  <a:pt x="162754" y="17757"/>
                  <a:pt x="464946" y="9771"/>
                  <a:pt x="600386" y="0"/>
                </a:cubicBezTo>
                <a:cubicBezTo>
                  <a:pt x="735826" y="-9771"/>
                  <a:pt x="1006455" y="21675"/>
                  <a:pt x="1181610" y="0"/>
                </a:cubicBezTo>
                <a:cubicBezTo>
                  <a:pt x="1356765" y="-21675"/>
                  <a:pt x="1638118" y="4767"/>
                  <a:pt x="1916124" y="0"/>
                </a:cubicBezTo>
                <a:cubicBezTo>
                  <a:pt x="1924908" y="125928"/>
                  <a:pt x="1920286" y="329614"/>
                  <a:pt x="1916124" y="539763"/>
                </a:cubicBezTo>
                <a:cubicBezTo>
                  <a:pt x="1911962" y="749912"/>
                  <a:pt x="1927404" y="895390"/>
                  <a:pt x="1916124" y="1079526"/>
                </a:cubicBezTo>
                <a:cubicBezTo>
                  <a:pt x="1904844" y="1263662"/>
                  <a:pt x="1923388" y="1375448"/>
                  <a:pt x="1916124" y="1666225"/>
                </a:cubicBezTo>
                <a:cubicBezTo>
                  <a:pt x="1908860" y="1957002"/>
                  <a:pt x="1946949" y="2108198"/>
                  <a:pt x="1916124" y="2346796"/>
                </a:cubicBezTo>
                <a:cubicBezTo>
                  <a:pt x="1722554" y="2356499"/>
                  <a:pt x="1458838" y="2360536"/>
                  <a:pt x="1315738" y="2346796"/>
                </a:cubicBezTo>
                <a:cubicBezTo>
                  <a:pt x="1172638" y="2333056"/>
                  <a:pt x="959113" y="2351600"/>
                  <a:pt x="696192" y="2346796"/>
                </a:cubicBezTo>
                <a:cubicBezTo>
                  <a:pt x="433271" y="2341992"/>
                  <a:pt x="205089" y="2313477"/>
                  <a:pt x="0" y="2346796"/>
                </a:cubicBezTo>
                <a:cubicBezTo>
                  <a:pt x="6873" y="2146722"/>
                  <a:pt x="-17824" y="1890934"/>
                  <a:pt x="0" y="1713161"/>
                </a:cubicBezTo>
                <a:cubicBezTo>
                  <a:pt x="17824" y="1535388"/>
                  <a:pt x="25231" y="1349012"/>
                  <a:pt x="0" y="1102994"/>
                </a:cubicBezTo>
                <a:cubicBezTo>
                  <a:pt x="-25231" y="856976"/>
                  <a:pt x="-19944" y="708169"/>
                  <a:pt x="0" y="516295"/>
                </a:cubicBezTo>
                <a:cubicBezTo>
                  <a:pt x="19944" y="324421"/>
                  <a:pt x="21861" y="247200"/>
                  <a:pt x="0" y="0"/>
                </a:cubicBezTo>
                <a:close/>
              </a:path>
              <a:path w="1916124" h="2346796" stroke="0" extrusionOk="0">
                <a:moveTo>
                  <a:pt x="0" y="0"/>
                </a:moveTo>
                <a:cubicBezTo>
                  <a:pt x="251996" y="-7325"/>
                  <a:pt x="409093" y="13498"/>
                  <a:pt x="600386" y="0"/>
                </a:cubicBezTo>
                <a:cubicBezTo>
                  <a:pt x="791679" y="-13498"/>
                  <a:pt x="970323" y="-28616"/>
                  <a:pt x="1219932" y="0"/>
                </a:cubicBezTo>
                <a:cubicBezTo>
                  <a:pt x="1469541" y="28616"/>
                  <a:pt x="1697611" y="-7773"/>
                  <a:pt x="1916124" y="0"/>
                </a:cubicBezTo>
                <a:cubicBezTo>
                  <a:pt x="1936180" y="191452"/>
                  <a:pt x="1903735" y="370877"/>
                  <a:pt x="1916124" y="610167"/>
                </a:cubicBezTo>
                <a:cubicBezTo>
                  <a:pt x="1928513" y="849457"/>
                  <a:pt x="1905709" y="965486"/>
                  <a:pt x="1916124" y="1126462"/>
                </a:cubicBezTo>
                <a:cubicBezTo>
                  <a:pt x="1926539" y="1287438"/>
                  <a:pt x="1933657" y="1545656"/>
                  <a:pt x="1916124" y="1666225"/>
                </a:cubicBezTo>
                <a:cubicBezTo>
                  <a:pt x="1898591" y="1786794"/>
                  <a:pt x="1887726" y="2166908"/>
                  <a:pt x="1916124" y="2346796"/>
                </a:cubicBezTo>
                <a:cubicBezTo>
                  <a:pt x="1704545" y="2361114"/>
                  <a:pt x="1592534" y="2345145"/>
                  <a:pt x="1334900" y="2346796"/>
                </a:cubicBezTo>
                <a:cubicBezTo>
                  <a:pt x="1077266" y="2348447"/>
                  <a:pt x="947725" y="2364762"/>
                  <a:pt x="715353" y="2346796"/>
                </a:cubicBezTo>
                <a:cubicBezTo>
                  <a:pt x="482981" y="2328830"/>
                  <a:pt x="147319" y="2375950"/>
                  <a:pt x="0" y="2346796"/>
                </a:cubicBezTo>
                <a:cubicBezTo>
                  <a:pt x="7903" y="2198204"/>
                  <a:pt x="-9364" y="1934041"/>
                  <a:pt x="0" y="1783565"/>
                </a:cubicBezTo>
                <a:cubicBezTo>
                  <a:pt x="9364" y="1633089"/>
                  <a:pt x="22186" y="1482345"/>
                  <a:pt x="0" y="1243802"/>
                </a:cubicBezTo>
                <a:cubicBezTo>
                  <a:pt x="-22186" y="1005259"/>
                  <a:pt x="-4028" y="796849"/>
                  <a:pt x="0" y="657103"/>
                </a:cubicBezTo>
                <a:cubicBezTo>
                  <a:pt x="4028" y="517357"/>
                  <a:pt x="22056" y="26048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538181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omic Sans MS" panose="030F0702030302020204" pitchFamily="66" charset="0"/>
              </a:rPr>
              <a:t>Time phrases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En</a:t>
            </a:r>
            <a:r>
              <a:rPr lang="en-GB" sz="800" b="1" dirty="0">
                <a:latin typeface="Comic Sans MS" panose="030F0702030302020204" pitchFamily="66" charset="0"/>
              </a:rPr>
              <a:t> el </a:t>
            </a:r>
            <a:r>
              <a:rPr lang="en-GB" sz="800" b="1" dirty="0" err="1">
                <a:latin typeface="Comic Sans MS" panose="030F0702030302020204" pitchFamily="66" charset="0"/>
              </a:rPr>
              <a:t>pasado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in the past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Ayer </a:t>
            </a:r>
            <a:r>
              <a:rPr lang="en-GB" sz="800" dirty="0">
                <a:latin typeface="Comic Sans MS" panose="030F0702030302020204" pitchFamily="66" charset="0"/>
              </a:rPr>
              <a:t>– yesterday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Anoche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last night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El </a:t>
            </a:r>
            <a:r>
              <a:rPr lang="en-GB" sz="800" b="1" dirty="0" err="1">
                <a:latin typeface="Comic Sans MS" panose="030F0702030302020204" pitchFamily="66" charset="0"/>
              </a:rPr>
              <a:t>año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pasado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last year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El </a:t>
            </a:r>
            <a:r>
              <a:rPr lang="en-GB" sz="800" b="1" dirty="0" err="1">
                <a:latin typeface="Comic Sans MS" panose="030F0702030302020204" pitchFamily="66" charset="0"/>
              </a:rPr>
              <a:t>mes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pasado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last month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La </a:t>
            </a:r>
            <a:r>
              <a:rPr lang="en-GB" sz="800" b="1" dirty="0" err="1">
                <a:latin typeface="Comic Sans MS" panose="030F0702030302020204" pitchFamily="66" charset="0"/>
              </a:rPr>
              <a:t>semana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pasada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last week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Hace</a:t>
            </a:r>
            <a:r>
              <a:rPr lang="en-GB" sz="800" b="1" dirty="0">
                <a:latin typeface="Comic Sans MS" panose="030F0702030302020204" pitchFamily="66" charset="0"/>
              </a:rPr>
              <a:t>___</a:t>
            </a:r>
            <a:r>
              <a:rPr lang="en-GB" sz="800" b="1" dirty="0" err="1">
                <a:latin typeface="Comic Sans MS" panose="030F0702030302020204" pitchFamily="66" charset="0"/>
              </a:rPr>
              <a:t>años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- ___ years ago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Cuando</a:t>
            </a:r>
            <a:r>
              <a:rPr lang="en-GB" sz="800" b="1" dirty="0">
                <a:latin typeface="Comic Sans MS" panose="030F0702030302020204" pitchFamily="66" charset="0"/>
              </a:rPr>
              <a:t> era </a:t>
            </a:r>
            <a:r>
              <a:rPr lang="en-GB" sz="800" b="1" dirty="0" err="1">
                <a:latin typeface="Comic Sans MS" panose="030F0702030302020204" pitchFamily="66" charset="0"/>
              </a:rPr>
              <a:t>más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joven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when I was younger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Cuando</a:t>
            </a:r>
            <a:r>
              <a:rPr lang="en-GB" sz="800" b="1" dirty="0">
                <a:latin typeface="Comic Sans MS" panose="030F0702030302020204" pitchFamily="66" charset="0"/>
              </a:rPr>
              <a:t> era </a:t>
            </a:r>
            <a:r>
              <a:rPr lang="en-GB" sz="800" b="1" dirty="0" err="1">
                <a:latin typeface="Comic Sans MS" panose="030F0702030302020204" pitchFamily="66" charset="0"/>
              </a:rPr>
              <a:t>niño</a:t>
            </a:r>
            <a:r>
              <a:rPr lang="en-GB" sz="800" b="1" dirty="0">
                <a:latin typeface="Comic Sans MS" panose="030F0702030302020204" pitchFamily="66" charset="0"/>
              </a:rPr>
              <a:t>/a </a:t>
            </a:r>
            <a:r>
              <a:rPr lang="en-GB" sz="800" dirty="0">
                <a:latin typeface="Comic Sans MS" panose="030F0702030302020204" pitchFamily="66" charset="0"/>
              </a:rPr>
              <a:t>– when I was a child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De </a:t>
            </a:r>
            <a:r>
              <a:rPr lang="en-GB" sz="800" b="1" dirty="0" err="1">
                <a:latin typeface="Comic Sans MS" panose="030F0702030302020204" pitchFamily="66" charset="0"/>
              </a:rPr>
              <a:t>niño</a:t>
            </a:r>
            <a:r>
              <a:rPr lang="en-GB" sz="800" b="1" dirty="0">
                <a:latin typeface="Comic Sans MS" panose="030F0702030302020204" pitchFamily="66" charset="0"/>
              </a:rPr>
              <a:t>/a </a:t>
            </a:r>
            <a:r>
              <a:rPr lang="en-GB" sz="800" dirty="0">
                <a:latin typeface="Comic Sans MS" panose="030F0702030302020204" pitchFamily="66" charset="0"/>
              </a:rPr>
              <a:t>– As a child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La </a:t>
            </a:r>
            <a:r>
              <a:rPr lang="en-GB" sz="800" b="1" dirty="0" err="1">
                <a:latin typeface="Comic Sans MS" panose="030F0702030302020204" pitchFamily="66" charset="0"/>
              </a:rPr>
              <a:t>última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b="1" dirty="0" err="1">
                <a:latin typeface="Comic Sans MS" panose="030F0702030302020204" pitchFamily="66" charset="0"/>
              </a:rPr>
              <a:t>vez</a:t>
            </a:r>
            <a:r>
              <a:rPr lang="en-GB" sz="800" b="1" dirty="0">
                <a:latin typeface="Comic Sans MS" panose="030F0702030302020204" pitchFamily="66" charset="0"/>
              </a:rPr>
              <a:t> </a:t>
            </a:r>
            <a:r>
              <a:rPr lang="en-GB" sz="800" dirty="0">
                <a:latin typeface="Comic Sans MS" panose="030F0702030302020204" pitchFamily="66" charset="0"/>
              </a:rPr>
              <a:t>– the last time</a:t>
            </a:r>
          </a:p>
          <a:p>
            <a:r>
              <a:rPr lang="en-GB" sz="800" b="1" dirty="0">
                <a:latin typeface="Comic Sans MS" panose="030F0702030302020204" pitchFamily="66" charset="0"/>
              </a:rPr>
              <a:t>Durante el </a:t>
            </a:r>
            <a:r>
              <a:rPr lang="en-GB" sz="800" b="1" dirty="0" err="1">
                <a:latin typeface="Comic Sans MS" panose="030F0702030302020204" pitchFamily="66" charset="0"/>
              </a:rPr>
              <a:t>siglo</a:t>
            </a:r>
            <a:r>
              <a:rPr lang="en-GB" sz="800" b="1" dirty="0">
                <a:latin typeface="Comic Sans MS" panose="030F0702030302020204" pitchFamily="66" charset="0"/>
              </a:rPr>
              <a:t> XX </a:t>
            </a:r>
            <a:r>
              <a:rPr lang="en-GB" sz="800" dirty="0">
                <a:latin typeface="Comic Sans MS" panose="030F0702030302020204" pitchFamily="66" charset="0"/>
              </a:rPr>
              <a:t>– in the 20</a:t>
            </a:r>
            <a:r>
              <a:rPr lang="en-GB" sz="800" baseline="30000" dirty="0">
                <a:latin typeface="Comic Sans MS" panose="030F0702030302020204" pitchFamily="66" charset="0"/>
              </a:rPr>
              <a:t>th</a:t>
            </a:r>
            <a:r>
              <a:rPr lang="en-GB" sz="800" dirty="0">
                <a:latin typeface="Comic Sans MS" panose="030F0702030302020204" pitchFamily="66" charset="0"/>
              </a:rPr>
              <a:t> century</a:t>
            </a:r>
          </a:p>
          <a:p>
            <a:r>
              <a:rPr lang="en-GB" sz="800" b="1" dirty="0" err="1">
                <a:latin typeface="Comic Sans MS" panose="030F0702030302020204" pitchFamily="66" charset="0"/>
              </a:rPr>
              <a:t>Anteayer</a:t>
            </a:r>
            <a:r>
              <a:rPr lang="en-GB" sz="800" b="1" dirty="0">
                <a:latin typeface="Comic Sans MS" panose="030F0702030302020204" pitchFamily="66" charset="0"/>
              </a:rPr>
              <a:t> – </a:t>
            </a:r>
            <a:r>
              <a:rPr lang="en-GB" sz="800" dirty="0">
                <a:latin typeface="Comic Sans MS" panose="030F0702030302020204" pitchFamily="66" charset="0"/>
              </a:rPr>
              <a:t>the day before yesterday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44093" y="4411654"/>
          <a:ext cx="2845595" cy="2320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Preterite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Preterite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Tuve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had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Trabajé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worked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Fui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went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Dejé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stopped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Di 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gave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Usé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Fui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was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Escuché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listened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Seguí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carried on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Comí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ate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Pude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could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Bebí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drank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Hice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did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Aprendí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learned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Jugué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played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Vi 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saw/watched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Hablé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spoke/talked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Viví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lived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continued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Escribí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wrote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Estudié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studied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Decidí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decided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Text Box 2">
            <a:extLst>
              <a:ext uri="{FF2B5EF4-FFF2-40B4-BE49-F238E27FC236}">
                <a16:creationId xmlns:a16="http://schemas.microsoft.com/office/drawing/2014/main" id="{EBE5728E-5776-4F63-88B1-A7D6D313706F}"/>
              </a:ext>
            </a:extLst>
          </p:cNvPr>
          <p:cNvSpPr txBox="1"/>
          <p:nvPr/>
        </p:nvSpPr>
        <p:spPr>
          <a:xfrm>
            <a:off x="149612" y="-333682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Past Tense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23A0D-A7B3-4A47-8D74-DF4BF3B67BB4}"/>
              </a:ext>
            </a:extLst>
          </p:cNvPr>
          <p:cNvSpPr txBox="1"/>
          <p:nvPr/>
        </p:nvSpPr>
        <p:spPr>
          <a:xfrm>
            <a:off x="7304414" y="4948642"/>
            <a:ext cx="1601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Learn as many of these verbs and their meanings as you can – by memory!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AE4DA-5884-487A-B8B5-E718752AA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41" t="32982" r="22396" b="32982"/>
          <a:stretch/>
        </p:blipFill>
        <p:spPr>
          <a:xfrm>
            <a:off x="7072938" y="387134"/>
            <a:ext cx="764788" cy="76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29550-E1B8-4BFB-BFB1-AB69D590FB16}"/>
              </a:ext>
            </a:extLst>
          </p:cNvPr>
          <p:cNvSpPr txBox="1"/>
          <p:nvPr/>
        </p:nvSpPr>
        <p:spPr>
          <a:xfrm>
            <a:off x="6880102" y="112484"/>
            <a:ext cx="1150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Preterite</a:t>
            </a:r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 tense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032DE-D2EB-40F2-95E0-2E2F383E889F}"/>
              </a:ext>
            </a:extLst>
          </p:cNvPr>
          <p:cNvSpPr txBox="1"/>
          <p:nvPr/>
        </p:nvSpPr>
        <p:spPr>
          <a:xfrm>
            <a:off x="7920536" y="112484"/>
            <a:ext cx="1276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Imperfect tense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5C1DA9-A325-4AC7-835D-6DCCDEB34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52" t="32982" r="22247" b="32982"/>
          <a:stretch/>
        </p:blipFill>
        <p:spPr>
          <a:xfrm>
            <a:off x="8202421" y="380261"/>
            <a:ext cx="764788" cy="7665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EE8618-6091-477E-B886-F73FC51CE4D1}"/>
              </a:ext>
            </a:extLst>
          </p:cNvPr>
          <p:cNvSpPr txBox="1"/>
          <p:nvPr/>
        </p:nvSpPr>
        <p:spPr>
          <a:xfrm>
            <a:off x="-18104" y="652834"/>
            <a:ext cx="730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There are two main past tenses in Spanish. The </a:t>
            </a:r>
            <a:r>
              <a:rPr lang="en-GB" sz="1400" b="1" dirty="0" err="1">
                <a:latin typeface="Comic Sans MS" panose="030F0702030302020204" pitchFamily="66" charset="0"/>
              </a:rPr>
              <a:t>preterite</a:t>
            </a:r>
            <a:r>
              <a:rPr lang="en-GB" sz="1400" b="1" dirty="0">
                <a:latin typeface="Comic Sans MS" panose="030F0702030302020204" pitchFamily="66" charset="0"/>
              </a:rPr>
              <a:t> and the imperfect.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3F670-99BA-4033-B3A3-7C89A65838FC}"/>
              </a:ext>
            </a:extLst>
          </p:cNvPr>
          <p:cNvSpPr txBox="1"/>
          <p:nvPr/>
        </p:nvSpPr>
        <p:spPr>
          <a:xfrm>
            <a:off x="43924" y="1067802"/>
            <a:ext cx="28455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err="1">
                <a:latin typeface="Comic Sans MS" panose="030F0702030302020204" pitchFamily="66" charset="0"/>
              </a:rPr>
              <a:t>Preterite</a:t>
            </a:r>
            <a:r>
              <a:rPr lang="en-GB" sz="1400" b="1" u="sng" dirty="0">
                <a:latin typeface="Comic Sans MS" panose="030F0702030302020204" pitchFamily="66" charset="0"/>
              </a:rPr>
              <a:t> tense</a:t>
            </a:r>
            <a:r>
              <a:rPr lang="en-GB" sz="1400" dirty="0">
                <a:latin typeface="Comic Sans MS" panose="030F0702030302020204" pitchFamily="66" charset="0"/>
              </a:rPr>
              <a:t>: Used to talk about completed actions in the past.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88D38-443A-4381-A5AC-1865DF81BD28}"/>
              </a:ext>
            </a:extLst>
          </p:cNvPr>
          <p:cNvSpPr txBox="1"/>
          <p:nvPr/>
        </p:nvSpPr>
        <p:spPr>
          <a:xfrm>
            <a:off x="390942" y="1854594"/>
            <a:ext cx="1982733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your infinitive.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Remove the –AR, -ER, -IR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correct ending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CF4C8E8-63B7-4FBB-81D9-EC32A6B5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91268"/>
              </p:ext>
            </p:extLst>
          </p:nvPr>
        </p:nvGraphicFramePr>
        <p:xfrm>
          <a:off x="390940" y="2669671"/>
          <a:ext cx="1982736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684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495684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  <a:gridCol w="495684">
                  <a:extLst>
                    <a:ext uri="{9D8B030D-6E8A-4147-A177-3AD203B41FA5}">
                      <a16:colId xmlns:a16="http://schemas.microsoft.com/office/drawing/2014/main" val="2966962760"/>
                    </a:ext>
                  </a:extLst>
                </a:gridCol>
                <a:gridCol w="495684">
                  <a:extLst>
                    <a:ext uri="{9D8B030D-6E8A-4147-A177-3AD203B41FA5}">
                      <a16:colId xmlns:a16="http://schemas.microsoft.com/office/drawing/2014/main" val="2388191984"/>
                    </a:ext>
                  </a:extLst>
                </a:gridCol>
              </a:tblGrid>
              <a:tr h="139198">
                <a:tc gridSpan="2"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-ER/-IR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-í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aste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iste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ió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amos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imos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asteis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isteis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aron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ieron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749817C7-07AA-4EF3-BB73-C00EEAE52AD1}"/>
              </a:ext>
            </a:extLst>
          </p:cNvPr>
          <p:cNvSpPr/>
          <p:nvPr/>
        </p:nvSpPr>
        <p:spPr>
          <a:xfrm>
            <a:off x="2454980" y="2241552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394DE25E-3DD0-49F9-84B8-4D7641873097}"/>
              </a:ext>
            </a:extLst>
          </p:cNvPr>
          <p:cNvSpPr/>
          <p:nvPr/>
        </p:nvSpPr>
        <p:spPr>
          <a:xfrm rot="4600880">
            <a:off x="2248429" y="3862649"/>
            <a:ext cx="1367902" cy="684686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EC2FD-FB2D-431D-8149-EF830B988F61}"/>
              </a:ext>
            </a:extLst>
          </p:cNvPr>
          <p:cNvSpPr txBox="1"/>
          <p:nvPr/>
        </p:nvSpPr>
        <p:spPr>
          <a:xfrm>
            <a:off x="2373675" y="2755440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Endings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39596B-E7DE-4C59-AF74-CCFED3613EBF}"/>
              </a:ext>
            </a:extLst>
          </p:cNvPr>
          <p:cNvSpPr txBox="1"/>
          <p:nvPr/>
        </p:nvSpPr>
        <p:spPr>
          <a:xfrm>
            <a:off x="2953173" y="5283969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D55E33-EF59-4734-855A-576F3EA2749D}"/>
              </a:ext>
            </a:extLst>
          </p:cNvPr>
          <p:cNvSpPr txBox="1"/>
          <p:nvPr/>
        </p:nvSpPr>
        <p:spPr>
          <a:xfrm>
            <a:off x="3543655" y="1045468"/>
            <a:ext cx="31469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Imperfect tense</a:t>
            </a:r>
            <a:r>
              <a:rPr lang="en-GB" sz="1400" dirty="0">
                <a:latin typeface="Comic Sans MS" panose="030F0702030302020204" pitchFamily="66" charset="0"/>
              </a:rPr>
              <a:t>: Used to narrate events in the past and describe what things used to be like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1FB9CC-2ABE-4737-AA3E-2E49BE0343D4}"/>
              </a:ext>
            </a:extLst>
          </p:cNvPr>
          <p:cNvSpPr txBox="1"/>
          <p:nvPr/>
        </p:nvSpPr>
        <p:spPr>
          <a:xfrm>
            <a:off x="4107761" y="1854594"/>
            <a:ext cx="209666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your infinitive.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Remove the –AR, -ER, -IR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correct ending</a:t>
            </a:r>
          </a:p>
        </p:txBody>
      </p:sp>
      <p:graphicFrame>
        <p:nvGraphicFramePr>
          <p:cNvPr id="40" name="Table 28">
            <a:extLst>
              <a:ext uri="{FF2B5EF4-FFF2-40B4-BE49-F238E27FC236}">
                <a16:creationId xmlns:a16="http://schemas.microsoft.com/office/drawing/2014/main" id="{B1C389B2-DC96-4048-9931-CCDCBA4AE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900"/>
              </p:ext>
            </p:extLst>
          </p:nvPr>
        </p:nvGraphicFramePr>
        <p:xfrm>
          <a:off x="4107762" y="2669671"/>
          <a:ext cx="2096668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167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524167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  <a:gridCol w="524167">
                  <a:extLst>
                    <a:ext uri="{9D8B030D-6E8A-4147-A177-3AD203B41FA5}">
                      <a16:colId xmlns:a16="http://schemas.microsoft.com/office/drawing/2014/main" val="2966962760"/>
                    </a:ext>
                  </a:extLst>
                </a:gridCol>
                <a:gridCol w="524167">
                  <a:extLst>
                    <a:ext uri="{9D8B030D-6E8A-4147-A177-3AD203B41FA5}">
                      <a16:colId xmlns:a16="http://schemas.microsoft.com/office/drawing/2014/main" val="2388191984"/>
                    </a:ext>
                  </a:extLst>
                </a:gridCol>
              </a:tblGrid>
              <a:tr h="178064">
                <a:tc gridSpan="2"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-ER/-IR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-aba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ía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-abas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ías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-aba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ía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ábamos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íamos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abais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íais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aban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ían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99E69C76-6B6B-4DD4-B712-640A762CF0F4}"/>
              </a:ext>
            </a:extLst>
          </p:cNvPr>
          <p:cNvSpPr/>
          <p:nvPr/>
        </p:nvSpPr>
        <p:spPr>
          <a:xfrm>
            <a:off x="6285733" y="2241552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09D8A3-C094-40CB-95DA-A813AB3E5EEB}"/>
              </a:ext>
            </a:extLst>
          </p:cNvPr>
          <p:cNvSpPr txBox="1"/>
          <p:nvPr/>
        </p:nvSpPr>
        <p:spPr>
          <a:xfrm>
            <a:off x="6204428" y="2755440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Endings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CE871A1-FF5A-4E16-9808-CE455E2B2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10054"/>
              </p:ext>
            </p:extLst>
          </p:nvPr>
        </p:nvGraphicFramePr>
        <p:xfrm>
          <a:off x="3489964" y="4411654"/>
          <a:ext cx="3466043" cy="2346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Imperfect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Imperfect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Era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be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Trabajaba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Iba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go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Dejaba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Veía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watch/see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Usaba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Tenía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have</a:t>
                      </a: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Escuchaba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listen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Seguía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carry on</a:t>
                      </a: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Comía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66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Podía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be able</a:t>
                      </a: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Bebía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drink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Hacía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do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Aprendía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learn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Jugaba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play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Daba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give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Hablaba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speak/talk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Vivía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live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continue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Escribía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write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Estudiaba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study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Decidía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decide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1F7E96F2-DFF2-4ED0-9211-CDD65BF25CBE}"/>
              </a:ext>
            </a:extLst>
          </p:cNvPr>
          <p:cNvSpPr/>
          <p:nvPr/>
        </p:nvSpPr>
        <p:spPr>
          <a:xfrm rot="4202860">
            <a:off x="6178208" y="3848682"/>
            <a:ext cx="1367902" cy="684686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DAD34C-691B-4059-B559-C175EC477557}"/>
              </a:ext>
            </a:extLst>
          </p:cNvPr>
          <p:cNvSpPr txBox="1"/>
          <p:nvPr/>
        </p:nvSpPr>
        <p:spPr>
          <a:xfrm>
            <a:off x="6904304" y="5304555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Examples</a:t>
            </a:r>
          </a:p>
        </p:txBody>
      </p:sp>
      <p:pic>
        <p:nvPicPr>
          <p:cNvPr id="1026" name="Picture 2" descr="SPAnish Past Tense y u no make no sense?!?!?! - Y U No | Meme ...">
            <a:extLst>
              <a:ext uri="{FF2B5EF4-FFF2-40B4-BE49-F238E27FC236}">
                <a16:creationId xmlns:a16="http://schemas.microsoft.com/office/drawing/2014/main" id="{6A13FCE7-62DE-4A41-B5AE-BC5529B2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46" y="3651820"/>
            <a:ext cx="1655843" cy="12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5A7467-524F-4790-81C7-2BA77D44D430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44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66522" y="1573217"/>
            <a:ext cx="1916124" cy="2192908"/>
          </a:xfrm>
          <a:custGeom>
            <a:avLst/>
            <a:gdLst>
              <a:gd name="connsiteX0" fmla="*/ 0 w 1916124"/>
              <a:gd name="connsiteY0" fmla="*/ 0 h 2192908"/>
              <a:gd name="connsiteX1" fmla="*/ 440709 w 1916124"/>
              <a:gd name="connsiteY1" fmla="*/ 0 h 2192908"/>
              <a:gd name="connsiteX2" fmla="*/ 919740 w 1916124"/>
              <a:gd name="connsiteY2" fmla="*/ 0 h 2192908"/>
              <a:gd name="connsiteX3" fmla="*/ 1360448 w 1916124"/>
              <a:gd name="connsiteY3" fmla="*/ 0 h 2192908"/>
              <a:gd name="connsiteX4" fmla="*/ 1916124 w 1916124"/>
              <a:gd name="connsiteY4" fmla="*/ 0 h 2192908"/>
              <a:gd name="connsiteX5" fmla="*/ 1916124 w 1916124"/>
              <a:gd name="connsiteY5" fmla="*/ 526298 h 2192908"/>
              <a:gd name="connsiteX6" fmla="*/ 1916124 w 1916124"/>
              <a:gd name="connsiteY6" fmla="*/ 1030667 h 2192908"/>
              <a:gd name="connsiteX7" fmla="*/ 1916124 w 1916124"/>
              <a:gd name="connsiteY7" fmla="*/ 1600823 h 2192908"/>
              <a:gd name="connsiteX8" fmla="*/ 1916124 w 1916124"/>
              <a:gd name="connsiteY8" fmla="*/ 2192908 h 2192908"/>
              <a:gd name="connsiteX9" fmla="*/ 1456254 w 1916124"/>
              <a:gd name="connsiteY9" fmla="*/ 2192908 h 2192908"/>
              <a:gd name="connsiteX10" fmla="*/ 938901 w 1916124"/>
              <a:gd name="connsiteY10" fmla="*/ 2192908 h 2192908"/>
              <a:gd name="connsiteX11" fmla="*/ 498192 w 1916124"/>
              <a:gd name="connsiteY11" fmla="*/ 2192908 h 2192908"/>
              <a:gd name="connsiteX12" fmla="*/ 0 w 1916124"/>
              <a:gd name="connsiteY12" fmla="*/ 2192908 h 2192908"/>
              <a:gd name="connsiteX13" fmla="*/ 0 w 1916124"/>
              <a:gd name="connsiteY13" fmla="*/ 1710468 h 2192908"/>
              <a:gd name="connsiteX14" fmla="*/ 0 w 1916124"/>
              <a:gd name="connsiteY14" fmla="*/ 1184170 h 2192908"/>
              <a:gd name="connsiteX15" fmla="*/ 0 w 1916124"/>
              <a:gd name="connsiteY15" fmla="*/ 701731 h 2192908"/>
              <a:gd name="connsiteX16" fmla="*/ 0 w 1916124"/>
              <a:gd name="connsiteY16" fmla="*/ 0 h 219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6124" h="2192908" fill="none" extrusionOk="0">
                <a:moveTo>
                  <a:pt x="0" y="0"/>
                </a:moveTo>
                <a:cubicBezTo>
                  <a:pt x="198253" y="-11883"/>
                  <a:pt x="227321" y="34094"/>
                  <a:pt x="440709" y="0"/>
                </a:cubicBezTo>
                <a:cubicBezTo>
                  <a:pt x="654097" y="-34094"/>
                  <a:pt x="778511" y="43367"/>
                  <a:pt x="919740" y="0"/>
                </a:cubicBezTo>
                <a:cubicBezTo>
                  <a:pt x="1060969" y="-43367"/>
                  <a:pt x="1194010" y="33111"/>
                  <a:pt x="1360448" y="0"/>
                </a:cubicBezTo>
                <a:cubicBezTo>
                  <a:pt x="1526886" y="-33111"/>
                  <a:pt x="1647649" y="14265"/>
                  <a:pt x="1916124" y="0"/>
                </a:cubicBezTo>
                <a:cubicBezTo>
                  <a:pt x="1922690" y="235249"/>
                  <a:pt x="1863006" y="383261"/>
                  <a:pt x="1916124" y="526298"/>
                </a:cubicBezTo>
                <a:cubicBezTo>
                  <a:pt x="1969242" y="669335"/>
                  <a:pt x="1870052" y="920167"/>
                  <a:pt x="1916124" y="1030667"/>
                </a:cubicBezTo>
                <a:cubicBezTo>
                  <a:pt x="1962196" y="1141167"/>
                  <a:pt x="1887872" y="1465586"/>
                  <a:pt x="1916124" y="1600823"/>
                </a:cubicBezTo>
                <a:cubicBezTo>
                  <a:pt x="1944376" y="1736060"/>
                  <a:pt x="1853676" y="1955585"/>
                  <a:pt x="1916124" y="2192908"/>
                </a:cubicBezTo>
                <a:cubicBezTo>
                  <a:pt x="1821630" y="2196186"/>
                  <a:pt x="1678881" y="2142671"/>
                  <a:pt x="1456254" y="2192908"/>
                </a:cubicBezTo>
                <a:cubicBezTo>
                  <a:pt x="1233627" y="2243145"/>
                  <a:pt x="1052378" y="2184445"/>
                  <a:pt x="938901" y="2192908"/>
                </a:cubicBezTo>
                <a:cubicBezTo>
                  <a:pt x="825424" y="2201371"/>
                  <a:pt x="631619" y="2162997"/>
                  <a:pt x="498192" y="2192908"/>
                </a:cubicBezTo>
                <a:cubicBezTo>
                  <a:pt x="364765" y="2222819"/>
                  <a:pt x="224639" y="2182415"/>
                  <a:pt x="0" y="2192908"/>
                </a:cubicBezTo>
                <a:cubicBezTo>
                  <a:pt x="-51853" y="2009825"/>
                  <a:pt x="12569" y="1904913"/>
                  <a:pt x="0" y="1710468"/>
                </a:cubicBezTo>
                <a:cubicBezTo>
                  <a:pt x="-12569" y="1516023"/>
                  <a:pt x="34888" y="1404031"/>
                  <a:pt x="0" y="1184170"/>
                </a:cubicBezTo>
                <a:cubicBezTo>
                  <a:pt x="-34888" y="964309"/>
                  <a:pt x="13802" y="820777"/>
                  <a:pt x="0" y="701731"/>
                </a:cubicBezTo>
                <a:cubicBezTo>
                  <a:pt x="-13802" y="582685"/>
                  <a:pt x="74307" y="346007"/>
                  <a:pt x="0" y="0"/>
                </a:cubicBezTo>
                <a:close/>
              </a:path>
              <a:path w="1916124" h="2192908" stroke="0" extrusionOk="0">
                <a:moveTo>
                  <a:pt x="0" y="0"/>
                </a:moveTo>
                <a:cubicBezTo>
                  <a:pt x="225985" y="-34950"/>
                  <a:pt x="296398" y="32920"/>
                  <a:pt x="517353" y="0"/>
                </a:cubicBezTo>
                <a:cubicBezTo>
                  <a:pt x="738308" y="-32920"/>
                  <a:pt x="830260" y="41892"/>
                  <a:pt x="996384" y="0"/>
                </a:cubicBezTo>
                <a:cubicBezTo>
                  <a:pt x="1162508" y="-41892"/>
                  <a:pt x="1234892" y="45821"/>
                  <a:pt x="1456254" y="0"/>
                </a:cubicBezTo>
                <a:cubicBezTo>
                  <a:pt x="1677616" y="-45821"/>
                  <a:pt x="1691019" y="52016"/>
                  <a:pt x="1916124" y="0"/>
                </a:cubicBezTo>
                <a:cubicBezTo>
                  <a:pt x="1972296" y="267699"/>
                  <a:pt x="1879052" y="404065"/>
                  <a:pt x="1916124" y="570156"/>
                </a:cubicBezTo>
                <a:cubicBezTo>
                  <a:pt x="1953196" y="736247"/>
                  <a:pt x="1914642" y="973600"/>
                  <a:pt x="1916124" y="1074525"/>
                </a:cubicBezTo>
                <a:cubicBezTo>
                  <a:pt x="1917606" y="1175450"/>
                  <a:pt x="1892681" y="1428612"/>
                  <a:pt x="1916124" y="1578894"/>
                </a:cubicBezTo>
                <a:cubicBezTo>
                  <a:pt x="1939567" y="1729176"/>
                  <a:pt x="1880978" y="1978317"/>
                  <a:pt x="1916124" y="2192908"/>
                </a:cubicBezTo>
                <a:cubicBezTo>
                  <a:pt x="1724450" y="2245581"/>
                  <a:pt x="1554488" y="2183396"/>
                  <a:pt x="1456254" y="2192908"/>
                </a:cubicBezTo>
                <a:cubicBezTo>
                  <a:pt x="1358020" y="2202420"/>
                  <a:pt x="1132474" y="2188864"/>
                  <a:pt x="1034707" y="2192908"/>
                </a:cubicBezTo>
                <a:cubicBezTo>
                  <a:pt x="936940" y="2196952"/>
                  <a:pt x="769327" y="2142366"/>
                  <a:pt x="517353" y="2192908"/>
                </a:cubicBezTo>
                <a:cubicBezTo>
                  <a:pt x="265379" y="2243450"/>
                  <a:pt x="199730" y="2149830"/>
                  <a:pt x="0" y="2192908"/>
                </a:cubicBezTo>
                <a:cubicBezTo>
                  <a:pt x="-58337" y="2037911"/>
                  <a:pt x="47431" y="1847344"/>
                  <a:pt x="0" y="1688539"/>
                </a:cubicBezTo>
                <a:cubicBezTo>
                  <a:pt x="-47431" y="1529734"/>
                  <a:pt x="40423" y="1391306"/>
                  <a:pt x="0" y="1118383"/>
                </a:cubicBezTo>
                <a:cubicBezTo>
                  <a:pt x="-40423" y="845460"/>
                  <a:pt x="30820" y="706445"/>
                  <a:pt x="0" y="570156"/>
                </a:cubicBezTo>
                <a:cubicBezTo>
                  <a:pt x="-30820" y="433867"/>
                  <a:pt x="46041" y="260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807992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omic Sans MS" panose="030F0702030302020204" pitchFamily="66" charset="0"/>
              </a:rPr>
              <a:t>Time phrases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En</a:t>
            </a:r>
            <a:r>
              <a:rPr lang="en-GB" sz="700" b="1" dirty="0">
                <a:latin typeface="Comic Sans MS" panose="030F0702030302020204" pitchFamily="66" charset="0"/>
              </a:rPr>
              <a:t> el </a:t>
            </a:r>
            <a:r>
              <a:rPr lang="en-GB" sz="700" b="1" dirty="0" err="1">
                <a:latin typeface="Comic Sans MS" panose="030F0702030302020204" pitchFamily="66" charset="0"/>
              </a:rPr>
              <a:t>futuro</a:t>
            </a:r>
            <a:r>
              <a:rPr lang="en-GB" sz="700" dirty="0">
                <a:latin typeface="Comic Sans MS" panose="030F0702030302020204" pitchFamily="66" charset="0"/>
              </a:rPr>
              <a:t>… - In the future…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Mañana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tomorrow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Esta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noche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tonight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Este fin de </a:t>
            </a:r>
            <a:r>
              <a:rPr lang="en-GB" sz="700" b="1" dirty="0" err="1">
                <a:latin typeface="Comic Sans MS" panose="030F0702030302020204" pitchFamily="66" charset="0"/>
              </a:rPr>
              <a:t>semana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this weekend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La </a:t>
            </a:r>
            <a:r>
              <a:rPr lang="en-GB" sz="700" b="1" dirty="0" err="1">
                <a:latin typeface="Comic Sans MS" panose="030F0702030302020204" pitchFamily="66" charset="0"/>
              </a:rPr>
              <a:t>semana</a:t>
            </a:r>
            <a:r>
              <a:rPr lang="en-GB" sz="700" b="1" dirty="0">
                <a:latin typeface="Comic Sans MS" panose="030F0702030302020204" pitchFamily="66" charset="0"/>
              </a:rPr>
              <a:t> que </a:t>
            </a:r>
            <a:r>
              <a:rPr lang="en-GB" sz="700" b="1" dirty="0" err="1">
                <a:latin typeface="Comic Sans MS" panose="030F0702030302020204" pitchFamily="66" charset="0"/>
              </a:rPr>
              <a:t>viene</a:t>
            </a:r>
            <a:r>
              <a:rPr lang="en-GB" sz="700" b="1" dirty="0">
                <a:latin typeface="Comic Sans MS" panose="030F0702030302020204" pitchFamily="66" charset="0"/>
              </a:rPr>
              <a:t>/</a:t>
            </a:r>
            <a:r>
              <a:rPr lang="en-GB" sz="700" b="1" dirty="0" err="1">
                <a:latin typeface="Comic Sans MS" panose="030F0702030302020204" pitchFamily="66" charset="0"/>
              </a:rPr>
              <a:t>próxima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next week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El </a:t>
            </a:r>
            <a:r>
              <a:rPr lang="en-GB" sz="700" b="1" dirty="0" err="1">
                <a:latin typeface="Comic Sans MS" panose="030F0702030302020204" pitchFamily="66" charset="0"/>
              </a:rPr>
              <a:t>mes</a:t>
            </a:r>
            <a:r>
              <a:rPr lang="en-GB" sz="700" b="1" dirty="0">
                <a:latin typeface="Comic Sans MS" panose="030F0702030302020204" pitchFamily="66" charset="0"/>
              </a:rPr>
              <a:t> que </a:t>
            </a:r>
            <a:r>
              <a:rPr lang="en-GB" sz="700" b="1" dirty="0" err="1">
                <a:latin typeface="Comic Sans MS" panose="030F0702030302020204" pitchFamily="66" charset="0"/>
              </a:rPr>
              <a:t>viene</a:t>
            </a:r>
            <a:r>
              <a:rPr lang="en-GB" sz="700" b="1" dirty="0">
                <a:latin typeface="Comic Sans MS" panose="030F0702030302020204" pitchFamily="66" charset="0"/>
              </a:rPr>
              <a:t>/</a:t>
            </a:r>
            <a:r>
              <a:rPr lang="en-GB" sz="700" b="1" dirty="0" err="1">
                <a:latin typeface="Comic Sans MS" panose="030F0702030302020204" pitchFamily="66" charset="0"/>
              </a:rPr>
              <a:t>próximo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next month</a:t>
            </a:r>
          </a:p>
          <a:p>
            <a:r>
              <a:rPr lang="en-GB" sz="700" b="1" dirty="0">
                <a:latin typeface="Comic Sans MS" panose="030F0702030302020204" pitchFamily="66" charset="0"/>
              </a:rPr>
              <a:t>El </a:t>
            </a:r>
            <a:r>
              <a:rPr lang="en-GB" sz="700" b="1" dirty="0" err="1">
                <a:latin typeface="Comic Sans MS" panose="030F0702030302020204" pitchFamily="66" charset="0"/>
              </a:rPr>
              <a:t>año</a:t>
            </a:r>
            <a:r>
              <a:rPr lang="en-GB" sz="700" b="1" dirty="0">
                <a:latin typeface="Comic Sans MS" panose="030F0702030302020204" pitchFamily="66" charset="0"/>
              </a:rPr>
              <a:t> que </a:t>
            </a:r>
            <a:r>
              <a:rPr lang="en-GB" sz="700" b="1" dirty="0" err="1">
                <a:latin typeface="Comic Sans MS" panose="030F0702030302020204" pitchFamily="66" charset="0"/>
              </a:rPr>
              <a:t>viene</a:t>
            </a:r>
            <a:r>
              <a:rPr lang="en-GB" sz="700" b="1" dirty="0">
                <a:latin typeface="Comic Sans MS" panose="030F0702030302020204" pitchFamily="66" charset="0"/>
              </a:rPr>
              <a:t>/</a:t>
            </a:r>
            <a:r>
              <a:rPr lang="en-GB" sz="700" b="1" dirty="0" err="1">
                <a:latin typeface="Comic Sans MS" panose="030F0702030302020204" pitchFamily="66" charset="0"/>
              </a:rPr>
              <a:t>próximo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next year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Pasado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mañana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the day after tomorrow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Cuando</a:t>
            </a:r>
            <a:r>
              <a:rPr lang="en-GB" sz="700" b="1" dirty="0">
                <a:latin typeface="Comic Sans MS" panose="030F0702030302020204" pitchFamily="66" charset="0"/>
              </a:rPr>
              <a:t> sea mayor </a:t>
            </a:r>
            <a:r>
              <a:rPr lang="en-GB" sz="700" dirty="0">
                <a:latin typeface="Comic Sans MS" panose="030F0702030302020204" pitchFamily="66" charset="0"/>
              </a:rPr>
              <a:t>– when I’m older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Cuando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termine</a:t>
            </a:r>
            <a:r>
              <a:rPr lang="en-GB" sz="700" b="1" dirty="0">
                <a:latin typeface="Comic Sans MS" panose="030F0702030302020204" pitchFamily="66" charset="0"/>
              </a:rPr>
              <a:t> mis </a:t>
            </a:r>
            <a:r>
              <a:rPr lang="en-GB" sz="700" b="1" dirty="0" err="1">
                <a:latin typeface="Comic Sans MS" panose="030F0702030302020204" pitchFamily="66" charset="0"/>
              </a:rPr>
              <a:t>estudios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when I finish my studies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Cuando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tenga</a:t>
            </a:r>
            <a:r>
              <a:rPr lang="en-GB" sz="700" b="1" dirty="0">
                <a:latin typeface="Comic Sans MS" panose="030F0702030302020204" pitchFamily="66" charset="0"/>
              </a:rPr>
              <a:t> ____ </a:t>
            </a:r>
            <a:r>
              <a:rPr lang="en-GB" sz="700" b="1" dirty="0" err="1">
                <a:latin typeface="Comic Sans MS" panose="030F0702030302020204" pitchFamily="66" charset="0"/>
              </a:rPr>
              <a:t>años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When I’m… years old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Cuando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vaya</a:t>
            </a:r>
            <a:r>
              <a:rPr lang="en-GB" sz="700" b="1" dirty="0">
                <a:latin typeface="Comic Sans MS" panose="030F0702030302020204" pitchFamily="66" charset="0"/>
              </a:rPr>
              <a:t> a la Universidad </a:t>
            </a:r>
            <a:r>
              <a:rPr lang="en-GB" sz="700" dirty="0">
                <a:latin typeface="Comic Sans MS" panose="030F0702030302020204" pitchFamily="66" charset="0"/>
              </a:rPr>
              <a:t>– when I go to university</a:t>
            </a:r>
          </a:p>
          <a:p>
            <a:r>
              <a:rPr lang="en-GB" sz="700" b="1" dirty="0" err="1">
                <a:latin typeface="Comic Sans MS" panose="030F0702030302020204" pitchFamily="66" charset="0"/>
              </a:rPr>
              <a:t>Cuando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gane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bastante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b="1" dirty="0" err="1">
                <a:latin typeface="Comic Sans MS" panose="030F0702030302020204" pitchFamily="66" charset="0"/>
              </a:rPr>
              <a:t>dinero</a:t>
            </a:r>
            <a:r>
              <a:rPr lang="en-GB" sz="700" b="1" dirty="0">
                <a:latin typeface="Comic Sans MS" panose="030F0702030302020204" pitchFamily="66" charset="0"/>
              </a:rPr>
              <a:t> </a:t>
            </a:r>
            <a:r>
              <a:rPr lang="en-GB" sz="700" dirty="0">
                <a:latin typeface="Comic Sans MS" panose="030F0702030302020204" pitchFamily="66" charset="0"/>
              </a:rPr>
              <a:t>– when I earn enough money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23367"/>
              </p:ext>
            </p:extLst>
          </p:nvPr>
        </p:nvGraphicFramePr>
        <p:xfrm>
          <a:off x="144093" y="4411654"/>
          <a:ext cx="4174486" cy="2320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Near future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Near future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tener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have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trabajar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go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dejar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give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usar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be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escuchar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listen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seguir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carry on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comer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poder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be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able to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beber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drink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hacer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do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aprender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learn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jugar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play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ver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watch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hablar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talk/speak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vivir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live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continue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escribir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to write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estudiar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study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decidir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 to decide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Text Box 2">
            <a:extLst>
              <a:ext uri="{FF2B5EF4-FFF2-40B4-BE49-F238E27FC236}">
                <a16:creationId xmlns:a16="http://schemas.microsoft.com/office/drawing/2014/main" id="{EBE5728E-5776-4F63-88B1-A7D6D313706F}"/>
              </a:ext>
            </a:extLst>
          </p:cNvPr>
          <p:cNvSpPr txBox="1"/>
          <p:nvPr/>
        </p:nvSpPr>
        <p:spPr>
          <a:xfrm>
            <a:off x="149612" y="-333682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 dirty="0" err="1">
                <a:solidFill>
                  <a:schemeClr val="bg1"/>
                </a:solidFill>
                <a:effectLst/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Gateacre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future Tense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29550-E1B8-4BFB-BFB1-AB69D590FB16}"/>
              </a:ext>
            </a:extLst>
          </p:cNvPr>
          <p:cNvSpPr txBox="1"/>
          <p:nvPr/>
        </p:nvSpPr>
        <p:spPr>
          <a:xfrm>
            <a:off x="6880102" y="112484"/>
            <a:ext cx="115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Near future tense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032DE-D2EB-40F2-95E0-2E2F383E889F}"/>
              </a:ext>
            </a:extLst>
          </p:cNvPr>
          <p:cNvSpPr txBox="1"/>
          <p:nvPr/>
        </p:nvSpPr>
        <p:spPr>
          <a:xfrm>
            <a:off x="7920536" y="112484"/>
            <a:ext cx="1276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7030A0"/>
                </a:solidFill>
                <a:latin typeface="Comic Sans MS" panose="030F0702030302020204" pitchFamily="66" charset="0"/>
              </a:rPr>
              <a:t>Simple future tense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E8618-6091-477E-B886-F73FC51CE4D1}"/>
              </a:ext>
            </a:extLst>
          </p:cNvPr>
          <p:cNvSpPr txBox="1"/>
          <p:nvPr/>
        </p:nvSpPr>
        <p:spPr>
          <a:xfrm>
            <a:off x="-18104" y="652834"/>
            <a:ext cx="730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There are two main future tenses in Spanish. The near future and the simple future.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3F670-99BA-4033-B3A3-7C89A65838FC}"/>
              </a:ext>
            </a:extLst>
          </p:cNvPr>
          <p:cNvSpPr txBox="1"/>
          <p:nvPr/>
        </p:nvSpPr>
        <p:spPr>
          <a:xfrm>
            <a:off x="43924" y="1067802"/>
            <a:ext cx="28455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Near future tense</a:t>
            </a:r>
            <a:r>
              <a:rPr lang="en-GB" sz="1400" dirty="0">
                <a:latin typeface="Comic Sans MS" panose="030F0702030302020204" pitchFamily="66" charset="0"/>
              </a:rPr>
              <a:t>: Used to talk about what’s </a:t>
            </a:r>
            <a:r>
              <a:rPr lang="en-GB" sz="1400" b="1" i="1" dirty="0">
                <a:latin typeface="Comic Sans MS" panose="030F0702030302020204" pitchFamily="66" charset="0"/>
              </a:rPr>
              <a:t>going</a:t>
            </a:r>
            <a:r>
              <a:rPr lang="en-GB" sz="1400" dirty="0">
                <a:latin typeface="Comic Sans MS" panose="030F0702030302020204" pitchFamily="66" charset="0"/>
              </a:rPr>
              <a:t> to happen.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88D38-443A-4381-A5AC-1865DF81BD28}"/>
              </a:ext>
            </a:extLst>
          </p:cNvPr>
          <p:cNvSpPr txBox="1"/>
          <p:nvPr/>
        </p:nvSpPr>
        <p:spPr>
          <a:xfrm>
            <a:off x="390942" y="1854594"/>
            <a:ext cx="1982733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Use the present tense of the verb “</a:t>
            </a:r>
            <a:r>
              <a:rPr lang="en-GB" sz="800" dirty="0" err="1">
                <a:latin typeface="Comic Sans MS" panose="030F0702030302020204" pitchFamily="66" charset="0"/>
              </a:rPr>
              <a:t>ir</a:t>
            </a:r>
            <a:r>
              <a:rPr lang="en-GB" sz="800" dirty="0">
                <a:latin typeface="Comic Sans MS" panose="030F0702030302020204" pitchFamily="66" charset="0"/>
              </a:rPr>
              <a:t>”.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your infinitive. (ends in –AR, -ER or –IR)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CF4C8E8-63B7-4FBB-81D9-EC32A6B5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39990"/>
              </p:ext>
            </p:extLst>
          </p:nvPr>
        </p:nvGraphicFramePr>
        <p:xfrm>
          <a:off x="390940" y="2804185"/>
          <a:ext cx="1962874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542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</a:tblGrid>
              <a:tr h="1780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“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” = to go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I’m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Vas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You’re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Va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He/she/it’s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54829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Vamos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We’re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 are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Van 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They’re going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</a:tbl>
          </a:graphicData>
        </a:graphic>
      </p:graphicFrame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749817C7-07AA-4EF3-BB73-C00EEAE52AD1}"/>
              </a:ext>
            </a:extLst>
          </p:cNvPr>
          <p:cNvSpPr/>
          <p:nvPr/>
        </p:nvSpPr>
        <p:spPr>
          <a:xfrm>
            <a:off x="2454980" y="2241552"/>
            <a:ext cx="338666" cy="5834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EC2FD-FB2D-431D-8149-EF830B988F61}"/>
              </a:ext>
            </a:extLst>
          </p:cNvPr>
          <p:cNvSpPr txBox="1"/>
          <p:nvPr/>
        </p:nvSpPr>
        <p:spPr>
          <a:xfrm>
            <a:off x="2373675" y="2755440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Verb </a:t>
            </a:r>
            <a:r>
              <a:rPr lang="en-GB" sz="1400" dirty="0" err="1">
                <a:latin typeface="Comic Sans MS" panose="030F0702030302020204" pitchFamily="66" charset="0"/>
              </a:rPr>
              <a:t>ir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39596B-E7DE-4C59-AF74-CCFED3613EBF}"/>
              </a:ext>
            </a:extLst>
          </p:cNvPr>
          <p:cNvSpPr txBox="1"/>
          <p:nvPr/>
        </p:nvSpPr>
        <p:spPr>
          <a:xfrm>
            <a:off x="4262617" y="5091226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D55E33-EF59-4734-855A-576F3EA2749D}"/>
              </a:ext>
            </a:extLst>
          </p:cNvPr>
          <p:cNvSpPr txBox="1"/>
          <p:nvPr/>
        </p:nvSpPr>
        <p:spPr>
          <a:xfrm>
            <a:off x="2889520" y="1092760"/>
            <a:ext cx="42945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Simple future tense</a:t>
            </a:r>
            <a:r>
              <a:rPr lang="en-GB" sz="1400" dirty="0">
                <a:latin typeface="Comic Sans MS" panose="030F0702030302020204" pitchFamily="66" charset="0"/>
              </a:rPr>
              <a:t>: Used say what </a:t>
            </a:r>
            <a:r>
              <a:rPr lang="en-GB" sz="1400" b="1" i="1" dirty="0">
                <a:latin typeface="Comic Sans MS" panose="030F0702030302020204" pitchFamily="66" charset="0"/>
              </a:rPr>
              <a:t>will</a:t>
            </a:r>
            <a:r>
              <a:rPr lang="en-GB" sz="1400" dirty="0">
                <a:latin typeface="Comic Sans MS" panose="030F0702030302020204" pitchFamily="66" charset="0"/>
              </a:rPr>
              <a:t> happen.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1FB9CC-2ABE-4737-AA3E-2E49BE0343D4}"/>
              </a:ext>
            </a:extLst>
          </p:cNvPr>
          <p:cNvSpPr txBox="1"/>
          <p:nvPr/>
        </p:nvSpPr>
        <p:spPr>
          <a:xfrm>
            <a:off x="4895973" y="1898505"/>
            <a:ext cx="1758001" cy="584775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omic Sans MS" panose="030F0702030302020204" pitchFamily="66" charset="0"/>
              </a:rPr>
              <a:t>To form:</a:t>
            </a:r>
          </a:p>
          <a:p>
            <a:endParaRPr lang="en-GB" sz="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Take your infinitive.</a:t>
            </a:r>
          </a:p>
          <a:p>
            <a:pPr marL="342900" indent="-342900">
              <a:buAutoNum type="arabicPeriod"/>
            </a:pPr>
            <a:r>
              <a:rPr lang="en-GB" sz="800" dirty="0">
                <a:latin typeface="Comic Sans MS" panose="030F0702030302020204" pitchFamily="66" charset="0"/>
              </a:rPr>
              <a:t>Add the correct ending</a:t>
            </a:r>
          </a:p>
        </p:txBody>
      </p:sp>
      <p:graphicFrame>
        <p:nvGraphicFramePr>
          <p:cNvPr id="40" name="Table 28">
            <a:extLst>
              <a:ext uri="{FF2B5EF4-FFF2-40B4-BE49-F238E27FC236}">
                <a16:creationId xmlns:a16="http://schemas.microsoft.com/office/drawing/2014/main" id="{B1C389B2-DC96-4048-9931-CCDCBA4AE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24406"/>
              </p:ext>
            </p:extLst>
          </p:nvPr>
        </p:nvGraphicFramePr>
        <p:xfrm>
          <a:off x="5248626" y="2645071"/>
          <a:ext cx="1048334" cy="138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167">
                  <a:extLst>
                    <a:ext uri="{9D8B030D-6E8A-4147-A177-3AD203B41FA5}">
                      <a16:colId xmlns:a16="http://schemas.microsoft.com/office/drawing/2014/main" val="4176672563"/>
                    </a:ext>
                  </a:extLst>
                </a:gridCol>
                <a:gridCol w="524167">
                  <a:extLst>
                    <a:ext uri="{9D8B030D-6E8A-4147-A177-3AD203B41FA5}">
                      <a16:colId xmlns:a16="http://schemas.microsoft.com/office/drawing/2014/main" val="2732724919"/>
                    </a:ext>
                  </a:extLst>
                </a:gridCol>
              </a:tblGrid>
              <a:tr h="1780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omic Sans MS" panose="030F0702030302020204" pitchFamily="66" charset="0"/>
                        </a:rPr>
                        <a:t>All verbs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556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8563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ás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3323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He/she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-á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18454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emos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6566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You lot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éis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14685"/>
                  </a:ext>
                </a:extLst>
              </a:tr>
              <a:tr h="178064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They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án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195"/>
                  </a:ext>
                </a:extLst>
              </a:tr>
            </a:tbl>
          </a:graphicData>
        </a:graphic>
      </p:graphicFrame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99E69C76-6B6B-4DD4-B712-640A762CF0F4}"/>
              </a:ext>
            </a:extLst>
          </p:cNvPr>
          <p:cNvSpPr/>
          <p:nvPr/>
        </p:nvSpPr>
        <p:spPr>
          <a:xfrm rot="654832">
            <a:off x="6469636" y="2377283"/>
            <a:ext cx="338666" cy="58477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09D8A3-C094-40CB-95DA-A813AB3E5EEB}"/>
              </a:ext>
            </a:extLst>
          </p:cNvPr>
          <p:cNvSpPr txBox="1"/>
          <p:nvPr/>
        </p:nvSpPr>
        <p:spPr>
          <a:xfrm>
            <a:off x="6189105" y="2828155"/>
            <a:ext cx="400110" cy="8252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Endings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CE871A1-FF5A-4E16-9808-CE455E2B2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40717"/>
              </p:ext>
            </p:extLst>
          </p:nvPr>
        </p:nvGraphicFramePr>
        <p:xfrm>
          <a:off x="5087826" y="4398708"/>
          <a:ext cx="3693425" cy="2346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43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Simple  future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Simple future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Tendré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have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Trabajaré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work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Iré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go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Dejaré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stop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give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Usaré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use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Seré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be</a:t>
                      </a: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Escucharé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listen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Seguiré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will carry on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Comeré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eat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66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Podré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be able to 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Beberé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drink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do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Aprenderé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learn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Jugaré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play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Veré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watch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Hablaré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talk/speak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Viviré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live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Continuaré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continue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Escribiré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write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Estudiaré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study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latin typeface="Comic Sans MS" panose="030F0702030302020204" pitchFamily="66" charset="0"/>
                        </a:rPr>
                        <a:t>Decidiré</a:t>
                      </a:r>
                      <a:r>
                        <a:rPr lang="en-GB" sz="7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will decide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1F7E96F2-DFF2-4ED0-9211-CDD65BF25CBE}"/>
              </a:ext>
            </a:extLst>
          </p:cNvPr>
          <p:cNvSpPr/>
          <p:nvPr/>
        </p:nvSpPr>
        <p:spPr>
          <a:xfrm rot="3570036">
            <a:off x="6350794" y="3742957"/>
            <a:ext cx="959705" cy="600981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88A62-74D7-489B-8315-C127C136960A}"/>
              </a:ext>
            </a:extLst>
          </p:cNvPr>
          <p:cNvSpPr txBox="1"/>
          <p:nvPr/>
        </p:nvSpPr>
        <p:spPr>
          <a:xfrm rot="5400000">
            <a:off x="7525213" y="3742312"/>
            <a:ext cx="400110" cy="961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852F-708A-4A6E-AEF6-31833EF6C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11" t="32982" r="21945" b="32982"/>
          <a:stretch/>
        </p:blipFill>
        <p:spPr>
          <a:xfrm>
            <a:off x="7130876" y="556743"/>
            <a:ext cx="714676" cy="703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FE3A24-4498-4DEA-AD5D-F0EFCAC30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64" t="32982" r="22454" b="33119"/>
          <a:stretch/>
        </p:blipFill>
        <p:spPr>
          <a:xfrm>
            <a:off x="8248283" y="553354"/>
            <a:ext cx="714675" cy="710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8D4763-EBD4-45A0-B57D-D4C5253A47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0" r="10191" b="3179"/>
          <a:stretch/>
        </p:blipFill>
        <p:spPr>
          <a:xfrm>
            <a:off x="3185551" y="2645071"/>
            <a:ext cx="1984923" cy="1408762"/>
          </a:xfrm>
          <a:prstGeom prst="rect">
            <a:avLst/>
          </a:prstGeom>
        </p:spPr>
      </p:pic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394DE25E-3DD0-49F9-84B8-4D7641873097}"/>
              </a:ext>
            </a:extLst>
          </p:cNvPr>
          <p:cNvSpPr/>
          <p:nvPr/>
        </p:nvSpPr>
        <p:spPr>
          <a:xfrm rot="3259618">
            <a:off x="2448778" y="3717621"/>
            <a:ext cx="984184" cy="57639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4254D-ED18-4EFE-AD62-E0CD3E09BAB4}"/>
              </a:ext>
            </a:extLst>
          </p:cNvPr>
          <p:cNvSpPr txBox="1"/>
          <p:nvPr/>
        </p:nvSpPr>
        <p:spPr>
          <a:xfrm>
            <a:off x="2914376" y="1525530"/>
            <a:ext cx="1601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Learn as many of these verbs and their meanings as you can – by memory!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B722C-9436-4BA2-8CB8-534589E04F5D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133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5411"/>
              </p:ext>
            </p:extLst>
          </p:nvPr>
        </p:nvGraphicFramePr>
        <p:xfrm>
          <a:off x="89862" y="575038"/>
          <a:ext cx="2993982" cy="623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8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715544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2803273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Connectives/Conjunctions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además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también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also/in addition/moreover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aparte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apart from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pesar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in spite of/despite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así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que/por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eso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/por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consecuencia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so/therefore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aun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 – even (if)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aunque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although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cada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vez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more and more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as/since/like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with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claro que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of course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when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donde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where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decir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that is to say/in other words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cambio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– instead…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incluso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including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mientras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while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or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 que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in order that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but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ejemplo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for example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 un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lado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/por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otro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lado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on one hand/on the other hand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 una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parte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/por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parte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on one hand/on the other hand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/dado que/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puesto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que/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because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without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duda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obviously/certainly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 embargo/no obstante/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cambio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however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if</a:t>
                      </a:r>
                    </a:p>
                    <a:p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vez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maybe, perhaps</a:t>
                      </a:r>
                    </a:p>
                    <a:p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and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75142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Sequencers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primero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first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segundo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second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tercero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third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luego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después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after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finalmente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finally</a:t>
                      </a:r>
                      <a:endParaRPr lang="en-GB" sz="6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58453"/>
                  </a:ext>
                </a:extLst>
              </a:tr>
              <a:tr h="103392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Negatives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jamás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never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neither…nor…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nada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nothing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nadie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nobody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ninguno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none, no-one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nunca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never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sino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but, except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tampoco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neither (also, but in a negative way)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no 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no longer/not anymore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36307"/>
                  </a:ext>
                </a:extLst>
              </a:tr>
              <a:tr h="1643534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Useful Little Words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bastante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quite/enough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demasiado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too (much)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more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mayoría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 majority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mismo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same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lot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very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poco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not very</a:t>
                      </a:r>
                    </a:p>
                    <a:p>
                      <a:r>
                        <a:rPr lang="en-GB" sz="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poco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bit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aquí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= here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allí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there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cerca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close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lejos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far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todavía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still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already</a:t>
                      </a:r>
                    </a:p>
                    <a:p>
                      <a:r>
                        <a:rPr lang="en-GB" sz="6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casi</a:t>
                      </a:r>
                      <a:r>
                        <a:rPr lang="en-GB" sz="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almost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23473"/>
              </p:ext>
            </p:extLst>
          </p:nvPr>
        </p:nvGraphicFramePr>
        <p:xfrm>
          <a:off x="3138433" y="569360"/>
          <a:ext cx="3014798" cy="62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67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736931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3214505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Questions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What?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Cómo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How/what?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¿(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Dónde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Where?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Cuál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)…? Which?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Cuándo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When?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Cuánto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How much?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Cuántos</a:t>
                      </a: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How many?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dónde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Where from?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quién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Whose?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dónde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Through where?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Quién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Who?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hora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at what time…?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Cuánto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cuesta(n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)…? – how much does it (they) cost?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Cuánto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How much is it?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Cuántos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How old are you?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color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what colour?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Para/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cuánto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tiempo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For how long?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día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what day?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fecha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what date?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hora </a:t>
                      </a:r>
                      <a:r>
                        <a:rPr lang="en-GB" sz="6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– what time is it?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6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Hay</a:t>
                      </a:r>
                      <a:r>
                        <a:rPr lang="en-GB" sz="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…? – is/are there…?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6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04404"/>
                  </a:ext>
                </a:extLst>
              </a:tr>
              <a:tr h="82132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Idioms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Es/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será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pan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comido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it’s/it will be a piece of cake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Trabajo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un burro 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I work my socks off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Somos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uña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y carne 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we’re bosom buddies (very close)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Tuvo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humor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perros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he/she was in a bad mood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Fue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de mal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peor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it went from bad to worse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Nos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parecemos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un huevo a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otro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we’re like two peas in a pod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Cuesta un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ojo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cara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it costs an arm and a leg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Nos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peleamos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perro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y el </a:t>
                      </a:r>
                      <a:r>
                        <a:rPr lang="en-GB" sz="600" b="1" baseline="0" dirty="0" err="1">
                          <a:latin typeface="Comic Sans MS" panose="030F0702030302020204" pitchFamily="66" charset="0"/>
                        </a:rPr>
                        <a:t>gato</a:t>
                      </a:r>
                      <a:r>
                        <a:rPr lang="en-GB" sz="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aseline="0" dirty="0">
                          <a:latin typeface="Comic Sans MS" panose="030F0702030302020204" pitchFamily="66" charset="0"/>
                        </a:rPr>
                        <a:t>– we fight like cat and dog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1290"/>
                  </a:ext>
                </a:extLst>
              </a:tr>
              <a:tr h="2202007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Grade 9 Structures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dirty="0" err="1">
                          <a:latin typeface="Comic Sans MS" panose="030F0702030302020204" pitchFamily="66" charset="0"/>
                        </a:rPr>
                        <a:t>Decidí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 decided to… (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decidí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a Francia – I decided to go to France)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Sin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-  without… (sin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perder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momento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– without wasting a minute)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Antes de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before… (antes de comer… - before eating…)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Al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on… (al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llegar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… - on arriving)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Después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de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after… (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después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nadar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… - after swimming…)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pesar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de que 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- in spite of… (a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pesar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de que no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dinero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… - In spite of the fact that I have no money…)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Acabo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de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 have just… (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acabo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a Grecia – I have just been to Greece)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Estoy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Estaba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a punto de + infinitive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 am/was about to… (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estaba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 a punto de </a:t>
                      </a:r>
                      <a:r>
                        <a:rPr lang="en-GB" sz="600" b="0" u="none" baseline="0" dirty="0" err="1">
                          <a:latin typeface="Comic Sans MS" panose="030F0702030302020204" pitchFamily="66" charset="0"/>
                        </a:rPr>
                        <a:t>quejarme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… - I was about to complain…)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me ha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gustado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I’ve always like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he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soñado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I’ve always dreamed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he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querido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I’ve always wanted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Ojalá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pudiera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If only I could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Ojalá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tuviera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if only I had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Ojalá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fuera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If only I/it was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Haga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lo que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haga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whatever I/people might do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Si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pudiera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gustaría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– If I could, I would like to…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Tengo </a:t>
                      </a:r>
                      <a:r>
                        <a:rPr lang="en-GB" sz="600" b="1" u="none" baseline="0" dirty="0" err="1">
                          <a:latin typeface="Comic Sans MS" panose="030F0702030302020204" pitchFamily="66" charset="0"/>
                        </a:rPr>
                        <a:t>ganas</a:t>
                      </a:r>
                      <a:r>
                        <a:rPr lang="en-GB" sz="600" b="1" u="none" baseline="0" dirty="0"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600" b="0" u="none" baseline="0" dirty="0">
                          <a:latin typeface="Comic Sans MS" panose="030F0702030302020204" pitchFamily="66" charset="0"/>
                        </a:rPr>
                        <a:t>… - I’m looking forward to…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00280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22691"/>
              </p:ext>
            </p:extLst>
          </p:nvPr>
        </p:nvGraphicFramePr>
        <p:xfrm>
          <a:off x="6222275" y="913696"/>
          <a:ext cx="2831862" cy="3982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08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piensa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usted</a:t>
                      </a:r>
                      <a:r>
                        <a:rPr lang="en-GB" sz="7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su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trabajo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?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What do you think</a:t>
                      </a:r>
                      <a:r>
                        <a:rPr lang="en-GB" sz="7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of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your job?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30">
                <a:tc>
                  <a:txBody>
                    <a:bodyPr/>
                    <a:lstStyle/>
                    <a:p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Por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parte</a:t>
                      </a:r>
                      <a:r>
                        <a:rPr lang="en-GB" sz="7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tecnología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utíl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sin embargo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por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parte</a:t>
                      </a:r>
                      <a:r>
                        <a:rPr lang="en-GB" sz="700" b="1" baseline="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puede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ser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poco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peligroso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On one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hand</a:t>
                      </a:r>
                      <a:r>
                        <a:rPr lang="en-GB" sz="7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technology is very useful however 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on the other hand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, it can be a bit dangerous.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30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año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pasado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decidí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Turquía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Al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llegar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al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aeropuerto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perdí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móvil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Last year 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I decided to go</a:t>
                      </a:r>
                      <a:r>
                        <a:rPr lang="en-GB" sz="7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to Turkey. 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On arriving</a:t>
                      </a:r>
                      <a:r>
                        <a:rPr lang="en-GB" sz="7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at the airport I lost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my phone.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30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estudiar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inglés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, para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mí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interesante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pan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comido</a:t>
                      </a:r>
                      <a:r>
                        <a:rPr lang="en-GB" sz="700" b="1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b="1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I love studying English 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because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for me, it’s interesting 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and it’s a piece of cake.</a:t>
                      </a:r>
                      <a:endParaRPr lang="en-GB" sz="70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44">
                <a:tc>
                  <a:txBody>
                    <a:bodyPr/>
                    <a:lstStyle/>
                    <a:p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era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joven</a:t>
                      </a:r>
                      <a:r>
                        <a:rPr lang="en-GB" sz="7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jugaba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al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balconcesto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cada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no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divertido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7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jugar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con mi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consola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When I was younger</a:t>
                      </a:r>
                      <a:r>
                        <a:rPr lang="en-GB" sz="7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I used to play basketball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every week but 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I don’t anymore</a:t>
                      </a:r>
                      <a:r>
                        <a:rPr lang="en-GB" sz="7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because 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it’s less fun than</a:t>
                      </a:r>
                      <a:r>
                        <a:rPr lang="en-GB" sz="7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playing on my console.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944">
                <a:tc>
                  <a:txBody>
                    <a:bodyPr/>
                    <a:lstStyle/>
                    <a:p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Estoy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punto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0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a la Universidad.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ganas</a:t>
                      </a:r>
                      <a:r>
                        <a:rPr lang="en-GB" sz="7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mi opinion 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cuesta un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ojo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de la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cara</a:t>
                      </a:r>
                      <a:r>
                        <a:rPr lang="en-GB" sz="700" u="sng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I’m about to go to 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university.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I’m really looking forward to it</a:t>
                      </a:r>
                      <a:r>
                        <a:rPr lang="en-GB" sz="700" b="1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but in my opinion 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it costs an arm and a leg</a:t>
                      </a:r>
                      <a:r>
                        <a:rPr lang="en-GB" sz="700" u="sng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830"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Comic Sans MS" panose="030F0702030302020204" pitchFamily="66" charset="0"/>
                        </a:rPr>
                        <a:t>Vivo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casa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bastante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pequeña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Ojalá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tuviera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u="sng" baseline="0" dirty="0" err="1">
                          <a:latin typeface="Comic Sans MS" panose="030F0702030302020204" pitchFamily="66" charset="0"/>
                        </a:rPr>
                        <a:t>dinero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compraría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grande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dirty="0">
                          <a:latin typeface="Comic Sans MS" panose="030F0702030302020204" pitchFamily="66" charset="0"/>
                        </a:rPr>
                        <a:t>I live in quite a small house. 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If only I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had more money</a:t>
                      </a:r>
                      <a:r>
                        <a:rPr lang="en-GB" sz="700" b="0" baseline="0" dirty="0">
                          <a:latin typeface="Comic Sans MS" panose="030F0702030302020204" pitchFamily="66" charset="0"/>
                        </a:rPr>
                        <a:t>, I would buy a bigger one.</a:t>
                      </a:r>
                      <a:endParaRPr lang="en-GB" sz="700" b="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944">
                <a:tc>
                  <a:txBody>
                    <a:bodyPr/>
                    <a:lstStyle/>
                    <a:p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700" b="1" u="sng" dirty="0" err="1">
                          <a:latin typeface="Comic Sans MS" panose="030F0702030302020204" pitchFamily="66" charset="0"/>
                        </a:rPr>
                        <a:t>pesar</a:t>
                      </a:r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 de que 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mucho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dinero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al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centro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para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00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00" dirty="0" err="1">
                          <a:latin typeface="Comic Sans MS" panose="030F0702030302020204" pitchFamily="66" charset="0"/>
                        </a:rPr>
                        <a:t>compras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mis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 err="1">
                          <a:latin typeface="Comic Sans MS" panose="030F0702030302020204" pitchFamily="66" charset="0"/>
                        </a:rPr>
                        <a:t>amigas</a:t>
                      </a:r>
                      <a:r>
                        <a:rPr lang="en-GB" sz="700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sng" dirty="0">
                          <a:latin typeface="Comic Sans MS" panose="030F0702030302020204" pitchFamily="66" charset="0"/>
                        </a:rPr>
                        <a:t>Despite the fact</a:t>
                      </a:r>
                      <a:r>
                        <a:rPr lang="en-GB" sz="700" b="1" u="sng" baseline="0" dirty="0">
                          <a:latin typeface="Comic Sans MS" panose="030F0702030302020204" pitchFamily="66" charset="0"/>
                        </a:rPr>
                        <a:t> that</a:t>
                      </a:r>
                      <a:r>
                        <a:rPr lang="en-GB" sz="700" b="0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baseline="0" dirty="0">
                          <a:latin typeface="Comic Sans MS" panose="030F0702030302020204" pitchFamily="66" charset="0"/>
                        </a:rPr>
                        <a:t>I don’t have much money, I love going to the city centre to go shopping with my friends.</a:t>
                      </a:r>
                      <a:endParaRPr lang="en-GB" sz="700" b="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83594" y="2726885"/>
          <a:ext cx="2441602" cy="934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083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omic Sans MS" panose="030F0702030302020204" pitchFamily="66" charset="0"/>
                        </a:rPr>
                        <a:t>Informal (</a:t>
                      </a:r>
                      <a:r>
                        <a:rPr lang="en-GB" sz="800" dirty="0" err="1">
                          <a:latin typeface="Comic Sans MS" panose="030F0702030302020204" pitchFamily="66" charset="0"/>
                        </a:rPr>
                        <a:t>tú</a:t>
                      </a:r>
                      <a:r>
                        <a:rPr lang="en-GB" sz="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omic Sans MS" panose="030F0702030302020204" pitchFamily="66" charset="0"/>
                        </a:rPr>
                        <a:t>Formal (</a:t>
                      </a:r>
                      <a:r>
                        <a:rPr lang="en-GB" sz="800" dirty="0" err="1">
                          <a:latin typeface="Comic Sans MS" panose="030F0702030302020204" pitchFamily="66" charset="0"/>
                        </a:rPr>
                        <a:t>usted</a:t>
                      </a:r>
                      <a:r>
                        <a:rPr lang="en-GB" sz="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 marL="84406" marR="84406" marT="42203" marB="4220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5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5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(n)…? </a:t>
                      </a:r>
                      <a:r>
                        <a:rPr lang="en-GB" sz="5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 you like…?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¿A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5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usted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le </a:t>
                      </a:r>
                      <a:r>
                        <a:rPr lang="en-GB" sz="5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(n)…? </a:t>
                      </a:r>
                      <a:r>
                        <a:rPr lang="en-GB" sz="5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 you like…? </a:t>
                      </a:r>
                      <a:endParaRPr lang="en-GB" sz="5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5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5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piensas</a:t>
                      </a:r>
                      <a:r>
                        <a:rPr lang="en-GB" sz="5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de…? </a:t>
                      </a:r>
                      <a:r>
                        <a:rPr lang="en-GB" sz="5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do you think of…?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500" b="1" dirty="0" err="1"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500" b="1" dirty="0" err="1">
                          <a:latin typeface="Comic Sans MS" panose="030F0702030302020204" pitchFamily="66" charset="0"/>
                        </a:rPr>
                        <a:t>piensa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500" b="1" dirty="0" err="1">
                          <a:latin typeface="Comic Sans MS" panose="030F0702030302020204" pitchFamily="66" charset="0"/>
                        </a:rPr>
                        <a:t>usted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 de…? </a:t>
                      </a:r>
                      <a:r>
                        <a:rPr lang="en-GB" sz="500" dirty="0">
                          <a:latin typeface="Comic Sans MS" panose="030F0702030302020204" pitchFamily="66" charset="0"/>
                        </a:rPr>
                        <a:t>–</a:t>
                      </a:r>
                      <a:r>
                        <a:rPr lang="en-GB" sz="500" baseline="0" dirty="0">
                          <a:latin typeface="Comic Sans MS" panose="030F0702030302020204" pitchFamily="66" charset="0"/>
                        </a:rPr>
                        <a:t> What do you think of…</a:t>
                      </a:r>
                      <a:endParaRPr lang="en-GB" sz="500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8">
                <a:tc>
                  <a:txBody>
                    <a:bodyPr/>
                    <a:lstStyle/>
                    <a:p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500" b="1" dirty="0" err="1">
                          <a:latin typeface="Comic Sans MS" panose="030F0702030302020204" pitchFamily="66" charset="0"/>
                        </a:rPr>
                        <a:t>Tienes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…? </a:t>
                      </a:r>
                      <a:r>
                        <a:rPr lang="en-GB" sz="500" dirty="0">
                          <a:latin typeface="Comic Sans MS" panose="030F0702030302020204" pitchFamily="66" charset="0"/>
                        </a:rPr>
                        <a:t>– Do you have…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500" b="1" dirty="0" err="1"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500" b="1" dirty="0" err="1">
                          <a:latin typeface="Comic Sans MS" panose="030F0702030302020204" pitchFamily="66" charset="0"/>
                        </a:rPr>
                        <a:t>usted</a:t>
                      </a:r>
                      <a:r>
                        <a:rPr lang="en-GB" sz="500" b="1" dirty="0">
                          <a:latin typeface="Comic Sans MS" panose="030F0702030302020204" pitchFamily="66" charset="0"/>
                        </a:rPr>
                        <a:t>…? </a:t>
                      </a:r>
                      <a:r>
                        <a:rPr lang="en-GB" sz="500" dirty="0">
                          <a:latin typeface="Comic Sans MS" panose="030F0702030302020204" pitchFamily="66" charset="0"/>
                        </a:rPr>
                        <a:t>– do you have…?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Box 2">
            <a:extLst>
              <a:ext uri="{FF2B5EF4-FFF2-40B4-BE49-F238E27FC236}">
                <a16:creationId xmlns:a16="http://schemas.microsoft.com/office/drawing/2014/main" id="{BDA7D90C-6807-400A-B99E-F7CE76F83534}"/>
              </a:ext>
            </a:extLst>
          </p:cNvPr>
          <p:cNvSpPr txBox="1"/>
          <p:nvPr/>
        </p:nvSpPr>
        <p:spPr>
          <a:xfrm>
            <a:off x="0" y="-417170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Useful Vocabulary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A2AD5A6-3B4F-4202-B31E-1E9DA9AD4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46446"/>
              </p:ext>
            </p:extLst>
          </p:nvPr>
        </p:nvGraphicFramePr>
        <p:xfrm>
          <a:off x="6207821" y="4978400"/>
          <a:ext cx="284631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63">
                  <a:extLst>
                    <a:ext uri="{9D8B030D-6E8A-4147-A177-3AD203B41FA5}">
                      <a16:colId xmlns:a16="http://schemas.microsoft.com/office/drawing/2014/main" val="2509013585"/>
                    </a:ext>
                  </a:extLst>
                </a:gridCol>
                <a:gridCol w="2598655">
                  <a:extLst>
                    <a:ext uri="{9D8B030D-6E8A-4147-A177-3AD203B41FA5}">
                      <a16:colId xmlns:a16="http://schemas.microsoft.com/office/drawing/2014/main" val="2951399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omic Sans MS" panose="030F0702030302020204" pitchFamily="66" charset="0"/>
                        </a:rPr>
                        <a:t>Comparisons</a:t>
                      </a:r>
                    </a:p>
                  </a:txBody>
                  <a:tcPr vert="vert270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Igual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– the same as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Tan…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- as…as…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Tanto…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- as much…as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Parecido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a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similar to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Lo/la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mismo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– the same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Más…que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more…than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Más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- more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…que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– less…than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- less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El/la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- the most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El/la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… - the least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Peor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– worse than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Peor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- worse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El/la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peor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the worst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Mejor</a:t>
                      </a:r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better than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Mejor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better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El/la </a:t>
                      </a:r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mejor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the best</a:t>
                      </a:r>
                    </a:p>
                    <a:p>
                      <a:r>
                        <a:rPr lang="en-GB" sz="600" b="1" dirty="0">
                          <a:latin typeface="Comic Sans MS" panose="030F0702030302020204" pitchFamily="66" charset="0"/>
                        </a:rPr>
                        <a:t>Mayor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main/major/larger/bigger/greater</a:t>
                      </a:r>
                    </a:p>
                    <a:p>
                      <a:r>
                        <a:rPr lang="en-GB" sz="600" b="1" dirty="0" err="1">
                          <a:latin typeface="Comic Sans MS" panose="030F0702030302020204" pitchFamily="66" charset="0"/>
                        </a:rPr>
                        <a:t>Menor</a:t>
                      </a:r>
                      <a:r>
                        <a:rPr lang="en-GB" sz="600" dirty="0">
                          <a:latin typeface="Comic Sans MS" panose="030F0702030302020204" pitchFamily="66" charset="0"/>
                        </a:rPr>
                        <a:t> – smaller/less/least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886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7C5BCC-2FE7-492F-A859-97AC0CADEA72}"/>
              </a:ext>
            </a:extLst>
          </p:cNvPr>
          <p:cNvSpPr txBox="1"/>
          <p:nvPr/>
        </p:nvSpPr>
        <p:spPr>
          <a:xfrm>
            <a:off x="6195171" y="130503"/>
            <a:ext cx="2858966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Below are some examples of how these words and phrases could be used. Where could you use them in your speaking and writing?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1DA293-FE6D-408C-8ECF-ED9C93D46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19" t="32283" r="21918" b="32161"/>
          <a:stretch/>
        </p:blipFill>
        <p:spPr>
          <a:xfrm>
            <a:off x="2267116" y="1327871"/>
            <a:ext cx="572140" cy="576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C4A56-5132-45DE-849A-B7C11DF9B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56" t="32040" r="22329" b="32405"/>
          <a:stretch/>
        </p:blipFill>
        <p:spPr>
          <a:xfrm>
            <a:off x="2267116" y="3495799"/>
            <a:ext cx="572140" cy="592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FAAF42-0096-46F8-A6CA-31DE8AB043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30" t="31309" r="22740" b="33136"/>
          <a:stretch/>
        </p:blipFill>
        <p:spPr>
          <a:xfrm>
            <a:off x="2281036" y="4296758"/>
            <a:ext cx="558220" cy="599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0E8B5-BA05-4459-88F3-CBF258054B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67" t="33257" r="22329" b="33129"/>
          <a:stretch/>
        </p:blipFill>
        <p:spPr>
          <a:xfrm>
            <a:off x="2274076" y="5393945"/>
            <a:ext cx="572140" cy="572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E163D8-D245-4E22-AE57-D4E957EF21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688" t="32290" r="22105" b="32155"/>
          <a:stretch/>
        </p:blipFill>
        <p:spPr>
          <a:xfrm>
            <a:off x="5381028" y="807898"/>
            <a:ext cx="544756" cy="539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0C7ABD-2477-43DB-8B13-EC147A55CA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848" t="32737" r="22316" b="33129"/>
          <a:stretch/>
        </p:blipFill>
        <p:spPr>
          <a:xfrm>
            <a:off x="5403883" y="2033005"/>
            <a:ext cx="529520" cy="539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5DEEA5-0D8B-471F-84E4-0F73E5FB9A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848" t="33353" r="22210" b="33129"/>
          <a:stretch/>
        </p:blipFill>
        <p:spPr>
          <a:xfrm>
            <a:off x="8291407" y="5151109"/>
            <a:ext cx="542265" cy="539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C85273-1F7A-4C4B-801D-5742204EA1B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848" t="33353" r="22316" b="33129"/>
          <a:stretch/>
        </p:blipFill>
        <p:spPr>
          <a:xfrm>
            <a:off x="5485944" y="6010132"/>
            <a:ext cx="539252" cy="5397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F6A9A7-730B-45BF-90CF-883AED5685DD}"/>
              </a:ext>
            </a:extLst>
          </p:cNvPr>
          <p:cNvSpPr txBox="1"/>
          <p:nvPr/>
        </p:nvSpPr>
        <p:spPr>
          <a:xfrm>
            <a:off x="5382913" y="678471"/>
            <a:ext cx="5638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Comic Sans MS" panose="030F0702030302020204" pitchFamily="66" charset="0"/>
              </a:rPr>
              <a:t>Questions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3FA10-80E5-4EA4-83F1-92B4195280D5}"/>
              </a:ext>
            </a:extLst>
          </p:cNvPr>
          <p:cNvSpPr txBox="1"/>
          <p:nvPr/>
        </p:nvSpPr>
        <p:spPr>
          <a:xfrm>
            <a:off x="5441688" y="1898595"/>
            <a:ext cx="5638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Comic Sans MS" panose="030F0702030302020204" pitchFamily="66" charset="0"/>
              </a:rPr>
              <a:t>Idioms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7A459-5DC9-4506-AC6F-3B17274FB693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740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50034"/>
              </p:ext>
            </p:extLst>
          </p:nvPr>
        </p:nvGraphicFramePr>
        <p:xfrm>
          <a:off x="89862" y="575039"/>
          <a:ext cx="2958709" cy="61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58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683551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048468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Colours 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azul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blue</a:t>
                      </a:r>
                    </a:p>
                    <a:p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amarillo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yellow</a:t>
                      </a:r>
                    </a:p>
                    <a:p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rosa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pink</a:t>
                      </a:r>
                    </a:p>
                    <a:p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violeta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purple</a:t>
                      </a:r>
                    </a:p>
                    <a:p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negro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black</a:t>
                      </a:r>
                    </a:p>
                    <a:p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gris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grey</a:t>
                      </a:r>
                    </a:p>
                    <a:p>
                      <a:endParaRPr lang="en-GB" sz="7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claro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light</a:t>
                      </a:r>
                    </a:p>
                    <a:p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vivo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vivid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5127"/>
                  </a:ext>
                </a:extLst>
              </a:tr>
              <a:tr h="319012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describe people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optimista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optimistic                    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trabajador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hardworking              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tacaño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mean                                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hablador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chatty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divertido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/gracioso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funny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fiel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loyal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feliz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contento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happy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ordenado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tidy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energético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animado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lively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pensativo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thoughtful</a:t>
                      </a:r>
                    </a:p>
                    <a:p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comprensivo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understanding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simpático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nice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travieso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naughty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explosivo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explosive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creativo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creative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fuerte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strong           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organizado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organised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práctico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practical     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valiente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brave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clever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severo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strict</a:t>
                      </a:r>
                    </a:p>
                    <a:p>
                      <a:endParaRPr lang="en-GB" sz="7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alto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tall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gordo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fat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gordito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chubby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guapo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good looking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musculoso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muscly    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viejo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old</a:t>
                      </a:r>
                    </a:p>
                    <a:p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estatura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media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average height</a:t>
                      </a:r>
                      <a:endParaRPr lang="en-GB" sz="7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1262633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Your house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moderno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modern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grande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big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enorme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enormous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nuevo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new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caro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expensive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hermoso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beautiful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cómodo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comfy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espacioso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spacious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limpio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clean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bien 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equipada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well equipped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recien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renovado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recently renovated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849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Your town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histórico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historic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tranquilo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calm/quiet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lively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turístico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touristy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famoso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famous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266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87095"/>
              </p:ext>
            </p:extLst>
          </p:nvPr>
        </p:nvGraphicFramePr>
        <p:xfrm>
          <a:off x="3138433" y="569361"/>
          <a:ext cx="3014798" cy="618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67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736931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529622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Transport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cómodo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comfortable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barato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cheap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rápido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ruidoso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noisy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limpio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clean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3936"/>
                  </a:ext>
                </a:extLst>
              </a:tr>
              <a:tr h="729653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Jobs + school subjects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artístico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artistic                   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exigente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demanding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fácil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easy</a:t>
                      </a:r>
                    </a:p>
                    <a:p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variado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varied</a:t>
                      </a:r>
                    </a:p>
                    <a:p>
                      <a:endParaRPr lang="en-GB" sz="7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útil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useful       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práctico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practical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relevante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relevant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exacto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precise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duro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hard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1290"/>
                  </a:ext>
                </a:extLst>
              </a:tr>
              <a:tr h="1000116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TV, film + technology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amplio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extensive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fun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peligroso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dangerous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rápido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fast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popular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popular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gratis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free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lento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slow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interactivo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interactive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700" b="0" u="none" baseline="0" dirty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aburrido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boring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divertido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fun 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tonto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silly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malo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bad/rubbish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interesante</a:t>
                      </a:r>
                      <a:r>
                        <a:rPr lang="en-GB" sz="7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interesting</a:t>
                      </a:r>
                      <a:endParaRPr lang="en-GB" sz="7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00280"/>
                  </a:ext>
                </a:extLst>
              </a:tr>
              <a:tr h="738295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Food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delicioso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delicious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sabroso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tasty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jugoso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juicy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picante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spicy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dulce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sweet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soso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tasteless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fresco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fresh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288456"/>
                  </a:ext>
                </a:extLst>
              </a:tr>
              <a:tr h="738295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Random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apropriado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appropriate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afortunado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lucky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decepcionante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disappointing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distinto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different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encantador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charming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hermoso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beautiful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impresionante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impressive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precioso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beautiful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sorprendido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surprising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único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unique/only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ancho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wide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estrecho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narrow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grueso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thick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vacío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empty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lleno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full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abierto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open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0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cerrado</a:t>
                      </a:r>
                      <a:r>
                        <a:rPr lang="en-GB" sz="7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closed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565637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6375276" y="504074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29737" y="468697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A7D90C-6807-400A-B99E-F7CE76F83534}"/>
              </a:ext>
            </a:extLst>
          </p:cNvPr>
          <p:cNvSpPr txBox="1"/>
          <p:nvPr/>
        </p:nvSpPr>
        <p:spPr>
          <a:xfrm>
            <a:off x="0" y="-417170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7030A0"/>
                </a:solidFill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Adjectives</a:t>
            </a:r>
            <a:endParaRPr lang="en-GB" sz="1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29679-8CB2-4DBB-A31B-5D70D76CB90F}"/>
              </a:ext>
            </a:extLst>
          </p:cNvPr>
          <p:cNvSpPr txBox="1"/>
          <p:nvPr/>
        </p:nvSpPr>
        <p:spPr>
          <a:xfrm>
            <a:off x="6414552" y="70155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Adjective agreements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C7165-C8CF-40C7-ACC9-806C1BB2A436}"/>
              </a:ext>
            </a:extLst>
          </p:cNvPr>
          <p:cNvSpPr txBox="1"/>
          <p:nvPr/>
        </p:nvSpPr>
        <p:spPr>
          <a:xfrm>
            <a:off x="1875925" y="1628051"/>
            <a:ext cx="187650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pesimista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pessimistic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perezoso</a:t>
            </a: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vago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lazy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egoísta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selfish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callado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quiet</a:t>
            </a:r>
          </a:p>
          <a:p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sensible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sensitive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infiel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disloyal </a:t>
            </a:r>
          </a:p>
          <a:p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triste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sad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caótico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messy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tranquilo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calm 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molesto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annoying</a:t>
            </a:r>
          </a:p>
          <a:p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alegre</a:t>
            </a:r>
            <a:r>
              <a:rPr lang="en-GB" sz="700" b="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cheerful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antipático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mean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idealista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idealistic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ambicioso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ambitious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extrovertido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outgoing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inteligente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clever 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paciente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patient </a:t>
            </a: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serio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serious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tolerante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tolerant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impaciente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impatient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justo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fair</a:t>
            </a:r>
          </a:p>
          <a:p>
            <a:endParaRPr lang="en-GB" sz="700" dirty="0">
              <a:latin typeface="Comic Sans MS" panose="030F0702030302020204" pitchFamily="66" charset="0"/>
            </a:endParaRP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bajo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short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delgado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slim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atractivo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attractive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feo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ugly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joven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young  </a:t>
            </a:r>
            <a:endParaRPr lang="en-GB" sz="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EF8D-9EFF-4A75-821F-4D9D1DE37A5B}"/>
              </a:ext>
            </a:extLst>
          </p:cNvPr>
          <p:cNvSpPr txBox="1"/>
          <p:nvPr/>
        </p:nvSpPr>
        <p:spPr>
          <a:xfrm>
            <a:off x="4834634" y="1306138"/>
            <a:ext cx="18765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emocionante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exciting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importante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important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difícil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hard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repetitivo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- repetitive </a:t>
            </a:r>
            <a:endParaRPr lang="en-GB" sz="700" dirty="0">
              <a:latin typeface="Comic Sans MS" panose="030F0702030302020204" pitchFamily="66" charset="0"/>
            </a:endParaRPr>
          </a:p>
          <a:p>
            <a:endParaRPr lang="en-GB" sz="700" b="0" u="none" baseline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inútil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useless 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creativo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creative 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relajante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relaxing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lógico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logical</a:t>
            </a:r>
            <a:endParaRPr lang="en-GB" sz="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0A7AF-91A1-49A7-AD30-A57F6F9FD526}"/>
              </a:ext>
            </a:extLst>
          </p:cNvPr>
          <p:cNvSpPr txBox="1"/>
          <p:nvPr/>
        </p:nvSpPr>
        <p:spPr>
          <a:xfrm>
            <a:off x="4834634" y="569361"/>
            <a:ext cx="18765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caro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expensive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seguro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safe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peligroso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dangerous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atestado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crowded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sucio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- dirty </a:t>
            </a:r>
            <a:endParaRPr lang="en-GB" sz="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521A8-0272-4FDA-B225-B67D17703809}"/>
              </a:ext>
            </a:extLst>
          </p:cNvPr>
          <p:cNvSpPr txBox="1"/>
          <p:nvPr/>
        </p:nvSpPr>
        <p:spPr>
          <a:xfrm>
            <a:off x="1873556" y="533327"/>
            <a:ext cx="18765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rojo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red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verde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green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morado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purple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marrón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brown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blanco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white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naranja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orange</a:t>
            </a:r>
          </a:p>
          <a:p>
            <a:endParaRPr lang="en-GB" sz="700" b="0" u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oscuro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dark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pálido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- pale </a:t>
            </a:r>
            <a:endParaRPr lang="en-GB" sz="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38846-8921-495E-80C5-DE6D8560B321}"/>
              </a:ext>
            </a:extLst>
          </p:cNvPr>
          <p:cNvSpPr txBox="1"/>
          <p:nvPr/>
        </p:nvSpPr>
        <p:spPr>
          <a:xfrm>
            <a:off x="4834634" y="2431028"/>
            <a:ext cx="1876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cómodo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convenient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necesario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necessary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práctico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practical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fácil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usar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easy to use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útil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useful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ridículo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ridiculous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sencillo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simple</a:t>
            </a:r>
          </a:p>
          <a:p>
            <a:endParaRPr lang="en-GB" sz="700" dirty="0">
              <a:latin typeface="Comic Sans MS" panose="030F0702030302020204" pitchFamily="66" charset="0"/>
            </a:endParaRPr>
          </a:p>
          <a:p>
            <a:endParaRPr lang="en-GB" sz="700" dirty="0">
              <a:latin typeface="Comic Sans MS" panose="030F0702030302020204" pitchFamily="66" charset="0"/>
            </a:endParaRP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adictivo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addictive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entretenido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entertaining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informativo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informative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emocionante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exciting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infantil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– childish</a:t>
            </a:r>
            <a:endParaRPr lang="en-GB" sz="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F84AC-4D0D-4637-B77F-B17B08E796C9}"/>
              </a:ext>
            </a:extLst>
          </p:cNvPr>
          <p:cNvSpPr txBox="1"/>
          <p:nvPr/>
        </p:nvSpPr>
        <p:spPr>
          <a:xfrm>
            <a:off x="4834634" y="4062689"/>
            <a:ext cx="187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rico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tasty/rich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grasiento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greasy</a:t>
            </a:r>
          </a:p>
          <a:p>
            <a:r>
              <a:rPr lang="en-GB" sz="700" b="1" u="none" dirty="0">
                <a:solidFill>
                  <a:schemeClr val="tx1"/>
                </a:solidFill>
                <a:latin typeface="Comic Sans MS" panose="030F0702030302020204" pitchFamily="66" charset="0"/>
              </a:rPr>
              <a:t>seco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dry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salado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salty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armargo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bitter</a:t>
            </a:r>
          </a:p>
          <a:p>
            <a:r>
              <a:rPr lang="en-GB" sz="700" b="1" u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malsano</a:t>
            </a:r>
            <a:r>
              <a:rPr lang="en-GB" sz="7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 – unhealthy</a:t>
            </a:r>
            <a:endParaRPr lang="en-GB" sz="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DF06E-7ED3-4DDE-8C4C-380176EC3FD9}"/>
              </a:ext>
            </a:extLst>
          </p:cNvPr>
          <p:cNvSpPr txBox="1"/>
          <p:nvPr/>
        </p:nvSpPr>
        <p:spPr>
          <a:xfrm>
            <a:off x="1875925" y="4801876"/>
            <a:ext cx="187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antiguo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old fashioned</a:t>
            </a:r>
          </a:p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pequeño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small </a:t>
            </a:r>
          </a:p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feo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ugly</a:t>
            </a:r>
          </a:p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viejo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old</a:t>
            </a:r>
          </a:p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barato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cheap</a:t>
            </a:r>
          </a:p>
          <a:p>
            <a:pPr marL="0" indent="0">
              <a:buFont typeface="+mj-lt"/>
              <a:buNone/>
            </a:pPr>
            <a:r>
              <a:rPr lang="en-GB" sz="700" b="1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bonito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pretty </a:t>
            </a:r>
          </a:p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acogedor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comfy/cosy</a:t>
            </a:r>
          </a:p>
          <a:p>
            <a:pPr marL="0" indent="0">
              <a:buFont typeface="+mj-lt"/>
              <a:buNone/>
            </a:pPr>
            <a:r>
              <a:rPr lang="en-GB" sz="700" b="1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lujoso</a:t>
            </a:r>
            <a:r>
              <a:rPr lang="en-GB" sz="7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luxurious</a:t>
            </a:r>
            <a:endParaRPr lang="en-GB" sz="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14A985-4613-4510-88D6-61829C7D60F4}"/>
              </a:ext>
            </a:extLst>
          </p:cNvPr>
          <p:cNvSpPr txBox="1"/>
          <p:nvPr/>
        </p:nvSpPr>
        <p:spPr>
          <a:xfrm>
            <a:off x="1840988" y="6054106"/>
            <a:ext cx="187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moderno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modern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ruidoso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noisy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aburrido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boring</a:t>
            </a:r>
          </a:p>
          <a:p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industrial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– industrial</a:t>
            </a:r>
          </a:p>
          <a:p>
            <a:r>
              <a:rPr lang="en-GB" sz="700" b="1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conocido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700" b="1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por</a:t>
            </a:r>
            <a:r>
              <a:rPr lang="en-GB" sz="7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… - known for…</a:t>
            </a:r>
          </a:p>
          <a:p>
            <a:pPr marL="0" indent="0">
              <a:buFont typeface="+mj-lt"/>
              <a:buNone/>
            </a:pPr>
            <a:endParaRPr lang="en-GB" sz="7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2DD0377-6FF4-4300-BD15-3CB203C4D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19060"/>
              </p:ext>
            </p:extLst>
          </p:nvPr>
        </p:nvGraphicFramePr>
        <p:xfrm>
          <a:off x="6243093" y="1965917"/>
          <a:ext cx="2811044" cy="12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ADJECTIVES ENING IN “O”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457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750" b="0" dirty="0">
                          <a:latin typeface="Comic Sans MS" panose="030F0702030302020204" pitchFamily="66" charset="0"/>
                        </a:rPr>
                        <a:t>Singular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50" b="0" dirty="0">
                          <a:latin typeface="Comic Sans MS" panose="030F0702030302020204" pitchFamily="66" charset="0"/>
                        </a:rPr>
                        <a:t>Plural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Masculine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Masculine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os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divertid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divertid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divertid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os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divertid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alt</a:t>
                      </a:r>
                      <a:r>
                        <a:rPr lang="en-GB" sz="750" b="1" u="sng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alt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alt</a:t>
                      </a:r>
                      <a:r>
                        <a:rPr lang="en-GB" sz="750" b="1" u="sng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alt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20F8359-E969-4614-97B7-3AB5E6D5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63926"/>
              </p:ext>
            </p:extLst>
          </p:nvPr>
        </p:nvGraphicFramePr>
        <p:xfrm>
          <a:off x="6243093" y="3546625"/>
          <a:ext cx="2811044" cy="12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ADJECTIVES ENING IN “E”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457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750" b="0" dirty="0">
                          <a:latin typeface="Comic Sans MS" panose="030F0702030302020204" pitchFamily="66" charset="0"/>
                        </a:rPr>
                        <a:t>Singular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50" b="0" dirty="0">
                          <a:latin typeface="Comic Sans MS" panose="030F0702030302020204" pitchFamily="66" charset="0"/>
                        </a:rPr>
                        <a:t>Plural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Masculine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Masculine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verd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verd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verd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verd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dulc</a:t>
                      </a:r>
                      <a:r>
                        <a:rPr lang="en-GB" sz="750" b="1" u="sng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dulc</a:t>
                      </a:r>
                      <a:r>
                        <a:rPr lang="en-GB" sz="750" b="1" u="sng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dulc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dulc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BC0D368-AD53-4299-8928-C0DB50834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88126"/>
              </p:ext>
            </p:extLst>
          </p:nvPr>
        </p:nvGraphicFramePr>
        <p:xfrm>
          <a:off x="6243093" y="5127333"/>
          <a:ext cx="2811044" cy="12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ADJECTIVES ENING IN A “CONSONANT”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457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750" b="0" dirty="0">
                          <a:latin typeface="Comic Sans MS" panose="030F0702030302020204" pitchFamily="66" charset="0"/>
                        </a:rPr>
                        <a:t>Singular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50" b="0" dirty="0">
                          <a:latin typeface="Comic Sans MS" panose="030F0702030302020204" pitchFamily="66" charset="0"/>
                        </a:rPr>
                        <a:t>Plural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Masculine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Masculine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azu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azu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azul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azul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fáci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fáci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fácil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fácil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úti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úti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útil</a:t>
                      </a:r>
                      <a:r>
                        <a:rPr lang="en-GB" sz="750" b="1" u="sng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 err="1">
                          <a:latin typeface="Comic Sans MS" panose="030F0702030302020204" pitchFamily="66" charset="0"/>
                        </a:rPr>
                        <a:t>útil</a:t>
                      </a:r>
                      <a:r>
                        <a:rPr lang="en-GB" sz="750" b="1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750" b="1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3BB34EC-D3DD-46A3-88EA-69096D4667C3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0038FA-7BBA-48B1-821B-DB675BE377BB}"/>
              </a:ext>
            </a:extLst>
          </p:cNvPr>
          <p:cNvSpPr txBox="1"/>
          <p:nvPr/>
        </p:nvSpPr>
        <p:spPr>
          <a:xfrm>
            <a:off x="6243093" y="592622"/>
            <a:ext cx="2651760" cy="1035027"/>
          </a:xfrm>
          <a:prstGeom prst="rect">
            <a:avLst/>
          </a:prstGeom>
          <a:solidFill>
            <a:srgbClr val="E7E7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50" dirty="0">
                <a:latin typeface="Comic Sans MS" panose="030F0702030302020204" pitchFamily="66" charset="0"/>
              </a:rPr>
              <a:t>Adjectives in Spanish MUST agree (match) in number (singular/plural) and gender (masculine/feminine) the thing they are describing.</a:t>
            </a:r>
          </a:p>
        </p:txBody>
      </p:sp>
    </p:spTree>
    <p:extLst>
      <p:ext uri="{BB962C8B-B14F-4D97-AF65-F5344CB8AC3E}">
        <p14:creationId xmlns:p14="http://schemas.microsoft.com/office/powerpoint/2010/main" val="78345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CCE00-597A-4634-AB3D-2779F92EE1E4}"/>
              </a:ext>
            </a:extLst>
          </p:cNvPr>
          <p:cNvSpPr/>
          <p:nvPr/>
        </p:nvSpPr>
        <p:spPr>
          <a:xfrm>
            <a:off x="285750" y="257175"/>
            <a:ext cx="8582025" cy="6343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44248-D277-429A-A847-5A2C4429E10E}"/>
              </a:ext>
            </a:extLst>
          </p:cNvPr>
          <p:cNvSpPr/>
          <p:nvPr/>
        </p:nvSpPr>
        <p:spPr>
          <a:xfrm>
            <a:off x="386408" y="361336"/>
            <a:ext cx="8371184" cy="613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B579CA1-A29F-4CEC-B534-220EDF235208}"/>
              </a:ext>
            </a:extLst>
          </p:cNvPr>
          <p:cNvSpPr txBox="1"/>
          <p:nvPr/>
        </p:nvSpPr>
        <p:spPr>
          <a:xfrm>
            <a:off x="716474" y="0"/>
            <a:ext cx="7673764" cy="32825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effectLst/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dirty="0">
                <a:effectLst/>
                <a:latin typeface="Patchwork Stitchlings" panose="030006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rc_mi" descr="Image result for family clipart">
            <a:hlinkClick r:id="rId2" tgtFrame="&quot;_blank&quot;"/>
            <a:extLst>
              <a:ext uri="{FF2B5EF4-FFF2-40B4-BE49-F238E27FC236}">
                <a16:creationId xmlns:a16="http://schemas.microsoft.com/office/drawing/2014/main" id="{80E6A3E1-1F9C-4023-BA49-4586EE2E5C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37" y="2269583"/>
            <a:ext cx="2464401" cy="15673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A4F25-35AB-4910-A8CF-E425510E8719}"/>
              </a:ext>
            </a:extLst>
          </p:cNvPr>
          <p:cNvSpPr txBox="1"/>
          <p:nvPr/>
        </p:nvSpPr>
        <p:spPr>
          <a:xfrm>
            <a:off x="716474" y="4374292"/>
            <a:ext cx="332418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  <a:latin typeface="Patchwork Stitchlings" panose="03000600000000000000" pitchFamily="66" charset="0"/>
              </a:rPr>
              <a:t>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3C7B78-AFAF-4AB2-A32F-377923B62DA2}"/>
              </a:ext>
            </a:extLst>
          </p:cNvPr>
          <p:cNvSpPr txBox="1"/>
          <p:nvPr/>
        </p:nvSpPr>
        <p:spPr>
          <a:xfrm>
            <a:off x="4275658" y="4287794"/>
            <a:ext cx="4164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Topics: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Me, my family and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Free time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Health and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Technology in everyday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Environment and social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Phone clipart mobile phone, Phone mobile phone Transparent FREE ...">
            <a:extLst>
              <a:ext uri="{FF2B5EF4-FFF2-40B4-BE49-F238E27FC236}">
                <a16:creationId xmlns:a16="http://schemas.microsoft.com/office/drawing/2014/main" id="{F0CC4213-0AF1-4D96-B872-8F4041F4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86" y="2269584"/>
            <a:ext cx="1200410" cy="8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TV Cliparts, Download Free Clip Art, Free Clip Art on Clipart ...">
            <a:extLst>
              <a:ext uri="{FF2B5EF4-FFF2-40B4-BE49-F238E27FC236}">
                <a16:creationId xmlns:a16="http://schemas.microsoft.com/office/drawing/2014/main" id="{FAA8705C-77D4-4B44-AC10-9B1E668B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4" y="1799591"/>
            <a:ext cx="1556952" cy="11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sic | PAMIS">
            <a:extLst>
              <a:ext uri="{FF2B5EF4-FFF2-40B4-BE49-F238E27FC236}">
                <a16:creationId xmlns:a16="http://schemas.microsoft.com/office/drawing/2014/main" id="{D36FEEF1-284F-48BE-B8F3-FB68DE63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47" y="3339733"/>
            <a:ext cx="1840954" cy="10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 art images for wedding free wedding clipart wedding image ...">
            <a:extLst>
              <a:ext uri="{FF2B5EF4-FFF2-40B4-BE49-F238E27FC236}">
                <a16:creationId xmlns:a16="http://schemas.microsoft.com/office/drawing/2014/main" id="{4F2E55C4-C22C-43AC-A006-65796A3F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02" y="2053215"/>
            <a:ext cx="1297735" cy="11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A02393-3137-4D66-86C8-11849B044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036" y="2496729"/>
            <a:ext cx="1169019" cy="15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6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43976"/>
              </p:ext>
            </p:extLst>
          </p:nvPr>
        </p:nvGraphicFramePr>
        <p:xfrm>
          <a:off x="150744" y="2350006"/>
          <a:ext cx="5868170" cy="190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020724">
                  <a:extLst>
                    <a:ext uri="{9D8B030D-6E8A-4147-A177-3AD203B41FA5}">
                      <a16:colId xmlns:a16="http://schemas.microsoft.com/office/drawing/2014/main" val="3565070104"/>
                    </a:ext>
                  </a:extLst>
                </a:gridCol>
                <a:gridCol w="673395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317900">
                  <a:extLst>
                    <a:ext uri="{9D8B030D-6E8A-4147-A177-3AD203B41FA5}">
                      <a16:colId xmlns:a16="http://schemas.microsoft.com/office/drawing/2014/main" val="1111102862"/>
                    </a:ext>
                  </a:extLst>
                </a:gridCol>
                <a:gridCol w="3548411">
                  <a:extLst>
                    <a:ext uri="{9D8B030D-6E8A-4147-A177-3AD203B41FA5}">
                      <a16:colId xmlns:a16="http://schemas.microsoft.com/office/drawing/2014/main" val="2233705343"/>
                    </a:ext>
                  </a:extLst>
                </a:gridCol>
              </a:tblGrid>
              <a:tr h="168188">
                <a:tc rowSpan="5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Physical descriptions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am</a:t>
                      </a:r>
                    </a:p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is</a:t>
                      </a:r>
                    </a:p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Son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they are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calvo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bald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alto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tall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bajo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short            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gordo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fat                  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delgado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slim           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858453"/>
                  </a:ext>
                </a:extLst>
              </a:tr>
              <a:tr h="1231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have</a:t>
                      </a:r>
                    </a:p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has</a:t>
                      </a:r>
                    </a:p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Tienen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they have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ojos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 eyes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azules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blue             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marrones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brown             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verdes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green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80530"/>
                  </a:ext>
                </a:extLst>
              </a:tr>
              <a:tr h="1681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7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pelo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hair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moreno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dark brown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rubio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blonde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castaño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brown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rojo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red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rizado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curly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straight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ondulado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wavy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short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largo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long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fine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punta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spiky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01717"/>
                  </a:ext>
                </a:extLst>
              </a:tr>
              <a:tr h="12319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7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piel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blanca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morena</a:t>
                      </a: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fair/dark skin              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dientes</a:t>
                      </a: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prominentes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big teeth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pecas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freckles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tatuaje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tattoo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8252"/>
                  </a:ext>
                </a:extLst>
              </a:tr>
              <a:tr h="303153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Llevo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wear/ have</a:t>
                      </a:r>
                    </a:p>
                    <a:p>
                      <a:pPr algn="l"/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Lleva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wears/has</a:t>
                      </a:r>
                    </a:p>
                    <a:p>
                      <a:pPr algn="l"/>
                      <a:r>
                        <a:rPr lang="en-GB" sz="75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Llevamos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we wear/have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gafas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glasses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barba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beard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bigote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moustache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96628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6376507" y="3382687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30968" y="3028917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34493" y="-349156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La </a:t>
            </a:r>
            <a:r>
              <a:rPr lang="en-GB" b="1" dirty="0" err="1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familia</a:t>
            </a:r>
            <a:endParaRPr lang="en-GB" b="1" dirty="0">
              <a:solidFill>
                <a:srgbClr val="00B050"/>
              </a:solidFill>
              <a:latin typeface="Patchwork Stitchlings"/>
              <a:ea typeface="Calibri" panose="020F0502020204030204" pitchFamily="34" charset="0"/>
              <a:cs typeface="Times New Roman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C3779A-E1DC-4FD3-94ED-250D346E4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9913"/>
              </p:ext>
            </p:extLst>
          </p:nvPr>
        </p:nvGraphicFramePr>
        <p:xfrm>
          <a:off x="6158714" y="775100"/>
          <a:ext cx="2834542" cy="484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llamo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María y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quince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My name is Maria and I am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15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. 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Tengo el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pelo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largo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rubio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y no soy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ni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alto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ni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bajo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 have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long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blond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hair and I’m neither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tall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nor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short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Si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tuviera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none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opción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quisiera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tener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tatuaje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lo </a:t>
                      </a:r>
                      <a:r>
                        <a:rPr lang="en-GB" sz="750" b="1" u="none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haré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sea mayor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If I had the option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 would like to have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a tattoo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but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will do it when I’m older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familia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somos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cinco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In my family there are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five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people.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general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diría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llevo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bien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mis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 padres </a:t>
                      </a:r>
                      <a:r>
                        <a:rPr lang="en-GB" sz="750" b="1" u="none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aunque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sean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estrictos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veces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In general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would say that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I get on well with my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parents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even though they are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strict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sometimes.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Yo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parezco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mucho 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mi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madre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. Las dos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tenemos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pelo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castaño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look a lot like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my mum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We both have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brown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hair.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También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nos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llevamos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superbien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tenemos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común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apoya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Also, we get on really well because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we have a lot in common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she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always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supports me.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Antes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adoraba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mi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hermana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menor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ahora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encuentro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molesta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nunca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guarda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 mis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secretos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Before I loved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my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little sister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but now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find her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annoying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she never keeps my secrets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mí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buen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amigo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debe ser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comprensivo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y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creo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none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importante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sng" baseline="0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tengamos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intereses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común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, por </a:t>
                      </a:r>
                      <a:r>
                        <a:rPr lang="en-GB" sz="750" b="0" u="none" baseline="0" dirty="0" err="1">
                          <a:latin typeface="Comic Sans MS" panose="030F0702030302020204" pitchFamily="66" charset="0"/>
                        </a:rPr>
                        <a:t>ejemplo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sng" baseline="0" dirty="0" err="1">
                          <a:latin typeface="Comic Sans MS" panose="030F0702030302020204" pitchFamily="66" charset="0"/>
                        </a:rPr>
                        <a:t>música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For me a good friend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should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be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understanding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 and I believe that </a:t>
                      </a:r>
                      <a:r>
                        <a:rPr lang="en-GB" sz="750" b="1" u="none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it’s important that </a:t>
                      </a:r>
                      <a:r>
                        <a:rPr lang="en-GB" sz="750" b="1" u="sng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we have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common interests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, for example </a:t>
                      </a:r>
                      <a:r>
                        <a:rPr lang="en-GB" sz="750" b="1" u="sng" baseline="0" dirty="0">
                          <a:latin typeface="Comic Sans MS" panose="030F0702030302020204" pitchFamily="66" charset="0"/>
                        </a:rPr>
                        <a:t>music</a:t>
                      </a:r>
                      <a:r>
                        <a:rPr lang="en-GB" sz="750" b="0" u="none" baseline="0" dirty="0">
                          <a:latin typeface="Comic Sans MS" panose="030F0702030302020204" pitchFamily="66" charset="0"/>
                        </a:rPr>
                        <a:t>.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Creo que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soy una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buen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amiga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siempre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apoyo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 mis amigos y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doy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consejos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buenos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believe that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 am a good friend because I always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support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my friends and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I give good advice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179530" y="5869983"/>
            <a:ext cx="283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family and relationships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61111" y="5733962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631779" y="5733962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424259" y="5734124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68A2E5-5773-416D-BFEC-2831D947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61655"/>
              </p:ext>
            </p:extLst>
          </p:nvPr>
        </p:nvGraphicFramePr>
        <p:xfrm>
          <a:off x="150744" y="775100"/>
          <a:ext cx="2993982" cy="15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5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684347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52804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Family members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padrastro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stepdad          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madrastra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sz="75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stepmum</a:t>
                      </a:r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hermanastro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stepbrother/sister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tío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uncle                                   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tía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aunty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primo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cousin (m)                        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prima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cousin (f)          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bisabuelo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great-grandad          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bisabuela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great-nan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sobrino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nephew                        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sobrina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niece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hijo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son                                    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hija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daughter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nieto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grandson                         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nieta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granddaughter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novio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boyfriend                        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novia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girlfriend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marido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husband                       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mujer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wife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parientes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my relatives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34BA4E-1CE0-4B5D-8BA4-6A95B1582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45177"/>
              </p:ext>
            </p:extLst>
          </p:nvPr>
        </p:nvGraphicFramePr>
        <p:xfrm>
          <a:off x="139800" y="4313888"/>
          <a:ext cx="5861846" cy="17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98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019909">
                  <a:extLst>
                    <a:ext uri="{9D8B030D-6E8A-4147-A177-3AD203B41FA5}">
                      <a16:colId xmlns:a16="http://schemas.microsoft.com/office/drawing/2014/main" val="3565070104"/>
                    </a:ext>
                  </a:extLst>
                </a:gridCol>
                <a:gridCol w="354373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668671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Family relationships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llevo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 con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get on well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divierto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have fun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Echo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miss</a:t>
                      </a:r>
                    </a:p>
                    <a:p>
                      <a:pPr algn="l"/>
                      <a:endParaRPr lang="en-GB" sz="7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apoya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supports me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acepta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soy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accepts me as I am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reír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makes me laugh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conoce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bien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knows me well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Nunca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critica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never criticises me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Guarda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secretos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keeps all my secrets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Tenemos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común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have a lot in common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da(n)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consejos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gives me advice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dice(n) 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verdad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tells me the truth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58453"/>
                  </a:ext>
                </a:extLst>
              </a:tr>
              <a:tr h="394020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llevo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 con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don’t get on well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peleo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I argue with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Estoy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harto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am fed up of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juzga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judges me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trata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niño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niña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treats me like a child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deja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doesn’t let me go out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me da(n)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libertad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doesn’t give me freedom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critica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he/she criticises me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9662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11C7DF-7967-4279-B7DD-35779AAEB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20350"/>
              </p:ext>
            </p:extLst>
          </p:nvPr>
        </p:nvGraphicFramePr>
        <p:xfrm>
          <a:off x="3179872" y="775100"/>
          <a:ext cx="2834542" cy="153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46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254139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1430988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good friend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buen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amigo es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alguien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que…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a good friend is someone who…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apoya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supports you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escucha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listens to you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conoce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knows you well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acepta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eres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accepts you as you are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quiere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loves you a lot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da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consejos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gives you advice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reír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makes you laugh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5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Pienso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soy un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buen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amigo/una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buena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amiga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 think I am a good friend because…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C2B352-BBC3-4E7D-AACC-96F9A73A4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44733"/>
              </p:ext>
            </p:extLst>
          </p:nvPr>
        </p:nvGraphicFramePr>
        <p:xfrm>
          <a:off x="139800" y="6138852"/>
          <a:ext cx="5861846" cy="65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27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5555419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</a:tblGrid>
              <a:tr h="56491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Wow!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Ojalá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tuviera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hermano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hermana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If only I had a brother/sister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peleamos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 fight like cat and dog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uña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carne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we’re inseparable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 que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(que)…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the thing I like the most is (that)…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 que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(que)…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the thing I like the least is (that)…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5036850-ABA8-4736-B73E-A2CFAB1FA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10920" r="10106" b="10850"/>
          <a:stretch/>
        </p:blipFill>
        <p:spPr>
          <a:xfrm>
            <a:off x="3618709" y="70087"/>
            <a:ext cx="612237" cy="64177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2F2A88D-65CC-4BC5-B772-49BA7441F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10466" r="11089" b="10829"/>
          <a:stretch/>
        </p:blipFill>
        <p:spPr>
          <a:xfrm>
            <a:off x="4995821" y="70087"/>
            <a:ext cx="642898" cy="642898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E405077-EDAA-495D-AC52-E012B7BA5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t="9926" r="10749" b="10196"/>
          <a:stretch/>
        </p:blipFill>
        <p:spPr>
          <a:xfrm>
            <a:off x="6403594" y="70087"/>
            <a:ext cx="612237" cy="641771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2AAD9-A720-451F-AE2E-F6745B429C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t="9724" r="10054" b="11506"/>
          <a:stretch/>
        </p:blipFill>
        <p:spPr>
          <a:xfrm>
            <a:off x="7667729" y="75993"/>
            <a:ext cx="612237" cy="6417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857CBA-665E-4E65-BE3E-F8FFBD7597D7}"/>
              </a:ext>
            </a:extLst>
          </p:cNvPr>
          <p:cNvSpPr txBox="1"/>
          <p:nvPr/>
        </p:nvSpPr>
        <p:spPr>
          <a:xfrm>
            <a:off x="4127484" y="239293"/>
            <a:ext cx="6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Family members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350826-E169-41EF-A19E-C0B93508B688}"/>
              </a:ext>
            </a:extLst>
          </p:cNvPr>
          <p:cNvSpPr txBox="1"/>
          <p:nvPr/>
        </p:nvSpPr>
        <p:spPr>
          <a:xfrm>
            <a:off x="5568813" y="239293"/>
            <a:ext cx="77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Physical descriptions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840EC1-A91B-489B-9034-7C8075356C96}"/>
              </a:ext>
            </a:extLst>
          </p:cNvPr>
          <p:cNvSpPr txBox="1"/>
          <p:nvPr/>
        </p:nvSpPr>
        <p:spPr>
          <a:xfrm>
            <a:off x="6817572" y="239293"/>
            <a:ext cx="77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A good friend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38D47D-8073-4767-97F8-E2C73CBC8D4E}"/>
              </a:ext>
            </a:extLst>
          </p:cNvPr>
          <p:cNvSpPr txBox="1"/>
          <p:nvPr/>
        </p:nvSpPr>
        <p:spPr>
          <a:xfrm>
            <a:off x="8214515" y="235544"/>
            <a:ext cx="83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Family relationships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0F0C3-DC28-4D9C-B625-764E8A39E1F7}"/>
              </a:ext>
            </a:extLst>
          </p:cNvPr>
          <p:cNvSpPr txBox="1"/>
          <p:nvPr/>
        </p:nvSpPr>
        <p:spPr>
          <a:xfrm>
            <a:off x="8818124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657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6387451" y="365400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1912" y="330023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BDC47A45-2197-465C-94CC-99303181A245}"/>
              </a:ext>
            </a:extLst>
          </p:cNvPr>
          <p:cNvSpPr txBox="1"/>
          <p:nvPr/>
        </p:nvSpPr>
        <p:spPr>
          <a:xfrm>
            <a:off x="0" y="-331937"/>
            <a:ext cx="9144000" cy="10097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3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Gateacr</a:t>
            </a:r>
            <a:endParaRPr lang="en-GB" sz="400" dirty="0">
              <a:solidFill>
                <a:schemeClr val="bg1"/>
              </a:solidFill>
              <a:latin typeface="Patchwork Stitchlings" panose="030006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El</a:t>
            </a:r>
            <a:r>
              <a:rPr lang="en-GB" b="1" dirty="0">
                <a:solidFill>
                  <a:schemeClr val="bg1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 </a:t>
            </a:r>
            <a:r>
              <a:rPr lang="en-GB" b="1" err="1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tiempo</a:t>
            </a:r>
            <a:r>
              <a:rPr lang="en-GB" b="1" dirty="0">
                <a:solidFill>
                  <a:srgbClr val="00B050"/>
                </a:solidFill>
                <a:latin typeface="Patchwork Stitchlings"/>
                <a:ea typeface="Calibri" panose="020F0502020204030204" pitchFamily="34" charset="0"/>
                <a:cs typeface="Times New Roman"/>
              </a:rPr>
              <a:t> libre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BB582-9ADC-4B29-9515-9A35275AA31F}"/>
              </a:ext>
            </a:extLst>
          </p:cNvPr>
          <p:cNvSpPr txBox="1"/>
          <p:nvPr/>
        </p:nvSpPr>
        <p:spPr>
          <a:xfrm>
            <a:off x="6136474" y="6231569"/>
            <a:ext cx="283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 model text on hobbies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D45120-3A05-4619-8E37-2D542CD37916}"/>
              </a:ext>
            </a:extLst>
          </p:cNvPr>
          <p:cNvCxnSpPr>
            <a:cxnSpLocks/>
          </p:cNvCxnSpPr>
          <p:nvPr/>
        </p:nvCxnSpPr>
        <p:spPr>
          <a:xfrm flipV="1">
            <a:off x="6718055" y="6097995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AA09A-3EDD-43FD-9809-0382789BF9B8}"/>
              </a:ext>
            </a:extLst>
          </p:cNvPr>
          <p:cNvCxnSpPr>
            <a:cxnSpLocks/>
          </p:cNvCxnSpPr>
          <p:nvPr/>
        </p:nvCxnSpPr>
        <p:spPr>
          <a:xfrm flipV="1">
            <a:off x="7588723" y="6097995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8E4BE-E7A1-4CB5-A8D1-7D2455136E5B}"/>
              </a:ext>
            </a:extLst>
          </p:cNvPr>
          <p:cNvCxnSpPr>
            <a:cxnSpLocks/>
          </p:cNvCxnSpPr>
          <p:nvPr/>
        </p:nvCxnSpPr>
        <p:spPr>
          <a:xfrm flipV="1">
            <a:off x="8381203" y="6098157"/>
            <a:ext cx="0" cy="2100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71A0BC-2ADD-4212-B387-548D1AB6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59955"/>
              </p:ext>
            </p:extLst>
          </p:nvPr>
        </p:nvGraphicFramePr>
        <p:xfrm>
          <a:off x="74096" y="655630"/>
          <a:ext cx="5889394" cy="245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809344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642026">
                  <a:extLst>
                    <a:ext uri="{9D8B030D-6E8A-4147-A177-3AD203B41FA5}">
                      <a16:colId xmlns:a16="http://schemas.microsoft.com/office/drawing/2014/main" val="3102349406"/>
                    </a:ext>
                  </a:extLst>
                </a:gridCol>
                <a:gridCol w="382621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  <a:gridCol w="1501737">
                  <a:extLst>
                    <a:ext uri="{9D8B030D-6E8A-4147-A177-3AD203B41FA5}">
                      <a16:colId xmlns:a16="http://schemas.microsoft.com/office/drawing/2014/main" val="181372695"/>
                    </a:ext>
                  </a:extLst>
                </a:gridCol>
              </a:tblGrid>
              <a:tr h="656261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Activities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tend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love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like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chifla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I’m crazy about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Prefiero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prefer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pasión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my passion is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descansar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relaxing                       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escuchar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música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listening to music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deporte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doing sport         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al cine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going to the cinema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leer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libros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revistas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periódicos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reading books/magazines/papers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mis amigos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going out with friends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quedar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amigos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meeting with friends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compras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going shopping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montar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bici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monopatín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riding my bike/skateboard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ordenador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using the computer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tele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watching tv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jugar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los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videojuegos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playing video games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cocinar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cooking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</a:p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</a:p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dado que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it is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fun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entretenido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entertaining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relajante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relaxing      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sano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healthy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aburrido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boring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malsano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unhealthy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adictivo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addictive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848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adicto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I’m addicted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relajarme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helps me to relax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reír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makes me laugh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olvidarme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helps me to forget everything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necesito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comunicarme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need to have contact with other people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aburre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ostra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bores me to death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interesa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doesn’t interest me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02307"/>
                  </a:ext>
                </a:extLst>
              </a:tr>
              <a:tr h="1080286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aguanto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can’t stand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soporto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can’t stand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Odio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hate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75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adicto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 - I’m addicted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relajarme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helps me to relax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reír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makes me laugh</a:t>
                      </a:r>
                    </a:p>
                    <a:p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olvidarme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–it helps me to forget everything</a:t>
                      </a:r>
                    </a:p>
                    <a:p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necesito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comunicarme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gente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need to have contact with other people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aburre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ostra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bores me to death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interesa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it doesn’t interest me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3211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2F2823-FA2B-4D1A-8982-F77893DC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16266"/>
              </p:ext>
            </p:extLst>
          </p:nvPr>
        </p:nvGraphicFramePr>
        <p:xfrm>
          <a:off x="6136474" y="655630"/>
          <a:ext cx="2834542" cy="5389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54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tiempo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libre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descansar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In my free time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tend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to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relax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o, a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veces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quedar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con amigos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centro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or, sometimes,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meet my friends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in town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8349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ir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compras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que es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entretenido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to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go shopping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because it’s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entertaining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0221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mi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opinión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salir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con mis amigos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reír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In my opinion,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going out with my friends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makes me laugh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0823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ayuda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olvidarme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todo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helps me to forget everything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sin embargo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nunca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monto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bici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however I never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ride my bike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96042"/>
                  </a:ext>
                </a:extLst>
              </a:tr>
              <a:tr h="288788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1" u="sng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sng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aburre</a:t>
                      </a:r>
                      <a:r>
                        <a:rPr lang="en-GB" sz="750" b="1" u="sng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r>
                        <a:rPr lang="en-GB" sz="750" b="1" u="sng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una </a:t>
                      </a:r>
                      <a:r>
                        <a:rPr lang="en-GB" sz="750" b="1" u="sng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ostra</a:t>
                      </a:r>
                      <a:endParaRPr lang="en-GB" sz="750" b="1" u="sng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because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it bores me to death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aunque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sé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es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sano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although I know that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it’s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healthy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2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Además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, me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escuchar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música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y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Moreover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, I love listening to music and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escuchar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música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de Adele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I tend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to listen to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Adele’s music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dado que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canta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bien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letra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because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she sings well</a:t>
                      </a:r>
                      <a:r>
                        <a:rPr lang="en-GB" sz="750" b="1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I love the lyrics.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69012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No toco un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instrumento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futuro</a:t>
                      </a:r>
                      <a:endParaRPr lang="en-GB" sz="750" b="0" u="none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 don’t play an instrument but in the future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8940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voy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aprender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tocar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batería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I’m going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to learn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to play the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drums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3833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era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joven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era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hincha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FC Barcelona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When I was younger 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I was a fan of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Barcelona FC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2831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jugaba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mucho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750" b="1" u="sng" dirty="0" err="1">
                          <a:latin typeface="Comic Sans MS" panose="030F0702030302020204" pitchFamily="66" charset="0"/>
                        </a:rPr>
                        <a:t>fútbol</a:t>
                      </a:r>
                      <a:endParaRPr lang="en-GB" sz="750" b="1" u="sng" dirty="0"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because I played loads of </a:t>
                      </a:r>
                      <a:r>
                        <a:rPr lang="en-GB" sz="750" b="1" u="sng" dirty="0">
                          <a:latin typeface="Comic Sans MS" panose="030F0702030302020204" pitchFamily="66" charset="0"/>
                        </a:rPr>
                        <a:t>football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3967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no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but I </a:t>
                      </a:r>
                      <a:r>
                        <a:rPr lang="en-GB" sz="750" b="1" u="none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don’t anymore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602984"/>
                  </a:ext>
                </a:extLst>
              </a:tr>
              <a:tr h="256700">
                <a:tc>
                  <a:txBody>
                    <a:bodyPr/>
                    <a:lstStyle/>
                    <a:p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Ahora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prefiero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ver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0" u="none" dirty="0" err="1">
                          <a:latin typeface="Comic Sans MS" panose="030F0702030302020204" pitchFamily="66" charset="0"/>
                        </a:rPr>
                        <a:t>partido</a:t>
                      </a:r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u="none" dirty="0">
                          <a:latin typeface="Comic Sans MS" panose="030F0702030302020204" pitchFamily="66" charset="0"/>
                        </a:rPr>
                        <a:t>Now I prefer to watch a match.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147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E4242E-9E46-4861-B821-71399566A260}"/>
              </a:ext>
            </a:extLst>
          </p:cNvPr>
          <p:cNvGraphicFramePr>
            <a:graphicFrameLocks noGrp="1"/>
          </p:cNvGraphicFramePr>
          <p:nvPr/>
        </p:nvGraphicFramePr>
        <p:xfrm>
          <a:off x="74096" y="3193706"/>
          <a:ext cx="5889394" cy="1739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809344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642026">
                  <a:extLst>
                    <a:ext uri="{9D8B030D-6E8A-4147-A177-3AD203B41FA5}">
                      <a16:colId xmlns:a16="http://schemas.microsoft.com/office/drawing/2014/main" val="3102349406"/>
                    </a:ext>
                  </a:extLst>
                </a:gridCol>
                <a:gridCol w="1884358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</a:tblGrid>
              <a:tr h="710525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Music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escuchar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love to listen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Suelo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escuchar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tend to listen to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soul/el rap/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dance/ el hip-hop/el pop/el rock/el jazz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música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clásica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electrónica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música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de…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…’s music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</a:p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dado que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because 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ritmo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it has rhythm</a:t>
                      </a:r>
                    </a:p>
                    <a:p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letra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I love the lyrics</a:t>
                      </a:r>
                    </a:p>
                    <a:p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  <a:r>
                        <a:rPr lang="en-GB" sz="75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canta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bien </a:t>
                      </a:r>
                      <a:r>
                        <a:rPr lang="en-GB" sz="7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…sings well</a:t>
                      </a:r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394195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Toco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play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Toca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he/she plays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Tocan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they play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teclado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keyboard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piano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piano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batería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drums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flauta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flute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guitarra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guitar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trompeta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trumpet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42570"/>
                  </a:ext>
                </a:extLst>
              </a:tr>
              <a:tr h="49963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Asistir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concierto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attend a concert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 cantante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favorito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 es…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my favourite singer is…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Cantar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to sing          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grupo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favorito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es…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my favourite band is…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canción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song    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espectáculo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show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cantante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singer                         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mundial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world tour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75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33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01C8EC-FE0E-4D86-A0F2-EAEEE9846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87001"/>
              </p:ext>
            </p:extLst>
          </p:nvPr>
        </p:nvGraphicFramePr>
        <p:xfrm>
          <a:off x="74096" y="5016088"/>
          <a:ext cx="5889394" cy="170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0">
                  <a:extLst>
                    <a:ext uri="{9D8B030D-6E8A-4147-A177-3AD203B41FA5}">
                      <a16:colId xmlns:a16="http://schemas.microsoft.com/office/drawing/2014/main" val="212312847"/>
                    </a:ext>
                  </a:extLst>
                </a:gridCol>
                <a:gridCol w="1259826">
                  <a:extLst>
                    <a:ext uri="{9D8B030D-6E8A-4147-A177-3AD203B41FA5}">
                      <a16:colId xmlns:a16="http://schemas.microsoft.com/office/drawing/2014/main" val="3813713256"/>
                    </a:ext>
                  </a:extLst>
                </a:gridCol>
                <a:gridCol w="1809344">
                  <a:extLst>
                    <a:ext uri="{9D8B030D-6E8A-4147-A177-3AD203B41FA5}">
                      <a16:colId xmlns:a16="http://schemas.microsoft.com/office/drawing/2014/main" val="1049978318"/>
                    </a:ext>
                  </a:extLst>
                </a:gridCol>
                <a:gridCol w="306633">
                  <a:extLst>
                    <a:ext uri="{9D8B030D-6E8A-4147-A177-3AD203B41FA5}">
                      <a16:colId xmlns:a16="http://schemas.microsoft.com/office/drawing/2014/main" val="3102349406"/>
                    </a:ext>
                  </a:extLst>
                </a:gridCol>
                <a:gridCol w="2219751">
                  <a:extLst>
                    <a:ext uri="{9D8B030D-6E8A-4147-A177-3AD203B41FA5}">
                      <a16:colId xmlns:a16="http://schemas.microsoft.com/office/drawing/2014/main" val="1312466185"/>
                    </a:ext>
                  </a:extLst>
                </a:gridCol>
              </a:tblGrid>
              <a:tr h="710525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Sport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Era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was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aficionado/a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fan of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hincha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fan of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fanático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/a de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 ____ fanatic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miembro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un club de…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a member of a _____ club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Random</a:t>
                      </a: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correr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run             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entrenar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train  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marcar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score a goal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participar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to participate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partido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 match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temporada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the season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35862"/>
                  </a:ext>
                </a:extLst>
              </a:tr>
              <a:tr h="394195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Juego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I play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 badminton/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fútbol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/rugby/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tenis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/hockey/croquet/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béisbol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balonmano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handball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baloncesto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basketball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voleibol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volleyball     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50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42570"/>
                  </a:ext>
                </a:extLst>
              </a:tr>
              <a:tr h="499639">
                <a:tc vMerge="1"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Hago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 do</a:t>
                      </a:r>
                      <a:endParaRPr lang="en-GB" sz="750" b="1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judo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judo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karate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karate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atletismo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athletics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baile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dance            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boxeo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boxing    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ciclismo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cycling 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equitación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750" b="0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horseriding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escalada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climbing   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gimnasia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gymnastics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natación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swimming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remo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rowing                       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vela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sailing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patinaje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sobre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hielo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ice skating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tiro</a:t>
                      </a:r>
                      <a:r>
                        <a:rPr lang="en-GB" sz="75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arco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archery     </a:t>
                      </a:r>
                      <a:r>
                        <a:rPr lang="en-GB" sz="750" b="1" u="none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piragüismo</a:t>
                      </a:r>
                      <a:r>
                        <a:rPr lang="en-GB" sz="75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canoeing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3304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FB07A05-A53E-4EDE-B61A-1169754E6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9861" r="10210" b="8887"/>
          <a:stretch/>
        </p:blipFill>
        <p:spPr>
          <a:xfrm>
            <a:off x="5413505" y="47930"/>
            <a:ext cx="554045" cy="561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059437-8BDA-4DCD-B65D-9EAA509E2414}"/>
              </a:ext>
            </a:extLst>
          </p:cNvPr>
          <p:cNvSpPr txBox="1"/>
          <p:nvPr/>
        </p:nvSpPr>
        <p:spPr>
          <a:xfrm>
            <a:off x="5874018" y="170297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Activities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ECCCCBF-7C23-43C4-9E65-F3D3A64FA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9303" r="10488" b="10001"/>
          <a:stretch/>
        </p:blipFill>
        <p:spPr>
          <a:xfrm>
            <a:off x="6649430" y="43682"/>
            <a:ext cx="552055" cy="561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72D5C-DCFB-463A-B8B7-4CD0649C7C7E}"/>
              </a:ext>
            </a:extLst>
          </p:cNvPr>
          <p:cNvSpPr txBox="1"/>
          <p:nvPr/>
        </p:nvSpPr>
        <p:spPr>
          <a:xfrm>
            <a:off x="7035532" y="175901"/>
            <a:ext cx="68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Music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0B1733A-8511-4EEF-AABF-64A6960E7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9870" r="10195" b="10260"/>
          <a:stretch/>
        </p:blipFill>
        <p:spPr>
          <a:xfrm>
            <a:off x="7793030" y="49018"/>
            <a:ext cx="556251" cy="5617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5FB4F5-DD5A-4CB0-9C7F-F5B85EA48C42}"/>
              </a:ext>
            </a:extLst>
          </p:cNvPr>
          <p:cNvSpPr txBox="1"/>
          <p:nvPr/>
        </p:nvSpPr>
        <p:spPr>
          <a:xfrm>
            <a:off x="8209082" y="180785"/>
            <a:ext cx="68507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B050"/>
                </a:solidFill>
                <a:latin typeface="Comic Sans MS" panose="030F0702030302020204" pitchFamily="66" charset="0"/>
              </a:rPr>
              <a:t>Sports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D6305-8E76-416B-B3CA-781E2344D074}"/>
              </a:ext>
            </a:extLst>
          </p:cNvPr>
          <p:cNvSpPr txBox="1"/>
          <p:nvPr/>
        </p:nvSpPr>
        <p:spPr>
          <a:xfrm>
            <a:off x="8733272" y="6488668"/>
            <a:ext cx="4754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omic Sans MS"/>
              </a:rPr>
              <a:t>7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1C111B2721D49B502B333CF7D71D3" ma:contentTypeVersion="16" ma:contentTypeDescription="Create a new document." ma:contentTypeScope="" ma:versionID="56b4a35ec4c8b5ec685cf900663ceb66">
  <xsd:schema xmlns:xsd="http://www.w3.org/2001/XMLSchema" xmlns:xs="http://www.w3.org/2001/XMLSchema" xmlns:p="http://schemas.microsoft.com/office/2006/metadata/properties" xmlns:ns2="7f80734b-e339-4b19-a7b8-973a47cdd4d0" xmlns:ns3="7312a9ac-6e98-4d8b-9740-54121b75eb0e" targetNamespace="http://schemas.microsoft.com/office/2006/metadata/properties" ma:root="true" ma:fieldsID="e80e9468eb3ce8dfab21ee9b5755da03" ns2:_="" ns3:_="">
    <xsd:import namespace="7f80734b-e339-4b19-a7b8-973a47cdd4d0"/>
    <xsd:import namespace="7312a9ac-6e98-4d8b-9740-54121b75e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0734b-e339-4b19-a7b8-973a47cdd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2a9ac-6e98-4d8b-9740-54121b75eb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19641c3-becb-48e9-ba2b-4c8612adf3c8}" ma:internalName="TaxCatchAll" ma:showField="CatchAllData" ma:web="7312a9ac-6e98-4d8b-9740-54121b75eb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12a9ac-6e98-4d8b-9740-54121b75eb0e" xsi:nil="true"/>
    <lcf76f155ced4ddcb4097134ff3c332f xmlns="7f80734b-e339-4b19-a7b8-973a47cdd4d0">
      <Terms xmlns="http://schemas.microsoft.com/office/infopath/2007/PartnerControls"/>
    </lcf76f155ced4ddcb4097134ff3c332f>
    <SharedWithUsers xmlns="7312a9ac-6e98-4d8b-9740-54121b75eb0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F30B57B-D9E8-4353-A415-6CC7789F50BF}"/>
</file>

<file path=customXml/itemProps2.xml><?xml version="1.0" encoding="utf-8"?>
<ds:datastoreItem xmlns:ds="http://schemas.openxmlformats.org/officeDocument/2006/customXml" ds:itemID="{9E094E42-FCE8-4C1A-9C2D-017F5772D9EF}"/>
</file>

<file path=customXml/itemProps3.xml><?xml version="1.0" encoding="utf-8"?>
<ds:datastoreItem xmlns:ds="http://schemas.openxmlformats.org/officeDocument/2006/customXml" ds:itemID="{56B3E00C-949D-4697-9171-57B3EE24C5A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25997</TotalTime>
  <Words>11361</Words>
  <Application>Microsoft Office PowerPoint</Application>
  <PresentationFormat>On-screen Show (4:3)</PresentationFormat>
  <Paragraphs>1963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Foy</dc:creator>
  <cp:lastModifiedBy>Mr McGeady</cp:lastModifiedBy>
  <cp:revision>179</cp:revision>
  <dcterms:created xsi:type="dcterms:W3CDTF">2020-06-13T14:28:49Z</dcterms:created>
  <dcterms:modified xsi:type="dcterms:W3CDTF">2023-07-20T14:58:44Z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0x010100DB31C111B2721D49B502B333CF7D71D3</vt:lpwstr>
  </property>
  <property fmtid="{D5CDD505-2E9C-101B-9397-08002B2CF9AE}" pid="3" name="Order">
    <vt:r8>10636500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