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314" r:id="rId5"/>
    <p:sldId id="325" r:id="rId6"/>
    <p:sldId id="330" r:id="rId7"/>
    <p:sldId id="329" r:id="rId8"/>
    <p:sldId id="324" r:id="rId9"/>
    <p:sldId id="328" r:id="rId10"/>
    <p:sldId id="327" r:id="rId11"/>
    <p:sldId id="322" r:id="rId12"/>
    <p:sldId id="326" r:id="rId13"/>
    <p:sldId id="323" r:id="rId14"/>
    <p:sldId id="306" r:id="rId15"/>
    <p:sldId id="30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CCECFF"/>
    <a:srgbClr val="E7E7FF"/>
    <a:srgbClr val="CCFFCC"/>
    <a:srgbClr val="FF0066"/>
    <a:srgbClr val="3399FF"/>
    <a:srgbClr val="FF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726B0A-486D-B34A-B3DA-42BCB824FC19}" v="36" dt="2024-06-19T14:38:06.7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28" autoAdjust="0"/>
    <p:restoredTop sz="95680" autoAdjust="0"/>
  </p:normalViewPr>
  <p:slideViewPr>
    <p:cSldViewPr snapToGrid="0">
      <p:cViewPr>
        <p:scale>
          <a:sx n="170" d="100"/>
          <a:sy n="170" d="100"/>
        </p:scale>
        <p:origin x="7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AC5A2-42FD-C94F-B3AE-17096779AFDD}" type="datetimeFigureOut">
              <a:rPr lang="en-US" smtClean="0"/>
              <a:t>6/19/24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799820-F993-6C44-811F-5689E013F581}" type="slidenum">
              <a:rPr lang="en-US" smtClean="0"/>
              <a:t>‹#›</a:t>
            </a:fld>
            <a:endParaRPr lang="en-US"/>
          </a:p>
        </p:txBody>
      </p:sp>
    </p:spTree>
    <p:extLst>
      <p:ext uri="{BB962C8B-B14F-4D97-AF65-F5344CB8AC3E}">
        <p14:creationId xmlns:p14="http://schemas.microsoft.com/office/powerpoint/2010/main" val="3674687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99820-F993-6C44-811F-5689E013F581}" type="slidenum">
              <a:rPr lang="en-US" smtClean="0"/>
              <a:t>2</a:t>
            </a:fld>
            <a:endParaRPr lang="en-US"/>
          </a:p>
        </p:txBody>
      </p:sp>
    </p:spTree>
    <p:extLst>
      <p:ext uri="{BB962C8B-B14F-4D97-AF65-F5344CB8AC3E}">
        <p14:creationId xmlns:p14="http://schemas.microsoft.com/office/powerpoint/2010/main" val="3457864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99820-F993-6C44-811F-5689E013F581}" type="slidenum">
              <a:rPr lang="en-US" smtClean="0"/>
              <a:t>4</a:t>
            </a:fld>
            <a:endParaRPr lang="en-US"/>
          </a:p>
        </p:txBody>
      </p:sp>
    </p:spTree>
    <p:extLst>
      <p:ext uri="{BB962C8B-B14F-4D97-AF65-F5344CB8AC3E}">
        <p14:creationId xmlns:p14="http://schemas.microsoft.com/office/powerpoint/2010/main" val="33901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99820-F993-6C44-811F-5689E013F581}" type="slidenum">
              <a:rPr lang="en-US" smtClean="0"/>
              <a:t>8</a:t>
            </a:fld>
            <a:endParaRPr lang="en-US"/>
          </a:p>
        </p:txBody>
      </p:sp>
    </p:spTree>
    <p:extLst>
      <p:ext uri="{BB962C8B-B14F-4D97-AF65-F5344CB8AC3E}">
        <p14:creationId xmlns:p14="http://schemas.microsoft.com/office/powerpoint/2010/main" val="3105362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B24A21-B454-4DFE-B59C-CF0FFD00B81D}" type="datetimeFigureOut">
              <a:rPr lang="en-GB" smtClean="0"/>
              <a:t>19/06/2024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121433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B24A21-B454-4DFE-B59C-CF0FFD00B81D}" type="datetimeFigureOut">
              <a:rPr lang="en-GB" smtClean="0"/>
              <a:t>19/06/2024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3648273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B24A21-B454-4DFE-B59C-CF0FFD00B81D}" type="datetimeFigureOut">
              <a:rPr lang="en-GB" smtClean="0"/>
              <a:t>19/06/2024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32582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B24A21-B454-4DFE-B59C-CF0FFD00B81D}" type="datetimeFigureOut">
              <a:rPr lang="en-GB" smtClean="0"/>
              <a:t>19/06/2024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393041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B24A21-B454-4DFE-B59C-CF0FFD00B81D}" type="datetimeFigureOut">
              <a:rPr lang="en-GB" smtClean="0"/>
              <a:t>19/06/2024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98139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B24A21-B454-4DFE-B59C-CF0FFD00B81D}" type="datetimeFigureOut">
              <a:rPr lang="en-GB" smtClean="0"/>
              <a:t>19/06/2024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321597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B24A21-B454-4DFE-B59C-CF0FFD00B81D}" type="datetimeFigureOut">
              <a:rPr lang="en-GB" smtClean="0"/>
              <a:t>19/06/2024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83201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B24A21-B454-4DFE-B59C-CF0FFD00B81D}" type="datetimeFigureOut">
              <a:rPr lang="en-GB" smtClean="0"/>
              <a:t>19/06/2024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190182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24A21-B454-4DFE-B59C-CF0FFD00B81D}" type="datetimeFigureOut">
              <a:rPr lang="en-GB" smtClean="0"/>
              <a:t>19/06/2024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339818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B24A21-B454-4DFE-B59C-CF0FFD00B81D}" type="datetimeFigureOut">
              <a:rPr lang="en-GB" smtClean="0"/>
              <a:t>19/06/2024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252988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B24A21-B454-4DFE-B59C-CF0FFD00B81D}" type="datetimeFigureOut">
              <a:rPr lang="en-GB" smtClean="0"/>
              <a:t>19/06/2024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411733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24A21-B454-4DFE-B59C-CF0FFD00B81D}" type="datetimeFigureOut">
              <a:rPr lang="en-GB" smtClean="0"/>
              <a:t>19/06/2024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451FD-695D-4014-AD28-DE03824C8419}" type="slidenum">
              <a:rPr lang="en-GB" smtClean="0"/>
              <a:t>‹#›</a:t>
            </a:fld>
            <a:endParaRPr lang="en-GB"/>
          </a:p>
        </p:txBody>
      </p:sp>
    </p:spTree>
    <p:extLst>
      <p:ext uri="{BB962C8B-B14F-4D97-AF65-F5344CB8AC3E}">
        <p14:creationId xmlns:p14="http://schemas.microsoft.com/office/powerpoint/2010/main" val="3262886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6CCE00-597A-4634-AB3D-2779F92EE1E4}"/>
              </a:ext>
            </a:extLst>
          </p:cNvPr>
          <p:cNvSpPr/>
          <p:nvPr/>
        </p:nvSpPr>
        <p:spPr>
          <a:xfrm>
            <a:off x="285750" y="257175"/>
            <a:ext cx="8582025" cy="634365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26944248-D277-429A-A847-5A2C4429E10E}"/>
              </a:ext>
            </a:extLst>
          </p:cNvPr>
          <p:cNvSpPr/>
          <p:nvPr/>
        </p:nvSpPr>
        <p:spPr>
          <a:xfrm>
            <a:off x="386408" y="361336"/>
            <a:ext cx="8371184" cy="6135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Box 2">
            <a:extLst>
              <a:ext uri="{FF2B5EF4-FFF2-40B4-BE49-F238E27FC236}">
                <a16:creationId xmlns:a16="http://schemas.microsoft.com/office/drawing/2014/main" id="{AB579CA1-A29F-4CEC-B534-220EDF235208}"/>
              </a:ext>
            </a:extLst>
          </p:cNvPr>
          <p:cNvSpPr txBox="1"/>
          <p:nvPr/>
        </p:nvSpPr>
        <p:spPr>
          <a:xfrm>
            <a:off x="735118" y="-248710"/>
            <a:ext cx="7673764" cy="3282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3200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2400" dirty="0">
              <a:effectLst/>
              <a:latin typeface="Patchwork Stitchlings" panose="03000600000000000000" pitchFamily="66"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400" dirty="0">
              <a:solidFill>
                <a:schemeClr val="bg1"/>
              </a:solidFill>
              <a:effectLst/>
              <a:latin typeface="Patchwork Stitchlings" panose="03000600000000000000"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GB" sz="4800" dirty="0">
                <a:latin typeface="Patchwork Stitchlings"/>
                <a:ea typeface="Calibri" panose="020F0502020204030204" pitchFamily="34" charset="0"/>
                <a:cs typeface="Times New Roman"/>
              </a:rPr>
              <a:t>Culture</a:t>
            </a:r>
            <a:endParaRPr lang="en-GB" sz="4800" dirty="0">
              <a:effectLst/>
              <a:latin typeface="Patchwork Stitchlings"/>
              <a:ea typeface="Calibri" panose="020F0502020204030204" pitchFamily="34" charset="0"/>
              <a:cs typeface="Times New Roman"/>
            </a:endParaRPr>
          </a:p>
        </p:txBody>
      </p:sp>
      <p:sp>
        <p:nvSpPr>
          <p:cNvPr id="2" name="TextBox 1">
            <a:extLst>
              <a:ext uri="{FF2B5EF4-FFF2-40B4-BE49-F238E27FC236}">
                <a16:creationId xmlns:a16="http://schemas.microsoft.com/office/drawing/2014/main" id="{0E9A4F25-35AB-4910-A8CF-E425510E8719}"/>
              </a:ext>
            </a:extLst>
          </p:cNvPr>
          <p:cNvSpPr txBox="1"/>
          <p:nvPr/>
        </p:nvSpPr>
        <p:spPr>
          <a:xfrm>
            <a:off x="551683" y="1603769"/>
            <a:ext cx="8371184" cy="415498"/>
          </a:xfrm>
          <a:prstGeom prst="rect">
            <a:avLst/>
          </a:prstGeom>
          <a:noFill/>
        </p:spPr>
        <p:txBody>
          <a:bodyPr wrap="square" lIns="91440" tIns="45720" rIns="91440" bIns="45720" rtlCol="0" anchor="t">
            <a:spAutoFit/>
          </a:bodyPr>
          <a:lstStyle/>
          <a:p>
            <a:r>
              <a:rPr lang="en-GB" sz="500" dirty="0">
                <a:solidFill>
                  <a:schemeClr val="bg1"/>
                </a:solidFill>
                <a:latin typeface="Patchwork Stitchlings" panose="03000600000000000000" pitchFamily="66" charset="0"/>
              </a:rPr>
              <a:t>Identity</a:t>
            </a:r>
          </a:p>
          <a:p>
            <a:pPr algn="ctr"/>
            <a:endParaRPr lang="en-GB" sz="1600" dirty="0">
              <a:latin typeface="Patchwork Stitchlings" panose="03000600000000000000" pitchFamily="66" charset="0"/>
            </a:endParaRPr>
          </a:p>
        </p:txBody>
      </p:sp>
      <p:sp>
        <p:nvSpPr>
          <p:cNvPr id="3" name="TextBox 2">
            <a:extLst>
              <a:ext uri="{FF2B5EF4-FFF2-40B4-BE49-F238E27FC236}">
                <a16:creationId xmlns:a16="http://schemas.microsoft.com/office/drawing/2014/main" id="{E93C7B78-AFAF-4AB2-A32F-377923B62DA2}"/>
              </a:ext>
            </a:extLst>
          </p:cNvPr>
          <p:cNvSpPr txBox="1"/>
          <p:nvPr/>
        </p:nvSpPr>
        <p:spPr>
          <a:xfrm>
            <a:off x="386408" y="4106890"/>
            <a:ext cx="7412252" cy="2031325"/>
          </a:xfrm>
          <a:prstGeom prst="rect">
            <a:avLst/>
          </a:prstGeom>
          <a:noFill/>
        </p:spPr>
        <p:txBody>
          <a:bodyPr wrap="square" lIns="91440" tIns="45720" rIns="91440" bIns="45720" rtlCol="0" anchor="t">
            <a:spAutoFit/>
          </a:bodyPr>
          <a:lstStyle/>
          <a:p>
            <a:r>
              <a:rPr lang="en-GB" dirty="0">
                <a:latin typeface="Comic Sans MS" panose="030F0702030302020204" pitchFamily="66" charset="0"/>
              </a:rPr>
              <a:t>Topics:</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a:rPr>
              <a:t>Holidays</a:t>
            </a:r>
          </a:p>
          <a:p>
            <a:pPr marL="285750" indent="-285750">
              <a:buFont typeface="Arial" panose="020B0604020202020204" pitchFamily="34" charset="0"/>
              <a:buChar char="•"/>
            </a:pPr>
            <a:r>
              <a:rPr lang="en-GB" dirty="0">
                <a:latin typeface="Comic Sans MS"/>
              </a:rPr>
              <a:t>Home, town, neighbourhood and region</a:t>
            </a:r>
          </a:p>
          <a:p>
            <a:pPr marL="285750" indent="-285750">
              <a:buFont typeface="Arial" panose="020B0604020202020204" pitchFamily="34" charset="0"/>
              <a:buChar char="•"/>
            </a:pPr>
            <a:r>
              <a:rPr lang="en-GB" dirty="0">
                <a:latin typeface="Comic Sans MS"/>
              </a:rPr>
              <a:t>Festivals</a:t>
            </a:r>
          </a:p>
          <a:p>
            <a:pPr marL="285750" indent="-285750">
              <a:buFont typeface="Arial" panose="020B0604020202020204" pitchFamily="34" charset="0"/>
              <a:buChar char="•"/>
            </a:pPr>
            <a:r>
              <a:rPr lang="en-GB" dirty="0">
                <a:latin typeface="Comic Sans MS"/>
              </a:rPr>
              <a:t>Travel and tourism</a:t>
            </a:r>
          </a:p>
          <a:p>
            <a:pPr marL="285750" indent="-285750">
              <a:buFont typeface="Arial" panose="020B0604020202020204" pitchFamily="34" charset="0"/>
              <a:buChar char="•"/>
            </a:pPr>
            <a:endParaRPr lang="en-GB" dirty="0">
              <a:latin typeface="Comic Sans MS" panose="030F0702030302020204" pitchFamily="66" charset="0"/>
            </a:endParaRPr>
          </a:p>
        </p:txBody>
      </p:sp>
      <p:pic>
        <p:nvPicPr>
          <p:cNvPr id="1026" name="Picture 2" descr="Vacation Clipart &amp; Look At Clip Art Images - ClipartLook">
            <a:extLst>
              <a:ext uri="{FF2B5EF4-FFF2-40B4-BE49-F238E27FC236}">
                <a16:creationId xmlns:a16="http://schemas.microsoft.com/office/drawing/2014/main" id="{ABE59DEA-69DA-4725-8B52-AFB424EC5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819" y="4797001"/>
            <a:ext cx="1905000" cy="14049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3 Best Houses Clipart images | House clipart, Clip art, Illustration">
            <a:extLst>
              <a:ext uri="{FF2B5EF4-FFF2-40B4-BE49-F238E27FC236}">
                <a16:creationId xmlns:a16="http://schemas.microsoft.com/office/drawing/2014/main" id="{50BC903B-6733-4D27-8F03-06BCADD53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187" y="2159377"/>
            <a:ext cx="1289137" cy="14311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lobe clip art free clipart images - ClipartBarn">
            <a:extLst>
              <a:ext uri="{FF2B5EF4-FFF2-40B4-BE49-F238E27FC236}">
                <a16:creationId xmlns:a16="http://schemas.microsoft.com/office/drawing/2014/main" id="{1A4D7569-7D71-4242-9994-9A86447559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2789" y="1833667"/>
            <a:ext cx="1342963" cy="121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63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854D9F53-289A-4F06-9A41-AA364F30311A}"/>
              </a:ext>
            </a:extLst>
          </p:cNvPr>
          <p:cNvSpPr txBox="1"/>
          <p:nvPr/>
        </p:nvSpPr>
        <p:spPr>
          <a:xfrm>
            <a:off x="135428" y="4445347"/>
            <a:ext cx="4258332" cy="2323778"/>
          </a:xfrm>
          <a:prstGeom prst="rect">
            <a:avLst/>
          </a:prstGeom>
          <a:noFill/>
          <a:ln w="57150">
            <a:solidFill>
              <a:srgbClr val="FFFF00"/>
            </a:solidFill>
          </a:ln>
        </p:spPr>
        <p:txBody>
          <a:bodyPr wrap="square" rtlCol="0">
            <a:spAutoFit/>
          </a:bodyPr>
          <a:lstStyle/>
          <a:p>
            <a:pPr>
              <a:lnSpc>
                <a:spcPct val="150000"/>
              </a:lnSpc>
            </a:pPr>
            <a:r>
              <a:rPr lang="fr-FR" sz="750" u="sng" dirty="0" err="1">
                <a:solidFill>
                  <a:srgbClr val="0070C0"/>
                </a:solidFill>
                <a:latin typeface="Comic Sans MS" panose="030F0702030302020204" pitchFamily="66" charset="0"/>
              </a:rPr>
              <a:t>Dependiente</a:t>
            </a:r>
            <a:r>
              <a:rPr lang="fr-FR" sz="750" dirty="0">
                <a:solidFill>
                  <a:srgbClr val="0070C0"/>
                </a:solidFill>
                <a:latin typeface="Comic Sans MS" panose="030F0702030302020204" pitchFamily="66" charset="0"/>
              </a:rPr>
              <a:t>: Bonjour. Comment puis-je vous aider?</a:t>
            </a:r>
          </a:p>
          <a:p>
            <a:pPr>
              <a:lnSpc>
                <a:spcPct val="150000"/>
              </a:lnSpc>
            </a:pPr>
            <a:r>
              <a:rPr lang="fr-FR" sz="750" dirty="0">
                <a:latin typeface="Comic Sans MS" panose="030F0702030302020204" pitchFamily="66" charset="0"/>
              </a:rPr>
              <a:t>	</a:t>
            </a:r>
            <a:r>
              <a:rPr lang="fr-FR" sz="750" i="1" u="sng" dirty="0">
                <a:solidFill>
                  <a:srgbClr val="00B050"/>
                </a:solidFill>
                <a:latin typeface="Comic Sans MS" panose="030F0702030302020204" pitchFamily="66" charset="0"/>
              </a:rPr>
              <a:t>Cliente</a:t>
            </a:r>
            <a:r>
              <a:rPr lang="fr-FR" sz="750" i="1" dirty="0">
                <a:solidFill>
                  <a:srgbClr val="00B050"/>
                </a:solidFill>
                <a:latin typeface="Comic Sans MS" panose="030F0702030302020204" pitchFamily="66" charset="0"/>
              </a:rPr>
              <a:t>: Bonjour. J’aimerai acheter trois billets pour la tour Eiffel.</a:t>
            </a:r>
          </a:p>
          <a:p>
            <a:pPr>
              <a:lnSpc>
                <a:spcPct val="150000"/>
              </a:lnSpc>
            </a:pPr>
            <a:r>
              <a:rPr lang="fr-FR" sz="750" u="sng" dirty="0" err="1">
                <a:solidFill>
                  <a:srgbClr val="0070C0"/>
                </a:solidFill>
                <a:latin typeface="Comic Sans MS" panose="030F0702030302020204" pitchFamily="66" charset="0"/>
              </a:rPr>
              <a:t>Dependiente</a:t>
            </a:r>
            <a:r>
              <a:rPr lang="fr-FR" sz="750" dirty="0">
                <a:solidFill>
                  <a:srgbClr val="0070C0"/>
                </a:solidFill>
                <a:latin typeface="Comic Sans MS" panose="030F0702030302020204" pitchFamily="66" charset="0"/>
              </a:rPr>
              <a:t>: Pour quand?</a:t>
            </a:r>
          </a:p>
          <a:p>
            <a:pPr>
              <a:lnSpc>
                <a:spcPct val="150000"/>
              </a:lnSpc>
            </a:pPr>
            <a:r>
              <a:rPr lang="fr-FR" sz="750" dirty="0">
                <a:latin typeface="Comic Sans MS" panose="030F0702030302020204" pitchFamily="66" charset="0"/>
              </a:rPr>
              <a:t>	</a:t>
            </a:r>
            <a:r>
              <a:rPr lang="fr-FR" sz="750" i="1" u="sng" dirty="0">
                <a:solidFill>
                  <a:srgbClr val="00B050"/>
                </a:solidFill>
                <a:latin typeface="Comic Sans MS" panose="030F0702030302020204" pitchFamily="66" charset="0"/>
              </a:rPr>
              <a:t>Cliente</a:t>
            </a:r>
            <a:r>
              <a:rPr lang="fr-FR" sz="750" i="1" dirty="0">
                <a:solidFill>
                  <a:srgbClr val="00B050"/>
                </a:solidFill>
                <a:latin typeface="Comic Sans MS" panose="030F0702030302020204" pitchFamily="66" charset="0"/>
              </a:rPr>
              <a:t>: Pour vendredi à 10h. Combien coute les billets?</a:t>
            </a:r>
          </a:p>
          <a:p>
            <a:pPr>
              <a:lnSpc>
                <a:spcPct val="150000"/>
              </a:lnSpc>
            </a:pPr>
            <a:r>
              <a:rPr lang="fr-FR" sz="750" u="sng" dirty="0" err="1">
                <a:solidFill>
                  <a:srgbClr val="0070C0"/>
                </a:solidFill>
                <a:latin typeface="Comic Sans MS" panose="030F0702030302020204" pitchFamily="66" charset="0"/>
              </a:rPr>
              <a:t>Dependiente</a:t>
            </a:r>
            <a:r>
              <a:rPr lang="fr-FR" sz="750" dirty="0">
                <a:solidFill>
                  <a:srgbClr val="0070C0"/>
                </a:solidFill>
                <a:latin typeface="Comic Sans MS" panose="030F0702030302020204" pitchFamily="66" charset="0"/>
              </a:rPr>
              <a:t>: Ils coutent quinze euros par adulte et dix euros par enfants </a:t>
            </a:r>
          </a:p>
          <a:p>
            <a:pPr>
              <a:lnSpc>
                <a:spcPct val="150000"/>
              </a:lnSpc>
            </a:pPr>
            <a:r>
              <a:rPr lang="fr-FR" sz="750" dirty="0">
                <a:latin typeface="Comic Sans MS" panose="030F0702030302020204" pitchFamily="66" charset="0"/>
              </a:rPr>
              <a:t>	</a:t>
            </a:r>
            <a:r>
              <a:rPr lang="fr-FR" sz="750" i="1" u="sng" dirty="0">
                <a:solidFill>
                  <a:srgbClr val="00B050"/>
                </a:solidFill>
                <a:latin typeface="Comic Sans MS" panose="030F0702030302020204" pitchFamily="66" charset="0"/>
              </a:rPr>
              <a:t>Cliente</a:t>
            </a:r>
            <a:r>
              <a:rPr lang="fr-FR" sz="750" i="1" dirty="0">
                <a:solidFill>
                  <a:srgbClr val="00B050"/>
                </a:solidFill>
                <a:latin typeface="Comic Sans MS" panose="030F0702030302020204" pitchFamily="66" charset="0"/>
              </a:rPr>
              <a:t>: Est-ce qu’il y a une réduction étudiante?</a:t>
            </a:r>
          </a:p>
          <a:p>
            <a:pPr>
              <a:lnSpc>
                <a:spcPct val="150000"/>
              </a:lnSpc>
            </a:pPr>
            <a:r>
              <a:rPr lang="fr-FR" sz="750" u="sng" dirty="0" err="1">
                <a:solidFill>
                  <a:srgbClr val="0070C0"/>
                </a:solidFill>
                <a:latin typeface="Comic Sans MS" panose="030F0702030302020204" pitchFamily="66" charset="0"/>
              </a:rPr>
              <a:t>Dependiente</a:t>
            </a:r>
            <a:r>
              <a:rPr lang="fr-FR" sz="750" dirty="0">
                <a:solidFill>
                  <a:srgbClr val="0070C0"/>
                </a:solidFill>
                <a:latin typeface="Comic Sans MS" panose="030F0702030302020204" pitchFamily="66" charset="0"/>
              </a:rPr>
              <a:t>: Oui, le billet pour les étudiants est à douze euros</a:t>
            </a:r>
          </a:p>
          <a:p>
            <a:pPr>
              <a:lnSpc>
                <a:spcPct val="150000"/>
              </a:lnSpc>
            </a:pPr>
            <a:r>
              <a:rPr lang="fr-FR" sz="750" dirty="0">
                <a:latin typeface="Comic Sans MS" panose="030F0702030302020204" pitchFamily="66" charset="0"/>
              </a:rPr>
              <a:t>	</a:t>
            </a:r>
            <a:r>
              <a:rPr lang="fr-FR" sz="750" i="1" u="sng" dirty="0">
                <a:solidFill>
                  <a:srgbClr val="00B050"/>
                </a:solidFill>
                <a:latin typeface="Comic Sans MS" panose="030F0702030302020204" pitchFamily="66" charset="0"/>
              </a:rPr>
              <a:t>Cliente</a:t>
            </a:r>
            <a:r>
              <a:rPr lang="fr-FR" sz="750" i="1" dirty="0">
                <a:solidFill>
                  <a:srgbClr val="00B050"/>
                </a:solidFill>
                <a:latin typeface="Comic Sans MS" panose="030F0702030302020204" pitchFamily="66" charset="0"/>
              </a:rPr>
              <a:t>: Très bien,. Je voudrais un billet pour adulte et deux pour étudiant</a:t>
            </a:r>
          </a:p>
          <a:p>
            <a:pPr>
              <a:lnSpc>
                <a:spcPct val="150000"/>
              </a:lnSpc>
            </a:pPr>
            <a:r>
              <a:rPr lang="fr-FR" sz="750" u="sng" dirty="0" err="1">
                <a:solidFill>
                  <a:srgbClr val="0070C0"/>
                </a:solidFill>
                <a:latin typeface="Comic Sans MS" panose="030F0702030302020204" pitchFamily="66" charset="0"/>
              </a:rPr>
              <a:t>Dependiente</a:t>
            </a:r>
            <a:r>
              <a:rPr lang="fr-FR" sz="750" dirty="0">
                <a:solidFill>
                  <a:srgbClr val="0070C0"/>
                </a:solidFill>
                <a:latin typeface="Comic Sans MS" panose="030F0702030302020204" pitchFamily="66" charset="0"/>
              </a:rPr>
              <a:t>: Trente-neuf euros s’il vous plait.</a:t>
            </a:r>
          </a:p>
          <a:p>
            <a:pPr>
              <a:lnSpc>
                <a:spcPct val="150000"/>
              </a:lnSpc>
            </a:pPr>
            <a:r>
              <a:rPr lang="fr-FR" sz="750" dirty="0">
                <a:latin typeface="Comic Sans MS" panose="030F0702030302020204" pitchFamily="66" charset="0"/>
              </a:rPr>
              <a:t>	</a:t>
            </a:r>
            <a:r>
              <a:rPr lang="fr-FR" sz="750" i="1" u="sng" dirty="0">
                <a:solidFill>
                  <a:srgbClr val="00B050"/>
                </a:solidFill>
                <a:latin typeface="Comic Sans MS" panose="030F0702030302020204" pitchFamily="66" charset="0"/>
              </a:rPr>
              <a:t>Cliente</a:t>
            </a:r>
            <a:r>
              <a:rPr lang="fr-FR" sz="750" i="1" dirty="0">
                <a:solidFill>
                  <a:srgbClr val="00B050"/>
                </a:solidFill>
                <a:latin typeface="Comic Sans MS" panose="030F0702030302020204" pitchFamily="66" charset="0"/>
              </a:rPr>
              <a:t>: Est-ce qu’il y a des visites guidées?</a:t>
            </a:r>
          </a:p>
          <a:p>
            <a:pPr>
              <a:lnSpc>
                <a:spcPct val="150000"/>
              </a:lnSpc>
            </a:pPr>
            <a:r>
              <a:rPr lang="fr-FR" sz="750" u="sng" dirty="0" err="1">
                <a:solidFill>
                  <a:srgbClr val="0070C0"/>
                </a:solidFill>
                <a:latin typeface="Comic Sans MS" panose="030F0702030302020204" pitchFamily="66" charset="0"/>
              </a:rPr>
              <a:t>Dependiente</a:t>
            </a:r>
            <a:r>
              <a:rPr lang="fr-FR" sz="750" dirty="0">
                <a:solidFill>
                  <a:srgbClr val="0070C0"/>
                </a:solidFill>
                <a:latin typeface="Comic Sans MS" panose="030F0702030302020204" pitchFamily="66" charset="0"/>
              </a:rPr>
              <a:t>: Oui. Elles commencent à 13h au fond de la cathédrale</a:t>
            </a:r>
          </a:p>
          <a:p>
            <a:pPr>
              <a:lnSpc>
                <a:spcPct val="150000"/>
              </a:lnSpc>
            </a:pPr>
            <a:r>
              <a:rPr lang="fr-FR" sz="750" dirty="0">
                <a:latin typeface="Comic Sans MS" panose="030F0702030302020204" pitchFamily="66" charset="0"/>
              </a:rPr>
              <a:t>	</a:t>
            </a:r>
            <a:r>
              <a:rPr lang="fr-FR" sz="750" i="1" u="sng" dirty="0">
                <a:solidFill>
                  <a:srgbClr val="00B050"/>
                </a:solidFill>
                <a:latin typeface="Comic Sans MS" panose="030F0702030302020204" pitchFamily="66" charset="0"/>
              </a:rPr>
              <a:t>Cliente</a:t>
            </a:r>
            <a:r>
              <a:rPr lang="fr-FR" sz="750" i="1" dirty="0">
                <a:solidFill>
                  <a:srgbClr val="00B050"/>
                </a:solidFill>
                <a:latin typeface="Comic Sans MS" panose="030F0702030302020204" pitchFamily="66" charset="0"/>
              </a:rPr>
              <a:t>: Merci beaucoup. Au revoir.</a:t>
            </a:r>
          </a:p>
          <a:p>
            <a:pPr>
              <a:lnSpc>
                <a:spcPct val="150000"/>
              </a:lnSpc>
            </a:pPr>
            <a:r>
              <a:rPr lang="fr-FR" sz="750" u="sng" dirty="0" err="1">
                <a:solidFill>
                  <a:srgbClr val="0070C0"/>
                </a:solidFill>
                <a:latin typeface="Comic Sans MS" panose="030F0702030302020204" pitchFamily="66" charset="0"/>
              </a:rPr>
              <a:t>Dependiente</a:t>
            </a:r>
            <a:r>
              <a:rPr lang="fr-FR" sz="750" dirty="0">
                <a:solidFill>
                  <a:srgbClr val="0070C0"/>
                </a:solidFill>
                <a:latin typeface="Comic Sans MS" panose="030F0702030302020204" pitchFamily="66" charset="0"/>
              </a:rPr>
              <a:t>: Au revoir</a:t>
            </a:r>
          </a:p>
        </p:txBody>
      </p:sp>
      <p:cxnSp>
        <p:nvCxnSpPr>
          <p:cNvPr id="59" name="Straight Connector 58"/>
          <p:cNvCxnSpPr/>
          <p:nvPr/>
        </p:nvCxnSpPr>
        <p:spPr>
          <a:xfrm>
            <a:off x="6387451" y="365400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52BB582-9ADC-4B29-9515-9A35275AA31F}"/>
              </a:ext>
            </a:extLst>
          </p:cNvPr>
          <p:cNvSpPr txBox="1"/>
          <p:nvPr/>
        </p:nvSpPr>
        <p:spPr>
          <a:xfrm>
            <a:off x="5160137" y="6430571"/>
            <a:ext cx="3438537" cy="338554"/>
          </a:xfrm>
          <a:prstGeom prst="rect">
            <a:avLst/>
          </a:prstGeom>
          <a:noFill/>
        </p:spPr>
        <p:txBody>
          <a:bodyPr wrap="square" rtlCol="0">
            <a:spAutoFit/>
          </a:bodyPr>
          <a:lstStyle/>
          <a:p>
            <a:r>
              <a:rPr lang="en-GB" sz="1600">
                <a:solidFill>
                  <a:srgbClr val="0070C0"/>
                </a:solidFill>
                <a:latin typeface="Comic Sans MS" panose="030F0702030302020204" pitchFamily="66" charset="0"/>
              </a:rPr>
              <a:t>Role play - In the tourist office</a:t>
            </a:r>
          </a:p>
        </p:txBody>
      </p:sp>
      <p:cxnSp>
        <p:nvCxnSpPr>
          <p:cNvPr id="15" name="Straight Arrow Connector 14">
            <a:extLst>
              <a:ext uri="{FF2B5EF4-FFF2-40B4-BE49-F238E27FC236}">
                <a16:creationId xmlns:a16="http://schemas.microsoft.com/office/drawing/2014/main" id="{5428E4BE-E7A1-4CB5-A8D1-7D2455136E5B}"/>
              </a:ext>
            </a:extLst>
          </p:cNvPr>
          <p:cNvCxnSpPr>
            <a:cxnSpLocks/>
            <a:stCxn id="2" idx="0"/>
          </p:cNvCxnSpPr>
          <p:nvPr/>
        </p:nvCxnSpPr>
        <p:spPr>
          <a:xfrm flipH="1" flipV="1">
            <a:off x="6820009" y="6261005"/>
            <a:ext cx="59397" cy="16956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971A0BC-2ADD-4212-B387-548D1AB6B50C}"/>
              </a:ext>
            </a:extLst>
          </p:cNvPr>
          <p:cNvGraphicFramePr>
            <a:graphicFrameLocks noGrp="1"/>
          </p:cNvGraphicFramePr>
          <p:nvPr>
            <p:extLst>
              <p:ext uri="{D42A27DB-BD31-4B8C-83A1-F6EECF244321}">
                <p14:modId xmlns:p14="http://schemas.microsoft.com/office/powerpoint/2010/main" val="107936990"/>
              </p:ext>
            </p:extLst>
          </p:nvPr>
        </p:nvGraphicFramePr>
        <p:xfrm>
          <a:off x="77950" y="521179"/>
          <a:ext cx="8931604" cy="1540412"/>
        </p:xfrm>
        <a:graphic>
          <a:graphicData uri="http://schemas.openxmlformats.org/drawingml/2006/table">
            <a:tbl>
              <a:tblPr firstRow="1" bandRow="1">
                <a:tableStyleId>{5C22544A-7EE6-4342-B048-85BDC9FD1C3A}</a:tableStyleId>
              </a:tblPr>
              <a:tblGrid>
                <a:gridCol w="422614">
                  <a:extLst>
                    <a:ext uri="{9D8B030D-6E8A-4147-A177-3AD203B41FA5}">
                      <a16:colId xmlns:a16="http://schemas.microsoft.com/office/drawing/2014/main" val="212312847"/>
                    </a:ext>
                  </a:extLst>
                </a:gridCol>
                <a:gridCol w="1907155">
                  <a:extLst>
                    <a:ext uri="{9D8B030D-6E8A-4147-A177-3AD203B41FA5}">
                      <a16:colId xmlns:a16="http://schemas.microsoft.com/office/drawing/2014/main" val="3813713256"/>
                    </a:ext>
                  </a:extLst>
                </a:gridCol>
                <a:gridCol w="1588088">
                  <a:extLst>
                    <a:ext uri="{9D8B030D-6E8A-4147-A177-3AD203B41FA5}">
                      <a16:colId xmlns:a16="http://schemas.microsoft.com/office/drawing/2014/main" val="1565064037"/>
                    </a:ext>
                  </a:extLst>
                </a:gridCol>
                <a:gridCol w="5013747">
                  <a:extLst>
                    <a:ext uri="{9D8B030D-6E8A-4147-A177-3AD203B41FA5}">
                      <a16:colId xmlns:a16="http://schemas.microsoft.com/office/drawing/2014/main" val="3982224288"/>
                    </a:ext>
                  </a:extLst>
                </a:gridCol>
              </a:tblGrid>
              <a:tr h="966468">
                <a:tc rowSpan="2">
                  <a:txBody>
                    <a:bodyPr/>
                    <a:lstStyle/>
                    <a:p>
                      <a:pPr algn="ctr"/>
                      <a:r>
                        <a:rPr lang="en-GB" sz="900" b="0" dirty="0">
                          <a:solidFill>
                            <a:schemeClr val="tx1"/>
                          </a:solidFill>
                          <a:latin typeface="Comic Sans MS" panose="030F0702030302020204" pitchFamily="66" charset="0"/>
                        </a:rPr>
                        <a:t>Directions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rowSpan="2">
                  <a:txBody>
                    <a:bodyPr/>
                    <a:lstStyle/>
                    <a:p>
                      <a:pPr>
                        <a:lnSpc>
                          <a:spcPct val="100000"/>
                        </a:lnSpc>
                      </a:pPr>
                      <a:r>
                        <a:rPr lang="fr-FR" sz="900" b="0" u="none" noProof="0" dirty="0">
                          <a:solidFill>
                            <a:schemeClr val="tx1"/>
                          </a:solidFill>
                          <a:latin typeface="Comic Sans MS" panose="030F0702030302020204" pitchFamily="66" charset="0"/>
                        </a:rPr>
                        <a:t>Où est?– </a:t>
                      </a:r>
                      <a:r>
                        <a:rPr lang="fr-FR" sz="900" b="0" u="none" noProof="0" dirty="0" err="1">
                          <a:solidFill>
                            <a:schemeClr val="tx1"/>
                          </a:solidFill>
                          <a:latin typeface="Comic Sans MS" panose="030F0702030302020204" pitchFamily="66" charset="0"/>
                        </a:rPr>
                        <a:t>where</a:t>
                      </a:r>
                      <a:r>
                        <a:rPr lang="fr-FR" sz="900" b="0" u="none" noProof="0" dirty="0">
                          <a:solidFill>
                            <a:schemeClr val="tx1"/>
                          </a:solidFill>
                          <a:latin typeface="Comic Sans MS" panose="030F0702030302020204" pitchFamily="66" charset="0"/>
                        </a:rPr>
                        <a:t> </a:t>
                      </a:r>
                      <a:r>
                        <a:rPr lang="fr-FR" sz="900" b="0" u="none" noProof="0" dirty="0" err="1">
                          <a:solidFill>
                            <a:schemeClr val="tx1"/>
                          </a:solidFill>
                          <a:latin typeface="Comic Sans MS" panose="030F0702030302020204" pitchFamily="66" charset="0"/>
                        </a:rPr>
                        <a:t>is</a:t>
                      </a:r>
                      <a:r>
                        <a:rPr lang="fr-FR" sz="900" b="0" u="none" noProof="0" dirty="0">
                          <a:solidFill>
                            <a:schemeClr val="tx1"/>
                          </a:solidFill>
                          <a:latin typeface="Comic Sans MS" panose="030F0702030302020204" pitchFamily="66" charset="0"/>
                        </a:rPr>
                        <a:t>…?</a:t>
                      </a:r>
                    </a:p>
                    <a:p>
                      <a:pPr>
                        <a:lnSpc>
                          <a:spcPct val="100000"/>
                        </a:lnSpc>
                      </a:pPr>
                      <a:endParaRPr lang="fr-FR" sz="900" b="0" u="none" noProof="0" dirty="0">
                        <a:solidFill>
                          <a:schemeClr val="tx1"/>
                        </a:solidFill>
                        <a:latin typeface="Comic Sans MS" panose="030F0702030302020204" pitchFamily="66" charset="0"/>
                      </a:endParaRPr>
                    </a:p>
                    <a:p>
                      <a:pPr>
                        <a:lnSpc>
                          <a:spcPct val="100000"/>
                        </a:lnSpc>
                      </a:pPr>
                      <a:r>
                        <a:rPr lang="fr-FR" sz="900" b="0" u="none" noProof="0" dirty="0">
                          <a:solidFill>
                            <a:schemeClr val="tx1"/>
                          </a:solidFill>
                          <a:latin typeface="Comic Sans MS" panose="030F0702030302020204" pitchFamily="66" charset="0"/>
                        </a:rPr>
                        <a:t>______ est près de/loin de? – </a:t>
                      </a:r>
                      <a:r>
                        <a:rPr lang="fr-FR" sz="900" b="0" u="none" noProof="0" dirty="0" err="1">
                          <a:solidFill>
                            <a:schemeClr val="tx1"/>
                          </a:solidFill>
                          <a:latin typeface="Comic Sans MS" panose="030F0702030302020204" pitchFamily="66" charset="0"/>
                        </a:rPr>
                        <a:t>is</a:t>
                      </a:r>
                      <a:r>
                        <a:rPr lang="fr-FR" sz="900" b="0" u="none" noProof="0" dirty="0">
                          <a:solidFill>
                            <a:schemeClr val="tx1"/>
                          </a:solidFill>
                          <a:latin typeface="Comic Sans MS" panose="030F0702030302020204" pitchFamily="66" charset="0"/>
                        </a:rPr>
                        <a:t> ___________ </a:t>
                      </a:r>
                      <a:r>
                        <a:rPr lang="fr-FR" sz="900" b="0" u="none" noProof="0" dirty="0" err="1">
                          <a:solidFill>
                            <a:schemeClr val="tx1"/>
                          </a:solidFill>
                          <a:latin typeface="Comic Sans MS" panose="030F0702030302020204" pitchFamily="66" charset="0"/>
                        </a:rPr>
                        <a:t>near</a:t>
                      </a:r>
                      <a:r>
                        <a:rPr lang="fr-FR" sz="900" b="0" u="none" noProof="0" dirty="0">
                          <a:solidFill>
                            <a:schemeClr val="tx1"/>
                          </a:solidFill>
                          <a:latin typeface="Comic Sans MS" panose="030F0702030302020204" pitchFamily="66" charset="0"/>
                        </a:rPr>
                        <a:t>/far?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nSpc>
                          <a:spcPct val="100000"/>
                        </a:lnSpc>
                      </a:pPr>
                      <a:r>
                        <a:rPr lang="fr-FR" sz="900" b="0" u="none" noProof="0" dirty="0">
                          <a:solidFill>
                            <a:schemeClr val="tx1"/>
                          </a:solidFill>
                          <a:latin typeface="Comic Sans MS" panose="030F0702030302020204" pitchFamily="66" charset="0"/>
                        </a:rPr>
                        <a:t>aller tout droit– go straight </a:t>
                      </a:r>
                      <a:r>
                        <a:rPr lang="fr-FR" sz="900" b="0" u="none" noProof="0" dirty="0" err="1">
                          <a:solidFill>
                            <a:schemeClr val="tx1"/>
                          </a:solidFill>
                          <a:latin typeface="Comic Sans MS" panose="030F0702030302020204" pitchFamily="66" charset="0"/>
                        </a:rPr>
                        <a:t>ahead</a:t>
                      </a:r>
                      <a:endParaRPr lang="fr-FR" sz="900" b="0" u="none" noProof="0" dirty="0">
                        <a:solidFill>
                          <a:schemeClr val="tx1"/>
                        </a:solidFill>
                        <a:latin typeface="Comic Sans MS" panose="030F0702030302020204" pitchFamily="66" charset="0"/>
                      </a:endParaRPr>
                    </a:p>
                    <a:p>
                      <a:pPr>
                        <a:lnSpc>
                          <a:spcPct val="100000"/>
                        </a:lnSpc>
                      </a:pPr>
                      <a:r>
                        <a:rPr lang="fr-FR" sz="900" b="0" u="none" noProof="0" dirty="0">
                          <a:solidFill>
                            <a:schemeClr val="tx1"/>
                          </a:solidFill>
                          <a:latin typeface="Comic Sans MS" panose="030F0702030302020204" pitchFamily="66" charset="0"/>
                        </a:rPr>
                        <a:t>tourner à droite, tourner à gauche– </a:t>
                      </a:r>
                      <a:r>
                        <a:rPr lang="fr-FR" sz="900" b="0" u="none" noProof="0" dirty="0" err="1">
                          <a:solidFill>
                            <a:schemeClr val="tx1"/>
                          </a:solidFill>
                          <a:latin typeface="Comic Sans MS" panose="030F0702030302020204" pitchFamily="66" charset="0"/>
                        </a:rPr>
                        <a:t>turn</a:t>
                      </a:r>
                      <a:r>
                        <a:rPr lang="fr-FR" sz="900" b="0" u="none" noProof="0" dirty="0">
                          <a:solidFill>
                            <a:schemeClr val="tx1"/>
                          </a:solidFill>
                          <a:latin typeface="Comic Sans MS" panose="030F0702030302020204" pitchFamily="66" charset="0"/>
                        </a:rPr>
                        <a:t> right/</a:t>
                      </a:r>
                      <a:r>
                        <a:rPr lang="fr-FR" sz="900" b="0" u="none" noProof="0" dirty="0" err="1">
                          <a:solidFill>
                            <a:schemeClr val="tx1"/>
                          </a:solidFill>
                          <a:latin typeface="Comic Sans MS" panose="030F0702030302020204" pitchFamily="66" charset="0"/>
                        </a:rPr>
                        <a:t>left</a:t>
                      </a:r>
                      <a:endParaRPr lang="fr-FR" sz="900" b="0" u="none" noProof="0" dirty="0">
                        <a:solidFill>
                          <a:schemeClr val="tx1"/>
                        </a:solidFill>
                        <a:latin typeface="Comic Sans MS" panose="030F0702030302020204" pitchFamily="66" charset="0"/>
                      </a:endParaRPr>
                    </a:p>
                    <a:p>
                      <a:pPr>
                        <a:lnSpc>
                          <a:spcPct val="100000"/>
                        </a:lnSpc>
                      </a:pPr>
                      <a:r>
                        <a:rPr lang="fr-FR" sz="900" b="0" u="none" noProof="0" dirty="0">
                          <a:solidFill>
                            <a:schemeClr val="tx1"/>
                          </a:solidFill>
                          <a:latin typeface="Comic Sans MS" panose="030F0702030302020204" pitchFamily="66" charset="0"/>
                        </a:rPr>
                        <a:t>prenez-la première/deuxième/troisième rue… - </a:t>
                      </a:r>
                      <a:r>
                        <a:rPr lang="fr-FR" sz="900" b="0" u="none" noProof="0" dirty="0" err="1">
                          <a:solidFill>
                            <a:schemeClr val="tx1"/>
                          </a:solidFill>
                          <a:latin typeface="Comic Sans MS" panose="030F0702030302020204" pitchFamily="66" charset="0"/>
                        </a:rPr>
                        <a:t>take</a:t>
                      </a:r>
                      <a:r>
                        <a:rPr lang="fr-FR" sz="900" b="0" u="none" noProof="0" dirty="0">
                          <a:solidFill>
                            <a:schemeClr val="tx1"/>
                          </a:solidFill>
                          <a:latin typeface="Comic Sans MS" panose="030F0702030302020204" pitchFamily="66" charset="0"/>
                        </a:rPr>
                        <a:t> the 1</a:t>
                      </a:r>
                      <a:r>
                        <a:rPr lang="fr-FR" sz="900" b="0" u="none" baseline="30000" noProof="0" dirty="0">
                          <a:solidFill>
                            <a:schemeClr val="tx1"/>
                          </a:solidFill>
                          <a:latin typeface="Comic Sans MS" panose="030F0702030302020204" pitchFamily="66" charset="0"/>
                        </a:rPr>
                        <a:t>st</a:t>
                      </a:r>
                      <a:r>
                        <a:rPr lang="fr-FR" sz="900" b="0" u="none" noProof="0" dirty="0">
                          <a:solidFill>
                            <a:schemeClr val="tx1"/>
                          </a:solidFill>
                          <a:latin typeface="Comic Sans MS" panose="030F0702030302020204" pitchFamily="66" charset="0"/>
                        </a:rPr>
                        <a:t>/2</a:t>
                      </a:r>
                      <a:r>
                        <a:rPr lang="fr-FR" sz="900" b="0" u="none" baseline="30000" noProof="0" dirty="0">
                          <a:solidFill>
                            <a:schemeClr val="tx1"/>
                          </a:solidFill>
                          <a:latin typeface="Comic Sans MS" panose="030F0702030302020204" pitchFamily="66" charset="0"/>
                        </a:rPr>
                        <a:t>nd</a:t>
                      </a:r>
                      <a:r>
                        <a:rPr lang="fr-FR" sz="900" b="0" u="none" noProof="0" dirty="0">
                          <a:solidFill>
                            <a:schemeClr val="tx1"/>
                          </a:solidFill>
                          <a:latin typeface="Comic Sans MS" panose="030F0702030302020204" pitchFamily="66" charset="0"/>
                        </a:rPr>
                        <a:t>/3</a:t>
                      </a:r>
                      <a:r>
                        <a:rPr lang="fr-FR" sz="900" b="0" u="none" baseline="30000" noProof="0" dirty="0">
                          <a:solidFill>
                            <a:schemeClr val="tx1"/>
                          </a:solidFill>
                          <a:latin typeface="Comic Sans MS" panose="030F0702030302020204" pitchFamily="66" charset="0"/>
                        </a:rPr>
                        <a:t>rd</a:t>
                      </a:r>
                      <a:r>
                        <a:rPr lang="fr-FR" sz="900" b="0" u="none" noProof="0" dirty="0">
                          <a:solidFill>
                            <a:schemeClr val="tx1"/>
                          </a:solidFill>
                          <a:latin typeface="Comic Sans MS" panose="030F0702030302020204" pitchFamily="66" charset="0"/>
                        </a:rPr>
                        <a:t> </a:t>
                      </a:r>
                      <a:r>
                        <a:rPr lang="fr-FR" sz="900" b="0" u="none" noProof="0" dirty="0" err="1">
                          <a:solidFill>
                            <a:schemeClr val="tx1"/>
                          </a:solidFill>
                          <a:latin typeface="Comic Sans MS" panose="030F0702030302020204" pitchFamily="66" charset="0"/>
                        </a:rPr>
                        <a:t>street</a:t>
                      </a:r>
                      <a:r>
                        <a:rPr lang="fr-FR" sz="900" b="0" u="none" noProof="0" dirty="0">
                          <a:solidFill>
                            <a:schemeClr val="tx1"/>
                          </a:solidFill>
                          <a:latin typeface="Comic Sans MS" panose="030F0702030302020204" pitchFamily="66" charset="0"/>
                        </a:rPr>
                        <a:t>…</a:t>
                      </a:r>
                    </a:p>
                    <a:p>
                      <a:pPr>
                        <a:lnSpc>
                          <a:spcPct val="100000"/>
                        </a:lnSpc>
                      </a:pPr>
                      <a:r>
                        <a:rPr lang="fr-FR" sz="900" b="0" u="none" noProof="0" dirty="0">
                          <a:solidFill>
                            <a:schemeClr val="tx1"/>
                          </a:solidFill>
                          <a:latin typeface="Comic Sans MS" panose="030F0702030302020204" pitchFamily="66" charset="0"/>
                        </a:rPr>
                        <a:t>passer sur le point– go over the bridge</a:t>
                      </a:r>
                    </a:p>
                    <a:p>
                      <a:pPr>
                        <a:lnSpc>
                          <a:spcPct val="100000"/>
                        </a:lnSpc>
                      </a:pPr>
                      <a:r>
                        <a:rPr lang="fr-FR" sz="900" b="0" u="none" noProof="0" dirty="0">
                          <a:solidFill>
                            <a:schemeClr val="tx1"/>
                          </a:solidFill>
                          <a:latin typeface="Comic Sans MS" panose="030F0702030302020204" pitchFamily="66" charset="0"/>
                        </a:rPr>
                        <a:t>passer les feux de circulation</a:t>
                      </a:r>
                      <a:r>
                        <a:rPr lang="fr-FR" sz="900" b="0" u="none" baseline="0" noProof="0" dirty="0">
                          <a:solidFill>
                            <a:schemeClr val="tx1"/>
                          </a:solidFill>
                          <a:latin typeface="Comic Sans MS" panose="030F0702030302020204" pitchFamily="66" charset="0"/>
                        </a:rPr>
                        <a:t>– go </a:t>
                      </a:r>
                      <a:r>
                        <a:rPr lang="fr-FR" sz="900" b="0" u="none" baseline="0" noProof="0" dirty="0" err="1">
                          <a:solidFill>
                            <a:schemeClr val="tx1"/>
                          </a:solidFill>
                          <a:latin typeface="Comic Sans MS" panose="030F0702030302020204" pitchFamily="66" charset="0"/>
                        </a:rPr>
                        <a:t>across</a:t>
                      </a:r>
                      <a:r>
                        <a:rPr lang="fr-FR" sz="900" b="0" u="none" baseline="0" noProof="0" dirty="0">
                          <a:solidFill>
                            <a:schemeClr val="tx1"/>
                          </a:solidFill>
                          <a:latin typeface="Comic Sans MS" panose="030F0702030302020204" pitchFamily="66" charset="0"/>
                        </a:rPr>
                        <a:t> the </a:t>
                      </a:r>
                      <a:r>
                        <a:rPr lang="fr-FR" sz="900" b="0" u="none" baseline="0" noProof="0" dirty="0" err="1">
                          <a:solidFill>
                            <a:schemeClr val="tx1"/>
                          </a:solidFill>
                          <a:latin typeface="Comic Sans MS" panose="030F0702030302020204" pitchFamily="66" charset="0"/>
                        </a:rPr>
                        <a:t>traffic</a:t>
                      </a:r>
                      <a:r>
                        <a:rPr lang="fr-FR" sz="900" b="0" u="none" baseline="0" noProof="0" dirty="0">
                          <a:solidFill>
                            <a:schemeClr val="tx1"/>
                          </a:solidFill>
                          <a:latin typeface="Comic Sans MS" panose="030F0702030302020204" pitchFamily="66" charset="0"/>
                        </a:rPr>
                        <a:t> lights</a:t>
                      </a:r>
                    </a:p>
                    <a:p>
                      <a:pPr>
                        <a:lnSpc>
                          <a:spcPct val="100000"/>
                        </a:lnSpc>
                      </a:pPr>
                      <a:r>
                        <a:rPr lang="fr-FR" sz="900" b="0" u="none" baseline="0" noProof="0" dirty="0">
                          <a:solidFill>
                            <a:schemeClr val="tx1"/>
                          </a:solidFill>
                          <a:latin typeface="Comic Sans MS" panose="030F0702030302020204" pitchFamily="66" charset="0"/>
                        </a:rPr>
                        <a:t>traverser la place/rue– cross the square/</a:t>
                      </a:r>
                      <a:r>
                        <a:rPr lang="fr-FR" sz="900" b="0" u="none" baseline="0" noProof="0" dirty="0" err="1">
                          <a:solidFill>
                            <a:schemeClr val="tx1"/>
                          </a:solidFill>
                          <a:latin typeface="Comic Sans MS" panose="030F0702030302020204" pitchFamily="66" charset="0"/>
                        </a:rPr>
                        <a:t>street</a:t>
                      </a:r>
                      <a:endParaRPr lang="fr-FR" sz="900" b="0" u="none" baseline="0" noProof="0" dirty="0">
                        <a:solidFill>
                          <a:schemeClr val="tx1"/>
                        </a:solidFill>
                        <a:latin typeface="Comic Sans MS" panose="030F0702030302020204" pitchFamily="66" charset="0"/>
                      </a:endParaRPr>
                    </a:p>
                    <a:p>
                      <a:pPr>
                        <a:lnSpc>
                          <a:spcPct val="100000"/>
                        </a:lnSpc>
                      </a:pPr>
                      <a:r>
                        <a:rPr lang="fr-FR" sz="900" b="0" u="none" baseline="0" noProof="0" dirty="0">
                          <a:solidFill>
                            <a:schemeClr val="tx1"/>
                          </a:solidFill>
                          <a:latin typeface="Comic Sans MS" panose="030F0702030302020204" pitchFamily="66" charset="0"/>
                        </a:rPr>
                        <a:t>prenez le bus numéro 37– </a:t>
                      </a:r>
                      <a:r>
                        <a:rPr lang="fr-FR" sz="900" b="0" u="none" baseline="0" noProof="0" dirty="0" err="1">
                          <a:solidFill>
                            <a:schemeClr val="tx1"/>
                          </a:solidFill>
                          <a:latin typeface="Comic Sans MS" panose="030F0702030302020204" pitchFamily="66" charset="0"/>
                        </a:rPr>
                        <a:t>take</a:t>
                      </a:r>
                      <a:r>
                        <a:rPr lang="fr-FR" sz="900" b="0" u="none" baseline="0" noProof="0" dirty="0">
                          <a:solidFill>
                            <a:schemeClr val="tx1"/>
                          </a:solidFill>
                          <a:latin typeface="Comic Sans MS" panose="030F0702030302020204" pitchFamily="66" charset="0"/>
                        </a:rPr>
                        <a:t> the </a:t>
                      </a:r>
                      <a:r>
                        <a:rPr lang="fr-FR" sz="900" b="0" u="none" baseline="0" noProof="0" dirty="0" err="1">
                          <a:solidFill>
                            <a:schemeClr val="tx1"/>
                          </a:solidFill>
                          <a:latin typeface="Comic Sans MS" panose="030F0702030302020204" pitchFamily="66" charset="0"/>
                        </a:rPr>
                        <a:t>number</a:t>
                      </a:r>
                      <a:r>
                        <a:rPr lang="fr-FR" sz="900" b="0" u="none" baseline="0" noProof="0" dirty="0">
                          <a:solidFill>
                            <a:schemeClr val="tx1"/>
                          </a:solidFill>
                          <a:latin typeface="Comic Sans MS" panose="030F0702030302020204" pitchFamily="66" charset="0"/>
                        </a:rPr>
                        <a:t> 37 bus</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363235862"/>
                  </a:ext>
                </a:extLst>
              </a:tr>
              <a:tr h="454980">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u="none" baseline="0" noProof="0" dirty="0">
                          <a:solidFill>
                            <a:schemeClr val="tx1"/>
                          </a:solidFill>
                          <a:latin typeface="Comic Sans MS" panose="030F0702030302020204" pitchFamily="66" charset="0"/>
                        </a:rPr>
                        <a:t>C’est… - </a:t>
                      </a:r>
                      <a:r>
                        <a:rPr lang="fr-FR" sz="900" b="0" u="none" baseline="0" noProof="0" dirty="0" err="1">
                          <a:solidFill>
                            <a:schemeClr val="tx1"/>
                          </a:solidFill>
                          <a:latin typeface="Comic Sans MS" panose="030F0702030302020204" pitchFamily="66" charset="0"/>
                        </a:rPr>
                        <a:t>it</a:t>
                      </a:r>
                      <a:r>
                        <a:rPr lang="fr-FR" sz="900" b="0" u="none" baseline="0" noProof="0" dirty="0">
                          <a:solidFill>
                            <a:schemeClr val="tx1"/>
                          </a:solidFill>
                          <a:latin typeface="Comic Sans MS" panose="030F0702030302020204" pitchFamily="66" charset="0"/>
                        </a:rPr>
                        <a:t> </a:t>
                      </a:r>
                      <a:r>
                        <a:rPr lang="fr-FR" sz="900" b="0" u="none" baseline="0" noProof="0" dirty="0" err="1">
                          <a:solidFill>
                            <a:schemeClr val="tx1"/>
                          </a:solidFill>
                          <a:latin typeface="Comic Sans MS" panose="030F0702030302020204" pitchFamily="66" charset="0"/>
                        </a:rPr>
                        <a:t>is</a:t>
                      </a:r>
                      <a:endParaRPr lang="fr-FR" sz="90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fr-FR" sz="900" b="0" u="none" noProof="0" dirty="0">
                          <a:solidFill>
                            <a:schemeClr val="tx1"/>
                          </a:solidFill>
                          <a:latin typeface="Comic Sans MS" panose="030F0702030302020204" pitchFamily="66" charset="0"/>
                        </a:rPr>
                        <a:t>dans le coin– on the corner</a:t>
                      </a:r>
                    </a:p>
                    <a:p>
                      <a:pPr>
                        <a:lnSpc>
                          <a:spcPct val="100000"/>
                        </a:lnSpc>
                      </a:pPr>
                      <a:r>
                        <a:rPr lang="fr-FR" sz="900" b="0" u="none" noProof="0" dirty="0">
                          <a:solidFill>
                            <a:schemeClr val="tx1"/>
                          </a:solidFill>
                          <a:latin typeface="Comic Sans MS" panose="030F0702030302020204" pitchFamily="66" charset="0"/>
                        </a:rPr>
                        <a:t>à la fin de la rue– at the end of</a:t>
                      </a:r>
                      <a:r>
                        <a:rPr lang="fr-FR" sz="900" b="0" u="none" baseline="0" noProof="0" dirty="0">
                          <a:solidFill>
                            <a:schemeClr val="tx1"/>
                          </a:solidFill>
                          <a:latin typeface="Comic Sans MS" panose="030F0702030302020204" pitchFamily="66" charset="0"/>
                        </a:rPr>
                        <a:t> the </a:t>
                      </a:r>
                      <a:r>
                        <a:rPr lang="fr-FR" sz="900" b="0" u="none" baseline="0" noProof="0" dirty="0" err="1">
                          <a:solidFill>
                            <a:schemeClr val="tx1"/>
                          </a:solidFill>
                          <a:latin typeface="Comic Sans MS" panose="030F0702030302020204" pitchFamily="66" charset="0"/>
                        </a:rPr>
                        <a:t>street</a:t>
                      </a:r>
                      <a:endParaRPr lang="fr-FR" sz="900" b="0" u="none" baseline="0" noProof="0" dirty="0">
                        <a:solidFill>
                          <a:schemeClr val="tx1"/>
                        </a:solidFill>
                        <a:latin typeface="Comic Sans MS" panose="030F0702030302020204" pitchFamily="66" charset="0"/>
                      </a:endParaRPr>
                    </a:p>
                    <a:p>
                      <a:pPr>
                        <a:lnSpc>
                          <a:spcPct val="100000"/>
                        </a:lnSpc>
                      </a:pPr>
                      <a:r>
                        <a:rPr lang="fr-FR" sz="900" b="0" u="none" baseline="0" noProof="0" dirty="0">
                          <a:solidFill>
                            <a:schemeClr val="tx1"/>
                          </a:solidFill>
                          <a:latin typeface="Comic Sans MS" panose="030F0702030302020204" pitchFamily="66" charset="0"/>
                        </a:rPr>
                        <a:t>à côté du musée– </a:t>
                      </a:r>
                      <a:r>
                        <a:rPr lang="fr-FR" sz="900" b="0" u="none" baseline="0" noProof="0" dirty="0" err="1">
                          <a:solidFill>
                            <a:schemeClr val="tx1"/>
                          </a:solidFill>
                          <a:latin typeface="Comic Sans MS" panose="030F0702030302020204" pitchFamily="66" charset="0"/>
                        </a:rPr>
                        <a:t>next</a:t>
                      </a:r>
                      <a:r>
                        <a:rPr lang="fr-FR" sz="900" b="0" u="none" baseline="0" noProof="0" dirty="0">
                          <a:solidFill>
                            <a:schemeClr val="tx1"/>
                          </a:solidFill>
                          <a:latin typeface="Comic Sans MS" panose="030F0702030302020204" pitchFamily="66" charset="0"/>
                        </a:rPr>
                        <a:t> to the </a:t>
                      </a:r>
                      <a:r>
                        <a:rPr lang="fr-FR" sz="900" b="0" u="none" baseline="0" noProof="0" dirty="0" err="1">
                          <a:solidFill>
                            <a:schemeClr val="tx1"/>
                          </a:solidFill>
                          <a:latin typeface="Comic Sans MS" panose="030F0702030302020204" pitchFamily="66" charset="0"/>
                        </a:rPr>
                        <a:t>museum</a:t>
                      </a:r>
                      <a:endParaRPr lang="fr-FR" sz="900" b="0" u="none"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89074"/>
                  </a:ext>
                </a:extLst>
              </a:tr>
            </a:tbl>
          </a:graphicData>
        </a:graphic>
      </p:graphicFrame>
      <p:graphicFrame>
        <p:nvGraphicFramePr>
          <p:cNvPr id="8" name="Table 7">
            <a:extLst>
              <a:ext uri="{FF2B5EF4-FFF2-40B4-BE49-F238E27FC236}">
                <a16:creationId xmlns:a16="http://schemas.microsoft.com/office/drawing/2014/main" id="{F5398E87-71C6-4B4A-AAE8-ECE3DB4D2BBC}"/>
              </a:ext>
            </a:extLst>
          </p:cNvPr>
          <p:cNvGraphicFramePr>
            <a:graphicFrameLocks noGrp="1"/>
          </p:cNvGraphicFramePr>
          <p:nvPr>
            <p:extLst>
              <p:ext uri="{D42A27DB-BD31-4B8C-83A1-F6EECF244321}">
                <p14:modId xmlns:p14="http://schemas.microsoft.com/office/powerpoint/2010/main" val="115579872"/>
              </p:ext>
            </p:extLst>
          </p:nvPr>
        </p:nvGraphicFramePr>
        <p:xfrm>
          <a:off x="77950" y="2126846"/>
          <a:ext cx="8931604" cy="2309806"/>
        </p:xfrm>
        <a:graphic>
          <a:graphicData uri="http://schemas.openxmlformats.org/drawingml/2006/table">
            <a:tbl>
              <a:tblPr firstRow="1" bandRow="1">
                <a:tableStyleId>{5C22544A-7EE6-4342-B048-85BDC9FD1C3A}</a:tableStyleId>
              </a:tblPr>
              <a:tblGrid>
                <a:gridCol w="390905">
                  <a:extLst>
                    <a:ext uri="{9D8B030D-6E8A-4147-A177-3AD203B41FA5}">
                      <a16:colId xmlns:a16="http://schemas.microsoft.com/office/drawing/2014/main" val="212312847"/>
                    </a:ext>
                  </a:extLst>
                </a:gridCol>
                <a:gridCol w="3589449">
                  <a:extLst>
                    <a:ext uri="{9D8B030D-6E8A-4147-A177-3AD203B41FA5}">
                      <a16:colId xmlns:a16="http://schemas.microsoft.com/office/drawing/2014/main" val="3813713256"/>
                    </a:ext>
                  </a:extLst>
                </a:gridCol>
                <a:gridCol w="4951250">
                  <a:extLst>
                    <a:ext uri="{9D8B030D-6E8A-4147-A177-3AD203B41FA5}">
                      <a16:colId xmlns:a16="http://schemas.microsoft.com/office/drawing/2014/main" val="1565064037"/>
                    </a:ext>
                  </a:extLst>
                </a:gridCol>
              </a:tblGrid>
              <a:tr h="518139">
                <a:tc rowSpan="5">
                  <a:txBody>
                    <a:bodyPr/>
                    <a:lstStyle/>
                    <a:p>
                      <a:pPr algn="ctr"/>
                      <a:r>
                        <a:rPr lang="fr-FR" sz="900" b="0" noProof="0">
                          <a:solidFill>
                            <a:schemeClr val="tx1"/>
                          </a:solidFill>
                          <a:latin typeface="Comic Sans MS" panose="030F0702030302020204" pitchFamily="66" charset="0"/>
                        </a:rPr>
                        <a:t>Buying tickets/at the tourist office</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u="none" baseline="0" noProof="0" dirty="0">
                          <a:solidFill>
                            <a:schemeClr val="tx1"/>
                          </a:solidFill>
                          <a:latin typeface="Comic Sans MS" panose="030F0702030302020204" pitchFamily="66" charset="0"/>
                        </a:rPr>
                        <a:t>Pouvez-vous me donner…? – Can </a:t>
                      </a:r>
                      <a:r>
                        <a:rPr lang="fr-FR" sz="900" b="0" u="none" baseline="0" noProof="0" dirty="0" err="1">
                          <a:solidFill>
                            <a:schemeClr val="tx1"/>
                          </a:solidFill>
                          <a:latin typeface="Comic Sans MS" panose="030F0702030302020204" pitchFamily="66" charset="0"/>
                        </a:rPr>
                        <a:t>you</a:t>
                      </a:r>
                      <a:r>
                        <a:rPr lang="fr-FR" sz="900" b="0" u="none" baseline="0" noProof="0" dirty="0">
                          <a:solidFill>
                            <a:schemeClr val="tx1"/>
                          </a:solidFill>
                          <a:latin typeface="Comic Sans MS" panose="030F0702030302020204" pitchFamily="66" charset="0"/>
                        </a:rPr>
                        <a:t> </a:t>
                      </a:r>
                      <a:r>
                        <a:rPr lang="fr-FR" sz="900" b="0" u="none" baseline="0" noProof="0" dirty="0" err="1">
                          <a:solidFill>
                            <a:schemeClr val="tx1"/>
                          </a:solidFill>
                          <a:latin typeface="Comic Sans MS" panose="030F0702030302020204" pitchFamily="66" charset="0"/>
                        </a:rPr>
                        <a:t>give</a:t>
                      </a:r>
                      <a:r>
                        <a:rPr lang="fr-FR" sz="900" b="0" u="none" baseline="0" noProof="0" dirty="0">
                          <a:solidFill>
                            <a:schemeClr val="tx1"/>
                          </a:solidFill>
                          <a:latin typeface="Comic Sans MS" panose="030F0702030302020204" pitchFamily="66" charset="0"/>
                        </a:rPr>
                        <a:t> me…?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fr-FR" sz="900" b="0" u="none" baseline="0" noProof="0" dirty="0">
                          <a:solidFill>
                            <a:schemeClr val="tx1"/>
                          </a:solidFill>
                          <a:latin typeface="Comic Sans MS" panose="030F0702030302020204" pitchFamily="66" charset="0"/>
                        </a:rPr>
                        <a:t>un plan de la ville– a </a:t>
                      </a:r>
                      <a:r>
                        <a:rPr lang="fr-FR" sz="900" b="0" u="none" baseline="0" noProof="0" dirty="0" err="1">
                          <a:solidFill>
                            <a:schemeClr val="tx1"/>
                          </a:solidFill>
                          <a:latin typeface="Comic Sans MS" panose="030F0702030302020204" pitchFamily="66" charset="0"/>
                        </a:rPr>
                        <a:t>map</a:t>
                      </a:r>
                      <a:r>
                        <a:rPr lang="fr-FR" sz="900" b="0" u="none" baseline="0" noProof="0" dirty="0">
                          <a:solidFill>
                            <a:schemeClr val="tx1"/>
                          </a:solidFill>
                          <a:latin typeface="Comic Sans MS" panose="030F0702030302020204" pitchFamily="66" charset="0"/>
                        </a:rPr>
                        <a:t> of the city</a:t>
                      </a:r>
                    </a:p>
                    <a:p>
                      <a:pPr>
                        <a:lnSpc>
                          <a:spcPct val="100000"/>
                        </a:lnSpc>
                      </a:pPr>
                      <a:r>
                        <a:rPr lang="fr-FR" sz="900" b="0" u="none" baseline="0" noProof="0" dirty="0">
                          <a:solidFill>
                            <a:schemeClr val="tx1"/>
                          </a:solidFill>
                          <a:latin typeface="Comic Sans MS" panose="030F0702030302020204" pitchFamily="66" charset="0"/>
                        </a:rPr>
                        <a:t>plus d’informations à propos de… - more information about…</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r h="529244">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u="none" baseline="0" noProof="0">
                          <a:latin typeface="Comic Sans MS" panose="030F0702030302020204" pitchFamily="66" charset="0"/>
                        </a:rPr>
                        <a:t>Combien coûte un billet? – how much does a ticket cost?</a:t>
                      </a:r>
                    </a:p>
                    <a:p>
                      <a:pPr>
                        <a:lnSpc>
                          <a:spcPct val="100000"/>
                        </a:lnSpc>
                      </a:pPr>
                      <a:r>
                        <a:rPr lang="fr-FR" sz="900" b="0" u="none" baseline="0" noProof="0">
                          <a:latin typeface="Comic Sans MS" panose="030F0702030302020204" pitchFamily="66" charset="0"/>
                        </a:rPr>
                        <a:t>Est-ce qu’il y a une réduction étudiante? – is there a student discount?</a:t>
                      </a:r>
                    </a:p>
                    <a:p>
                      <a:pPr>
                        <a:lnSpc>
                          <a:spcPct val="100000"/>
                        </a:lnSpc>
                      </a:pPr>
                      <a:r>
                        <a:rPr lang="fr-FR" sz="900" b="0" u="none" baseline="0" noProof="0">
                          <a:latin typeface="Comic Sans MS" panose="030F0702030302020204" pitchFamily="66" charset="0"/>
                        </a:rPr>
                        <a:t>Où est-ce que je peux acheter des billets? – where can you buy tickets?</a:t>
                      </a:r>
                      <a:endParaRPr lang="fr-FR" sz="900" b="0" u="none" baseline="0" noProof="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u="none" baseline="0" noProof="0" dirty="0">
                          <a:latin typeface="Comic Sans MS" panose="030F0702030302020204" pitchFamily="66" charset="0"/>
                        </a:rPr>
                        <a:t>Pour adultes/enfants– for </a:t>
                      </a:r>
                      <a:r>
                        <a:rPr lang="fr-FR" sz="900" b="0" u="none" baseline="0" noProof="0" dirty="0" err="1">
                          <a:latin typeface="Comic Sans MS" panose="030F0702030302020204" pitchFamily="66" charset="0"/>
                        </a:rPr>
                        <a:t>adults</a:t>
                      </a:r>
                      <a:r>
                        <a:rPr lang="fr-FR" sz="900" b="0" u="none" baseline="0" noProof="0" dirty="0">
                          <a:latin typeface="Comic Sans MS" panose="030F0702030302020204" pitchFamily="66" charset="0"/>
                        </a:rPr>
                        <a:t>/</a:t>
                      </a:r>
                      <a:r>
                        <a:rPr lang="fr-FR" sz="900" b="0" u="none" baseline="0" noProof="0" dirty="0" err="1">
                          <a:latin typeface="Comic Sans MS" panose="030F0702030302020204" pitchFamily="66" charset="0"/>
                        </a:rPr>
                        <a:t>children</a:t>
                      </a:r>
                      <a:endParaRPr lang="fr-FR" sz="900" b="0" u="none" baseline="0" noProof="0" dirty="0">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3242020"/>
                  </a:ext>
                </a:extLst>
              </a:tr>
              <a:tr h="387676">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u="none" baseline="0" noProof="0">
                          <a:latin typeface="Comic Sans MS" panose="030F0702030302020204" pitchFamily="66" charset="0"/>
                        </a:rPr>
                        <a:t>Quelle heure est-il? – What time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fr-FR" sz="900" b="0" u="none" baseline="0" noProof="0" dirty="0">
                          <a:latin typeface="Comic Sans MS" panose="030F0702030302020204" pitchFamily="66" charset="0"/>
                        </a:rPr>
                        <a:t>Quand est- ce le train/bus part?– </a:t>
                      </a:r>
                      <a:r>
                        <a:rPr lang="fr-FR" sz="900" b="0" u="none" baseline="0" noProof="0" dirty="0" err="1">
                          <a:latin typeface="Comic Sans MS" panose="030F0702030302020204" pitchFamily="66" charset="0"/>
                        </a:rPr>
                        <a:t>When</a:t>
                      </a:r>
                      <a:r>
                        <a:rPr lang="fr-FR" sz="900" b="0" u="none" baseline="0" noProof="0" dirty="0">
                          <a:latin typeface="Comic Sans MS" panose="030F0702030302020204" pitchFamily="66" charset="0"/>
                        </a:rPr>
                        <a:t> </a:t>
                      </a:r>
                      <a:r>
                        <a:rPr lang="fr-FR" sz="900" b="0" u="none" baseline="0" noProof="0" dirty="0" err="1">
                          <a:latin typeface="Comic Sans MS" panose="030F0702030302020204" pitchFamily="66" charset="0"/>
                        </a:rPr>
                        <a:t>does</a:t>
                      </a:r>
                      <a:r>
                        <a:rPr lang="fr-FR" sz="900" b="0" u="none" baseline="0" noProof="0" dirty="0">
                          <a:latin typeface="Comic Sans MS" panose="030F0702030302020204" pitchFamily="66" charset="0"/>
                        </a:rPr>
                        <a:t> the bus/train </a:t>
                      </a:r>
                      <a:r>
                        <a:rPr lang="fr-FR" sz="900" b="0" u="none" baseline="0" noProof="0" dirty="0" err="1">
                          <a:latin typeface="Comic Sans MS" panose="030F0702030302020204" pitchFamily="66" charset="0"/>
                        </a:rPr>
                        <a:t>leave</a:t>
                      </a:r>
                      <a:r>
                        <a:rPr lang="fr-FR" sz="900" b="0" u="none" baseline="0" noProof="0" dirty="0">
                          <a:latin typeface="Comic Sans MS" panose="030F0702030302020204" pitchFamily="66" charset="0"/>
                        </a:rPr>
                        <a:t>?</a:t>
                      </a:r>
                    </a:p>
                    <a:p>
                      <a:pPr>
                        <a:lnSpc>
                          <a:spcPct val="100000"/>
                        </a:lnSpc>
                      </a:pPr>
                      <a:r>
                        <a:rPr lang="fr-FR" sz="900" b="0" u="none" baseline="0" noProof="0" dirty="0">
                          <a:latin typeface="Comic Sans MS" panose="030F0702030302020204" pitchFamily="66" charset="0"/>
                        </a:rPr>
                        <a:t>Quand est-ce le magasin ouvre… - </a:t>
                      </a:r>
                      <a:r>
                        <a:rPr lang="fr-FR" sz="900" b="0" u="none" baseline="0" noProof="0" dirty="0" err="1">
                          <a:latin typeface="Comic Sans MS" panose="030F0702030302020204" pitchFamily="66" charset="0"/>
                        </a:rPr>
                        <a:t>When</a:t>
                      </a:r>
                      <a:r>
                        <a:rPr lang="fr-FR" sz="900" b="0" u="none" baseline="0" noProof="0" dirty="0">
                          <a:latin typeface="Comic Sans MS" panose="030F0702030302020204" pitchFamily="66" charset="0"/>
                        </a:rPr>
                        <a:t> </a:t>
                      </a:r>
                      <a:r>
                        <a:rPr lang="fr-FR" sz="900" b="0" u="none" baseline="0" noProof="0" dirty="0" err="1">
                          <a:latin typeface="Comic Sans MS" panose="030F0702030302020204" pitchFamily="66" charset="0"/>
                        </a:rPr>
                        <a:t>does</a:t>
                      </a:r>
                      <a:r>
                        <a:rPr lang="fr-FR" sz="900" b="0" u="none" baseline="0" noProof="0" dirty="0">
                          <a:latin typeface="Comic Sans MS" panose="030F0702030302020204" pitchFamily="66" charset="0"/>
                        </a:rPr>
                        <a:t> the shop open?</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7380667"/>
                  </a:ext>
                </a:extLst>
              </a:tr>
              <a:tr h="387676">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u="none" baseline="0" noProof="0">
                          <a:latin typeface="Comic Sans MS" panose="030F0702030302020204" pitchFamily="66" charset="0"/>
                        </a:rPr>
                        <a:t>Pouvez-vous me recommander…? – can you recommend…?</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fr-FR" sz="900" b="0" u="none" baseline="0" noProof="0" dirty="0">
                          <a:latin typeface="Comic Sans MS" panose="030F0702030302020204" pitchFamily="66" charset="0"/>
                        </a:rPr>
                        <a:t>Un restaurant typique – a </a:t>
                      </a:r>
                      <a:r>
                        <a:rPr lang="fr-FR" sz="900" b="0" u="none" baseline="0" noProof="0" dirty="0" err="1">
                          <a:latin typeface="Comic Sans MS" panose="030F0702030302020204" pitchFamily="66" charset="0"/>
                        </a:rPr>
                        <a:t>typical</a:t>
                      </a:r>
                      <a:r>
                        <a:rPr lang="fr-FR" sz="900" b="0" u="none" baseline="0" noProof="0" dirty="0">
                          <a:latin typeface="Comic Sans MS" panose="030F0702030302020204" pitchFamily="66" charset="0"/>
                        </a:rPr>
                        <a:t> restaurant</a:t>
                      </a:r>
                    </a:p>
                    <a:p>
                      <a:pPr>
                        <a:lnSpc>
                          <a:spcPct val="100000"/>
                        </a:lnSpc>
                      </a:pPr>
                      <a:r>
                        <a:rPr lang="fr-FR" sz="900" b="0" u="none" baseline="0" noProof="0" dirty="0">
                          <a:latin typeface="Comic Sans MS" panose="030F0702030302020204" pitchFamily="66" charset="0"/>
                        </a:rPr>
                        <a:t>Un hôtel/une excursion – a </a:t>
                      </a:r>
                      <a:r>
                        <a:rPr lang="fr-FR" sz="900" b="0" u="none" baseline="0" noProof="0" dirty="0" err="1">
                          <a:latin typeface="Comic Sans MS" panose="030F0702030302020204" pitchFamily="66" charset="0"/>
                        </a:rPr>
                        <a:t>hotel</a:t>
                      </a:r>
                      <a:r>
                        <a:rPr lang="fr-FR" sz="900" b="0" u="none" baseline="0" noProof="0" dirty="0">
                          <a:latin typeface="Comic Sans MS" panose="030F0702030302020204" pitchFamily="66" charset="0"/>
                        </a:rPr>
                        <a:t>/a trip </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0511544"/>
                  </a:ext>
                </a:extLst>
              </a:tr>
              <a:tr h="246109">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gridSpan="2">
                  <a:txBody>
                    <a:bodyPr/>
                    <a:lstStyle/>
                    <a:p>
                      <a:pPr>
                        <a:lnSpc>
                          <a:spcPct val="100000"/>
                        </a:lnSpc>
                      </a:pPr>
                      <a:r>
                        <a:rPr lang="fr-FR" sz="900" b="0" u="none" baseline="0" noProof="0" dirty="0">
                          <a:latin typeface="Comic Sans MS" panose="030F0702030302020204" pitchFamily="66" charset="0"/>
                        </a:rPr>
                        <a:t>Est-ce qu’il y a des visites guidées? – Are </a:t>
                      </a:r>
                      <a:r>
                        <a:rPr lang="fr-FR" sz="900" b="0" u="none" baseline="0" noProof="0" dirty="0" err="1">
                          <a:latin typeface="Comic Sans MS" panose="030F0702030302020204" pitchFamily="66" charset="0"/>
                        </a:rPr>
                        <a:t>there</a:t>
                      </a:r>
                      <a:r>
                        <a:rPr lang="fr-FR" sz="900" b="0" u="none" baseline="0" noProof="0" dirty="0">
                          <a:latin typeface="Comic Sans MS" panose="030F0702030302020204" pitchFamily="66" charset="0"/>
                        </a:rPr>
                        <a:t> </a:t>
                      </a:r>
                      <a:r>
                        <a:rPr lang="fr-FR" sz="900" b="0" u="none" baseline="0" noProof="0" dirty="0" err="1">
                          <a:latin typeface="Comic Sans MS" panose="030F0702030302020204" pitchFamily="66" charset="0"/>
                        </a:rPr>
                        <a:t>guided</a:t>
                      </a:r>
                      <a:r>
                        <a:rPr lang="fr-FR" sz="900" b="0" u="none" baseline="0" noProof="0" dirty="0">
                          <a:latin typeface="Comic Sans MS" panose="030F0702030302020204" pitchFamily="66" charset="0"/>
                        </a:rPr>
                        <a:t> tours?</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pPr>
                      <a:endParaRPr lang="en-GB" sz="750" b="0" u="none" baseline="0" dirty="0">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5415663"/>
                  </a:ext>
                </a:extLst>
              </a:tr>
            </a:tbl>
          </a:graphicData>
        </a:graphic>
      </p:graphicFrame>
      <p:sp>
        <p:nvSpPr>
          <p:cNvPr id="11" name="TextBox 10">
            <a:extLst>
              <a:ext uri="{FF2B5EF4-FFF2-40B4-BE49-F238E27FC236}">
                <a16:creationId xmlns:a16="http://schemas.microsoft.com/office/drawing/2014/main" id="{D81A7277-B76C-4865-8D1D-ED15703AA521}"/>
              </a:ext>
            </a:extLst>
          </p:cNvPr>
          <p:cNvSpPr txBox="1"/>
          <p:nvPr/>
        </p:nvSpPr>
        <p:spPr>
          <a:xfrm>
            <a:off x="4642289" y="4545671"/>
            <a:ext cx="4355440" cy="1458156"/>
          </a:xfrm>
          <a:prstGeom prst="rect">
            <a:avLst/>
          </a:prstGeom>
          <a:noFill/>
          <a:ln w="57150">
            <a:solidFill>
              <a:srgbClr val="FFFF00"/>
            </a:solidFill>
          </a:ln>
        </p:spPr>
        <p:txBody>
          <a:bodyPr wrap="square" rtlCol="0">
            <a:spAutoFit/>
          </a:bodyPr>
          <a:lstStyle/>
          <a:p>
            <a:pPr>
              <a:lnSpc>
                <a:spcPct val="150000"/>
              </a:lnSpc>
            </a:pPr>
            <a:r>
              <a:rPr lang="fr-FR" sz="750" u="sng" dirty="0">
                <a:solidFill>
                  <a:srgbClr val="7030A0"/>
                </a:solidFill>
                <a:latin typeface="Comic Sans MS" panose="030F0702030302020204" pitchFamily="66" charset="0"/>
              </a:rPr>
              <a:t>Personne 1</a:t>
            </a:r>
            <a:r>
              <a:rPr lang="fr-FR" sz="750" dirty="0">
                <a:solidFill>
                  <a:srgbClr val="7030A0"/>
                </a:solidFill>
                <a:latin typeface="Comic Sans MS" panose="030F0702030302020204" pitchFamily="66" charset="0"/>
              </a:rPr>
              <a:t>: Bonjour. Je suis perdu, Pouvez-vous m’aider?</a:t>
            </a:r>
          </a:p>
          <a:p>
            <a:pPr>
              <a:lnSpc>
                <a:spcPct val="150000"/>
              </a:lnSpc>
            </a:pPr>
            <a:r>
              <a:rPr lang="fr-FR" sz="750" dirty="0">
                <a:latin typeface="Comic Sans MS" panose="030F0702030302020204" pitchFamily="66" charset="0"/>
              </a:rPr>
              <a:t>	</a:t>
            </a:r>
            <a:r>
              <a:rPr lang="fr-FR" sz="750" i="1" u="sng" dirty="0">
                <a:solidFill>
                  <a:srgbClr val="FF0000"/>
                </a:solidFill>
                <a:latin typeface="Comic Sans MS" panose="030F0702030302020204" pitchFamily="66" charset="0"/>
              </a:rPr>
              <a:t>Personne 2</a:t>
            </a:r>
            <a:r>
              <a:rPr lang="fr-FR" sz="750" i="1" dirty="0">
                <a:solidFill>
                  <a:srgbClr val="FF0000"/>
                </a:solidFill>
                <a:latin typeface="Comic Sans MS" panose="030F0702030302020204" pitchFamily="66" charset="0"/>
              </a:rPr>
              <a:t>: Bien sûr. Que voulez-vous?</a:t>
            </a:r>
          </a:p>
          <a:p>
            <a:pPr>
              <a:lnSpc>
                <a:spcPct val="150000"/>
              </a:lnSpc>
            </a:pPr>
            <a:r>
              <a:rPr lang="fr-FR" sz="750" u="sng" dirty="0">
                <a:solidFill>
                  <a:srgbClr val="7030A0"/>
                </a:solidFill>
                <a:latin typeface="Comic Sans MS" panose="030F0702030302020204" pitchFamily="66" charset="0"/>
              </a:rPr>
              <a:t>Personne 1</a:t>
            </a:r>
            <a:r>
              <a:rPr lang="fr-FR" sz="750" dirty="0">
                <a:solidFill>
                  <a:srgbClr val="7030A0"/>
                </a:solidFill>
                <a:latin typeface="Comic Sans MS" panose="030F0702030302020204" pitchFamily="66" charset="0"/>
              </a:rPr>
              <a:t>: Est-ce que la Sagrada Familia est proche?</a:t>
            </a:r>
          </a:p>
          <a:p>
            <a:pPr>
              <a:lnSpc>
                <a:spcPct val="150000"/>
              </a:lnSpc>
            </a:pPr>
            <a:r>
              <a:rPr lang="fr-FR" sz="750" i="1" dirty="0">
                <a:solidFill>
                  <a:srgbClr val="FF0000"/>
                </a:solidFill>
                <a:latin typeface="Comic Sans MS" panose="030F0702030302020204" pitchFamily="66" charset="0"/>
              </a:rPr>
              <a:t>	</a:t>
            </a:r>
            <a:r>
              <a:rPr lang="fr-FR" sz="750" i="1" u="sng" dirty="0">
                <a:solidFill>
                  <a:srgbClr val="FF0000"/>
                </a:solidFill>
                <a:latin typeface="Comic Sans MS" panose="030F0702030302020204" pitchFamily="66" charset="0"/>
              </a:rPr>
              <a:t>Personne 2</a:t>
            </a:r>
            <a:r>
              <a:rPr lang="fr-FR" sz="750" i="1" dirty="0">
                <a:solidFill>
                  <a:srgbClr val="FF0000"/>
                </a:solidFill>
                <a:latin typeface="Comic Sans MS" panose="030F0702030302020204" pitchFamily="66" charset="0"/>
              </a:rPr>
              <a:t>: Oui, c’est n’est pas loin. Continuez tout droit et prenez la première à droite. Traversez le pont et traversez la rue. Prenez la 3e rue à gauche et continuer jusqu’à la fin de la rue..</a:t>
            </a:r>
          </a:p>
          <a:p>
            <a:pPr>
              <a:lnSpc>
                <a:spcPct val="150000"/>
              </a:lnSpc>
            </a:pPr>
            <a:r>
              <a:rPr lang="fr-FR" sz="750" u="sng" dirty="0">
                <a:solidFill>
                  <a:srgbClr val="7030A0"/>
                </a:solidFill>
                <a:latin typeface="Comic Sans MS" panose="030F0702030302020204" pitchFamily="66" charset="0"/>
              </a:rPr>
              <a:t>Personne 1</a:t>
            </a:r>
            <a:r>
              <a:rPr lang="fr-FR" sz="750" dirty="0">
                <a:solidFill>
                  <a:srgbClr val="7030A0"/>
                </a:solidFill>
                <a:latin typeface="Comic Sans MS" panose="030F0702030302020204" pitchFamily="66" charset="0"/>
              </a:rPr>
              <a:t>: Merci beaucoup.</a:t>
            </a:r>
          </a:p>
          <a:p>
            <a:pPr>
              <a:lnSpc>
                <a:spcPct val="150000"/>
              </a:lnSpc>
            </a:pPr>
            <a:r>
              <a:rPr lang="fr-FR" sz="750" dirty="0">
                <a:latin typeface="Comic Sans MS" panose="030F0702030302020204" pitchFamily="66" charset="0"/>
              </a:rPr>
              <a:t>	</a:t>
            </a:r>
            <a:r>
              <a:rPr lang="fr-FR" sz="750" i="1" u="sng" dirty="0">
                <a:solidFill>
                  <a:srgbClr val="FF0000"/>
                </a:solidFill>
                <a:latin typeface="Comic Sans MS" panose="030F0702030302020204" pitchFamily="66" charset="0"/>
              </a:rPr>
              <a:t>Personne 2</a:t>
            </a:r>
            <a:r>
              <a:rPr lang="fr-FR" sz="750" i="1" dirty="0">
                <a:solidFill>
                  <a:srgbClr val="FF0000"/>
                </a:solidFill>
                <a:latin typeface="Comic Sans MS" panose="030F0702030302020204" pitchFamily="66" charset="0"/>
              </a:rPr>
              <a:t>: De rien</a:t>
            </a:r>
          </a:p>
        </p:txBody>
      </p:sp>
      <p:sp>
        <p:nvSpPr>
          <p:cNvPr id="3" name="TextBox 2">
            <a:extLst>
              <a:ext uri="{FF2B5EF4-FFF2-40B4-BE49-F238E27FC236}">
                <a16:creationId xmlns:a16="http://schemas.microsoft.com/office/drawing/2014/main" id="{D6BC0D6D-8C48-441B-9B85-6E2771E7276F}"/>
              </a:ext>
            </a:extLst>
          </p:cNvPr>
          <p:cNvSpPr txBox="1"/>
          <p:nvPr/>
        </p:nvSpPr>
        <p:spPr>
          <a:xfrm>
            <a:off x="8711159" y="6514784"/>
            <a:ext cx="475488" cy="369332"/>
          </a:xfrm>
          <a:prstGeom prst="rect">
            <a:avLst/>
          </a:prstGeom>
          <a:noFill/>
          <a:ln>
            <a:noFill/>
          </a:ln>
        </p:spPr>
        <p:txBody>
          <a:bodyPr wrap="square" lIns="91440" tIns="45720" rIns="91440" bIns="45720" rtlCol="0" anchor="t">
            <a:spAutoFit/>
          </a:bodyPr>
          <a:lstStyle/>
          <a:p>
            <a:r>
              <a:rPr lang="en-GB">
                <a:latin typeface="Comic Sans MS"/>
              </a:rPr>
              <a:t>7</a:t>
            </a:r>
            <a:endParaRPr lang="en-GB">
              <a:latin typeface="Comic Sans MS" panose="030F0702030302020204" pitchFamily="66" charset="0"/>
            </a:endParaRPr>
          </a:p>
        </p:txBody>
      </p:sp>
      <p:sp>
        <p:nvSpPr>
          <p:cNvPr id="9" name="TextBox 8">
            <a:extLst>
              <a:ext uri="{FF2B5EF4-FFF2-40B4-BE49-F238E27FC236}">
                <a16:creationId xmlns:a16="http://schemas.microsoft.com/office/drawing/2014/main" id="{68291CB1-0831-E30D-D238-DAE6CB0F48D2}"/>
              </a:ext>
            </a:extLst>
          </p:cNvPr>
          <p:cNvSpPr txBox="1"/>
          <p:nvPr/>
        </p:nvSpPr>
        <p:spPr>
          <a:xfrm>
            <a:off x="7207321" y="2292695"/>
            <a:ext cx="1747517" cy="338554"/>
          </a:xfrm>
          <a:prstGeom prst="rect">
            <a:avLst/>
          </a:prstGeom>
          <a:noFill/>
        </p:spPr>
        <p:txBody>
          <a:bodyPr wrap="square" rtlCol="0">
            <a:spAutoFit/>
          </a:bodyPr>
          <a:lstStyle/>
          <a:p>
            <a:pPr>
              <a:lnSpc>
                <a:spcPct val="100000"/>
              </a:lnSpc>
            </a:pPr>
            <a:r>
              <a:rPr lang="en-GB" sz="800" b="1">
                <a:latin typeface="Comic Sans MS" panose="030F0702030302020204" pitchFamily="66" charset="0"/>
              </a:rPr>
              <a:t>u</a:t>
            </a:r>
            <a:r>
              <a:rPr lang="en-GB" sz="800" b="1" u="none" baseline="0">
                <a:solidFill>
                  <a:schemeClr val="tx1"/>
                </a:solidFill>
                <a:latin typeface="Comic Sans MS" panose="030F0702030302020204" pitchFamily="66" charset="0"/>
              </a:rPr>
              <a:t>n billet </a:t>
            </a:r>
            <a:r>
              <a:rPr lang="en-GB" sz="800" b="0" u="none" baseline="0">
                <a:solidFill>
                  <a:schemeClr val="tx1"/>
                </a:solidFill>
                <a:latin typeface="Comic Sans MS" panose="030F0702030302020204" pitchFamily="66" charset="0"/>
              </a:rPr>
              <a:t>- a ticket</a:t>
            </a:r>
          </a:p>
          <a:p>
            <a:pPr>
              <a:lnSpc>
                <a:spcPct val="100000"/>
              </a:lnSpc>
            </a:pPr>
            <a:r>
              <a:rPr lang="en-GB" sz="800" b="1">
                <a:latin typeface="Comic Sans MS" panose="030F0702030302020204" pitchFamily="66" charset="0"/>
              </a:rPr>
              <a:t>pour</a:t>
            </a:r>
            <a:r>
              <a:rPr lang="en-GB" sz="800" b="0" u="none" baseline="0">
                <a:solidFill>
                  <a:schemeClr val="tx1"/>
                </a:solidFill>
                <a:latin typeface="Comic Sans MS" panose="030F0702030302020204" pitchFamily="66" charset="0"/>
              </a:rPr>
              <a:t>… - for</a:t>
            </a:r>
          </a:p>
        </p:txBody>
      </p:sp>
      <p:sp>
        <p:nvSpPr>
          <p:cNvPr id="6" name="TextBox 5">
            <a:extLst>
              <a:ext uri="{FF2B5EF4-FFF2-40B4-BE49-F238E27FC236}">
                <a16:creationId xmlns:a16="http://schemas.microsoft.com/office/drawing/2014/main" id="{E9E346B6-8244-A5D9-96D9-7C443730CE2D}"/>
              </a:ext>
            </a:extLst>
          </p:cNvPr>
          <p:cNvSpPr txBox="1"/>
          <p:nvPr/>
        </p:nvSpPr>
        <p:spPr>
          <a:xfrm>
            <a:off x="49025" y="24492"/>
            <a:ext cx="4593264" cy="375552"/>
          </a:xfrm>
          <a:prstGeom prst="rect">
            <a:avLst/>
          </a:prstGeom>
          <a:noFill/>
        </p:spPr>
        <p:txBody>
          <a:bodyPr wrap="square">
            <a:spAutoFit/>
          </a:bodyPr>
          <a:lstStyle/>
          <a:p>
            <a:pPr>
              <a:lnSpc>
                <a:spcPct val="107000"/>
              </a:lnSpc>
              <a:spcAft>
                <a:spcPts val="800"/>
              </a:spcAft>
            </a:pPr>
            <a:r>
              <a:rPr lang="en-GB" dirty="0">
                <a:latin typeface="Patchwork Stitchlings" panose="03000600000000000000" pitchFamily="66" charset="0"/>
                <a:ea typeface="Calibri" panose="020F0502020204030204" pitchFamily="34" charset="0"/>
                <a:cs typeface="Times New Roman" panose="02020603050405020304" pitchFamily="18" charset="0"/>
              </a:rPr>
              <a:t>Tickets and Directions</a:t>
            </a:r>
            <a:endParaRPr lang="en-GB" dirty="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30B269E3-D416-C02D-E6E0-5AF4024A6191}"/>
              </a:ext>
            </a:extLst>
          </p:cNvPr>
          <p:cNvGraphicFramePr>
            <a:graphicFrameLocks noGrp="1"/>
          </p:cNvGraphicFramePr>
          <p:nvPr>
            <p:extLst>
              <p:ext uri="{D42A27DB-BD31-4B8C-83A1-F6EECF244321}">
                <p14:modId xmlns:p14="http://schemas.microsoft.com/office/powerpoint/2010/main" val="2789762537"/>
              </p:ext>
            </p:extLst>
          </p:nvPr>
        </p:nvGraphicFramePr>
        <p:xfrm>
          <a:off x="4393760" y="29204"/>
          <a:ext cx="4587780" cy="370840"/>
        </p:xfrm>
        <a:graphic>
          <a:graphicData uri="http://schemas.openxmlformats.org/drawingml/2006/table">
            <a:tbl>
              <a:tblPr firstRow="1" bandRow="1">
                <a:tableStyleId>{5C22544A-7EE6-4342-B048-85BDC9FD1C3A}</a:tableStyleId>
              </a:tblPr>
              <a:tblGrid>
                <a:gridCol w="1146945">
                  <a:extLst>
                    <a:ext uri="{9D8B030D-6E8A-4147-A177-3AD203B41FA5}">
                      <a16:colId xmlns:a16="http://schemas.microsoft.com/office/drawing/2014/main" val="89524016"/>
                    </a:ext>
                  </a:extLst>
                </a:gridCol>
                <a:gridCol w="902625">
                  <a:extLst>
                    <a:ext uri="{9D8B030D-6E8A-4147-A177-3AD203B41FA5}">
                      <a16:colId xmlns:a16="http://schemas.microsoft.com/office/drawing/2014/main" val="603910328"/>
                    </a:ext>
                  </a:extLst>
                </a:gridCol>
                <a:gridCol w="1391265">
                  <a:extLst>
                    <a:ext uri="{9D8B030D-6E8A-4147-A177-3AD203B41FA5}">
                      <a16:colId xmlns:a16="http://schemas.microsoft.com/office/drawing/2014/main" val="181623302"/>
                    </a:ext>
                  </a:extLst>
                </a:gridCol>
                <a:gridCol w="1146945">
                  <a:extLst>
                    <a:ext uri="{9D8B030D-6E8A-4147-A177-3AD203B41FA5}">
                      <a16:colId xmlns:a16="http://schemas.microsoft.com/office/drawing/2014/main" val="3905022566"/>
                    </a:ext>
                  </a:extLst>
                </a:gridCol>
              </a:tblGrid>
              <a:tr h="370840">
                <a:tc>
                  <a:txBody>
                    <a:bodyPr/>
                    <a:lstStyle/>
                    <a:p>
                      <a:r>
                        <a:rPr lang="en-US" sz="1100" dirty="0">
                          <a:solidFill>
                            <a:schemeClr val="tx1"/>
                          </a:solidFill>
                        </a:rPr>
                        <a:t>Directions</a:t>
                      </a:r>
                    </a:p>
                  </a:txBody>
                  <a:tcPr>
                    <a:noFill/>
                  </a:tcPr>
                </a:tc>
                <a:tc>
                  <a:txBody>
                    <a:bodyPr/>
                    <a:lstStyle/>
                    <a:p>
                      <a:endParaRPr lang="en-US" sz="1100" dirty="0">
                        <a:solidFill>
                          <a:schemeClr val="tx1"/>
                        </a:solidFill>
                      </a:endParaRPr>
                    </a:p>
                  </a:txBody>
                  <a:tcPr>
                    <a:noFill/>
                  </a:tcPr>
                </a:tc>
                <a:tc>
                  <a:txBody>
                    <a:bodyPr/>
                    <a:lstStyle/>
                    <a:p>
                      <a:r>
                        <a:rPr lang="en-US" sz="1100" dirty="0">
                          <a:solidFill>
                            <a:schemeClr val="tx1"/>
                          </a:solidFill>
                        </a:rPr>
                        <a:t>At the Tourist Office</a:t>
                      </a:r>
                    </a:p>
                  </a:txBody>
                  <a:tcPr>
                    <a:noFill/>
                  </a:tcPr>
                </a:tc>
                <a:tc>
                  <a:txBody>
                    <a:bodyPr/>
                    <a:lstStyle/>
                    <a:p>
                      <a:endParaRPr lang="en-US" sz="1100" dirty="0">
                        <a:solidFill>
                          <a:schemeClr val="tx1"/>
                        </a:solidFill>
                      </a:endParaRPr>
                    </a:p>
                  </a:txBody>
                  <a:tcPr>
                    <a:noFill/>
                  </a:tcPr>
                </a:tc>
                <a:extLst>
                  <a:ext uri="{0D108BD9-81ED-4DB2-BD59-A6C34878D82A}">
                    <a16:rowId xmlns:a16="http://schemas.microsoft.com/office/drawing/2014/main" val="341552394"/>
                  </a:ext>
                </a:extLst>
              </a:tr>
            </a:tbl>
          </a:graphicData>
        </a:graphic>
      </p:graphicFrame>
      <p:pic>
        <p:nvPicPr>
          <p:cNvPr id="10" name="Picture 9" descr="A qr code on a white background&#10;&#10;Description automatically generated">
            <a:extLst>
              <a:ext uri="{FF2B5EF4-FFF2-40B4-BE49-F238E27FC236}">
                <a16:creationId xmlns:a16="http://schemas.microsoft.com/office/drawing/2014/main" id="{B202CBA9-75E5-1DA7-7B29-69716F2DC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137" y="19209"/>
            <a:ext cx="453679" cy="453679"/>
          </a:xfrm>
          <a:prstGeom prst="rect">
            <a:avLst/>
          </a:prstGeom>
        </p:spPr>
      </p:pic>
      <p:pic>
        <p:nvPicPr>
          <p:cNvPr id="13" name="Picture 12" descr="A qr code on a white background&#10;&#10;Description automatically generated">
            <a:extLst>
              <a:ext uri="{FF2B5EF4-FFF2-40B4-BE49-F238E27FC236}">
                <a16:creationId xmlns:a16="http://schemas.microsoft.com/office/drawing/2014/main" id="{BA63FBFC-A9C5-2032-B797-332FF86F9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59" y="4447"/>
            <a:ext cx="468442" cy="468442"/>
          </a:xfrm>
          <a:prstGeom prst="rect">
            <a:avLst/>
          </a:prstGeom>
        </p:spPr>
      </p:pic>
    </p:spTree>
    <p:extLst>
      <p:ext uri="{BB962C8B-B14F-4D97-AF65-F5344CB8AC3E}">
        <p14:creationId xmlns:p14="http://schemas.microsoft.com/office/powerpoint/2010/main" val="474256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6387451" y="365400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841912" y="330023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4C9EB45B-4171-43BC-BFCB-DA0FDFA4C14E}"/>
              </a:ext>
            </a:extLst>
          </p:cNvPr>
          <p:cNvGraphicFramePr>
            <a:graphicFrameLocks noGrp="1"/>
          </p:cNvGraphicFramePr>
          <p:nvPr>
            <p:extLst>
              <p:ext uri="{D42A27DB-BD31-4B8C-83A1-F6EECF244321}">
                <p14:modId xmlns:p14="http://schemas.microsoft.com/office/powerpoint/2010/main" val="2135747982"/>
              </p:ext>
            </p:extLst>
          </p:nvPr>
        </p:nvGraphicFramePr>
        <p:xfrm>
          <a:off x="6219414" y="4286729"/>
          <a:ext cx="2722562" cy="2471908"/>
        </p:xfrm>
        <a:graphic>
          <a:graphicData uri="http://schemas.openxmlformats.org/drawingml/2006/table">
            <a:tbl>
              <a:tblPr firstRow="1" bandRow="1">
                <a:tableStyleId>{5C22544A-7EE6-4342-B048-85BDC9FD1C3A}</a:tableStyleId>
              </a:tblPr>
              <a:tblGrid>
                <a:gridCol w="326638">
                  <a:extLst>
                    <a:ext uri="{9D8B030D-6E8A-4147-A177-3AD203B41FA5}">
                      <a16:colId xmlns:a16="http://schemas.microsoft.com/office/drawing/2014/main" val="212312847"/>
                    </a:ext>
                  </a:extLst>
                </a:gridCol>
                <a:gridCol w="2395924">
                  <a:extLst>
                    <a:ext uri="{9D8B030D-6E8A-4147-A177-3AD203B41FA5}">
                      <a16:colId xmlns:a16="http://schemas.microsoft.com/office/drawing/2014/main" val="3813713256"/>
                    </a:ext>
                  </a:extLst>
                </a:gridCol>
              </a:tblGrid>
              <a:tr h="2471908">
                <a:tc>
                  <a:txBody>
                    <a:bodyPr/>
                    <a:lstStyle/>
                    <a:p>
                      <a:pPr algn="ctr"/>
                      <a:r>
                        <a:rPr lang="en-GB" sz="1050" b="0">
                          <a:solidFill>
                            <a:schemeClr val="tx1"/>
                          </a:solidFill>
                          <a:latin typeface="Comic Sans MS" panose="030F0702030302020204" pitchFamily="66" charset="0"/>
                        </a:rPr>
                        <a:t>Key questions</a:t>
                      </a:r>
                    </a:p>
                  </a:txBody>
                  <a:tcPr marL="84406" marR="84406" marT="42203" marB="42203"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indent="0">
                        <a:buFont typeface="+mj-lt"/>
                        <a:buNone/>
                      </a:pPr>
                      <a:r>
                        <a:rPr lang="en-GB" sz="1000" b="0" u="none" baseline="0" dirty="0">
                          <a:solidFill>
                            <a:schemeClr val="tx1"/>
                          </a:solidFill>
                          <a:latin typeface="Comic Sans MS" panose="030F0702030302020204" pitchFamily="66" charset="0"/>
                        </a:rPr>
                        <a:t>As-</a:t>
                      </a:r>
                      <a:r>
                        <a:rPr lang="en-GB" sz="1000" b="0" u="none" baseline="0" dirty="0" err="1">
                          <a:solidFill>
                            <a:schemeClr val="tx1"/>
                          </a:solidFill>
                          <a:latin typeface="Comic Sans MS" panose="030F0702030302020204" pitchFamily="66" charset="0"/>
                        </a:rPr>
                        <a:t>tu</a:t>
                      </a:r>
                      <a:r>
                        <a:rPr lang="en-GB" sz="1000" b="0" u="none" baseline="0" dirty="0">
                          <a:solidFill>
                            <a:schemeClr val="tx1"/>
                          </a:solidFill>
                          <a:latin typeface="Comic Sans MS" panose="030F0702030302020204" pitchFamily="66" charset="0"/>
                        </a:rPr>
                        <a:t> déjà </a:t>
                      </a:r>
                      <a:r>
                        <a:rPr lang="en-GB" sz="1000" b="0" u="none" baseline="0" dirty="0" err="1">
                          <a:solidFill>
                            <a:schemeClr val="tx1"/>
                          </a:solidFill>
                          <a:latin typeface="Comic Sans MS" panose="030F0702030302020204" pitchFamily="66" charset="0"/>
                        </a:rPr>
                        <a:t>participé</a:t>
                      </a:r>
                      <a:r>
                        <a:rPr lang="en-GB" sz="1000" b="0" u="none" baseline="0" dirty="0">
                          <a:solidFill>
                            <a:schemeClr val="tx1"/>
                          </a:solidFill>
                          <a:latin typeface="Comic Sans MS" panose="030F0702030302020204" pitchFamily="66" charset="0"/>
                        </a:rPr>
                        <a:t> </a:t>
                      </a:r>
                      <a:r>
                        <a:rPr lang="en-GB" sz="1000" b="0" u="none" baseline="0" dirty="0" err="1">
                          <a:solidFill>
                            <a:schemeClr val="tx1"/>
                          </a:solidFill>
                          <a:latin typeface="Comic Sans MS" panose="030F0702030302020204" pitchFamily="66" charset="0"/>
                        </a:rPr>
                        <a:t>à</a:t>
                      </a:r>
                      <a:r>
                        <a:rPr lang="en-GB" sz="1000" b="0" u="none" baseline="0" dirty="0">
                          <a:solidFill>
                            <a:schemeClr val="tx1"/>
                          </a:solidFill>
                          <a:latin typeface="Comic Sans MS" panose="030F0702030302020204" pitchFamily="66" charset="0"/>
                        </a:rPr>
                        <a:t> </a:t>
                      </a:r>
                      <a:r>
                        <a:rPr lang="en-GB" sz="1000" b="0" u="none" baseline="0" dirty="0" err="1">
                          <a:solidFill>
                            <a:schemeClr val="tx1"/>
                          </a:solidFill>
                          <a:latin typeface="Comic Sans MS" panose="030F0702030302020204" pitchFamily="66" charset="0"/>
                        </a:rPr>
                        <a:t>une</a:t>
                      </a:r>
                      <a:r>
                        <a:rPr lang="en-GB" sz="1000" b="0" u="none" baseline="0" dirty="0">
                          <a:solidFill>
                            <a:schemeClr val="tx1"/>
                          </a:solidFill>
                          <a:latin typeface="Comic Sans MS" panose="030F0702030302020204" pitchFamily="66" charset="0"/>
                        </a:rPr>
                        <a:t> fête francophone ? – Have you experienced a Francophone festival?</a:t>
                      </a:r>
                    </a:p>
                    <a:p>
                      <a:pPr marL="0" indent="0">
                        <a:buFont typeface="+mj-lt"/>
                        <a:buNone/>
                      </a:pPr>
                      <a:endParaRPr lang="en-GB" sz="1000" b="0" u="none" baseline="0" dirty="0">
                        <a:solidFill>
                          <a:schemeClr val="tx1"/>
                        </a:solidFill>
                        <a:latin typeface="Comic Sans MS" panose="030F0702030302020204" pitchFamily="66" charset="0"/>
                      </a:endParaRPr>
                    </a:p>
                    <a:p>
                      <a:pPr marL="0" indent="0">
                        <a:buFont typeface="+mj-lt"/>
                        <a:buNone/>
                      </a:pPr>
                      <a:r>
                        <a:rPr lang="en-GB" sz="1000" b="0" u="none" baseline="0" dirty="0">
                          <a:solidFill>
                            <a:schemeClr val="tx1"/>
                          </a:solidFill>
                          <a:latin typeface="Comic Sans MS" panose="030F0702030302020204" pitchFamily="66" charset="0"/>
                        </a:rPr>
                        <a:t>Que </a:t>
                      </a:r>
                      <a:r>
                        <a:rPr lang="en-GB" sz="1000" b="0" u="none" baseline="0" dirty="0" err="1">
                          <a:solidFill>
                            <a:schemeClr val="tx1"/>
                          </a:solidFill>
                          <a:latin typeface="Comic Sans MS" panose="030F0702030302020204" pitchFamily="66" charset="0"/>
                        </a:rPr>
                        <a:t>penses-tu</a:t>
                      </a:r>
                      <a:r>
                        <a:rPr lang="en-GB" sz="1000" b="0" u="none" baseline="0" dirty="0">
                          <a:solidFill>
                            <a:schemeClr val="tx1"/>
                          </a:solidFill>
                          <a:latin typeface="Comic Sans MS" panose="030F0702030302020204" pitchFamily="66" charset="0"/>
                        </a:rPr>
                        <a:t> des fêtes francophones ? – What do you think of Francophone festivals?</a:t>
                      </a:r>
                    </a:p>
                    <a:p>
                      <a:pPr marL="0" indent="0">
                        <a:buFont typeface="+mj-lt"/>
                        <a:buNone/>
                      </a:pPr>
                      <a:endParaRPr lang="en-GB" sz="1000" b="0" u="none" baseline="0" dirty="0">
                        <a:solidFill>
                          <a:schemeClr val="tx1"/>
                        </a:solidFill>
                        <a:latin typeface="Comic Sans MS" panose="030F0702030302020204" pitchFamily="66" charset="0"/>
                      </a:endParaRPr>
                    </a:p>
                    <a:p>
                      <a:pPr marL="0" indent="0">
                        <a:buFont typeface="+mj-lt"/>
                        <a:buNone/>
                      </a:pPr>
                      <a:r>
                        <a:rPr lang="en-GB" sz="1000" b="0" u="none" baseline="0" dirty="0">
                          <a:solidFill>
                            <a:schemeClr val="tx1"/>
                          </a:solidFill>
                          <a:latin typeface="Comic Sans MS" panose="030F0702030302020204" pitchFamily="66" charset="0"/>
                        </a:rPr>
                        <a:t>Quelle fête francophone </a:t>
                      </a:r>
                      <a:r>
                        <a:rPr lang="en-GB" sz="1000" b="0" u="none" baseline="0" dirty="0" err="1">
                          <a:solidFill>
                            <a:schemeClr val="tx1"/>
                          </a:solidFill>
                          <a:latin typeface="Comic Sans MS" panose="030F0702030302020204" pitchFamily="66" charset="0"/>
                        </a:rPr>
                        <a:t>t'intéresse</a:t>
                      </a:r>
                      <a:r>
                        <a:rPr lang="en-GB" sz="1000" b="0" u="none" baseline="0" dirty="0">
                          <a:solidFill>
                            <a:schemeClr val="tx1"/>
                          </a:solidFill>
                          <a:latin typeface="Comic Sans MS" panose="030F0702030302020204" pitchFamily="66" charset="0"/>
                        </a:rPr>
                        <a:t> le plus ? – Which Francophone festival interests you most?</a:t>
                      </a:r>
                    </a:p>
                    <a:p>
                      <a:pPr marL="0" indent="0">
                        <a:buFont typeface="+mj-lt"/>
                        <a:buNone/>
                      </a:pPr>
                      <a:endParaRPr lang="en-GB" sz="1000" b="0" u="none" baseline="0" dirty="0">
                        <a:solidFill>
                          <a:schemeClr val="tx1"/>
                        </a:solidFill>
                        <a:latin typeface="Comic Sans MS" panose="030F0702030302020204" pitchFamily="66" charset="0"/>
                      </a:endParaRPr>
                    </a:p>
                    <a:p>
                      <a:pPr marL="0" indent="0">
                        <a:buFont typeface="+mj-lt"/>
                        <a:buNone/>
                      </a:pPr>
                      <a:r>
                        <a:rPr lang="en-GB" sz="1000" b="0" u="none" baseline="0" dirty="0">
                          <a:solidFill>
                            <a:schemeClr val="tx1"/>
                          </a:solidFill>
                          <a:latin typeface="Comic Sans MS" panose="030F0702030302020204" pitchFamily="66" charset="0"/>
                        </a:rPr>
                        <a:t>Que se passe-t-il pendant… ? – What happens during…?</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sp>
        <p:nvSpPr>
          <p:cNvPr id="24" name="TextBox 23">
            <a:extLst>
              <a:ext uri="{FF2B5EF4-FFF2-40B4-BE49-F238E27FC236}">
                <a16:creationId xmlns:a16="http://schemas.microsoft.com/office/drawing/2014/main" id="{78FE10F1-8BF0-495A-9FC8-7492BEB346B8}"/>
              </a:ext>
            </a:extLst>
          </p:cNvPr>
          <p:cNvSpPr txBox="1"/>
          <p:nvPr/>
        </p:nvSpPr>
        <p:spPr>
          <a:xfrm>
            <a:off x="91225" y="668964"/>
            <a:ext cx="2799695" cy="430887"/>
          </a:xfrm>
          <a:prstGeom prst="rect">
            <a:avLst/>
          </a:prstGeom>
          <a:noFill/>
        </p:spPr>
        <p:txBody>
          <a:bodyPr wrap="square" rtlCol="0">
            <a:spAutoFit/>
          </a:bodyPr>
          <a:lstStyle/>
          <a:p>
            <a:r>
              <a:rPr lang="fr-FR" sz="1100" b="1" i="0">
                <a:solidFill>
                  <a:srgbClr val="0D0D0D"/>
                </a:solidFill>
                <a:effectLst/>
                <a:highlight>
                  <a:srgbClr val="FFFFFF"/>
                </a:highlight>
                <a:latin typeface="Söhne"/>
              </a:rPr>
              <a:t>Festival de Cannes </a:t>
            </a:r>
          </a:p>
          <a:p>
            <a:r>
              <a:rPr lang="fr-FR" sz="1100">
                <a:solidFill>
                  <a:srgbClr val="0D0D0D"/>
                </a:solidFill>
                <a:highlight>
                  <a:srgbClr val="FFFFFF"/>
                </a:highlight>
                <a:latin typeface="Söhne"/>
              </a:rPr>
              <a:t>Cannes Film Festival: Cannes, France </a:t>
            </a:r>
            <a:endParaRPr lang="fr-FR" sz="1100">
              <a:latin typeface="CHICKEN Pie" panose="02000600000000000000" pitchFamily="2" charset="0"/>
            </a:endParaRPr>
          </a:p>
        </p:txBody>
      </p:sp>
      <p:sp>
        <p:nvSpPr>
          <p:cNvPr id="27" name="TextBox 26">
            <a:extLst>
              <a:ext uri="{FF2B5EF4-FFF2-40B4-BE49-F238E27FC236}">
                <a16:creationId xmlns:a16="http://schemas.microsoft.com/office/drawing/2014/main" id="{21565FBA-D14D-4664-ACE5-23511FABFCF7}"/>
              </a:ext>
            </a:extLst>
          </p:cNvPr>
          <p:cNvSpPr txBox="1"/>
          <p:nvPr/>
        </p:nvSpPr>
        <p:spPr>
          <a:xfrm>
            <a:off x="69813" y="4349423"/>
            <a:ext cx="6048375" cy="307777"/>
          </a:xfrm>
          <a:prstGeom prst="rect">
            <a:avLst/>
          </a:prstGeom>
          <a:noFill/>
        </p:spPr>
        <p:txBody>
          <a:bodyPr wrap="square" rtlCol="0">
            <a:spAutoFit/>
          </a:bodyPr>
          <a:lstStyle/>
          <a:p>
            <a:r>
              <a:rPr lang="fr-FR" sz="1400" dirty="0">
                <a:latin typeface="Comic Sans MS" panose="030F0702030302020204" pitchFamily="66" charset="0"/>
              </a:rPr>
              <a:t>Fête du Citron, </a:t>
            </a:r>
            <a:r>
              <a:rPr lang="fr-FR" sz="1400" dirty="0">
                <a:latin typeface="CHICKEN Pie" panose="02000600000000000000" pitchFamily="2" charset="0"/>
              </a:rPr>
              <a:t> </a:t>
            </a:r>
            <a:r>
              <a:rPr lang="fr-FR" sz="1400" dirty="0">
                <a:latin typeface="Comic Sans MS" panose="030F0702030302020204" pitchFamily="66" charset="0"/>
              </a:rPr>
              <a:t>Lemon Festival, Menton, France </a:t>
            </a:r>
          </a:p>
        </p:txBody>
      </p:sp>
      <p:sp>
        <p:nvSpPr>
          <p:cNvPr id="33" name="TextBox 32">
            <a:extLst>
              <a:ext uri="{FF2B5EF4-FFF2-40B4-BE49-F238E27FC236}">
                <a16:creationId xmlns:a16="http://schemas.microsoft.com/office/drawing/2014/main" id="{61945B81-22E7-400E-9D0A-DF59A0B8437E}"/>
              </a:ext>
            </a:extLst>
          </p:cNvPr>
          <p:cNvSpPr txBox="1"/>
          <p:nvPr/>
        </p:nvSpPr>
        <p:spPr>
          <a:xfrm>
            <a:off x="3045538" y="664952"/>
            <a:ext cx="2876550" cy="430887"/>
          </a:xfrm>
          <a:prstGeom prst="rect">
            <a:avLst/>
          </a:prstGeom>
          <a:noFill/>
        </p:spPr>
        <p:txBody>
          <a:bodyPr wrap="square" rtlCol="0">
            <a:spAutoFit/>
          </a:bodyPr>
          <a:lstStyle/>
          <a:p>
            <a:r>
              <a:rPr lang="fr-FR" sz="1100" b="1">
                <a:solidFill>
                  <a:srgbClr val="0D0D0D"/>
                </a:solidFill>
                <a:highlight>
                  <a:srgbClr val="FFFFFF"/>
                </a:highlight>
                <a:latin typeface="Söhne"/>
              </a:rPr>
              <a:t>F</a:t>
            </a:r>
            <a:r>
              <a:rPr lang="fr-FR" sz="1100" b="1" i="0">
                <a:solidFill>
                  <a:srgbClr val="0D0D0D"/>
                </a:solidFill>
                <a:effectLst/>
                <a:highlight>
                  <a:srgbClr val="FFFFFF"/>
                </a:highlight>
                <a:latin typeface="Söhne"/>
              </a:rPr>
              <a:t>estival International de Jazz</a:t>
            </a:r>
            <a:endParaRPr lang="fr-FR" sz="1100" b="1">
              <a:latin typeface="CHICKEN Pie" panose="02000600000000000000" pitchFamily="2" charset="0"/>
            </a:endParaRPr>
          </a:p>
          <a:p>
            <a:r>
              <a:rPr lang="fr-FR" sz="1100" i="0">
                <a:solidFill>
                  <a:srgbClr val="0D0D0D"/>
                </a:solidFill>
                <a:effectLst/>
                <a:highlight>
                  <a:srgbClr val="FFFFFF"/>
                </a:highlight>
                <a:latin typeface="Söhne"/>
              </a:rPr>
              <a:t>International Jazz Festival: </a:t>
            </a:r>
            <a:r>
              <a:rPr lang="fr-FR" sz="1100" i="0" err="1">
                <a:solidFill>
                  <a:srgbClr val="0D0D0D"/>
                </a:solidFill>
                <a:effectLst/>
                <a:highlight>
                  <a:srgbClr val="FFFFFF"/>
                </a:highlight>
                <a:latin typeface="Söhne"/>
              </a:rPr>
              <a:t>Montreal</a:t>
            </a:r>
            <a:r>
              <a:rPr lang="fr-FR" sz="1100" i="0">
                <a:solidFill>
                  <a:srgbClr val="0D0D0D"/>
                </a:solidFill>
                <a:effectLst/>
                <a:highlight>
                  <a:srgbClr val="FFFFFF"/>
                </a:highlight>
                <a:latin typeface="Söhne"/>
              </a:rPr>
              <a:t>, Canada</a:t>
            </a:r>
            <a:endParaRPr lang="fr-FR" sz="1100">
              <a:solidFill>
                <a:srgbClr val="FF0000"/>
              </a:solidFill>
              <a:latin typeface="Comic Sans MS" panose="030F0702030302020204" pitchFamily="66" charset="0"/>
            </a:endParaRPr>
          </a:p>
        </p:txBody>
      </p:sp>
      <p:sp>
        <p:nvSpPr>
          <p:cNvPr id="40" name="TextBox 39">
            <a:extLst>
              <a:ext uri="{FF2B5EF4-FFF2-40B4-BE49-F238E27FC236}">
                <a16:creationId xmlns:a16="http://schemas.microsoft.com/office/drawing/2014/main" id="{7F1F1D2E-9234-4062-8628-80D624392F62}"/>
              </a:ext>
            </a:extLst>
          </p:cNvPr>
          <p:cNvSpPr txBox="1"/>
          <p:nvPr/>
        </p:nvSpPr>
        <p:spPr>
          <a:xfrm>
            <a:off x="52267" y="1069664"/>
            <a:ext cx="2911805" cy="1015663"/>
          </a:xfrm>
          <a:prstGeom prst="rect">
            <a:avLst/>
          </a:prstGeom>
          <a:noFill/>
        </p:spPr>
        <p:txBody>
          <a:bodyPr wrap="square" rtlCol="0">
            <a:spAutoFit/>
          </a:bodyPr>
          <a:lstStyle/>
          <a:p>
            <a:pPr algn="l"/>
            <a:r>
              <a:rPr lang="en-GB" sz="1000">
                <a:solidFill>
                  <a:srgbClr val="0D0D0D"/>
                </a:solidFill>
                <a:highlight>
                  <a:srgbClr val="FFFFFF"/>
                </a:highlight>
                <a:latin typeface="Söhne"/>
              </a:rPr>
              <a:t>Thi</a:t>
            </a:r>
            <a:r>
              <a:rPr lang="en-GB" sz="1000" b="0" i="0">
                <a:solidFill>
                  <a:srgbClr val="0D0D0D"/>
                </a:solidFill>
                <a:effectLst/>
                <a:highlight>
                  <a:srgbClr val="FFFFFF"/>
                </a:highlight>
                <a:latin typeface="Söhne"/>
              </a:rPr>
              <a:t>s prestigious film festival is one of the most important events in the international film industry. It features screenings of new films, red carpet premieres, press conferences, and awards ceremonies, drawing filmmakers, actors, and celebrities from all over the world.</a:t>
            </a:r>
          </a:p>
        </p:txBody>
      </p:sp>
      <p:sp>
        <p:nvSpPr>
          <p:cNvPr id="41" name="TextBox 40">
            <a:extLst>
              <a:ext uri="{FF2B5EF4-FFF2-40B4-BE49-F238E27FC236}">
                <a16:creationId xmlns:a16="http://schemas.microsoft.com/office/drawing/2014/main" id="{4B977016-C92D-4312-8222-C5D4BEB742B2}"/>
              </a:ext>
            </a:extLst>
          </p:cNvPr>
          <p:cNvSpPr txBox="1"/>
          <p:nvPr/>
        </p:nvSpPr>
        <p:spPr>
          <a:xfrm>
            <a:off x="162248" y="2087121"/>
            <a:ext cx="2695869" cy="1892826"/>
          </a:xfrm>
          <a:custGeom>
            <a:avLst/>
            <a:gdLst>
              <a:gd name="connsiteX0" fmla="*/ 0 w 2695869"/>
              <a:gd name="connsiteY0" fmla="*/ 0 h 1892826"/>
              <a:gd name="connsiteX1" fmla="*/ 458298 w 2695869"/>
              <a:gd name="connsiteY1" fmla="*/ 0 h 1892826"/>
              <a:gd name="connsiteX2" fmla="*/ 943554 w 2695869"/>
              <a:gd name="connsiteY2" fmla="*/ 0 h 1892826"/>
              <a:gd name="connsiteX3" fmla="*/ 1536645 w 2695869"/>
              <a:gd name="connsiteY3" fmla="*/ 0 h 1892826"/>
              <a:gd name="connsiteX4" fmla="*/ 2129737 w 2695869"/>
              <a:gd name="connsiteY4" fmla="*/ 0 h 1892826"/>
              <a:gd name="connsiteX5" fmla="*/ 2695869 w 2695869"/>
              <a:gd name="connsiteY5" fmla="*/ 0 h 1892826"/>
              <a:gd name="connsiteX6" fmla="*/ 2695869 w 2695869"/>
              <a:gd name="connsiteY6" fmla="*/ 492135 h 1892826"/>
              <a:gd name="connsiteX7" fmla="*/ 2695869 w 2695869"/>
              <a:gd name="connsiteY7" fmla="*/ 965341 h 1892826"/>
              <a:gd name="connsiteX8" fmla="*/ 2695869 w 2695869"/>
              <a:gd name="connsiteY8" fmla="*/ 1438548 h 1892826"/>
              <a:gd name="connsiteX9" fmla="*/ 2695869 w 2695869"/>
              <a:gd name="connsiteY9" fmla="*/ 1892826 h 1892826"/>
              <a:gd name="connsiteX10" fmla="*/ 2237571 w 2695869"/>
              <a:gd name="connsiteY10" fmla="*/ 1892826 h 1892826"/>
              <a:gd name="connsiteX11" fmla="*/ 1644480 w 2695869"/>
              <a:gd name="connsiteY11" fmla="*/ 1892826 h 1892826"/>
              <a:gd name="connsiteX12" fmla="*/ 1186182 w 2695869"/>
              <a:gd name="connsiteY12" fmla="*/ 1892826 h 1892826"/>
              <a:gd name="connsiteX13" fmla="*/ 700926 w 2695869"/>
              <a:gd name="connsiteY13" fmla="*/ 1892826 h 1892826"/>
              <a:gd name="connsiteX14" fmla="*/ 0 w 2695869"/>
              <a:gd name="connsiteY14" fmla="*/ 1892826 h 1892826"/>
              <a:gd name="connsiteX15" fmla="*/ 0 w 2695869"/>
              <a:gd name="connsiteY15" fmla="*/ 1419620 h 1892826"/>
              <a:gd name="connsiteX16" fmla="*/ 0 w 2695869"/>
              <a:gd name="connsiteY16" fmla="*/ 908556 h 1892826"/>
              <a:gd name="connsiteX17" fmla="*/ 0 w 2695869"/>
              <a:gd name="connsiteY17" fmla="*/ 492135 h 1892826"/>
              <a:gd name="connsiteX18" fmla="*/ 0 w 2695869"/>
              <a:gd name="connsiteY18" fmla="*/ 0 h 189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5869" h="1892826" extrusionOk="0">
                <a:moveTo>
                  <a:pt x="0" y="0"/>
                </a:moveTo>
                <a:cubicBezTo>
                  <a:pt x="151622" y="-36243"/>
                  <a:pt x="331354" y="15086"/>
                  <a:pt x="458298" y="0"/>
                </a:cubicBezTo>
                <a:cubicBezTo>
                  <a:pt x="585242" y="-15086"/>
                  <a:pt x="738109" y="46293"/>
                  <a:pt x="943554" y="0"/>
                </a:cubicBezTo>
                <a:cubicBezTo>
                  <a:pt x="1148999" y="-46293"/>
                  <a:pt x="1362780" y="33178"/>
                  <a:pt x="1536645" y="0"/>
                </a:cubicBezTo>
                <a:cubicBezTo>
                  <a:pt x="1710510" y="-33178"/>
                  <a:pt x="1969977" y="60666"/>
                  <a:pt x="2129737" y="0"/>
                </a:cubicBezTo>
                <a:cubicBezTo>
                  <a:pt x="2289497" y="-60666"/>
                  <a:pt x="2544151" y="63217"/>
                  <a:pt x="2695869" y="0"/>
                </a:cubicBezTo>
                <a:cubicBezTo>
                  <a:pt x="2749918" y="218035"/>
                  <a:pt x="2664562" y="258503"/>
                  <a:pt x="2695869" y="492135"/>
                </a:cubicBezTo>
                <a:cubicBezTo>
                  <a:pt x="2727176" y="725767"/>
                  <a:pt x="2684270" y="783790"/>
                  <a:pt x="2695869" y="965341"/>
                </a:cubicBezTo>
                <a:cubicBezTo>
                  <a:pt x="2707468" y="1146892"/>
                  <a:pt x="2695659" y="1257086"/>
                  <a:pt x="2695869" y="1438548"/>
                </a:cubicBezTo>
                <a:cubicBezTo>
                  <a:pt x="2696079" y="1620010"/>
                  <a:pt x="2656142" y="1691608"/>
                  <a:pt x="2695869" y="1892826"/>
                </a:cubicBezTo>
                <a:cubicBezTo>
                  <a:pt x="2530539" y="1918400"/>
                  <a:pt x="2417680" y="1842368"/>
                  <a:pt x="2237571" y="1892826"/>
                </a:cubicBezTo>
                <a:cubicBezTo>
                  <a:pt x="2057462" y="1943284"/>
                  <a:pt x="1830892" y="1840860"/>
                  <a:pt x="1644480" y="1892826"/>
                </a:cubicBezTo>
                <a:cubicBezTo>
                  <a:pt x="1458068" y="1944792"/>
                  <a:pt x="1343198" y="1872817"/>
                  <a:pt x="1186182" y="1892826"/>
                </a:cubicBezTo>
                <a:cubicBezTo>
                  <a:pt x="1029166" y="1912835"/>
                  <a:pt x="811676" y="1864759"/>
                  <a:pt x="700926" y="1892826"/>
                </a:cubicBezTo>
                <a:cubicBezTo>
                  <a:pt x="590176" y="1920893"/>
                  <a:pt x="180438" y="1875661"/>
                  <a:pt x="0" y="1892826"/>
                </a:cubicBezTo>
                <a:cubicBezTo>
                  <a:pt x="-24999" y="1700548"/>
                  <a:pt x="45859" y="1572380"/>
                  <a:pt x="0" y="1419620"/>
                </a:cubicBezTo>
                <a:cubicBezTo>
                  <a:pt x="-45859" y="1266860"/>
                  <a:pt x="45786" y="1115270"/>
                  <a:pt x="0" y="908556"/>
                </a:cubicBezTo>
                <a:cubicBezTo>
                  <a:pt x="-45786" y="701842"/>
                  <a:pt x="39817" y="590504"/>
                  <a:pt x="0" y="492135"/>
                </a:cubicBezTo>
                <a:cubicBezTo>
                  <a:pt x="-39817" y="393766"/>
                  <a:pt x="32030" y="163512"/>
                  <a:pt x="0" y="0"/>
                </a:cubicBezTo>
                <a:close/>
              </a:path>
            </a:pathLst>
          </a:custGeom>
          <a:noFill/>
          <a:ln w="12700">
            <a:solidFill>
              <a:schemeClr val="tx1"/>
            </a:solidFill>
            <a:extLst>
              <a:ext uri="{C807C97D-BFC1-408E-A445-0C87EB9F89A2}">
                <ask:lineSketchStyleProps xmlns:ask="http://schemas.microsoft.com/office/drawing/2018/sketchyshapes" sd="1645314886">
                  <a:prstGeom prst="rect">
                    <a:avLst/>
                  </a:prstGeom>
                  <ask:type>
                    <ask:lineSketchScribble/>
                  </ask:type>
                </ask:lineSketchStyleProps>
              </a:ext>
            </a:extLst>
          </a:ln>
        </p:spPr>
        <p:txBody>
          <a:bodyPr wrap="square" rtlCol="0">
            <a:spAutoFit/>
          </a:bodyPr>
          <a:lstStyle/>
          <a:p>
            <a:r>
              <a:rPr lang="fr-FR" sz="900" dirty="0">
                <a:latin typeface="Comic Sans MS" panose="030F0702030302020204" pitchFamily="66" charset="0"/>
              </a:rPr>
              <a:t>l'industrie cinématographique internationale - the international film </a:t>
            </a:r>
            <a:r>
              <a:rPr lang="fr-FR" sz="900" dirty="0" err="1">
                <a:latin typeface="Comic Sans MS" panose="030F0702030302020204" pitchFamily="66" charset="0"/>
              </a:rPr>
              <a:t>industry</a:t>
            </a:r>
            <a:endParaRPr lang="fr-FR" sz="900" dirty="0">
              <a:latin typeface="Comic Sans MS" panose="030F0702030302020204" pitchFamily="66" charset="0"/>
            </a:endParaRPr>
          </a:p>
          <a:p>
            <a:r>
              <a:rPr lang="fr-FR" sz="900" dirty="0">
                <a:latin typeface="Comic Sans MS" panose="030F0702030302020204" pitchFamily="66" charset="0"/>
              </a:rPr>
              <a:t>des projections de nouveaux films – </a:t>
            </a:r>
            <a:r>
              <a:rPr lang="fr-FR" sz="900" dirty="0" err="1">
                <a:latin typeface="Comic Sans MS" panose="030F0702030302020204" pitchFamily="66" charset="0"/>
              </a:rPr>
              <a:t>screenings</a:t>
            </a:r>
            <a:r>
              <a:rPr lang="fr-FR" sz="900" dirty="0">
                <a:latin typeface="Comic Sans MS" panose="030F0702030302020204" pitchFamily="66" charset="0"/>
              </a:rPr>
              <a:t> of new films </a:t>
            </a:r>
          </a:p>
          <a:p>
            <a:r>
              <a:rPr lang="fr-FR" sz="900" dirty="0">
                <a:latin typeface="Comic Sans MS" panose="030F0702030302020204" pitchFamily="66" charset="0"/>
              </a:rPr>
              <a:t>des premières sur tapis rouge – </a:t>
            </a:r>
            <a:r>
              <a:rPr lang="fr-FR" sz="900" dirty="0" err="1">
                <a:latin typeface="Comic Sans MS" panose="030F0702030302020204" pitchFamily="66" charset="0"/>
              </a:rPr>
              <a:t>red</a:t>
            </a:r>
            <a:r>
              <a:rPr lang="fr-FR" sz="900" dirty="0">
                <a:latin typeface="Comic Sans MS" panose="030F0702030302020204" pitchFamily="66" charset="0"/>
              </a:rPr>
              <a:t> </a:t>
            </a:r>
            <a:r>
              <a:rPr lang="fr-FR" sz="900" dirty="0" err="1">
                <a:latin typeface="Comic Sans MS" panose="030F0702030302020204" pitchFamily="66" charset="0"/>
              </a:rPr>
              <a:t>carpet</a:t>
            </a:r>
            <a:r>
              <a:rPr lang="fr-FR" sz="900" dirty="0">
                <a:latin typeface="Comic Sans MS" panose="030F0702030302020204" pitchFamily="66" charset="0"/>
              </a:rPr>
              <a:t> </a:t>
            </a:r>
            <a:r>
              <a:rPr lang="fr-FR" sz="900" dirty="0" err="1">
                <a:latin typeface="Comic Sans MS" panose="030F0702030302020204" pitchFamily="66" charset="0"/>
              </a:rPr>
              <a:t>premieres</a:t>
            </a:r>
            <a:endParaRPr lang="fr-FR" sz="900" dirty="0">
              <a:latin typeface="Comic Sans MS" panose="030F0702030302020204" pitchFamily="66" charset="0"/>
            </a:endParaRPr>
          </a:p>
          <a:p>
            <a:r>
              <a:rPr lang="fr-FR" sz="900" dirty="0">
                <a:latin typeface="Comic Sans MS" panose="030F0702030302020204" pitchFamily="66" charset="0"/>
              </a:rPr>
              <a:t>des conférences de presse - </a:t>
            </a:r>
            <a:r>
              <a:rPr lang="fr-FR" sz="900" dirty="0" err="1">
                <a:latin typeface="Comic Sans MS" panose="030F0702030302020204" pitchFamily="66" charset="0"/>
              </a:rPr>
              <a:t>press</a:t>
            </a:r>
            <a:r>
              <a:rPr lang="fr-FR" sz="900" dirty="0">
                <a:latin typeface="Comic Sans MS" panose="030F0702030302020204" pitchFamily="66" charset="0"/>
              </a:rPr>
              <a:t> </a:t>
            </a:r>
            <a:r>
              <a:rPr lang="fr-FR" sz="900" dirty="0" err="1">
                <a:latin typeface="Comic Sans MS" panose="030F0702030302020204" pitchFamily="66" charset="0"/>
              </a:rPr>
              <a:t>conferences</a:t>
            </a:r>
            <a:r>
              <a:rPr lang="fr-FR" sz="900" dirty="0">
                <a:latin typeface="Comic Sans MS" panose="030F0702030302020204" pitchFamily="66" charset="0"/>
              </a:rPr>
              <a:t> </a:t>
            </a:r>
          </a:p>
          <a:p>
            <a:r>
              <a:rPr lang="fr-FR" sz="900" dirty="0">
                <a:latin typeface="Comic Sans MS" panose="030F0702030302020204" pitchFamily="66" charset="0"/>
              </a:rPr>
              <a:t>des cérémonies de remise de prix – </a:t>
            </a:r>
            <a:r>
              <a:rPr lang="fr-FR" sz="900" dirty="0" err="1">
                <a:latin typeface="Comic Sans MS" panose="030F0702030302020204" pitchFamily="66" charset="0"/>
              </a:rPr>
              <a:t>awards</a:t>
            </a:r>
            <a:r>
              <a:rPr lang="fr-FR" sz="900" dirty="0">
                <a:latin typeface="Comic Sans MS" panose="030F0702030302020204" pitchFamily="66" charset="0"/>
              </a:rPr>
              <a:t> </a:t>
            </a:r>
            <a:r>
              <a:rPr lang="fr-FR" sz="900" dirty="0" err="1">
                <a:latin typeface="Comic Sans MS" panose="030F0702030302020204" pitchFamily="66" charset="0"/>
              </a:rPr>
              <a:t>ceremonies</a:t>
            </a:r>
            <a:endParaRPr lang="fr-FR" sz="900" dirty="0">
              <a:latin typeface="Comic Sans MS" panose="030F0702030302020204" pitchFamily="66" charset="0"/>
            </a:endParaRPr>
          </a:p>
          <a:p>
            <a:r>
              <a:rPr lang="fr-FR" sz="900" dirty="0">
                <a:latin typeface="Comic Sans MS" panose="030F0702030302020204" pitchFamily="66" charset="0"/>
              </a:rPr>
              <a:t>des cinéastes – film </a:t>
            </a:r>
            <a:r>
              <a:rPr lang="fr-FR" sz="900" dirty="0" err="1">
                <a:latin typeface="Comic Sans MS" panose="030F0702030302020204" pitchFamily="66" charset="0"/>
              </a:rPr>
              <a:t>makers</a:t>
            </a:r>
            <a:r>
              <a:rPr lang="fr-FR" sz="900" dirty="0">
                <a:latin typeface="Comic Sans MS" panose="030F0702030302020204" pitchFamily="66" charset="0"/>
              </a:rPr>
              <a:t> </a:t>
            </a:r>
          </a:p>
          <a:p>
            <a:r>
              <a:rPr lang="fr-FR" sz="900" dirty="0">
                <a:latin typeface="Comic Sans MS" panose="030F0702030302020204" pitchFamily="66" charset="0"/>
              </a:rPr>
              <a:t>des acteurs - </a:t>
            </a:r>
            <a:r>
              <a:rPr lang="fr-FR" sz="900" dirty="0" err="1">
                <a:latin typeface="Comic Sans MS" panose="030F0702030302020204" pitchFamily="66" charset="0"/>
              </a:rPr>
              <a:t>actors</a:t>
            </a:r>
            <a:endParaRPr lang="fr-FR" sz="900" dirty="0">
              <a:latin typeface="Comic Sans MS" panose="030F0702030302020204" pitchFamily="66" charset="0"/>
            </a:endParaRPr>
          </a:p>
          <a:p>
            <a:r>
              <a:rPr lang="fr-FR" sz="900" dirty="0">
                <a:latin typeface="Comic Sans MS" panose="030F0702030302020204" pitchFamily="66" charset="0"/>
              </a:rPr>
              <a:t>des célébrités - </a:t>
            </a:r>
            <a:r>
              <a:rPr lang="fr-FR" sz="900" dirty="0" err="1">
                <a:latin typeface="Comic Sans MS" panose="030F0702030302020204" pitchFamily="66" charset="0"/>
              </a:rPr>
              <a:t>celebrities</a:t>
            </a:r>
            <a:endParaRPr lang="fr-FR" sz="900" dirty="0">
              <a:latin typeface="Comic Sans MS" panose="030F0702030302020204" pitchFamily="66" charset="0"/>
            </a:endParaRPr>
          </a:p>
        </p:txBody>
      </p:sp>
      <p:sp>
        <p:nvSpPr>
          <p:cNvPr id="45" name="TextBox 44">
            <a:extLst>
              <a:ext uri="{FF2B5EF4-FFF2-40B4-BE49-F238E27FC236}">
                <a16:creationId xmlns:a16="http://schemas.microsoft.com/office/drawing/2014/main" id="{F60F2E6C-5400-4F53-84D7-9990F0F3841D}"/>
              </a:ext>
            </a:extLst>
          </p:cNvPr>
          <p:cNvSpPr txBox="1"/>
          <p:nvPr/>
        </p:nvSpPr>
        <p:spPr>
          <a:xfrm>
            <a:off x="3020687" y="1069664"/>
            <a:ext cx="2926673" cy="861774"/>
          </a:xfrm>
          <a:prstGeom prst="rect">
            <a:avLst/>
          </a:prstGeom>
          <a:noFill/>
        </p:spPr>
        <p:txBody>
          <a:bodyPr wrap="square" rtlCol="0">
            <a:spAutoFit/>
          </a:bodyPr>
          <a:lstStyle/>
          <a:p>
            <a:pPr algn="l"/>
            <a:r>
              <a:rPr lang="en-GB" sz="1000" dirty="0">
                <a:solidFill>
                  <a:srgbClr val="0D0D0D"/>
                </a:solidFill>
                <a:highlight>
                  <a:srgbClr val="FFFFFF"/>
                </a:highlight>
                <a:latin typeface="Söhne"/>
              </a:rPr>
              <a:t>This f</a:t>
            </a:r>
            <a:r>
              <a:rPr lang="en-GB" sz="1000" b="0" i="0" dirty="0">
                <a:solidFill>
                  <a:srgbClr val="0D0D0D"/>
                </a:solidFill>
                <a:effectLst/>
                <a:highlight>
                  <a:srgbClr val="FFFFFF"/>
                </a:highlight>
                <a:latin typeface="Söhne"/>
              </a:rPr>
              <a:t>estival is the largest jazz festival in the world. It showcases thousands of artists from around the globe performing in various indoor and outdoor venues across the city, attracting millions of music lovers each year.</a:t>
            </a:r>
          </a:p>
        </p:txBody>
      </p:sp>
      <p:sp>
        <p:nvSpPr>
          <p:cNvPr id="51" name="TextBox 50">
            <a:extLst>
              <a:ext uri="{FF2B5EF4-FFF2-40B4-BE49-F238E27FC236}">
                <a16:creationId xmlns:a16="http://schemas.microsoft.com/office/drawing/2014/main" id="{F9DA5EF0-E559-4D2F-AECD-92A6BA77E68E}"/>
              </a:ext>
            </a:extLst>
          </p:cNvPr>
          <p:cNvSpPr txBox="1"/>
          <p:nvPr/>
        </p:nvSpPr>
        <p:spPr>
          <a:xfrm>
            <a:off x="6034093" y="1027524"/>
            <a:ext cx="2977863" cy="861774"/>
          </a:xfrm>
          <a:prstGeom prst="rect">
            <a:avLst/>
          </a:prstGeom>
          <a:noFill/>
        </p:spPr>
        <p:txBody>
          <a:bodyPr wrap="square" rtlCol="0">
            <a:spAutoFit/>
          </a:bodyPr>
          <a:lstStyle/>
          <a:p>
            <a:r>
              <a:rPr lang="en-GB" sz="1000">
                <a:solidFill>
                  <a:srgbClr val="0D0D0D"/>
                </a:solidFill>
                <a:highlight>
                  <a:srgbClr val="FFFFFF"/>
                </a:highlight>
                <a:latin typeface="Söhne"/>
              </a:rPr>
              <a:t>T</a:t>
            </a:r>
            <a:r>
              <a:rPr lang="en-GB" sz="1000" b="0" i="0">
                <a:solidFill>
                  <a:srgbClr val="0D0D0D"/>
                </a:solidFill>
                <a:effectLst/>
                <a:highlight>
                  <a:srgbClr val="FFFFFF"/>
                </a:highlight>
                <a:latin typeface="Söhne"/>
              </a:rPr>
              <a:t>his winter carnival is one of the largest and most famous in the world. It features colourful parades, ice sculptures, snow slides, and various outdoor activities, making it a vibrant celebration of Québécois culture and winter fun.</a:t>
            </a:r>
          </a:p>
        </p:txBody>
      </p:sp>
      <p:sp>
        <p:nvSpPr>
          <p:cNvPr id="52" name="TextBox 51">
            <a:extLst>
              <a:ext uri="{FF2B5EF4-FFF2-40B4-BE49-F238E27FC236}">
                <a16:creationId xmlns:a16="http://schemas.microsoft.com/office/drawing/2014/main" id="{BC2D4516-B0D4-4B50-B2F3-EA2451B11634}"/>
              </a:ext>
            </a:extLst>
          </p:cNvPr>
          <p:cNvSpPr txBox="1"/>
          <p:nvPr/>
        </p:nvSpPr>
        <p:spPr>
          <a:xfrm>
            <a:off x="6148719" y="1947431"/>
            <a:ext cx="2789430" cy="1169551"/>
          </a:xfrm>
          <a:custGeom>
            <a:avLst/>
            <a:gdLst>
              <a:gd name="connsiteX0" fmla="*/ 0 w 2789430"/>
              <a:gd name="connsiteY0" fmla="*/ 0 h 1169551"/>
              <a:gd name="connsiteX1" fmla="*/ 474203 w 2789430"/>
              <a:gd name="connsiteY1" fmla="*/ 0 h 1169551"/>
              <a:gd name="connsiteX2" fmla="*/ 976301 w 2789430"/>
              <a:gd name="connsiteY2" fmla="*/ 0 h 1169551"/>
              <a:gd name="connsiteX3" fmla="*/ 1589975 w 2789430"/>
              <a:gd name="connsiteY3" fmla="*/ 0 h 1169551"/>
              <a:gd name="connsiteX4" fmla="*/ 2203650 w 2789430"/>
              <a:gd name="connsiteY4" fmla="*/ 0 h 1169551"/>
              <a:gd name="connsiteX5" fmla="*/ 2789430 w 2789430"/>
              <a:gd name="connsiteY5" fmla="*/ 0 h 1169551"/>
              <a:gd name="connsiteX6" fmla="*/ 2789430 w 2789430"/>
              <a:gd name="connsiteY6" fmla="*/ 596471 h 1169551"/>
              <a:gd name="connsiteX7" fmla="*/ 2789430 w 2789430"/>
              <a:gd name="connsiteY7" fmla="*/ 1169551 h 1169551"/>
              <a:gd name="connsiteX8" fmla="*/ 2231544 w 2789430"/>
              <a:gd name="connsiteY8" fmla="*/ 1169551 h 1169551"/>
              <a:gd name="connsiteX9" fmla="*/ 1673658 w 2789430"/>
              <a:gd name="connsiteY9" fmla="*/ 1169551 h 1169551"/>
              <a:gd name="connsiteX10" fmla="*/ 1171561 w 2789430"/>
              <a:gd name="connsiteY10" fmla="*/ 1169551 h 1169551"/>
              <a:gd name="connsiteX11" fmla="*/ 557886 w 2789430"/>
              <a:gd name="connsiteY11" fmla="*/ 1169551 h 1169551"/>
              <a:gd name="connsiteX12" fmla="*/ 0 w 2789430"/>
              <a:gd name="connsiteY12" fmla="*/ 1169551 h 1169551"/>
              <a:gd name="connsiteX13" fmla="*/ 0 w 2789430"/>
              <a:gd name="connsiteY13" fmla="*/ 608167 h 1169551"/>
              <a:gd name="connsiteX14" fmla="*/ 0 w 2789430"/>
              <a:gd name="connsiteY14" fmla="*/ 0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89430" h="1169551" extrusionOk="0">
                <a:moveTo>
                  <a:pt x="0" y="0"/>
                </a:moveTo>
                <a:cubicBezTo>
                  <a:pt x="181702" y="-17645"/>
                  <a:pt x="326971" y="39058"/>
                  <a:pt x="474203" y="0"/>
                </a:cubicBezTo>
                <a:cubicBezTo>
                  <a:pt x="621435" y="-39058"/>
                  <a:pt x="837208" y="29439"/>
                  <a:pt x="976301" y="0"/>
                </a:cubicBezTo>
                <a:cubicBezTo>
                  <a:pt x="1115394" y="-29439"/>
                  <a:pt x="1313195" y="61687"/>
                  <a:pt x="1589975" y="0"/>
                </a:cubicBezTo>
                <a:cubicBezTo>
                  <a:pt x="1866755" y="-61687"/>
                  <a:pt x="2068361" y="26557"/>
                  <a:pt x="2203650" y="0"/>
                </a:cubicBezTo>
                <a:cubicBezTo>
                  <a:pt x="2338940" y="-26557"/>
                  <a:pt x="2650505" y="1276"/>
                  <a:pt x="2789430" y="0"/>
                </a:cubicBezTo>
                <a:cubicBezTo>
                  <a:pt x="2845830" y="188588"/>
                  <a:pt x="2774577" y="332123"/>
                  <a:pt x="2789430" y="596471"/>
                </a:cubicBezTo>
                <a:cubicBezTo>
                  <a:pt x="2804283" y="860819"/>
                  <a:pt x="2780276" y="1050622"/>
                  <a:pt x="2789430" y="1169551"/>
                </a:cubicBezTo>
                <a:cubicBezTo>
                  <a:pt x="2579501" y="1192193"/>
                  <a:pt x="2373178" y="1118694"/>
                  <a:pt x="2231544" y="1169551"/>
                </a:cubicBezTo>
                <a:cubicBezTo>
                  <a:pt x="2089910" y="1220408"/>
                  <a:pt x="1842349" y="1159311"/>
                  <a:pt x="1673658" y="1169551"/>
                </a:cubicBezTo>
                <a:cubicBezTo>
                  <a:pt x="1504967" y="1179791"/>
                  <a:pt x="1338509" y="1144267"/>
                  <a:pt x="1171561" y="1169551"/>
                </a:cubicBezTo>
                <a:cubicBezTo>
                  <a:pt x="1004613" y="1194835"/>
                  <a:pt x="766546" y="1137831"/>
                  <a:pt x="557886" y="1169551"/>
                </a:cubicBezTo>
                <a:cubicBezTo>
                  <a:pt x="349227" y="1201271"/>
                  <a:pt x="188451" y="1117007"/>
                  <a:pt x="0" y="1169551"/>
                </a:cubicBezTo>
                <a:cubicBezTo>
                  <a:pt x="-37903" y="979660"/>
                  <a:pt x="53320" y="881477"/>
                  <a:pt x="0" y="608167"/>
                </a:cubicBezTo>
                <a:cubicBezTo>
                  <a:pt x="-53320" y="334857"/>
                  <a:pt x="12345" y="195911"/>
                  <a:pt x="0" y="0"/>
                </a:cubicBezTo>
                <a:close/>
              </a:path>
            </a:pathLst>
          </a:custGeom>
          <a:noFill/>
          <a:ln w="12700">
            <a:solidFill>
              <a:schemeClr val="tx1"/>
            </a:solidFill>
            <a:extLst>
              <a:ext uri="{C807C97D-BFC1-408E-A445-0C87EB9F89A2}">
                <ask:lineSketchStyleProps xmlns:ask="http://schemas.microsoft.com/office/drawing/2018/sketchyshapes" sd="1645314886">
                  <a:prstGeom prst="rect">
                    <a:avLst/>
                  </a:prstGeom>
                  <ask:type>
                    <ask:lineSketchScribble/>
                  </ask:type>
                </ask:lineSketchStyleProps>
              </a:ext>
            </a:extLst>
          </a:ln>
        </p:spPr>
        <p:txBody>
          <a:bodyPr wrap="square" rtlCol="0">
            <a:spAutoFit/>
          </a:bodyPr>
          <a:lstStyle/>
          <a:p>
            <a:r>
              <a:rPr lang="fr-FR" sz="1000" dirty="0">
                <a:latin typeface="Comic Sans MS" panose="030F0702030302020204" pitchFamily="66" charset="0"/>
              </a:rPr>
              <a:t>le festival propose – the festival </a:t>
            </a:r>
            <a:r>
              <a:rPr lang="fr-FR" sz="1000" dirty="0" err="1">
                <a:latin typeface="Comic Sans MS" panose="030F0702030302020204" pitchFamily="66" charset="0"/>
              </a:rPr>
              <a:t>features</a:t>
            </a:r>
            <a:r>
              <a:rPr lang="fr-FR" sz="1000" dirty="0">
                <a:latin typeface="Comic Sans MS" panose="030F0702030302020204" pitchFamily="66" charset="0"/>
              </a:rPr>
              <a:t> </a:t>
            </a:r>
          </a:p>
          <a:p>
            <a:r>
              <a:rPr lang="fr-FR" sz="1000" dirty="0">
                <a:latin typeface="Comic Sans MS" panose="030F0702030302020204" pitchFamily="66" charset="0"/>
              </a:rPr>
              <a:t>des défilés colorés – </a:t>
            </a:r>
            <a:r>
              <a:rPr lang="fr-FR" sz="1000" dirty="0" err="1">
                <a:latin typeface="Comic Sans MS" panose="030F0702030302020204" pitchFamily="66" charset="0"/>
              </a:rPr>
              <a:t>colourful</a:t>
            </a:r>
            <a:r>
              <a:rPr lang="fr-FR" sz="1000" dirty="0">
                <a:latin typeface="Comic Sans MS" panose="030F0702030302020204" pitchFamily="66" charset="0"/>
              </a:rPr>
              <a:t> parades </a:t>
            </a:r>
          </a:p>
          <a:p>
            <a:r>
              <a:rPr lang="fr-FR" sz="1000" dirty="0">
                <a:latin typeface="Comic Sans MS" panose="030F0702030302020204" pitchFamily="66" charset="0"/>
              </a:rPr>
              <a:t>des sculptures sur glace – </a:t>
            </a:r>
            <a:r>
              <a:rPr lang="fr-FR" sz="1000" dirty="0" err="1">
                <a:latin typeface="Comic Sans MS" panose="030F0702030302020204" pitchFamily="66" charset="0"/>
              </a:rPr>
              <a:t>ice</a:t>
            </a:r>
            <a:r>
              <a:rPr lang="fr-FR" sz="1000" dirty="0">
                <a:latin typeface="Comic Sans MS" panose="030F0702030302020204" pitchFamily="66" charset="0"/>
              </a:rPr>
              <a:t> sculptures </a:t>
            </a:r>
          </a:p>
          <a:p>
            <a:r>
              <a:rPr lang="fr-FR" sz="1000" dirty="0">
                <a:latin typeface="Comic Sans MS" panose="030F0702030302020204" pitchFamily="66" charset="0"/>
              </a:rPr>
              <a:t>des pistes de glissades enneigées – </a:t>
            </a:r>
            <a:r>
              <a:rPr lang="fr-FR" sz="1000" dirty="0" err="1">
                <a:latin typeface="Comic Sans MS" panose="030F0702030302020204" pitchFamily="66" charset="0"/>
              </a:rPr>
              <a:t>snow</a:t>
            </a:r>
            <a:r>
              <a:rPr lang="fr-FR" sz="1000" dirty="0">
                <a:latin typeface="Comic Sans MS" panose="030F0702030302020204" pitchFamily="66" charset="0"/>
              </a:rPr>
              <a:t> slides </a:t>
            </a:r>
          </a:p>
          <a:p>
            <a:r>
              <a:rPr lang="fr-FR" sz="1000" dirty="0">
                <a:latin typeface="Comic Sans MS" panose="030F0702030302020204" pitchFamily="66" charset="0"/>
              </a:rPr>
              <a:t>des diverses activités de plein air – </a:t>
            </a:r>
            <a:r>
              <a:rPr lang="fr-FR" sz="1000" dirty="0" err="1">
                <a:latin typeface="Comic Sans MS" panose="030F0702030302020204" pitchFamily="66" charset="0"/>
              </a:rPr>
              <a:t>various</a:t>
            </a:r>
            <a:r>
              <a:rPr lang="fr-FR" sz="1000" dirty="0">
                <a:latin typeface="Comic Sans MS" panose="030F0702030302020204" pitchFamily="66" charset="0"/>
              </a:rPr>
              <a:t> </a:t>
            </a:r>
            <a:r>
              <a:rPr lang="fr-FR" sz="1000" dirty="0" err="1">
                <a:latin typeface="Comic Sans MS" panose="030F0702030302020204" pitchFamily="66" charset="0"/>
              </a:rPr>
              <a:t>outdoor</a:t>
            </a:r>
            <a:r>
              <a:rPr lang="fr-FR" sz="1000" dirty="0">
                <a:latin typeface="Comic Sans MS" panose="030F0702030302020204" pitchFamily="66" charset="0"/>
              </a:rPr>
              <a:t> </a:t>
            </a:r>
            <a:r>
              <a:rPr lang="fr-FR" sz="1000" dirty="0" err="1">
                <a:latin typeface="Comic Sans MS" panose="030F0702030302020204" pitchFamily="66" charset="0"/>
              </a:rPr>
              <a:t>activities</a:t>
            </a:r>
            <a:endParaRPr lang="fr-FR" sz="1000" dirty="0">
              <a:latin typeface="Comic Sans MS" panose="030F0702030302020204" pitchFamily="66" charset="0"/>
            </a:endParaRPr>
          </a:p>
        </p:txBody>
      </p:sp>
      <p:sp>
        <p:nvSpPr>
          <p:cNvPr id="57" name="TextBox 56">
            <a:extLst>
              <a:ext uri="{FF2B5EF4-FFF2-40B4-BE49-F238E27FC236}">
                <a16:creationId xmlns:a16="http://schemas.microsoft.com/office/drawing/2014/main" id="{8978E786-016A-4340-9FE0-EF2D8089FB59}"/>
              </a:ext>
            </a:extLst>
          </p:cNvPr>
          <p:cNvSpPr txBox="1"/>
          <p:nvPr/>
        </p:nvSpPr>
        <p:spPr>
          <a:xfrm>
            <a:off x="186937" y="5590412"/>
            <a:ext cx="3570949" cy="1061829"/>
          </a:xfrm>
          <a:custGeom>
            <a:avLst/>
            <a:gdLst>
              <a:gd name="connsiteX0" fmla="*/ 0 w 3570949"/>
              <a:gd name="connsiteY0" fmla="*/ 0 h 1061829"/>
              <a:gd name="connsiteX1" fmla="*/ 488030 w 3570949"/>
              <a:gd name="connsiteY1" fmla="*/ 0 h 1061829"/>
              <a:gd name="connsiteX2" fmla="*/ 1154607 w 3570949"/>
              <a:gd name="connsiteY2" fmla="*/ 0 h 1061829"/>
              <a:gd name="connsiteX3" fmla="*/ 1785475 w 3570949"/>
              <a:gd name="connsiteY3" fmla="*/ 0 h 1061829"/>
              <a:gd name="connsiteX4" fmla="*/ 2416342 w 3570949"/>
              <a:gd name="connsiteY4" fmla="*/ 0 h 1061829"/>
              <a:gd name="connsiteX5" fmla="*/ 2940081 w 3570949"/>
              <a:gd name="connsiteY5" fmla="*/ 0 h 1061829"/>
              <a:gd name="connsiteX6" fmla="*/ 3570949 w 3570949"/>
              <a:gd name="connsiteY6" fmla="*/ 0 h 1061829"/>
              <a:gd name="connsiteX7" fmla="*/ 3570949 w 3570949"/>
              <a:gd name="connsiteY7" fmla="*/ 499060 h 1061829"/>
              <a:gd name="connsiteX8" fmla="*/ 3570949 w 3570949"/>
              <a:gd name="connsiteY8" fmla="*/ 1061829 h 1061829"/>
              <a:gd name="connsiteX9" fmla="*/ 3082919 w 3570949"/>
              <a:gd name="connsiteY9" fmla="*/ 1061829 h 1061829"/>
              <a:gd name="connsiteX10" fmla="*/ 2559180 w 3570949"/>
              <a:gd name="connsiteY10" fmla="*/ 1061829 h 1061829"/>
              <a:gd name="connsiteX11" fmla="*/ 2071150 w 3570949"/>
              <a:gd name="connsiteY11" fmla="*/ 1061829 h 1061829"/>
              <a:gd name="connsiteX12" fmla="*/ 1404573 w 3570949"/>
              <a:gd name="connsiteY12" fmla="*/ 1061829 h 1061829"/>
              <a:gd name="connsiteX13" fmla="*/ 809415 w 3570949"/>
              <a:gd name="connsiteY13" fmla="*/ 1061829 h 1061829"/>
              <a:gd name="connsiteX14" fmla="*/ 0 w 3570949"/>
              <a:gd name="connsiteY14" fmla="*/ 1061829 h 1061829"/>
              <a:gd name="connsiteX15" fmla="*/ 0 w 3570949"/>
              <a:gd name="connsiteY15" fmla="*/ 509678 h 1061829"/>
              <a:gd name="connsiteX16" fmla="*/ 0 w 3570949"/>
              <a:gd name="connsiteY16" fmla="*/ 0 h 106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70949" h="1061829" extrusionOk="0">
                <a:moveTo>
                  <a:pt x="0" y="0"/>
                </a:moveTo>
                <a:cubicBezTo>
                  <a:pt x="100039" y="9922"/>
                  <a:pt x="328079" y="-17995"/>
                  <a:pt x="488030" y="0"/>
                </a:cubicBezTo>
                <a:cubicBezTo>
                  <a:pt x="647981" y="17995"/>
                  <a:pt x="992138" y="28020"/>
                  <a:pt x="1154607" y="0"/>
                </a:cubicBezTo>
                <a:cubicBezTo>
                  <a:pt x="1317076" y="-28020"/>
                  <a:pt x="1480407" y="28525"/>
                  <a:pt x="1785475" y="0"/>
                </a:cubicBezTo>
                <a:cubicBezTo>
                  <a:pt x="2090543" y="-28525"/>
                  <a:pt x="2222803" y="2816"/>
                  <a:pt x="2416342" y="0"/>
                </a:cubicBezTo>
                <a:cubicBezTo>
                  <a:pt x="2609881" y="-2816"/>
                  <a:pt x="2711926" y="-9038"/>
                  <a:pt x="2940081" y="0"/>
                </a:cubicBezTo>
                <a:cubicBezTo>
                  <a:pt x="3168236" y="9038"/>
                  <a:pt x="3381542" y="19898"/>
                  <a:pt x="3570949" y="0"/>
                </a:cubicBezTo>
                <a:cubicBezTo>
                  <a:pt x="3576398" y="204390"/>
                  <a:pt x="3590164" y="252110"/>
                  <a:pt x="3570949" y="499060"/>
                </a:cubicBezTo>
                <a:cubicBezTo>
                  <a:pt x="3551734" y="746010"/>
                  <a:pt x="3556467" y="949275"/>
                  <a:pt x="3570949" y="1061829"/>
                </a:cubicBezTo>
                <a:cubicBezTo>
                  <a:pt x="3452646" y="1070654"/>
                  <a:pt x="3224359" y="1070123"/>
                  <a:pt x="3082919" y="1061829"/>
                </a:cubicBezTo>
                <a:cubicBezTo>
                  <a:pt x="2941479" y="1053536"/>
                  <a:pt x="2811613" y="1036986"/>
                  <a:pt x="2559180" y="1061829"/>
                </a:cubicBezTo>
                <a:cubicBezTo>
                  <a:pt x="2306747" y="1086672"/>
                  <a:pt x="2291290" y="1085493"/>
                  <a:pt x="2071150" y="1061829"/>
                </a:cubicBezTo>
                <a:cubicBezTo>
                  <a:pt x="1851010" y="1038166"/>
                  <a:pt x="1631949" y="1078288"/>
                  <a:pt x="1404573" y="1061829"/>
                </a:cubicBezTo>
                <a:cubicBezTo>
                  <a:pt x="1177197" y="1045370"/>
                  <a:pt x="1030946" y="1085412"/>
                  <a:pt x="809415" y="1061829"/>
                </a:cubicBezTo>
                <a:cubicBezTo>
                  <a:pt x="587884" y="1038246"/>
                  <a:pt x="333605" y="1056635"/>
                  <a:pt x="0" y="1061829"/>
                </a:cubicBezTo>
                <a:cubicBezTo>
                  <a:pt x="-24017" y="818647"/>
                  <a:pt x="-17387" y="676462"/>
                  <a:pt x="0" y="509678"/>
                </a:cubicBezTo>
                <a:cubicBezTo>
                  <a:pt x="17387" y="342894"/>
                  <a:pt x="5844" y="150717"/>
                  <a:pt x="0" y="0"/>
                </a:cubicBezTo>
                <a:close/>
              </a:path>
            </a:pathLst>
          </a:custGeom>
          <a:noFill/>
          <a:ln w="12700">
            <a:solidFill>
              <a:schemeClr val="tx1"/>
            </a:solidFill>
            <a:extLst>
              <a:ext uri="{C807C97D-BFC1-408E-A445-0C87EB9F89A2}">
                <ask:lineSketchStyleProps xmlns:ask="http://schemas.microsoft.com/office/drawing/2018/sketchyshapes" sd="1876151999">
                  <a:prstGeom prst="rect">
                    <a:avLst/>
                  </a:prstGeom>
                  <ask:type>
                    <ask:lineSketchFreehand/>
                  </ask:type>
                </ask:lineSketchStyleProps>
              </a:ext>
            </a:extLst>
          </a:ln>
        </p:spPr>
        <p:txBody>
          <a:bodyPr wrap="square" rtlCol="0">
            <a:spAutoFit/>
          </a:bodyPr>
          <a:lstStyle/>
          <a:p>
            <a:r>
              <a:rPr lang="fr-FR" sz="900" dirty="0">
                <a:latin typeface="Comic Sans MS" panose="030F0702030302020204" pitchFamily="66" charset="0"/>
              </a:rPr>
              <a:t>Il y a des expositions – </a:t>
            </a:r>
            <a:r>
              <a:rPr lang="fr-FR" sz="900" dirty="0" err="1">
                <a:latin typeface="Comic Sans MS" panose="030F0702030302020204" pitchFamily="66" charset="0"/>
              </a:rPr>
              <a:t>there</a:t>
            </a:r>
            <a:r>
              <a:rPr lang="fr-FR" sz="900" dirty="0">
                <a:latin typeface="Comic Sans MS" panose="030F0702030302020204" pitchFamily="66" charset="0"/>
              </a:rPr>
              <a:t> are displays</a:t>
            </a:r>
          </a:p>
          <a:p>
            <a:r>
              <a:rPr lang="fr-FR" sz="900" dirty="0">
                <a:latin typeface="Comic Sans MS" panose="030F0702030302020204" pitchFamily="66" charset="0"/>
              </a:rPr>
              <a:t>Il y a des sculptures – </a:t>
            </a:r>
            <a:r>
              <a:rPr lang="fr-FR" sz="900" dirty="0" err="1">
                <a:latin typeface="Comic Sans MS" panose="030F0702030302020204" pitchFamily="66" charset="0"/>
              </a:rPr>
              <a:t>there</a:t>
            </a:r>
            <a:r>
              <a:rPr lang="fr-FR" sz="900" dirty="0">
                <a:latin typeface="Comic Sans MS" panose="030F0702030302020204" pitchFamily="66" charset="0"/>
              </a:rPr>
              <a:t> are sculptures </a:t>
            </a:r>
          </a:p>
          <a:p>
            <a:r>
              <a:rPr lang="fr-FR" sz="900" dirty="0">
                <a:latin typeface="Comic Sans MS" panose="030F0702030302020204" pitchFamily="66" charset="0"/>
              </a:rPr>
              <a:t>Il y a des charrettes – </a:t>
            </a:r>
            <a:r>
              <a:rPr lang="fr-FR" sz="900" dirty="0" err="1">
                <a:latin typeface="Comic Sans MS" panose="030F0702030302020204" pitchFamily="66" charset="0"/>
              </a:rPr>
              <a:t>there</a:t>
            </a:r>
            <a:r>
              <a:rPr lang="fr-FR" sz="900" dirty="0">
                <a:latin typeface="Comic Sans MS" panose="030F0702030302020204" pitchFamily="66" charset="0"/>
              </a:rPr>
              <a:t> are </a:t>
            </a:r>
            <a:r>
              <a:rPr lang="fr-FR" sz="900" dirty="0" err="1">
                <a:latin typeface="Comic Sans MS" panose="030F0702030302020204" pitchFamily="66" charset="0"/>
              </a:rPr>
              <a:t>floats</a:t>
            </a:r>
            <a:endParaRPr lang="fr-FR" sz="900" dirty="0">
              <a:latin typeface="Comic Sans MS" panose="030F0702030302020204" pitchFamily="66" charset="0"/>
            </a:endParaRPr>
          </a:p>
          <a:p>
            <a:r>
              <a:rPr lang="fr-FR" sz="900" dirty="0">
                <a:latin typeface="Comic Sans MS" panose="030F0702030302020204" pitchFamily="66" charset="0"/>
              </a:rPr>
              <a:t>Il y a des décorations – </a:t>
            </a:r>
            <a:r>
              <a:rPr lang="fr-FR" sz="900" dirty="0" err="1">
                <a:latin typeface="Comic Sans MS" panose="030F0702030302020204" pitchFamily="66" charset="0"/>
              </a:rPr>
              <a:t>there</a:t>
            </a:r>
            <a:r>
              <a:rPr lang="fr-FR" sz="900" dirty="0">
                <a:latin typeface="Comic Sans MS" panose="030F0702030302020204" pitchFamily="66" charset="0"/>
              </a:rPr>
              <a:t> are </a:t>
            </a:r>
            <a:r>
              <a:rPr lang="fr-FR" sz="900" dirty="0" err="1">
                <a:latin typeface="Comic Sans MS" panose="030F0702030302020204" pitchFamily="66" charset="0"/>
              </a:rPr>
              <a:t>decorations</a:t>
            </a:r>
            <a:endParaRPr lang="fr-FR" sz="900" dirty="0">
              <a:latin typeface="Comic Sans MS" panose="030F0702030302020204" pitchFamily="66" charset="0"/>
            </a:endParaRPr>
          </a:p>
          <a:p>
            <a:r>
              <a:rPr lang="fr-FR" sz="900" dirty="0">
                <a:latin typeface="Comic Sans MS" panose="030F0702030302020204" pitchFamily="66" charset="0"/>
              </a:rPr>
              <a:t>Il y a des parades – </a:t>
            </a:r>
            <a:r>
              <a:rPr lang="fr-FR" sz="900" dirty="0" err="1">
                <a:latin typeface="Comic Sans MS" panose="030F0702030302020204" pitchFamily="66" charset="0"/>
              </a:rPr>
              <a:t>there</a:t>
            </a:r>
            <a:r>
              <a:rPr lang="fr-FR" sz="900" dirty="0">
                <a:latin typeface="Comic Sans MS" panose="030F0702030302020204" pitchFamily="66" charset="0"/>
              </a:rPr>
              <a:t> are parades</a:t>
            </a:r>
          </a:p>
          <a:p>
            <a:r>
              <a:rPr lang="fr-FR" sz="900" dirty="0">
                <a:latin typeface="Comic Sans MS" panose="030F0702030302020204" pitchFamily="66" charset="0"/>
              </a:rPr>
              <a:t>Il y a des spectacles de rue – </a:t>
            </a:r>
            <a:r>
              <a:rPr lang="fr-FR" sz="900" dirty="0" err="1">
                <a:latin typeface="Comic Sans MS" panose="030F0702030302020204" pitchFamily="66" charset="0"/>
              </a:rPr>
              <a:t>there</a:t>
            </a:r>
            <a:r>
              <a:rPr lang="fr-FR" sz="900" dirty="0">
                <a:latin typeface="Comic Sans MS" panose="030F0702030302020204" pitchFamily="66" charset="0"/>
              </a:rPr>
              <a:t> are </a:t>
            </a:r>
            <a:r>
              <a:rPr lang="fr-FR" sz="900" dirty="0" err="1">
                <a:latin typeface="Comic Sans MS" panose="030F0702030302020204" pitchFamily="66" charset="0"/>
              </a:rPr>
              <a:t>street</a:t>
            </a:r>
            <a:r>
              <a:rPr lang="fr-FR" sz="900" dirty="0">
                <a:latin typeface="Comic Sans MS" panose="030F0702030302020204" pitchFamily="66" charset="0"/>
              </a:rPr>
              <a:t> performances</a:t>
            </a:r>
          </a:p>
          <a:p>
            <a:r>
              <a:rPr lang="fr-FR" sz="900" dirty="0">
                <a:latin typeface="Comic Sans MS" panose="030F0702030302020204" pitchFamily="66" charset="0"/>
              </a:rPr>
              <a:t>Il y a des expositions – </a:t>
            </a:r>
            <a:r>
              <a:rPr lang="fr-FR" sz="900" dirty="0" err="1">
                <a:latin typeface="Comic Sans MS" panose="030F0702030302020204" pitchFamily="66" charset="0"/>
              </a:rPr>
              <a:t>there</a:t>
            </a:r>
            <a:r>
              <a:rPr lang="fr-FR" sz="900" dirty="0">
                <a:latin typeface="Comic Sans MS" panose="030F0702030302020204" pitchFamily="66" charset="0"/>
              </a:rPr>
              <a:t> are exhibitions</a:t>
            </a:r>
          </a:p>
        </p:txBody>
      </p:sp>
      <p:sp>
        <p:nvSpPr>
          <p:cNvPr id="4" name="TextBox 3">
            <a:extLst>
              <a:ext uri="{FF2B5EF4-FFF2-40B4-BE49-F238E27FC236}">
                <a16:creationId xmlns:a16="http://schemas.microsoft.com/office/drawing/2014/main" id="{D03D6B5C-06A1-40DD-8440-6DEC76684EED}"/>
              </a:ext>
            </a:extLst>
          </p:cNvPr>
          <p:cNvSpPr txBox="1"/>
          <p:nvPr/>
        </p:nvSpPr>
        <p:spPr>
          <a:xfrm>
            <a:off x="3089618" y="47609"/>
            <a:ext cx="5981587" cy="523220"/>
          </a:xfrm>
          <a:prstGeom prst="rect">
            <a:avLst/>
          </a:prstGeom>
          <a:noFill/>
        </p:spPr>
        <p:txBody>
          <a:bodyPr wrap="square" rtlCol="0">
            <a:spAutoFit/>
          </a:bodyPr>
          <a:lstStyle/>
          <a:p>
            <a:r>
              <a:rPr lang="fr-FR" sz="1400">
                <a:solidFill>
                  <a:srgbClr val="00B050"/>
                </a:solidFill>
                <a:latin typeface="Comic Sans MS" panose="030F0702030302020204" pitchFamily="66" charset="0"/>
              </a:rPr>
              <a:t>It’s a great idea to know about these festivals as it’s a common topic in all exams, scan the QR codes for videos/ more info! </a:t>
            </a:r>
          </a:p>
        </p:txBody>
      </p:sp>
      <p:sp>
        <p:nvSpPr>
          <p:cNvPr id="8" name="TextBox 7">
            <a:extLst>
              <a:ext uri="{FF2B5EF4-FFF2-40B4-BE49-F238E27FC236}">
                <a16:creationId xmlns:a16="http://schemas.microsoft.com/office/drawing/2014/main" id="{3329EF24-1D95-4C6F-9481-DE5BF340CA76}"/>
              </a:ext>
            </a:extLst>
          </p:cNvPr>
          <p:cNvSpPr txBox="1"/>
          <p:nvPr/>
        </p:nvSpPr>
        <p:spPr>
          <a:xfrm>
            <a:off x="8601129" y="6389305"/>
            <a:ext cx="475488" cy="369332"/>
          </a:xfrm>
          <a:prstGeom prst="rect">
            <a:avLst/>
          </a:prstGeom>
          <a:noFill/>
          <a:ln>
            <a:noFill/>
          </a:ln>
        </p:spPr>
        <p:txBody>
          <a:bodyPr wrap="square" rtlCol="0">
            <a:spAutoFit/>
          </a:bodyPr>
          <a:lstStyle/>
          <a:p>
            <a:r>
              <a:rPr lang="fr-FR">
                <a:latin typeface="Comic Sans MS" panose="030F0702030302020204" pitchFamily="66" charset="0"/>
              </a:rPr>
              <a:t>13</a:t>
            </a:r>
          </a:p>
        </p:txBody>
      </p:sp>
      <p:sp>
        <p:nvSpPr>
          <p:cNvPr id="10" name="TextBox 9">
            <a:extLst>
              <a:ext uri="{FF2B5EF4-FFF2-40B4-BE49-F238E27FC236}">
                <a16:creationId xmlns:a16="http://schemas.microsoft.com/office/drawing/2014/main" id="{6956D4D6-7933-A88E-4BCD-5E10926A3884}"/>
              </a:ext>
            </a:extLst>
          </p:cNvPr>
          <p:cNvSpPr txBox="1"/>
          <p:nvPr/>
        </p:nvSpPr>
        <p:spPr>
          <a:xfrm>
            <a:off x="69200" y="4657743"/>
            <a:ext cx="5162984" cy="861774"/>
          </a:xfrm>
          <a:prstGeom prst="rect">
            <a:avLst/>
          </a:prstGeom>
          <a:noFill/>
        </p:spPr>
        <p:txBody>
          <a:bodyPr wrap="square" rtlCol="0">
            <a:spAutoFit/>
          </a:bodyPr>
          <a:lstStyle/>
          <a:p>
            <a:pPr algn="l"/>
            <a:r>
              <a:rPr lang="fr-FR" sz="1000" dirty="0">
                <a:solidFill>
                  <a:srgbClr val="0D0D0D"/>
                </a:solidFill>
                <a:highlight>
                  <a:srgbClr val="FFFFFF"/>
                </a:highlight>
                <a:latin typeface="Söhne"/>
              </a:rPr>
              <a:t>This festival </a:t>
            </a:r>
            <a:r>
              <a:rPr lang="fr-FR" sz="1000" dirty="0" err="1">
                <a:solidFill>
                  <a:srgbClr val="0D0D0D"/>
                </a:solidFill>
                <a:highlight>
                  <a:srgbClr val="FFFFFF"/>
                </a:highlight>
                <a:latin typeface="Söhne"/>
              </a:rPr>
              <a:t>is</a:t>
            </a:r>
            <a:r>
              <a:rPr lang="fr-FR" sz="1000" dirty="0">
                <a:solidFill>
                  <a:srgbClr val="0D0D0D"/>
                </a:solidFill>
                <a:highlight>
                  <a:srgbClr val="FFFFFF"/>
                </a:highlight>
                <a:latin typeface="Söhne"/>
              </a:rPr>
              <a:t> a big party all about </a:t>
            </a:r>
            <a:r>
              <a:rPr lang="fr-FR" sz="1000" dirty="0" err="1">
                <a:solidFill>
                  <a:srgbClr val="0D0D0D"/>
                </a:solidFill>
                <a:highlight>
                  <a:srgbClr val="FFFFFF"/>
                </a:highlight>
                <a:latin typeface="Söhne"/>
              </a:rPr>
              <a:t>celebrating</a:t>
            </a:r>
            <a:r>
              <a:rPr lang="fr-FR" sz="1000" dirty="0">
                <a:solidFill>
                  <a:srgbClr val="0D0D0D"/>
                </a:solidFill>
                <a:highlight>
                  <a:srgbClr val="FFFFFF"/>
                </a:highlight>
                <a:latin typeface="Söhne"/>
              </a:rPr>
              <a:t> </a:t>
            </a:r>
            <a:r>
              <a:rPr lang="fr-FR" sz="1000" dirty="0" err="1">
                <a:solidFill>
                  <a:srgbClr val="0D0D0D"/>
                </a:solidFill>
                <a:highlight>
                  <a:srgbClr val="FFFFFF"/>
                </a:highlight>
                <a:latin typeface="Söhne"/>
              </a:rPr>
              <a:t>lemons</a:t>
            </a:r>
            <a:r>
              <a:rPr lang="fr-FR" sz="1000" dirty="0">
                <a:solidFill>
                  <a:srgbClr val="0D0D0D"/>
                </a:solidFill>
                <a:highlight>
                  <a:srgbClr val="FFFFFF"/>
                </a:highlight>
                <a:latin typeface="Söhne"/>
              </a:rPr>
              <a:t> and oranges. Imagine </a:t>
            </a:r>
            <a:r>
              <a:rPr lang="fr-FR" sz="1000" dirty="0" err="1">
                <a:solidFill>
                  <a:srgbClr val="0D0D0D"/>
                </a:solidFill>
                <a:highlight>
                  <a:srgbClr val="FFFFFF"/>
                </a:highlight>
                <a:latin typeface="Söhne"/>
              </a:rPr>
              <a:t>huge</a:t>
            </a:r>
            <a:r>
              <a:rPr lang="fr-FR" sz="1000" dirty="0">
                <a:solidFill>
                  <a:srgbClr val="0D0D0D"/>
                </a:solidFill>
                <a:highlight>
                  <a:srgbClr val="FFFFFF"/>
                </a:highlight>
                <a:latin typeface="Söhne"/>
              </a:rPr>
              <a:t> displays made </a:t>
            </a:r>
            <a:r>
              <a:rPr lang="fr-FR" sz="1000" dirty="0" err="1">
                <a:solidFill>
                  <a:srgbClr val="0D0D0D"/>
                </a:solidFill>
                <a:highlight>
                  <a:srgbClr val="FFFFFF"/>
                </a:highlight>
                <a:latin typeface="Söhne"/>
              </a:rPr>
              <a:t>entirely</a:t>
            </a:r>
            <a:r>
              <a:rPr lang="fr-FR" sz="1000" dirty="0">
                <a:solidFill>
                  <a:srgbClr val="0D0D0D"/>
                </a:solidFill>
                <a:highlight>
                  <a:srgbClr val="FFFFFF"/>
                </a:highlight>
                <a:latin typeface="Söhne"/>
              </a:rPr>
              <a:t> of </a:t>
            </a:r>
            <a:r>
              <a:rPr lang="fr-FR" sz="1000" dirty="0" err="1">
                <a:solidFill>
                  <a:srgbClr val="0D0D0D"/>
                </a:solidFill>
                <a:highlight>
                  <a:srgbClr val="FFFFFF"/>
                </a:highlight>
                <a:latin typeface="Söhne"/>
              </a:rPr>
              <a:t>lemons</a:t>
            </a:r>
            <a:r>
              <a:rPr lang="fr-FR" sz="1000" dirty="0">
                <a:solidFill>
                  <a:srgbClr val="0D0D0D"/>
                </a:solidFill>
                <a:highlight>
                  <a:srgbClr val="FFFFFF"/>
                </a:highlight>
                <a:latin typeface="Söhne"/>
              </a:rPr>
              <a:t> and oranges – </a:t>
            </a:r>
            <a:r>
              <a:rPr lang="fr-FR" sz="1000" dirty="0" err="1">
                <a:solidFill>
                  <a:srgbClr val="0D0D0D"/>
                </a:solidFill>
                <a:highlight>
                  <a:srgbClr val="FFFFFF"/>
                </a:highlight>
                <a:latin typeface="Söhne"/>
              </a:rPr>
              <a:t>they</a:t>
            </a:r>
            <a:r>
              <a:rPr lang="fr-FR" sz="1000" dirty="0">
                <a:solidFill>
                  <a:srgbClr val="0D0D0D"/>
                </a:solidFill>
                <a:highlight>
                  <a:srgbClr val="FFFFFF"/>
                </a:highlight>
                <a:latin typeface="Söhne"/>
              </a:rPr>
              <a:t> </a:t>
            </a:r>
            <a:r>
              <a:rPr lang="fr-FR" sz="1000" dirty="0" err="1">
                <a:solidFill>
                  <a:srgbClr val="0D0D0D"/>
                </a:solidFill>
                <a:highlight>
                  <a:srgbClr val="FFFFFF"/>
                </a:highlight>
                <a:latin typeface="Söhne"/>
              </a:rPr>
              <a:t>create</a:t>
            </a:r>
            <a:r>
              <a:rPr lang="fr-FR" sz="1000" dirty="0">
                <a:solidFill>
                  <a:srgbClr val="0D0D0D"/>
                </a:solidFill>
                <a:highlight>
                  <a:srgbClr val="FFFFFF"/>
                </a:highlight>
                <a:latin typeface="Söhne"/>
              </a:rPr>
              <a:t> sculptures, </a:t>
            </a:r>
            <a:r>
              <a:rPr lang="fr-FR" sz="1000" dirty="0" err="1">
                <a:solidFill>
                  <a:srgbClr val="0D0D0D"/>
                </a:solidFill>
                <a:highlight>
                  <a:srgbClr val="FFFFFF"/>
                </a:highlight>
                <a:latin typeface="Söhne"/>
              </a:rPr>
              <a:t>floats</a:t>
            </a:r>
            <a:r>
              <a:rPr lang="fr-FR" sz="1000" dirty="0">
                <a:solidFill>
                  <a:srgbClr val="0D0D0D"/>
                </a:solidFill>
                <a:highlight>
                  <a:srgbClr val="FFFFFF"/>
                </a:highlight>
                <a:latin typeface="Söhne"/>
              </a:rPr>
              <a:t>, and </a:t>
            </a:r>
            <a:r>
              <a:rPr lang="fr-FR" sz="1000" dirty="0" err="1">
                <a:solidFill>
                  <a:srgbClr val="0D0D0D"/>
                </a:solidFill>
                <a:highlight>
                  <a:srgbClr val="FFFFFF"/>
                </a:highlight>
                <a:latin typeface="Söhne"/>
              </a:rPr>
              <a:t>decorations</a:t>
            </a:r>
            <a:r>
              <a:rPr lang="fr-FR" sz="1000" dirty="0">
                <a:solidFill>
                  <a:srgbClr val="0D0D0D"/>
                </a:solidFill>
                <a:highlight>
                  <a:srgbClr val="FFFFFF"/>
                </a:highlight>
                <a:latin typeface="Söhne"/>
              </a:rPr>
              <a:t> </a:t>
            </a:r>
            <a:r>
              <a:rPr lang="fr-FR" sz="1000" dirty="0" err="1">
                <a:solidFill>
                  <a:srgbClr val="0D0D0D"/>
                </a:solidFill>
                <a:highlight>
                  <a:srgbClr val="FFFFFF"/>
                </a:highlight>
                <a:latin typeface="Söhne"/>
              </a:rPr>
              <a:t>that</a:t>
            </a:r>
            <a:r>
              <a:rPr lang="fr-FR" sz="1000" dirty="0">
                <a:solidFill>
                  <a:srgbClr val="0D0D0D"/>
                </a:solidFill>
                <a:highlight>
                  <a:srgbClr val="FFFFFF"/>
                </a:highlight>
                <a:latin typeface="Söhne"/>
              </a:rPr>
              <a:t> are super </a:t>
            </a:r>
            <a:r>
              <a:rPr lang="fr-FR" sz="1000" dirty="0" err="1">
                <a:solidFill>
                  <a:srgbClr val="0D0D0D"/>
                </a:solidFill>
                <a:highlight>
                  <a:srgbClr val="FFFFFF"/>
                </a:highlight>
                <a:latin typeface="Söhne"/>
              </a:rPr>
              <a:t>interesting</a:t>
            </a:r>
            <a:r>
              <a:rPr lang="fr-FR" sz="1000" dirty="0">
                <a:solidFill>
                  <a:srgbClr val="0D0D0D"/>
                </a:solidFill>
                <a:highlight>
                  <a:srgbClr val="FFFFFF"/>
                </a:highlight>
                <a:latin typeface="Söhne"/>
              </a:rPr>
              <a:t> to </a:t>
            </a:r>
            <a:r>
              <a:rPr lang="fr-FR" sz="1000" dirty="0" err="1">
                <a:solidFill>
                  <a:srgbClr val="0D0D0D"/>
                </a:solidFill>
                <a:highlight>
                  <a:srgbClr val="FFFFFF"/>
                </a:highlight>
                <a:latin typeface="Söhne"/>
              </a:rPr>
              <a:t>see</a:t>
            </a:r>
            <a:r>
              <a:rPr lang="fr-FR" sz="1000" dirty="0">
                <a:solidFill>
                  <a:srgbClr val="0D0D0D"/>
                </a:solidFill>
                <a:highlight>
                  <a:srgbClr val="FFFFFF"/>
                </a:highlight>
                <a:latin typeface="Söhne"/>
              </a:rPr>
              <a:t>! There are fun parades, </a:t>
            </a:r>
            <a:r>
              <a:rPr lang="fr-FR" sz="1000" dirty="0" err="1">
                <a:solidFill>
                  <a:srgbClr val="0D0D0D"/>
                </a:solidFill>
                <a:highlight>
                  <a:srgbClr val="FFFFFF"/>
                </a:highlight>
                <a:latin typeface="Söhne"/>
              </a:rPr>
              <a:t>street</a:t>
            </a:r>
            <a:r>
              <a:rPr lang="fr-FR" sz="1000" dirty="0">
                <a:solidFill>
                  <a:srgbClr val="0D0D0D"/>
                </a:solidFill>
                <a:highlight>
                  <a:srgbClr val="FFFFFF"/>
                </a:highlight>
                <a:latin typeface="Söhne"/>
              </a:rPr>
              <a:t> performances, exhibitions </a:t>
            </a:r>
            <a:r>
              <a:rPr lang="fr-FR" sz="1000" dirty="0" err="1">
                <a:solidFill>
                  <a:srgbClr val="0D0D0D"/>
                </a:solidFill>
                <a:highlight>
                  <a:srgbClr val="FFFFFF"/>
                </a:highlight>
                <a:latin typeface="Söhne"/>
              </a:rPr>
              <a:t>where</a:t>
            </a:r>
            <a:r>
              <a:rPr lang="fr-FR" sz="1000" dirty="0">
                <a:solidFill>
                  <a:srgbClr val="0D0D0D"/>
                </a:solidFill>
                <a:highlight>
                  <a:srgbClr val="FFFFFF"/>
                </a:highlight>
                <a:latin typeface="Söhne"/>
              </a:rPr>
              <a:t> </a:t>
            </a:r>
            <a:r>
              <a:rPr lang="fr-FR" sz="1000" dirty="0" err="1">
                <a:solidFill>
                  <a:srgbClr val="0D0D0D"/>
                </a:solidFill>
                <a:highlight>
                  <a:srgbClr val="FFFFFF"/>
                </a:highlight>
                <a:latin typeface="Söhne"/>
              </a:rPr>
              <a:t>you</a:t>
            </a:r>
            <a:r>
              <a:rPr lang="fr-FR" sz="1000" dirty="0">
                <a:solidFill>
                  <a:srgbClr val="0D0D0D"/>
                </a:solidFill>
                <a:highlight>
                  <a:srgbClr val="FFFFFF"/>
                </a:highlight>
                <a:latin typeface="Söhne"/>
              </a:rPr>
              <a:t> can </a:t>
            </a:r>
            <a:r>
              <a:rPr lang="fr-FR" sz="1000" dirty="0" err="1">
                <a:solidFill>
                  <a:srgbClr val="0D0D0D"/>
                </a:solidFill>
                <a:highlight>
                  <a:srgbClr val="FFFFFF"/>
                </a:highlight>
                <a:latin typeface="Söhne"/>
              </a:rPr>
              <a:t>learn</a:t>
            </a:r>
            <a:r>
              <a:rPr lang="fr-FR" sz="1000" dirty="0">
                <a:solidFill>
                  <a:srgbClr val="0D0D0D"/>
                </a:solidFill>
                <a:highlight>
                  <a:srgbClr val="FFFFFF"/>
                </a:highlight>
                <a:latin typeface="Söhne"/>
              </a:rPr>
              <a:t> all about </a:t>
            </a:r>
            <a:r>
              <a:rPr lang="fr-FR" sz="1000" dirty="0" err="1">
                <a:solidFill>
                  <a:srgbClr val="0D0D0D"/>
                </a:solidFill>
                <a:highlight>
                  <a:srgbClr val="FFFFFF"/>
                </a:highlight>
                <a:latin typeface="Söhne"/>
              </a:rPr>
              <a:t>lemons</a:t>
            </a:r>
            <a:r>
              <a:rPr lang="fr-FR" sz="1000" dirty="0">
                <a:solidFill>
                  <a:srgbClr val="0D0D0D"/>
                </a:solidFill>
                <a:highlight>
                  <a:srgbClr val="FFFFFF"/>
                </a:highlight>
                <a:latin typeface="Söhne"/>
              </a:rPr>
              <a:t> and how </a:t>
            </a:r>
            <a:r>
              <a:rPr lang="fr-FR" sz="1000" dirty="0" err="1">
                <a:solidFill>
                  <a:srgbClr val="0D0D0D"/>
                </a:solidFill>
                <a:highlight>
                  <a:srgbClr val="FFFFFF"/>
                </a:highlight>
                <a:latin typeface="Söhne"/>
              </a:rPr>
              <a:t>they're</a:t>
            </a:r>
            <a:r>
              <a:rPr lang="fr-FR" sz="1000" dirty="0">
                <a:solidFill>
                  <a:srgbClr val="0D0D0D"/>
                </a:solidFill>
                <a:highlight>
                  <a:srgbClr val="FFFFFF"/>
                </a:highlight>
                <a:latin typeface="Söhne"/>
              </a:rPr>
              <a:t> </a:t>
            </a:r>
            <a:r>
              <a:rPr lang="fr-FR" sz="1000" dirty="0" err="1">
                <a:solidFill>
                  <a:srgbClr val="0D0D0D"/>
                </a:solidFill>
                <a:highlight>
                  <a:srgbClr val="FFFFFF"/>
                </a:highlight>
                <a:latin typeface="Söhne"/>
              </a:rPr>
              <a:t>grown</a:t>
            </a:r>
            <a:r>
              <a:rPr lang="fr-FR" sz="1000" dirty="0">
                <a:solidFill>
                  <a:srgbClr val="0D0D0D"/>
                </a:solidFill>
                <a:highlight>
                  <a:srgbClr val="FFFFFF"/>
                </a:highlight>
                <a:latin typeface="Söhne"/>
              </a:rPr>
              <a:t>. Plus, </a:t>
            </a:r>
            <a:r>
              <a:rPr lang="fr-FR" sz="1000" dirty="0" err="1">
                <a:solidFill>
                  <a:srgbClr val="0D0D0D"/>
                </a:solidFill>
                <a:highlight>
                  <a:srgbClr val="FFFFFF"/>
                </a:highlight>
                <a:latin typeface="Söhne"/>
              </a:rPr>
              <a:t>you</a:t>
            </a:r>
            <a:r>
              <a:rPr lang="fr-FR" sz="1000" dirty="0">
                <a:solidFill>
                  <a:srgbClr val="0D0D0D"/>
                </a:solidFill>
                <a:highlight>
                  <a:srgbClr val="FFFFFF"/>
                </a:highlight>
                <a:latin typeface="Söhne"/>
              </a:rPr>
              <a:t> </a:t>
            </a:r>
            <a:r>
              <a:rPr lang="fr-FR" sz="1000" dirty="0" err="1">
                <a:solidFill>
                  <a:srgbClr val="0D0D0D"/>
                </a:solidFill>
                <a:highlight>
                  <a:srgbClr val="FFFFFF"/>
                </a:highlight>
                <a:latin typeface="Söhne"/>
              </a:rPr>
              <a:t>get</a:t>
            </a:r>
            <a:r>
              <a:rPr lang="fr-FR" sz="1000" dirty="0">
                <a:solidFill>
                  <a:srgbClr val="0D0D0D"/>
                </a:solidFill>
                <a:highlight>
                  <a:srgbClr val="FFFFFF"/>
                </a:highlight>
                <a:latin typeface="Söhne"/>
              </a:rPr>
              <a:t> to taste lots of </a:t>
            </a:r>
            <a:r>
              <a:rPr lang="fr-FR" sz="1000" dirty="0" err="1">
                <a:solidFill>
                  <a:srgbClr val="0D0D0D"/>
                </a:solidFill>
                <a:highlight>
                  <a:srgbClr val="FFFFFF"/>
                </a:highlight>
                <a:latin typeface="Söhne"/>
              </a:rPr>
              <a:t>yummy</a:t>
            </a:r>
            <a:r>
              <a:rPr lang="fr-FR" sz="1000" dirty="0">
                <a:solidFill>
                  <a:srgbClr val="0D0D0D"/>
                </a:solidFill>
                <a:highlight>
                  <a:srgbClr val="FFFFFF"/>
                </a:highlight>
                <a:latin typeface="Söhne"/>
              </a:rPr>
              <a:t> </a:t>
            </a:r>
            <a:r>
              <a:rPr lang="fr-FR" sz="1000" dirty="0" err="1">
                <a:solidFill>
                  <a:srgbClr val="0D0D0D"/>
                </a:solidFill>
                <a:highlight>
                  <a:srgbClr val="FFFFFF"/>
                </a:highlight>
                <a:latin typeface="Söhne"/>
              </a:rPr>
              <a:t>lemony</a:t>
            </a:r>
            <a:r>
              <a:rPr lang="fr-FR" sz="1000" dirty="0">
                <a:solidFill>
                  <a:srgbClr val="0D0D0D"/>
                </a:solidFill>
                <a:highlight>
                  <a:srgbClr val="FFFFFF"/>
                </a:highlight>
                <a:latin typeface="Söhne"/>
              </a:rPr>
              <a:t> </a:t>
            </a:r>
            <a:r>
              <a:rPr lang="fr-FR" sz="1000" dirty="0" err="1">
                <a:solidFill>
                  <a:srgbClr val="0D0D0D"/>
                </a:solidFill>
                <a:highlight>
                  <a:srgbClr val="FFFFFF"/>
                </a:highlight>
                <a:latin typeface="Söhne"/>
              </a:rPr>
              <a:t>treats</a:t>
            </a:r>
            <a:r>
              <a:rPr lang="fr-FR" sz="1000" dirty="0">
                <a:solidFill>
                  <a:srgbClr val="0D0D0D"/>
                </a:solidFill>
                <a:highlight>
                  <a:srgbClr val="FFFFFF"/>
                </a:highlight>
                <a:latin typeface="Söhne"/>
              </a:rPr>
              <a:t>! </a:t>
            </a:r>
            <a:r>
              <a:rPr lang="fr-FR" sz="1000" dirty="0" err="1">
                <a:solidFill>
                  <a:srgbClr val="0D0D0D"/>
                </a:solidFill>
                <a:highlight>
                  <a:srgbClr val="FFFFFF"/>
                </a:highlight>
                <a:latin typeface="Söhne"/>
              </a:rPr>
              <a:t>It's</a:t>
            </a:r>
            <a:r>
              <a:rPr lang="fr-FR" sz="1000" dirty="0">
                <a:solidFill>
                  <a:srgbClr val="0D0D0D"/>
                </a:solidFill>
                <a:highlight>
                  <a:srgbClr val="FFFFFF"/>
                </a:highlight>
                <a:latin typeface="Söhne"/>
              </a:rPr>
              <a:t> a festival </a:t>
            </a:r>
            <a:r>
              <a:rPr lang="fr-FR" sz="1000" dirty="0" err="1">
                <a:solidFill>
                  <a:srgbClr val="0D0D0D"/>
                </a:solidFill>
                <a:highlight>
                  <a:srgbClr val="FFFFFF"/>
                </a:highlight>
                <a:latin typeface="Söhne"/>
              </a:rPr>
              <a:t>that</a:t>
            </a:r>
            <a:r>
              <a:rPr lang="fr-FR" sz="1000" dirty="0">
                <a:solidFill>
                  <a:srgbClr val="0D0D0D"/>
                </a:solidFill>
                <a:highlight>
                  <a:srgbClr val="FFFFFF"/>
                </a:highlight>
                <a:latin typeface="Söhne"/>
              </a:rPr>
              <a:t> </a:t>
            </a:r>
            <a:r>
              <a:rPr lang="fr-FR" sz="1000" dirty="0" err="1">
                <a:solidFill>
                  <a:srgbClr val="0D0D0D"/>
                </a:solidFill>
                <a:highlight>
                  <a:srgbClr val="FFFFFF"/>
                </a:highlight>
                <a:latin typeface="Söhne"/>
              </a:rPr>
              <a:t>brings</a:t>
            </a:r>
            <a:r>
              <a:rPr lang="fr-FR" sz="1000" dirty="0">
                <a:solidFill>
                  <a:srgbClr val="0D0D0D"/>
                </a:solidFill>
                <a:highlight>
                  <a:srgbClr val="FFFFFF"/>
                </a:highlight>
                <a:latin typeface="Söhne"/>
              </a:rPr>
              <a:t> people </a:t>
            </a:r>
            <a:r>
              <a:rPr lang="fr-FR" sz="1000" dirty="0" err="1">
                <a:solidFill>
                  <a:srgbClr val="0D0D0D"/>
                </a:solidFill>
                <a:highlight>
                  <a:srgbClr val="FFFFFF"/>
                </a:highlight>
                <a:latin typeface="Söhne"/>
              </a:rPr>
              <a:t>from</a:t>
            </a:r>
            <a:r>
              <a:rPr lang="fr-FR" sz="1000" dirty="0">
                <a:solidFill>
                  <a:srgbClr val="0D0D0D"/>
                </a:solidFill>
                <a:highlight>
                  <a:srgbClr val="FFFFFF"/>
                </a:highlight>
                <a:latin typeface="Söhne"/>
              </a:rPr>
              <a:t> all over the world to </a:t>
            </a:r>
            <a:r>
              <a:rPr lang="fr-FR" sz="1000" dirty="0" err="1">
                <a:solidFill>
                  <a:srgbClr val="0D0D0D"/>
                </a:solidFill>
                <a:highlight>
                  <a:srgbClr val="FFFFFF"/>
                </a:highlight>
                <a:latin typeface="Söhne"/>
              </a:rPr>
              <a:t>enjoy</a:t>
            </a:r>
            <a:r>
              <a:rPr lang="fr-FR" sz="1000" dirty="0">
                <a:solidFill>
                  <a:srgbClr val="0D0D0D"/>
                </a:solidFill>
                <a:highlight>
                  <a:srgbClr val="FFFFFF"/>
                </a:highlight>
                <a:latin typeface="Söhne"/>
              </a:rPr>
              <a:t> the </a:t>
            </a:r>
            <a:r>
              <a:rPr lang="fr-FR" sz="1000" dirty="0" err="1">
                <a:solidFill>
                  <a:srgbClr val="0D0D0D"/>
                </a:solidFill>
                <a:highlight>
                  <a:srgbClr val="FFFFFF"/>
                </a:highlight>
                <a:latin typeface="Söhne"/>
              </a:rPr>
              <a:t>citrusy</a:t>
            </a:r>
            <a:r>
              <a:rPr lang="fr-FR" sz="1000" dirty="0">
                <a:solidFill>
                  <a:srgbClr val="0D0D0D"/>
                </a:solidFill>
                <a:highlight>
                  <a:srgbClr val="FFFFFF"/>
                </a:highlight>
                <a:latin typeface="Söhne"/>
              </a:rPr>
              <a:t> fun of Menton.</a:t>
            </a:r>
          </a:p>
        </p:txBody>
      </p:sp>
      <p:pic>
        <p:nvPicPr>
          <p:cNvPr id="12" name="Picture 11" descr="A collage of images of a dragon&#10;&#10;Description automatically generated">
            <a:extLst>
              <a:ext uri="{FF2B5EF4-FFF2-40B4-BE49-F238E27FC236}">
                <a16:creationId xmlns:a16="http://schemas.microsoft.com/office/drawing/2014/main" id="{A833C698-BCEA-2503-7A31-E210E034A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2009" y="5519517"/>
            <a:ext cx="2087630" cy="1175059"/>
          </a:xfrm>
          <a:prstGeom prst="rect">
            <a:avLst/>
          </a:prstGeom>
        </p:spPr>
      </p:pic>
      <p:sp>
        <p:nvSpPr>
          <p:cNvPr id="18" name="TextBox 17">
            <a:extLst>
              <a:ext uri="{FF2B5EF4-FFF2-40B4-BE49-F238E27FC236}">
                <a16:creationId xmlns:a16="http://schemas.microsoft.com/office/drawing/2014/main" id="{5F8B249C-6EAF-197C-0C91-ED2CED7B4F55}"/>
              </a:ext>
            </a:extLst>
          </p:cNvPr>
          <p:cNvSpPr txBox="1"/>
          <p:nvPr/>
        </p:nvSpPr>
        <p:spPr>
          <a:xfrm>
            <a:off x="6054383" y="649274"/>
            <a:ext cx="2998391" cy="430887"/>
          </a:xfrm>
          <a:prstGeom prst="rect">
            <a:avLst/>
          </a:prstGeom>
          <a:noFill/>
        </p:spPr>
        <p:txBody>
          <a:bodyPr wrap="square" rtlCol="0">
            <a:spAutoFit/>
          </a:bodyPr>
          <a:lstStyle/>
          <a:p>
            <a:r>
              <a:rPr lang="fr-FR" sz="1100" b="1" i="0" dirty="0">
                <a:solidFill>
                  <a:srgbClr val="0D0D0D"/>
                </a:solidFill>
                <a:effectLst/>
                <a:highlight>
                  <a:srgbClr val="FFFFFF"/>
                </a:highlight>
                <a:latin typeface="Söhne"/>
              </a:rPr>
              <a:t>Carnaval de Québec, </a:t>
            </a:r>
          </a:p>
          <a:p>
            <a:r>
              <a:rPr lang="fr-FR" sz="1100" i="0" dirty="0">
                <a:solidFill>
                  <a:srgbClr val="0D0D0D"/>
                </a:solidFill>
                <a:effectLst/>
                <a:highlight>
                  <a:srgbClr val="FFFFFF"/>
                </a:highlight>
                <a:latin typeface="Söhne"/>
              </a:rPr>
              <a:t>Québec Winter Carnival: Canada </a:t>
            </a:r>
            <a:endParaRPr lang="fr-FR" sz="1100" dirty="0"/>
          </a:p>
        </p:txBody>
      </p:sp>
      <p:pic>
        <p:nvPicPr>
          <p:cNvPr id="29" name="Picture 28" descr="A group of kids in snow shoes and a snowman&#10;&#10;Description automatically generated">
            <a:extLst>
              <a:ext uri="{FF2B5EF4-FFF2-40B4-BE49-F238E27FC236}">
                <a16:creationId xmlns:a16="http://schemas.microsoft.com/office/drawing/2014/main" id="{7187C500-6827-7DA7-D455-418C5F616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0092" y="3175115"/>
            <a:ext cx="1453616" cy="967044"/>
          </a:xfrm>
          <a:prstGeom prst="rect">
            <a:avLst/>
          </a:prstGeom>
        </p:spPr>
      </p:pic>
      <p:sp>
        <p:nvSpPr>
          <p:cNvPr id="30" name="Rectangle 29">
            <a:extLst>
              <a:ext uri="{FF2B5EF4-FFF2-40B4-BE49-F238E27FC236}">
                <a16:creationId xmlns:a16="http://schemas.microsoft.com/office/drawing/2014/main" id="{C551D759-1A99-F243-6C76-BD8C0E49099D}"/>
              </a:ext>
            </a:extLst>
          </p:cNvPr>
          <p:cNvSpPr/>
          <p:nvPr/>
        </p:nvSpPr>
        <p:spPr>
          <a:xfrm>
            <a:off x="6040878" y="610948"/>
            <a:ext cx="2998391" cy="356311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E46EAC98-DE18-7CB5-EA46-9F406BAE5303}"/>
              </a:ext>
            </a:extLst>
          </p:cNvPr>
          <p:cNvSpPr/>
          <p:nvPr/>
        </p:nvSpPr>
        <p:spPr>
          <a:xfrm>
            <a:off x="65320" y="4338738"/>
            <a:ext cx="6083399" cy="242889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23414AE-5279-A14C-0A42-4853ED95B426}"/>
              </a:ext>
            </a:extLst>
          </p:cNvPr>
          <p:cNvSpPr/>
          <p:nvPr/>
        </p:nvSpPr>
        <p:spPr>
          <a:xfrm>
            <a:off x="3034192" y="610948"/>
            <a:ext cx="2906383" cy="356311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2C27C2D5-57D5-99EF-64D4-A768B1ADB030}"/>
              </a:ext>
            </a:extLst>
          </p:cNvPr>
          <p:cNvSpPr/>
          <p:nvPr/>
        </p:nvSpPr>
        <p:spPr>
          <a:xfrm>
            <a:off x="52267" y="609113"/>
            <a:ext cx="2906383" cy="356311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Picture 38" descr="A qr code with a black and white background&#10;&#10;Description automatically generated">
            <a:extLst>
              <a:ext uri="{FF2B5EF4-FFF2-40B4-BE49-F238E27FC236}">
                <a16:creationId xmlns:a16="http://schemas.microsoft.com/office/drawing/2014/main" id="{56E9AD97-F4E6-5F9A-70D4-B73BEADB09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9736" y="3385081"/>
            <a:ext cx="766848" cy="761684"/>
          </a:xfrm>
          <a:prstGeom prst="rect">
            <a:avLst/>
          </a:prstGeom>
        </p:spPr>
      </p:pic>
      <p:sp>
        <p:nvSpPr>
          <p:cNvPr id="48" name="TextBox 47">
            <a:extLst>
              <a:ext uri="{FF2B5EF4-FFF2-40B4-BE49-F238E27FC236}">
                <a16:creationId xmlns:a16="http://schemas.microsoft.com/office/drawing/2014/main" id="{36E453BA-5237-DEAC-BF32-56D15235CFF8}"/>
              </a:ext>
            </a:extLst>
          </p:cNvPr>
          <p:cNvSpPr txBox="1"/>
          <p:nvPr/>
        </p:nvSpPr>
        <p:spPr>
          <a:xfrm>
            <a:off x="3089618" y="2007729"/>
            <a:ext cx="2769079" cy="1015663"/>
          </a:xfrm>
          <a:custGeom>
            <a:avLst/>
            <a:gdLst>
              <a:gd name="connsiteX0" fmla="*/ 0 w 2769079"/>
              <a:gd name="connsiteY0" fmla="*/ 0 h 1015663"/>
              <a:gd name="connsiteX1" fmla="*/ 498434 w 2769079"/>
              <a:gd name="connsiteY1" fmla="*/ 0 h 1015663"/>
              <a:gd name="connsiteX2" fmla="*/ 996868 w 2769079"/>
              <a:gd name="connsiteY2" fmla="*/ 0 h 1015663"/>
              <a:gd name="connsiteX3" fmla="*/ 1606066 w 2769079"/>
              <a:gd name="connsiteY3" fmla="*/ 0 h 1015663"/>
              <a:gd name="connsiteX4" fmla="*/ 2215263 w 2769079"/>
              <a:gd name="connsiteY4" fmla="*/ 0 h 1015663"/>
              <a:gd name="connsiteX5" fmla="*/ 2769079 w 2769079"/>
              <a:gd name="connsiteY5" fmla="*/ 0 h 1015663"/>
              <a:gd name="connsiteX6" fmla="*/ 2769079 w 2769079"/>
              <a:gd name="connsiteY6" fmla="*/ 507832 h 1015663"/>
              <a:gd name="connsiteX7" fmla="*/ 2769079 w 2769079"/>
              <a:gd name="connsiteY7" fmla="*/ 1015663 h 1015663"/>
              <a:gd name="connsiteX8" fmla="*/ 2270645 w 2769079"/>
              <a:gd name="connsiteY8" fmla="*/ 1015663 h 1015663"/>
              <a:gd name="connsiteX9" fmla="*/ 1661447 w 2769079"/>
              <a:gd name="connsiteY9" fmla="*/ 1015663 h 1015663"/>
              <a:gd name="connsiteX10" fmla="*/ 1079941 w 2769079"/>
              <a:gd name="connsiteY10" fmla="*/ 1015663 h 1015663"/>
              <a:gd name="connsiteX11" fmla="*/ 553816 w 2769079"/>
              <a:gd name="connsiteY11" fmla="*/ 1015663 h 1015663"/>
              <a:gd name="connsiteX12" fmla="*/ 0 w 2769079"/>
              <a:gd name="connsiteY12" fmla="*/ 1015663 h 1015663"/>
              <a:gd name="connsiteX13" fmla="*/ 0 w 2769079"/>
              <a:gd name="connsiteY13" fmla="*/ 507832 h 1015663"/>
              <a:gd name="connsiteX14" fmla="*/ 0 w 2769079"/>
              <a:gd name="connsiteY14"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9079" h="1015663" extrusionOk="0">
                <a:moveTo>
                  <a:pt x="0" y="0"/>
                </a:moveTo>
                <a:cubicBezTo>
                  <a:pt x="240760" y="-31104"/>
                  <a:pt x="336908" y="57601"/>
                  <a:pt x="498434" y="0"/>
                </a:cubicBezTo>
                <a:cubicBezTo>
                  <a:pt x="659960" y="-57601"/>
                  <a:pt x="775451" y="29243"/>
                  <a:pt x="996868" y="0"/>
                </a:cubicBezTo>
                <a:cubicBezTo>
                  <a:pt x="1218285" y="-29243"/>
                  <a:pt x="1430885" y="45941"/>
                  <a:pt x="1606066" y="0"/>
                </a:cubicBezTo>
                <a:cubicBezTo>
                  <a:pt x="1781247" y="-45941"/>
                  <a:pt x="2024117" y="60595"/>
                  <a:pt x="2215263" y="0"/>
                </a:cubicBezTo>
                <a:cubicBezTo>
                  <a:pt x="2406409" y="-60595"/>
                  <a:pt x="2602575" y="7358"/>
                  <a:pt x="2769079" y="0"/>
                </a:cubicBezTo>
                <a:cubicBezTo>
                  <a:pt x="2785966" y="181081"/>
                  <a:pt x="2718971" y="391438"/>
                  <a:pt x="2769079" y="507832"/>
                </a:cubicBezTo>
                <a:cubicBezTo>
                  <a:pt x="2819187" y="624226"/>
                  <a:pt x="2759852" y="764337"/>
                  <a:pt x="2769079" y="1015663"/>
                </a:cubicBezTo>
                <a:cubicBezTo>
                  <a:pt x="2538829" y="1075201"/>
                  <a:pt x="2469267" y="1007693"/>
                  <a:pt x="2270645" y="1015663"/>
                </a:cubicBezTo>
                <a:cubicBezTo>
                  <a:pt x="2072023" y="1023633"/>
                  <a:pt x="1858923" y="975379"/>
                  <a:pt x="1661447" y="1015663"/>
                </a:cubicBezTo>
                <a:cubicBezTo>
                  <a:pt x="1463971" y="1055947"/>
                  <a:pt x="1281768" y="971786"/>
                  <a:pt x="1079941" y="1015663"/>
                </a:cubicBezTo>
                <a:cubicBezTo>
                  <a:pt x="878114" y="1059540"/>
                  <a:pt x="801980" y="966094"/>
                  <a:pt x="553816" y="1015663"/>
                </a:cubicBezTo>
                <a:cubicBezTo>
                  <a:pt x="305653" y="1065232"/>
                  <a:pt x="160328" y="986990"/>
                  <a:pt x="0" y="1015663"/>
                </a:cubicBezTo>
                <a:cubicBezTo>
                  <a:pt x="-11709" y="866560"/>
                  <a:pt x="14001" y="678491"/>
                  <a:pt x="0" y="507832"/>
                </a:cubicBezTo>
                <a:cubicBezTo>
                  <a:pt x="-14001" y="337173"/>
                  <a:pt x="15772" y="109484"/>
                  <a:pt x="0" y="0"/>
                </a:cubicBezTo>
                <a:close/>
              </a:path>
            </a:pathLst>
          </a:custGeom>
          <a:noFill/>
          <a:ln w="12700">
            <a:solidFill>
              <a:schemeClr val="tx1"/>
            </a:solidFill>
            <a:extLst>
              <a:ext uri="{C807C97D-BFC1-408E-A445-0C87EB9F89A2}">
                <ask:lineSketchStyleProps xmlns:ask="http://schemas.microsoft.com/office/drawing/2018/sketchyshapes" sd="546387032">
                  <a:prstGeom prst="rect">
                    <a:avLst/>
                  </a:prstGeom>
                  <ask:type>
                    <ask:lineSketchScribble/>
                  </ask:type>
                </ask:lineSketchStyleProps>
              </a:ext>
            </a:extLst>
          </a:ln>
        </p:spPr>
        <p:txBody>
          <a:bodyPr wrap="square" rtlCol="0">
            <a:spAutoFit/>
          </a:bodyPr>
          <a:lstStyle>
            <a:defPPr>
              <a:defRPr lang="en-US"/>
            </a:defPPr>
            <a:lvl1pPr>
              <a:defRPr sz="1000" b="1">
                <a:latin typeface="Comic Sans MS" panose="030F0702030302020204" pitchFamily="66" charset="0"/>
              </a:defRPr>
            </a:lvl1pPr>
          </a:lstStyle>
          <a:p>
            <a:r>
              <a:rPr lang="fr-FR" b="0" dirty="0"/>
              <a:t>le plus grand festival de jazz au monde -  the </a:t>
            </a:r>
            <a:r>
              <a:rPr lang="fr-FR" b="0" dirty="0" err="1"/>
              <a:t>biggest</a:t>
            </a:r>
            <a:r>
              <a:rPr lang="fr-FR" b="0" dirty="0"/>
              <a:t> jazz festival in the world </a:t>
            </a:r>
          </a:p>
          <a:p>
            <a:endParaRPr lang="fr-FR" b="0" dirty="0"/>
          </a:p>
          <a:p>
            <a:r>
              <a:rPr lang="fr-FR" b="0" dirty="0"/>
              <a:t>le festival attire des millions de mélomanes chaque année – the festival </a:t>
            </a:r>
            <a:r>
              <a:rPr lang="fr-FR" b="0" dirty="0" err="1"/>
              <a:t>attracts</a:t>
            </a:r>
            <a:r>
              <a:rPr lang="fr-FR" b="0" dirty="0"/>
              <a:t> millions of music </a:t>
            </a:r>
            <a:r>
              <a:rPr lang="fr-FR" b="0" dirty="0" err="1"/>
              <a:t>lovers</a:t>
            </a:r>
            <a:r>
              <a:rPr lang="fr-FR" b="0" dirty="0"/>
              <a:t> </a:t>
            </a:r>
            <a:r>
              <a:rPr lang="fr-FR" b="0" dirty="0" err="1"/>
              <a:t>each</a:t>
            </a:r>
            <a:r>
              <a:rPr lang="fr-FR" b="0" dirty="0"/>
              <a:t> </a:t>
            </a:r>
            <a:r>
              <a:rPr lang="fr-FR" b="0" dirty="0" err="1"/>
              <a:t>year</a:t>
            </a:r>
            <a:r>
              <a:rPr lang="fr-FR" b="0" dirty="0"/>
              <a:t> </a:t>
            </a:r>
          </a:p>
        </p:txBody>
      </p:sp>
      <p:pic>
        <p:nvPicPr>
          <p:cNvPr id="60" name="Picture 59" descr="A group of people dancing&#10;&#10;Description automatically generated">
            <a:extLst>
              <a:ext uri="{FF2B5EF4-FFF2-40B4-BE49-F238E27FC236}">
                <a16:creationId xmlns:a16="http://schemas.microsoft.com/office/drawing/2014/main" id="{66155939-D8A7-FD43-0D51-C6AB08413D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6298" y="3099683"/>
            <a:ext cx="1742399" cy="993132"/>
          </a:xfrm>
          <a:prstGeom prst="rect">
            <a:avLst/>
          </a:prstGeom>
        </p:spPr>
      </p:pic>
      <p:sp>
        <p:nvSpPr>
          <p:cNvPr id="65" name="TextBox 64">
            <a:extLst>
              <a:ext uri="{FF2B5EF4-FFF2-40B4-BE49-F238E27FC236}">
                <a16:creationId xmlns:a16="http://schemas.microsoft.com/office/drawing/2014/main" id="{61BAF995-8293-8A2D-0E5B-567AE924C8D5}"/>
              </a:ext>
            </a:extLst>
          </p:cNvPr>
          <p:cNvSpPr txBox="1"/>
          <p:nvPr/>
        </p:nvSpPr>
        <p:spPr>
          <a:xfrm>
            <a:off x="0" y="9506"/>
            <a:ext cx="2034416" cy="400110"/>
          </a:xfrm>
          <a:prstGeom prst="rect">
            <a:avLst/>
          </a:prstGeom>
          <a:noFill/>
        </p:spPr>
        <p:txBody>
          <a:bodyPr wrap="square" rtlCol="0">
            <a:spAutoFit/>
          </a:bodyPr>
          <a:lstStyle/>
          <a:p>
            <a:r>
              <a:rPr lang="fr-FR" sz="2000" dirty="0">
                <a:latin typeface="Patchwork Stitchlings" panose="03000600000000000000" pitchFamily="66" charset="0"/>
                <a:ea typeface="Calibri" panose="020F0502020204030204" pitchFamily="34" charset="0"/>
                <a:cs typeface="Times New Roman" panose="02020603050405020304" pitchFamily="18" charset="0"/>
              </a:rPr>
              <a:t>Festivals</a:t>
            </a:r>
            <a:endParaRPr lang="fr-FR" sz="2000" dirty="0">
              <a:ea typeface="Calibri" panose="020F0502020204030204" pitchFamily="34" charset="0"/>
              <a:cs typeface="Times New Roman" panose="02020603050405020304" pitchFamily="18" charset="0"/>
            </a:endParaRPr>
          </a:p>
        </p:txBody>
      </p:sp>
      <p:pic>
        <p:nvPicPr>
          <p:cNvPr id="3" name="Picture 2" descr="A qr code on a white background&#10;&#10;Description automatically generated">
            <a:extLst>
              <a:ext uri="{FF2B5EF4-FFF2-40B4-BE49-F238E27FC236}">
                <a16:creationId xmlns:a16="http://schemas.microsoft.com/office/drawing/2014/main" id="{B4D4861E-EEC3-43B5-3811-EFCDFF51CF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9618" y="3110401"/>
            <a:ext cx="944802" cy="944802"/>
          </a:xfrm>
          <a:prstGeom prst="rect">
            <a:avLst/>
          </a:prstGeom>
        </p:spPr>
      </p:pic>
      <p:pic>
        <p:nvPicPr>
          <p:cNvPr id="6" name="Picture 5" descr="A qr code on a white background&#10;&#10;Description automatically generated">
            <a:extLst>
              <a:ext uri="{FF2B5EF4-FFF2-40B4-BE49-F238E27FC236}">
                <a16:creationId xmlns:a16="http://schemas.microsoft.com/office/drawing/2014/main" id="{96FD1F6C-30CE-5A0A-00B3-245DBB6FD2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8188" y="3163493"/>
            <a:ext cx="987150" cy="987150"/>
          </a:xfrm>
          <a:prstGeom prst="rect">
            <a:avLst/>
          </a:prstGeom>
        </p:spPr>
      </p:pic>
      <p:pic>
        <p:nvPicPr>
          <p:cNvPr id="11" name="Picture 10" descr="A qr code with a few squares&#10;&#10;Description automatically generated">
            <a:extLst>
              <a:ext uri="{FF2B5EF4-FFF2-40B4-BE49-F238E27FC236}">
                <a16:creationId xmlns:a16="http://schemas.microsoft.com/office/drawing/2014/main" id="{26DFA15E-3724-3B73-69CC-A2ED3C3879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8704" y="4411820"/>
            <a:ext cx="931707" cy="931707"/>
          </a:xfrm>
          <a:prstGeom prst="rect">
            <a:avLst/>
          </a:prstGeom>
        </p:spPr>
      </p:pic>
    </p:spTree>
    <p:extLst>
      <p:ext uri="{BB962C8B-B14F-4D97-AF65-F5344CB8AC3E}">
        <p14:creationId xmlns:p14="http://schemas.microsoft.com/office/powerpoint/2010/main" val="366336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6355656" y="3293313"/>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841912" y="330023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971A0BC-2ADD-4212-B387-548D1AB6B50C}"/>
              </a:ext>
            </a:extLst>
          </p:cNvPr>
          <p:cNvGraphicFramePr>
            <a:graphicFrameLocks noGrp="1"/>
          </p:cNvGraphicFramePr>
          <p:nvPr>
            <p:extLst>
              <p:ext uri="{D42A27DB-BD31-4B8C-83A1-F6EECF244321}">
                <p14:modId xmlns:p14="http://schemas.microsoft.com/office/powerpoint/2010/main" val="3838223994"/>
              </p:ext>
            </p:extLst>
          </p:nvPr>
        </p:nvGraphicFramePr>
        <p:xfrm>
          <a:off x="96943" y="576926"/>
          <a:ext cx="6464724" cy="5929532"/>
        </p:xfrm>
        <a:graphic>
          <a:graphicData uri="http://schemas.openxmlformats.org/drawingml/2006/table">
            <a:tbl>
              <a:tblPr firstRow="1" bandRow="1">
                <a:tableStyleId>{5C22544A-7EE6-4342-B048-85BDC9FD1C3A}</a:tableStyleId>
              </a:tblPr>
              <a:tblGrid>
                <a:gridCol w="402892">
                  <a:extLst>
                    <a:ext uri="{9D8B030D-6E8A-4147-A177-3AD203B41FA5}">
                      <a16:colId xmlns:a16="http://schemas.microsoft.com/office/drawing/2014/main" val="212312847"/>
                    </a:ext>
                  </a:extLst>
                </a:gridCol>
                <a:gridCol w="1390901">
                  <a:extLst>
                    <a:ext uri="{9D8B030D-6E8A-4147-A177-3AD203B41FA5}">
                      <a16:colId xmlns:a16="http://schemas.microsoft.com/office/drawing/2014/main" val="3813713256"/>
                    </a:ext>
                  </a:extLst>
                </a:gridCol>
                <a:gridCol w="4670931">
                  <a:extLst>
                    <a:ext uri="{9D8B030D-6E8A-4147-A177-3AD203B41FA5}">
                      <a16:colId xmlns:a16="http://schemas.microsoft.com/office/drawing/2014/main" val="2850140555"/>
                    </a:ext>
                  </a:extLst>
                </a:gridCol>
              </a:tblGrid>
              <a:tr h="1054761">
                <a:tc rowSpan="2">
                  <a:txBody>
                    <a:bodyPr/>
                    <a:lstStyle/>
                    <a:p>
                      <a:pPr algn="ctr"/>
                      <a:r>
                        <a:rPr lang="en-GB" sz="900" b="0" dirty="0">
                          <a:solidFill>
                            <a:schemeClr val="tx1"/>
                          </a:solidFill>
                          <a:latin typeface="Comic Sans MS" panose="030F0702030302020204" pitchFamily="66" charset="0"/>
                        </a:rPr>
                        <a:t>Christmas </a:t>
                      </a:r>
                      <a:r>
                        <a:rPr lang="en-GB" sz="900" b="1" dirty="0">
                          <a:solidFill>
                            <a:schemeClr val="tx1"/>
                          </a:solidFill>
                          <a:latin typeface="Comic Sans MS" panose="030F0702030302020204" pitchFamily="66" charset="0"/>
                        </a:rPr>
                        <a:t>and New Year</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nSpc>
                          <a:spcPct val="100000"/>
                        </a:lnSpc>
                      </a:pPr>
                      <a:r>
                        <a:rPr lang="en-GB" sz="900" b="0" u="none" dirty="0">
                          <a:solidFill>
                            <a:schemeClr val="tx1"/>
                          </a:solidFill>
                          <a:latin typeface="Comic Sans MS" panose="030F0702030302020204" pitchFamily="66" charset="0"/>
                        </a:rPr>
                        <a:t>Mon </a:t>
                      </a:r>
                      <a:r>
                        <a:rPr lang="en-GB" sz="900" b="0" u="none" dirty="0" err="1">
                          <a:solidFill>
                            <a:schemeClr val="tx1"/>
                          </a:solidFill>
                          <a:latin typeface="Comic Sans MS" panose="030F0702030302020204" pitchFamily="66" charset="0"/>
                        </a:rPr>
                        <a:t>anniversaire</a:t>
                      </a:r>
                      <a:r>
                        <a:rPr lang="en-GB" sz="900" b="0" u="none" dirty="0">
                          <a:solidFill>
                            <a:schemeClr val="tx1"/>
                          </a:solidFill>
                          <a:latin typeface="Comic Sans MS" panose="030F0702030302020204" pitchFamily="66" charset="0"/>
                        </a:rPr>
                        <a:t> – my birthday</a:t>
                      </a:r>
                    </a:p>
                    <a:p>
                      <a:pPr>
                        <a:lnSpc>
                          <a:spcPct val="100000"/>
                        </a:lnSpc>
                      </a:pPr>
                      <a:r>
                        <a:rPr lang="en-GB" sz="900" b="0" u="none" dirty="0" err="1">
                          <a:solidFill>
                            <a:schemeClr val="tx1"/>
                          </a:solidFill>
                          <a:latin typeface="Comic Sans MS" panose="030F0702030302020204" pitchFamily="66" charset="0"/>
                        </a:rPr>
                        <a:t>L’anniversaire</a:t>
                      </a:r>
                      <a:r>
                        <a:rPr lang="en-GB" sz="900" b="0" u="none" dirty="0">
                          <a:solidFill>
                            <a:schemeClr val="tx1"/>
                          </a:solidFill>
                          <a:latin typeface="Comic Sans MS" panose="030F0702030302020204" pitchFamily="66" charset="0"/>
                        </a:rPr>
                        <a:t> de ma </a:t>
                      </a:r>
                      <a:r>
                        <a:rPr lang="en-GB" sz="900" b="0" u="none" dirty="0" err="1">
                          <a:solidFill>
                            <a:schemeClr val="tx1"/>
                          </a:solidFill>
                          <a:latin typeface="Comic Sans MS" panose="030F0702030302020204" pitchFamily="66" charset="0"/>
                        </a:rPr>
                        <a:t>mère</a:t>
                      </a:r>
                      <a:r>
                        <a:rPr lang="en-GB" sz="900" b="0" u="none" dirty="0">
                          <a:solidFill>
                            <a:schemeClr val="tx1"/>
                          </a:solidFill>
                          <a:latin typeface="Comic Sans MS" panose="030F0702030302020204" pitchFamily="66" charset="0"/>
                        </a:rPr>
                        <a:t> – my mum’s birthday</a:t>
                      </a:r>
                    </a:p>
                    <a:p>
                      <a:pPr>
                        <a:lnSpc>
                          <a:spcPct val="100000"/>
                        </a:lnSpc>
                      </a:pPr>
                      <a:r>
                        <a:rPr lang="en-GB" sz="900" b="0" u="none" dirty="0">
                          <a:solidFill>
                            <a:schemeClr val="tx1"/>
                          </a:solidFill>
                          <a:latin typeface="Comic Sans MS" panose="030F0702030302020204" pitchFamily="66" charset="0"/>
                        </a:rPr>
                        <a:t>Noël, le jour de Noël – Christmas, on Christmas Day</a:t>
                      </a:r>
                    </a:p>
                    <a:p>
                      <a:pPr>
                        <a:lnSpc>
                          <a:spcPct val="100000"/>
                        </a:lnSpc>
                      </a:pPr>
                      <a:r>
                        <a:rPr lang="en-GB" sz="900" b="0" u="none" dirty="0">
                          <a:solidFill>
                            <a:schemeClr val="tx1"/>
                          </a:solidFill>
                          <a:latin typeface="Comic Sans MS" panose="030F0702030302020204" pitchFamily="66" charset="0"/>
                        </a:rPr>
                        <a:t>Le </a:t>
                      </a:r>
                      <a:r>
                        <a:rPr lang="en-GB" sz="900" b="0" u="none" dirty="0" err="1">
                          <a:solidFill>
                            <a:schemeClr val="tx1"/>
                          </a:solidFill>
                          <a:latin typeface="Comic Sans MS" panose="030F0702030302020204" pitchFamily="66" charset="0"/>
                        </a:rPr>
                        <a:t>réveillon</a:t>
                      </a:r>
                      <a:r>
                        <a:rPr lang="en-GB" sz="900" b="0" u="none" dirty="0">
                          <a:solidFill>
                            <a:schemeClr val="tx1"/>
                          </a:solidFill>
                          <a:latin typeface="Comic Sans MS" panose="030F0702030302020204" pitchFamily="66" charset="0"/>
                        </a:rPr>
                        <a:t> de Noël – Christmas Eve</a:t>
                      </a:r>
                    </a:p>
                    <a:p>
                      <a:pPr>
                        <a:lnSpc>
                          <a:spcPct val="100000"/>
                        </a:lnSpc>
                      </a:pPr>
                      <a:r>
                        <a:rPr lang="en-GB" sz="900" b="0" u="none" dirty="0">
                          <a:solidFill>
                            <a:schemeClr val="tx1"/>
                          </a:solidFill>
                          <a:latin typeface="Comic Sans MS" panose="030F0702030302020204" pitchFamily="66" charset="0"/>
                        </a:rPr>
                        <a:t>Le </a:t>
                      </a:r>
                      <a:r>
                        <a:rPr lang="en-GB" sz="900" b="0" u="none" dirty="0" err="1">
                          <a:solidFill>
                            <a:schemeClr val="tx1"/>
                          </a:solidFill>
                          <a:latin typeface="Comic Sans MS" panose="030F0702030302020204" pitchFamily="66" charset="0"/>
                        </a:rPr>
                        <a:t>réveillon</a:t>
                      </a:r>
                      <a:r>
                        <a:rPr lang="en-GB" sz="900" b="0" u="none" dirty="0">
                          <a:solidFill>
                            <a:schemeClr val="tx1"/>
                          </a:solidFill>
                          <a:latin typeface="Comic Sans MS" panose="030F0702030302020204" pitchFamily="66" charset="0"/>
                        </a:rPr>
                        <a:t> du </a:t>
                      </a:r>
                      <a:r>
                        <a:rPr lang="en-GB" sz="900" b="0" u="none" dirty="0" err="1">
                          <a:solidFill>
                            <a:schemeClr val="tx1"/>
                          </a:solidFill>
                          <a:latin typeface="Comic Sans MS" panose="030F0702030302020204" pitchFamily="66" charset="0"/>
                        </a:rPr>
                        <a:t>Nouvel</a:t>
                      </a:r>
                      <a:r>
                        <a:rPr lang="en-GB" sz="900" b="0" u="none" dirty="0">
                          <a:solidFill>
                            <a:schemeClr val="tx1"/>
                          </a:solidFill>
                          <a:latin typeface="Comic Sans MS" panose="030F0702030302020204" pitchFamily="66" charset="0"/>
                        </a:rPr>
                        <a:t> An – New Year's Eve</a:t>
                      </a:r>
                    </a:p>
                    <a:p>
                      <a:pPr>
                        <a:lnSpc>
                          <a:spcPct val="100000"/>
                        </a:lnSpc>
                      </a:pPr>
                      <a:r>
                        <a:rPr lang="en-GB" sz="900" b="0" u="none" dirty="0" err="1">
                          <a:solidFill>
                            <a:schemeClr val="tx1"/>
                          </a:solidFill>
                          <a:latin typeface="Comic Sans MS" panose="030F0702030302020204" pitchFamily="66" charset="0"/>
                        </a:rPr>
                        <a:t>Pâques</a:t>
                      </a:r>
                      <a:r>
                        <a:rPr lang="en-GB" sz="900" b="0" u="none" dirty="0">
                          <a:solidFill>
                            <a:schemeClr val="tx1"/>
                          </a:solidFill>
                          <a:latin typeface="Comic Sans MS" panose="030F0702030302020204" pitchFamily="66" charset="0"/>
                        </a:rPr>
                        <a:t> / Le </a:t>
                      </a:r>
                      <a:r>
                        <a:rPr lang="en-GB" sz="900" b="0" u="none" dirty="0" err="1">
                          <a:solidFill>
                            <a:schemeClr val="tx1"/>
                          </a:solidFill>
                          <a:latin typeface="Comic Sans MS" panose="030F0702030302020204" pitchFamily="66" charset="0"/>
                        </a:rPr>
                        <a:t>dimanche</a:t>
                      </a:r>
                      <a:r>
                        <a:rPr lang="en-GB" sz="900" b="0" u="none" dirty="0">
                          <a:solidFill>
                            <a:schemeClr val="tx1"/>
                          </a:solidFill>
                          <a:latin typeface="Comic Sans MS" panose="030F0702030302020204" pitchFamily="66" charset="0"/>
                        </a:rPr>
                        <a:t> de </a:t>
                      </a:r>
                      <a:r>
                        <a:rPr lang="en-GB" sz="900" b="0" u="none" dirty="0" err="1">
                          <a:solidFill>
                            <a:schemeClr val="tx1"/>
                          </a:solidFill>
                          <a:latin typeface="Comic Sans MS" panose="030F0702030302020204" pitchFamily="66" charset="0"/>
                        </a:rPr>
                        <a:t>Pâques</a:t>
                      </a:r>
                      <a:r>
                        <a:rPr lang="en-GB" sz="900" b="0" u="none" dirty="0">
                          <a:solidFill>
                            <a:schemeClr val="tx1"/>
                          </a:solidFill>
                          <a:latin typeface="Comic Sans MS" panose="030F0702030302020204" pitchFamily="66" charset="0"/>
                        </a:rPr>
                        <a:t> Easter / Easter Sunday</a:t>
                      </a:r>
                    </a:p>
                    <a:p>
                      <a:pPr>
                        <a:lnSpc>
                          <a:spcPct val="100000"/>
                        </a:lnSpc>
                      </a:pPr>
                      <a:r>
                        <a:rPr lang="en-GB" sz="900" b="0" u="none" dirty="0" err="1">
                          <a:solidFill>
                            <a:schemeClr val="tx1"/>
                          </a:solidFill>
                          <a:latin typeface="Comic Sans MS" panose="030F0702030302020204" pitchFamily="66" charset="0"/>
                        </a:rPr>
                        <a:t>L’Épiphanie</a:t>
                      </a:r>
                      <a:r>
                        <a:rPr lang="en-GB" sz="900" b="0" u="none" dirty="0">
                          <a:solidFill>
                            <a:schemeClr val="tx1"/>
                          </a:solidFill>
                          <a:latin typeface="Comic Sans MS" panose="030F0702030302020204" pitchFamily="66" charset="0"/>
                        </a:rPr>
                        <a:t> – 6 </a:t>
                      </a:r>
                      <a:r>
                        <a:rPr lang="en-GB" sz="900" b="0" u="none" dirty="0" err="1">
                          <a:solidFill>
                            <a:schemeClr val="tx1"/>
                          </a:solidFill>
                          <a:latin typeface="Comic Sans MS" panose="030F0702030302020204" pitchFamily="66" charset="0"/>
                        </a:rPr>
                        <a:t>janvier</a:t>
                      </a:r>
                      <a:r>
                        <a:rPr lang="en-GB" sz="900" b="0" u="none" dirty="0">
                          <a:solidFill>
                            <a:schemeClr val="tx1"/>
                          </a:solidFill>
                          <a:latin typeface="Comic Sans MS" panose="030F0702030302020204" pitchFamily="66" charset="0"/>
                        </a:rPr>
                        <a:t> – Epiphany – 6th January</a:t>
                      </a:r>
                      <a:endParaRPr lang="en-GB" sz="90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GB" sz="900" b="0" u="none" baseline="0" dirty="0" err="1">
                          <a:solidFill>
                            <a:schemeClr val="tx1"/>
                          </a:solidFill>
                          <a:latin typeface="Comic Sans MS" panose="030F0702030302020204" pitchFamily="66" charset="0"/>
                        </a:rPr>
                        <a:t>J'ouvre</a:t>
                      </a:r>
                      <a:r>
                        <a:rPr lang="en-GB" sz="900" b="0" u="none" baseline="0" dirty="0">
                          <a:solidFill>
                            <a:schemeClr val="tx1"/>
                          </a:solidFill>
                          <a:latin typeface="Comic Sans MS" panose="030F0702030302020204" pitchFamily="66" charset="0"/>
                        </a:rPr>
                        <a:t>/nous </a:t>
                      </a:r>
                      <a:r>
                        <a:rPr lang="en-GB" sz="900" b="0" u="none" baseline="0" dirty="0" err="1">
                          <a:solidFill>
                            <a:schemeClr val="tx1"/>
                          </a:solidFill>
                          <a:latin typeface="Comic Sans MS" panose="030F0702030302020204" pitchFamily="66" charset="0"/>
                        </a:rPr>
                        <a:t>ouvrons</a:t>
                      </a:r>
                      <a:r>
                        <a:rPr lang="en-GB" sz="900" b="0" u="none" baseline="0" dirty="0">
                          <a:solidFill>
                            <a:schemeClr val="tx1"/>
                          </a:solidFill>
                          <a:latin typeface="Comic Sans MS" panose="030F0702030302020204" pitchFamily="66" charset="0"/>
                        </a:rPr>
                        <a:t>/</a:t>
                      </a:r>
                      <a:r>
                        <a:rPr lang="en-GB" sz="900" b="0" u="none" baseline="0" dirty="0" err="1">
                          <a:solidFill>
                            <a:schemeClr val="tx1"/>
                          </a:solidFill>
                          <a:latin typeface="Comic Sans MS" panose="030F0702030302020204" pitchFamily="66" charset="0"/>
                        </a:rPr>
                        <a:t>ils</a:t>
                      </a:r>
                      <a:r>
                        <a:rPr lang="en-GB" sz="900" b="0" u="none" baseline="0" dirty="0">
                          <a:solidFill>
                            <a:schemeClr val="tx1"/>
                          </a:solidFill>
                          <a:latin typeface="Comic Sans MS" panose="030F0702030302020204" pitchFamily="66" charset="0"/>
                        </a:rPr>
                        <a:t>, </a:t>
                      </a:r>
                      <a:r>
                        <a:rPr lang="en-GB" sz="900" b="0" u="none" baseline="0" dirty="0" err="1">
                          <a:solidFill>
                            <a:schemeClr val="tx1"/>
                          </a:solidFill>
                          <a:latin typeface="Comic Sans MS" panose="030F0702030302020204" pitchFamily="66" charset="0"/>
                        </a:rPr>
                        <a:t>elles</a:t>
                      </a:r>
                      <a:r>
                        <a:rPr lang="en-GB" sz="900" b="0" u="none" baseline="0" dirty="0">
                          <a:solidFill>
                            <a:schemeClr val="tx1"/>
                          </a:solidFill>
                          <a:latin typeface="Comic Sans MS" panose="030F0702030302020204" pitchFamily="66" charset="0"/>
                        </a:rPr>
                        <a:t> </a:t>
                      </a:r>
                      <a:r>
                        <a:rPr lang="en-GB" sz="900" b="0" u="none" baseline="0" dirty="0" err="1">
                          <a:solidFill>
                            <a:schemeClr val="tx1"/>
                          </a:solidFill>
                          <a:latin typeface="Comic Sans MS" panose="030F0702030302020204" pitchFamily="66" charset="0"/>
                        </a:rPr>
                        <a:t>ouvrent</a:t>
                      </a:r>
                      <a:r>
                        <a:rPr lang="en-GB" sz="900" b="0" u="none" baseline="0" dirty="0">
                          <a:solidFill>
                            <a:schemeClr val="tx1"/>
                          </a:solidFill>
                          <a:latin typeface="Comic Sans MS" panose="030F0702030302020204" pitchFamily="66" charset="0"/>
                        </a:rPr>
                        <a:t> des </a:t>
                      </a:r>
                      <a:r>
                        <a:rPr lang="en-GB" sz="900" b="0" u="none" baseline="0" dirty="0" err="1">
                          <a:solidFill>
                            <a:schemeClr val="tx1"/>
                          </a:solidFill>
                          <a:latin typeface="Comic Sans MS" panose="030F0702030302020204" pitchFamily="66" charset="0"/>
                        </a:rPr>
                        <a:t>cadeaux</a:t>
                      </a:r>
                      <a:r>
                        <a:rPr lang="en-GB" sz="900" b="0" u="none" baseline="0" dirty="0">
                          <a:solidFill>
                            <a:schemeClr val="tx1"/>
                          </a:solidFill>
                          <a:latin typeface="Comic Sans MS" panose="030F0702030302020204" pitchFamily="66" charset="0"/>
                        </a:rPr>
                        <a:t> - I/we/they open presents.</a:t>
                      </a:r>
                    </a:p>
                    <a:p>
                      <a:pPr>
                        <a:lnSpc>
                          <a:spcPct val="100000"/>
                        </a:lnSpc>
                      </a:pPr>
                      <a:endParaRPr lang="en-GB" sz="900" b="0" u="none" baseline="0" dirty="0">
                        <a:solidFill>
                          <a:schemeClr val="tx1"/>
                        </a:solidFill>
                        <a:latin typeface="Comic Sans MS" panose="030F0702030302020204" pitchFamily="66" charset="0"/>
                      </a:endParaRPr>
                    </a:p>
                    <a:p>
                      <a:pPr>
                        <a:lnSpc>
                          <a:spcPct val="100000"/>
                        </a:lnSpc>
                      </a:pPr>
                      <a:r>
                        <a:rPr lang="en-GB" sz="900" b="0" u="none" baseline="0" dirty="0">
                          <a:solidFill>
                            <a:schemeClr val="tx1"/>
                          </a:solidFill>
                          <a:latin typeface="Comic Sans MS" panose="030F0702030302020204" pitchFamily="66" charset="0"/>
                        </a:rPr>
                        <a:t>Je </a:t>
                      </a:r>
                      <a:r>
                        <a:rPr lang="en-GB" sz="900" b="0" u="none" baseline="0" dirty="0" err="1">
                          <a:solidFill>
                            <a:schemeClr val="tx1"/>
                          </a:solidFill>
                          <a:latin typeface="Comic Sans MS" panose="030F0702030302020204" pitchFamily="66" charset="0"/>
                        </a:rPr>
                        <a:t>cherche</a:t>
                      </a:r>
                      <a:r>
                        <a:rPr lang="en-GB" sz="900" b="0" u="none" baseline="0" dirty="0">
                          <a:solidFill>
                            <a:schemeClr val="tx1"/>
                          </a:solidFill>
                          <a:latin typeface="Comic Sans MS" panose="030F0702030302020204" pitchFamily="66" charset="0"/>
                        </a:rPr>
                        <a:t>/nous </a:t>
                      </a:r>
                      <a:r>
                        <a:rPr lang="en-GB" sz="900" b="0" u="none" baseline="0" dirty="0" err="1">
                          <a:solidFill>
                            <a:schemeClr val="tx1"/>
                          </a:solidFill>
                          <a:latin typeface="Comic Sans MS" panose="030F0702030302020204" pitchFamily="66" charset="0"/>
                        </a:rPr>
                        <a:t>cherchons</a:t>
                      </a:r>
                      <a:r>
                        <a:rPr lang="en-GB" sz="900" b="0" u="none" baseline="0" dirty="0">
                          <a:solidFill>
                            <a:schemeClr val="tx1"/>
                          </a:solidFill>
                          <a:latin typeface="Comic Sans MS" panose="030F0702030302020204" pitchFamily="66" charset="0"/>
                        </a:rPr>
                        <a:t>/</a:t>
                      </a:r>
                      <a:r>
                        <a:rPr lang="en-GB" sz="900" b="0" u="none" baseline="0" dirty="0" err="1">
                          <a:solidFill>
                            <a:schemeClr val="tx1"/>
                          </a:solidFill>
                          <a:latin typeface="Comic Sans MS" panose="030F0702030302020204" pitchFamily="66" charset="0"/>
                        </a:rPr>
                        <a:t>ils</a:t>
                      </a:r>
                      <a:r>
                        <a:rPr lang="en-GB" sz="900" b="0" u="none" baseline="0" dirty="0">
                          <a:solidFill>
                            <a:schemeClr val="tx1"/>
                          </a:solidFill>
                          <a:latin typeface="Comic Sans MS" panose="030F0702030302020204" pitchFamily="66" charset="0"/>
                        </a:rPr>
                        <a:t>, </a:t>
                      </a:r>
                      <a:r>
                        <a:rPr lang="en-GB" sz="900" b="0" u="none" baseline="0" dirty="0" err="1">
                          <a:solidFill>
                            <a:schemeClr val="tx1"/>
                          </a:solidFill>
                          <a:latin typeface="Comic Sans MS" panose="030F0702030302020204" pitchFamily="66" charset="0"/>
                        </a:rPr>
                        <a:t>elles</a:t>
                      </a:r>
                      <a:r>
                        <a:rPr lang="en-GB" sz="900" b="0" u="none" baseline="0" dirty="0">
                          <a:solidFill>
                            <a:schemeClr val="tx1"/>
                          </a:solidFill>
                          <a:latin typeface="Comic Sans MS" panose="030F0702030302020204" pitchFamily="66" charset="0"/>
                        </a:rPr>
                        <a:t> </a:t>
                      </a:r>
                      <a:r>
                        <a:rPr lang="en-GB" sz="900" b="0" u="none" baseline="0" dirty="0" err="1">
                          <a:solidFill>
                            <a:schemeClr val="tx1"/>
                          </a:solidFill>
                          <a:latin typeface="Comic Sans MS" panose="030F0702030302020204" pitchFamily="66" charset="0"/>
                        </a:rPr>
                        <a:t>cherchent</a:t>
                      </a:r>
                      <a:r>
                        <a:rPr lang="en-GB" sz="900" b="0" u="none" baseline="0" dirty="0">
                          <a:solidFill>
                            <a:schemeClr val="tx1"/>
                          </a:solidFill>
                          <a:latin typeface="Comic Sans MS" panose="030F0702030302020204" pitchFamily="66" charset="0"/>
                        </a:rPr>
                        <a:t> des </a:t>
                      </a:r>
                      <a:r>
                        <a:rPr lang="en-GB" sz="900" b="0" u="none" baseline="0" dirty="0" err="1">
                          <a:solidFill>
                            <a:schemeClr val="tx1"/>
                          </a:solidFill>
                          <a:latin typeface="Comic Sans MS" panose="030F0702030302020204" pitchFamily="66" charset="0"/>
                        </a:rPr>
                        <a:t>œufs</a:t>
                      </a:r>
                      <a:r>
                        <a:rPr lang="en-GB" sz="900" b="0" u="none" baseline="0" dirty="0">
                          <a:solidFill>
                            <a:schemeClr val="tx1"/>
                          </a:solidFill>
                          <a:latin typeface="Comic Sans MS" panose="030F0702030302020204" pitchFamily="66" charset="0"/>
                        </a:rPr>
                        <a:t> de </a:t>
                      </a:r>
                      <a:r>
                        <a:rPr lang="en-GB" sz="900" b="0" u="none" baseline="0" dirty="0" err="1">
                          <a:solidFill>
                            <a:schemeClr val="tx1"/>
                          </a:solidFill>
                          <a:latin typeface="Comic Sans MS" panose="030F0702030302020204" pitchFamily="66" charset="0"/>
                        </a:rPr>
                        <a:t>chocolat</a:t>
                      </a:r>
                      <a:r>
                        <a:rPr lang="en-GB" sz="900" b="0" u="none" baseline="0" dirty="0">
                          <a:solidFill>
                            <a:schemeClr val="tx1"/>
                          </a:solidFill>
                          <a:latin typeface="Comic Sans MS" panose="030F0702030302020204" pitchFamily="66" charset="0"/>
                        </a:rPr>
                        <a:t> - I/we/they look for chocolate eggs.</a:t>
                      </a:r>
                    </a:p>
                    <a:p>
                      <a:pPr>
                        <a:lnSpc>
                          <a:spcPct val="100000"/>
                        </a:lnSpc>
                      </a:pPr>
                      <a:endParaRPr lang="en-GB" sz="900" b="0" u="none" baseline="0" dirty="0">
                        <a:solidFill>
                          <a:schemeClr val="tx1"/>
                        </a:solidFill>
                        <a:latin typeface="Comic Sans MS" panose="030F0702030302020204" pitchFamily="66" charset="0"/>
                      </a:endParaRPr>
                    </a:p>
                    <a:p>
                      <a:pPr>
                        <a:lnSpc>
                          <a:spcPct val="100000"/>
                        </a:lnSpc>
                      </a:pPr>
                      <a:r>
                        <a:rPr lang="en-GB" sz="900" b="0" u="none" baseline="0" dirty="0">
                          <a:solidFill>
                            <a:schemeClr val="tx1"/>
                          </a:solidFill>
                          <a:latin typeface="Comic Sans MS" panose="030F0702030302020204" pitchFamily="66" charset="0"/>
                        </a:rPr>
                        <a:t>Je </a:t>
                      </a:r>
                      <a:r>
                        <a:rPr lang="en-GB" sz="900" b="0" u="none" baseline="0" dirty="0" err="1">
                          <a:solidFill>
                            <a:schemeClr val="tx1"/>
                          </a:solidFill>
                          <a:latin typeface="Comic Sans MS" panose="030F0702030302020204" pitchFamily="66" charset="0"/>
                        </a:rPr>
                        <a:t>chante</a:t>
                      </a:r>
                      <a:r>
                        <a:rPr lang="en-GB" sz="900" b="0" u="none" baseline="0" dirty="0">
                          <a:solidFill>
                            <a:schemeClr val="tx1"/>
                          </a:solidFill>
                          <a:latin typeface="Comic Sans MS" panose="030F0702030302020204" pitchFamily="66" charset="0"/>
                        </a:rPr>
                        <a:t>/nous </a:t>
                      </a:r>
                      <a:r>
                        <a:rPr lang="en-GB" sz="900" b="0" u="none" baseline="0" dirty="0" err="1">
                          <a:solidFill>
                            <a:schemeClr val="tx1"/>
                          </a:solidFill>
                          <a:latin typeface="Comic Sans MS" panose="030F0702030302020204" pitchFamily="66" charset="0"/>
                        </a:rPr>
                        <a:t>chantons</a:t>
                      </a:r>
                      <a:r>
                        <a:rPr lang="en-GB" sz="900" b="0" u="none" baseline="0" dirty="0">
                          <a:solidFill>
                            <a:schemeClr val="tx1"/>
                          </a:solidFill>
                          <a:latin typeface="Comic Sans MS" panose="030F0702030302020204" pitchFamily="66" charset="0"/>
                        </a:rPr>
                        <a:t>/</a:t>
                      </a:r>
                      <a:r>
                        <a:rPr lang="en-GB" sz="900" b="0" u="none" baseline="0" dirty="0" err="1">
                          <a:solidFill>
                            <a:schemeClr val="tx1"/>
                          </a:solidFill>
                          <a:latin typeface="Comic Sans MS" panose="030F0702030302020204" pitchFamily="66" charset="0"/>
                        </a:rPr>
                        <a:t>ils</a:t>
                      </a:r>
                      <a:r>
                        <a:rPr lang="en-GB" sz="900" b="0" u="none" baseline="0" dirty="0">
                          <a:solidFill>
                            <a:schemeClr val="tx1"/>
                          </a:solidFill>
                          <a:latin typeface="Comic Sans MS" panose="030F0702030302020204" pitchFamily="66" charset="0"/>
                        </a:rPr>
                        <a:t>, </a:t>
                      </a:r>
                      <a:r>
                        <a:rPr lang="en-GB" sz="900" b="0" u="none" baseline="0" dirty="0" err="1">
                          <a:solidFill>
                            <a:schemeClr val="tx1"/>
                          </a:solidFill>
                          <a:latin typeface="Comic Sans MS" panose="030F0702030302020204" pitchFamily="66" charset="0"/>
                        </a:rPr>
                        <a:t>elles</a:t>
                      </a:r>
                      <a:r>
                        <a:rPr lang="en-GB" sz="900" b="0" u="none" baseline="0" dirty="0">
                          <a:solidFill>
                            <a:schemeClr val="tx1"/>
                          </a:solidFill>
                          <a:latin typeface="Comic Sans MS" panose="030F0702030302020204" pitchFamily="66" charset="0"/>
                        </a:rPr>
                        <a:t> </a:t>
                      </a:r>
                      <a:r>
                        <a:rPr lang="en-GB" sz="900" b="0" u="none" baseline="0" dirty="0" err="1">
                          <a:solidFill>
                            <a:schemeClr val="tx1"/>
                          </a:solidFill>
                          <a:latin typeface="Comic Sans MS" panose="030F0702030302020204" pitchFamily="66" charset="0"/>
                        </a:rPr>
                        <a:t>chantent</a:t>
                      </a:r>
                      <a:r>
                        <a:rPr lang="en-GB" sz="900" b="0" u="none" baseline="0" dirty="0">
                          <a:solidFill>
                            <a:schemeClr val="tx1"/>
                          </a:solidFill>
                          <a:latin typeface="Comic Sans MS" panose="030F0702030302020204" pitchFamily="66" charset="0"/>
                        </a:rPr>
                        <a:t> des chansons de Noël - I/we/they sing Christmas carols.</a:t>
                      </a:r>
                    </a:p>
                    <a:p>
                      <a:pPr>
                        <a:lnSpc>
                          <a:spcPct val="100000"/>
                        </a:lnSpc>
                      </a:pPr>
                      <a:endParaRPr lang="en-GB" sz="900" b="0" u="none" baseline="0" dirty="0">
                        <a:solidFill>
                          <a:schemeClr val="tx1"/>
                        </a:solidFill>
                        <a:latin typeface="Comic Sans MS" panose="030F0702030302020204" pitchFamily="66" charset="0"/>
                      </a:endParaRPr>
                    </a:p>
                    <a:p>
                      <a:pPr>
                        <a:lnSpc>
                          <a:spcPct val="100000"/>
                        </a:lnSpc>
                      </a:pPr>
                      <a:r>
                        <a:rPr lang="en-GB" sz="900" b="0" u="none" baseline="0" dirty="0">
                          <a:solidFill>
                            <a:schemeClr val="tx1"/>
                          </a:solidFill>
                          <a:latin typeface="Comic Sans MS" panose="030F0702030302020204" pitchFamily="66" charset="0"/>
                        </a:rPr>
                        <a:t>Je mange/nous </a:t>
                      </a:r>
                      <a:r>
                        <a:rPr lang="en-GB" sz="900" b="0" u="none" baseline="0" dirty="0" err="1">
                          <a:solidFill>
                            <a:schemeClr val="tx1"/>
                          </a:solidFill>
                          <a:latin typeface="Comic Sans MS" panose="030F0702030302020204" pitchFamily="66" charset="0"/>
                        </a:rPr>
                        <a:t>mangeons</a:t>
                      </a:r>
                      <a:r>
                        <a:rPr lang="en-GB" sz="900" b="0" u="none" baseline="0" dirty="0">
                          <a:solidFill>
                            <a:schemeClr val="tx1"/>
                          </a:solidFill>
                          <a:latin typeface="Comic Sans MS" panose="030F0702030302020204" pitchFamily="66" charset="0"/>
                        </a:rPr>
                        <a:t>/</a:t>
                      </a:r>
                      <a:r>
                        <a:rPr lang="en-GB" sz="900" b="0" u="none" baseline="0" dirty="0" err="1">
                          <a:solidFill>
                            <a:schemeClr val="tx1"/>
                          </a:solidFill>
                          <a:latin typeface="Comic Sans MS" panose="030F0702030302020204" pitchFamily="66" charset="0"/>
                        </a:rPr>
                        <a:t>ils</a:t>
                      </a:r>
                      <a:r>
                        <a:rPr lang="en-GB" sz="900" b="0" u="none" baseline="0" dirty="0">
                          <a:solidFill>
                            <a:schemeClr val="tx1"/>
                          </a:solidFill>
                          <a:latin typeface="Comic Sans MS" panose="030F0702030302020204" pitchFamily="66" charset="0"/>
                        </a:rPr>
                        <a:t>, </a:t>
                      </a:r>
                      <a:r>
                        <a:rPr lang="en-GB" sz="900" b="0" u="none" baseline="0" dirty="0" err="1">
                          <a:solidFill>
                            <a:schemeClr val="tx1"/>
                          </a:solidFill>
                          <a:latin typeface="Comic Sans MS" panose="030F0702030302020204" pitchFamily="66" charset="0"/>
                        </a:rPr>
                        <a:t>elles</a:t>
                      </a:r>
                      <a:r>
                        <a:rPr lang="en-GB" sz="900" b="0" u="none" baseline="0" dirty="0">
                          <a:solidFill>
                            <a:schemeClr val="tx1"/>
                          </a:solidFill>
                          <a:latin typeface="Comic Sans MS" panose="030F0702030302020204" pitchFamily="66" charset="0"/>
                        </a:rPr>
                        <a:t> </a:t>
                      </a:r>
                      <a:r>
                        <a:rPr lang="en-GB" sz="900" b="0" u="none" baseline="0" dirty="0" err="1">
                          <a:solidFill>
                            <a:schemeClr val="tx1"/>
                          </a:solidFill>
                          <a:latin typeface="Comic Sans MS" panose="030F0702030302020204" pitchFamily="66" charset="0"/>
                        </a:rPr>
                        <a:t>mangent</a:t>
                      </a:r>
                      <a:r>
                        <a:rPr lang="en-GB" sz="900" b="0" u="none" baseline="0" dirty="0">
                          <a:solidFill>
                            <a:schemeClr val="tx1"/>
                          </a:solidFill>
                          <a:latin typeface="Comic Sans MS" panose="030F0702030302020204" pitchFamily="66" charset="0"/>
                        </a:rPr>
                        <a:t> des bonbons de Noël/de la </a:t>
                      </a:r>
                      <a:r>
                        <a:rPr lang="en-GB" sz="900" b="0" u="none" baseline="0" dirty="0" err="1">
                          <a:solidFill>
                            <a:schemeClr val="tx1"/>
                          </a:solidFill>
                          <a:latin typeface="Comic Sans MS" panose="030F0702030302020204" pitchFamily="66" charset="0"/>
                        </a:rPr>
                        <a:t>dinde</a:t>
                      </a:r>
                      <a:r>
                        <a:rPr lang="en-GB" sz="900" b="0" u="none" baseline="0" dirty="0">
                          <a:solidFill>
                            <a:schemeClr val="tx1"/>
                          </a:solidFill>
                          <a:latin typeface="Comic Sans MS" panose="030F0702030302020204" pitchFamily="66" charset="0"/>
                        </a:rPr>
                        <a:t>/</a:t>
                      </a:r>
                      <a:r>
                        <a:rPr lang="en-GB" sz="900" b="0" u="none" baseline="0" dirty="0" err="1">
                          <a:solidFill>
                            <a:schemeClr val="tx1"/>
                          </a:solidFill>
                          <a:latin typeface="Comic Sans MS" panose="030F0702030302020204" pitchFamily="66" charset="0"/>
                        </a:rPr>
                        <a:t>comemos</a:t>
                      </a:r>
                      <a:r>
                        <a:rPr lang="en-GB" sz="900" b="0" u="none" baseline="0" dirty="0">
                          <a:solidFill>
                            <a:schemeClr val="tx1"/>
                          </a:solidFill>
                          <a:latin typeface="Comic Sans MS" panose="030F0702030302020204" pitchFamily="66" charset="0"/>
                        </a:rPr>
                        <a:t>/</a:t>
                      </a:r>
                      <a:r>
                        <a:rPr lang="en-GB" sz="900" b="0" u="none" baseline="0" dirty="0" err="1">
                          <a:solidFill>
                            <a:schemeClr val="tx1"/>
                          </a:solidFill>
                          <a:latin typeface="Comic Sans MS" panose="030F0702030302020204" pitchFamily="66" charset="0"/>
                        </a:rPr>
                        <a:t>comen</a:t>
                      </a:r>
                      <a:r>
                        <a:rPr lang="en-GB" sz="900" b="0" u="none" baseline="0" dirty="0">
                          <a:solidFill>
                            <a:schemeClr val="tx1"/>
                          </a:solidFill>
                          <a:latin typeface="Comic Sans MS" panose="030F0702030302020204" pitchFamily="66" charset="0"/>
                        </a:rPr>
                        <a:t> </a:t>
                      </a:r>
                      <a:r>
                        <a:rPr lang="en-GB" sz="900" b="0" u="none" baseline="0" dirty="0" err="1">
                          <a:solidFill>
                            <a:schemeClr val="tx1"/>
                          </a:solidFill>
                          <a:latin typeface="Comic Sans MS" panose="030F0702030302020204" pitchFamily="66" charset="0"/>
                        </a:rPr>
                        <a:t>dulces</a:t>
                      </a:r>
                      <a:r>
                        <a:rPr lang="en-GB" sz="900" b="0" u="none" baseline="0" dirty="0">
                          <a:solidFill>
                            <a:schemeClr val="tx1"/>
                          </a:solidFill>
                          <a:latin typeface="Comic Sans MS" panose="030F0702030302020204" pitchFamily="66" charset="0"/>
                        </a:rPr>
                        <a:t> </a:t>
                      </a:r>
                      <a:r>
                        <a:rPr lang="en-GB" sz="900" b="0" u="none" baseline="0" dirty="0" err="1">
                          <a:solidFill>
                            <a:schemeClr val="tx1"/>
                          </a:solidFill>
                          <a:latin typeface="Comic Sans MS" panose="030F0702030302020204" pitchFamily="66" charset="0"/>
                        </a:rPr>
                        <a:t>navideños</a:t>
                      </a:r>
                      <a:r>
                        <a:rPr lang="en-GB" sz="900" b="0" u="none" baseline="0" dirty="0">
                          <a:solidFill>
                            <a:schemeClr val="tx1"/>
                          </a:solidFill>
                          <a:latin typeface="Comic Sans MS" panose="030F0702030302020204" pitchFamily="66" charset="0"/>
                        </a:rPr>
                        <a:t>/</a:t>
                      </a:r>
                      <a:r>
                        <a:rPr lang="en-GB" sz="900" b="0" u="none" baseline="0" dirty="0" err="1">
                          <a:solidFill>
                            <a:schemeClr val="tx1"/>
                          </a:solidFill>
                          <a:latin typeface="Comic Sans MS" panose="030F0702030302020204" pitchFamily="66" charset="0"/>
                        </a:rPr>
                        <a:t>doce</a:t>
                      </a:r>
                      <a:r>
                        <a:rPr lang="en-GB" sz="900" b="0" u="none" baseline="0" dirty="0">
                          <a:solidFill>
                            <a:schemeClr val="tx1"/>
                          </a:solidFill>
                          <a:latin typeface="Comic Sans MS" panose="030F0702030302020204" pitchFamily="66" charset="0"/>
                        </a:rPr>
                        <a:t> </a:t>
                      </a:r>
                      <a:r>
                        <a:rPr lang="en-GB" sz="900" b="0" u="none" baseline="0" dirty="0" err="1">
                          <a:solidFill>
                            <a:schemeClr val="tx1"/>
                          </a:solidFill>
                          <a:latin typeface="Comic Sans MS" panose="030F0702030302020204" pitchFamily="66" charset="0"/>
                        </a:rPr>
                        <a:t>uvas</a:t>
                      </a:r>
                      <a:r>
                        <a:rPr lang="en-GB" sz="900" b="0" u="none" baseline="0" dirty="0">
                          <a:solidFill>
                            <a:schemeClr val="tx1"/>
                          </a:solidFill>
                          <a:latin typeface="Comic Sans MS" panose="030F0702030302020204" pitchFamily="66" charset="0"/>
                        </a:rPr>
                        <a:t>/</a:t>
                      </a:r>
                      <a:r>
                        <a:rPr lang="en-GB" sz="900" b="0" u="none" baseline="0" dirty="0" err="1">
                          <a:solidFill>
                            <a:schemeClr val="tx1"/>
                          </a:solidFill>
                          <a:latin typeface="Comic Sans MS" panose="030F0702030302020204" pitchFamily="66" charset="0"/>
                        </a:rPr>
                        <a:t>pavo</a:t>
                      </a:r>
                      <a:r>
                        <a:rPr lang="en-GB" sz="900" b="0" u="none" baseline="0" dirty="0">
                          <a:solidFill>
                            <a:schemeClr val="tx1"/>
                          </a:solidFill>
                          <a:latin typeface="Comic Sans MS" panose="030F0702030302020204" pitchFamily="66" charset="0"/>
                        </a:rPr>
                        <a:t> - I/we/they eat Christmas sweets/turkey.</a:t>
                      </a:r>
                    </a:p>
                    <a:p>
                      <a:pPr>
                        <a:lnSpc>
                          <a:spcPct val="100000"/>
                        </a:lnSpc>
                      </a:pPr>
                      <a:endParaRPr lang="en-GB" sz="900" b="0" u="none" baseline="0" dirty="0">
                        <a:solidFill>
                          <a:schemeClr val="tx1"/>
                        </a:solidFill>
                        <a:latin typeface="Comic Sans MS" panose="030F0702030302020204" pitchFamily="66" charset="0"/>
                      </a:endParaRPr>
                    </a:p>
                    <a:p>
                      <a:pPr>
                        <a:lnSpc>
                          <a:spcPct val="100000"/>
                        </a:lnSpc>
                      </a:pPr>
                      <a:r>
                        <a:rPr lang="en-GB" sz="900" b="0" u="none" baseline="0" dirty="0">
                          <a:solidFill>
                            <a:schemeClr val="tx1"/>
                          </a:solidFill>
                          <a:latin typeface="Comic Sans MS" panose="030F0702030302020204" pitchFamily="66" charset="0"/>
                        </a:rPr>
                        <a:t>Je me </a:t>
                      </a:r>
                      <a:r>
                        <a:rPr lang="en-GB" sz="900" b="0" u="none" baseline="0" dirty="0" err="1">
                          <a:solidFill>
                            <a:schemeClr val="tx1"/>
                          </a:solidFill>
                          <a:latin typeface="Comic Sans MS" panose="030F0702030302020204" pitchFamily="66" charset="0"/>
                        </a:rPr>
                        <a:t>couche</a:t>
                      </a:r>
                      <a:r>
                        <a:rPr lang="en-GB" sz="900" b="0" u="none" baseline="0" dirty="0">
                          <a:solidFill>
                            <a:schemeClr val="tx1"/>
                          </a:solidFill>
                          <a:latin typeface="Comic Sans MS" panose="030F0702030302020204" pitchFamily="66" charset="0"/>
                        </a:rPr>
                        <a:t>/nous nous </a:t>
                      </a:r>
                      <a:r>
                        <a:rPr lang="en-GB" sz="900" b="0" u="none" baseline="0" dirty="0" err="1">
                          <a:solidFill>
                            <a:schemeClr val="tx1"/>
                          </a:solidFill>
                          <a:latin typeface="Comic Sans MS" panose="030F0702030302020204" pitchFamily="66" charset="0"/>
                        </a:rPr>
                        <a:t>couchons</a:t>
                      </a:r>
                      <a:r>
                        <a:rPr lang="en-GB" sz="900" b="0" u="none" baseline="0" dirty="0">
                          <a:solidFill>
                            <a:schemeClr val="tx1"/>
                          </a:solidFill>
                          <a:latin typeface="Comic Sans MS" panose="030F0702030302020204" pitchFamily="66" charset="0"/>
                        </a:rPr>
                        <a:t>/</a:t>
                      </a:r>
                      <a:r>
                        <a:rPr lang="en-GB" sz="900" b="0" u="none" baseline="0" dirty="0" err="1">
                          <a:solidFill>
                            <a:schemeClr val="tx1"/>
                          </a:solidFill>
                          <a:latin typeface="Comic Sans MS" panose="030F0702030302020204" pitchFamily="66" charset="0"/>
                        </a:rPr>
                        <a:t>ils</a:t>
                      </a:r>
                      <a:r>
                        <a:rPr lang="en-GB" sz="900" b="0" u="none" baseline="0" dirty="0">
                          <a:solidFill>
                            <a:schemeClr val="tx1"/>
                          </a:solidFill>
                          <a:latin typeface="Comic Sans MS" panose="030F0702030302020204" pitchFamily="66" charset="0"/>
                        </a:rPr>
                        <a:t>, </a:t>
                      </a:r>
                      <a:r>
                        <a:rPr lang="en-GB" sz="900" b="0" u="none" baseline="0" dirty="0" err="1">
                          <a:solidFill>
                            <a:schemeClr val="tx1"/>
                          </a:solidFill>
                          <a:latin typeface="Comic Sans MS" panose="030F0702030302020204" pitchFamily="66" charset="0"/>
                        </a:rPr>
                        <a:t>elles</a:t>
                      </a:r>
                      <a:r>
                        <a:rPr lang="en-GB" sz="900" b="0" u="none" baseline="0" dirty="0">
                          <a:solidFill>
                            <a:schemeClr val="tx1"/>
                          </a:solidFill>
                          <a:latin typeface="Comic Sans MS" panose="030F0702030302020204" pitchFamily="66" charset="0"/>
                        </a:rPr>
                        <a:t> se </a:t>
                      </a:r>
                      <a:r>
                        <a:rPr lang="en-GB" sz="900" b="0" u="none" baseline="0" dirty="0" err="1">
                          <a:solidFill>
                            <a:schemeClr val="tx1"/>
                          </a:solidFill>
                          <a:latin typeface="Comic Sans MS" panose="030F0702030302020204" pitchFamily="66" charset="0"/>
                        </a:rPr>
                        <a:t>couchent</a:t>
                      </a:r>
                      <a:r>
                        <a:rPr lang="en-GB" sz="900" b="0" u="none" baseline="0" dirty="0">
                          <a:solidFill>
                            <a:schemeClr val="tx1"/>
                          </a:solidFill>
                          <a:latin typeface="Comic Sans MS" panose="030F0702030302020204" pitchFamily="66" charset="0"/>
                        </a:rPr>
                        <a:t> très tard - I/we/they go to bed very late.</a:t>
                      </a:r>
                    </a:p>
                    <a:p>
                      <a:pPr>
                        <a:lnSpc>
                          <a:spcPct val="100000"/>
                        </a:lnSpc>
                      </a:pPr>
                      <a:endParaRPr lang="en-GB" sz="900" b="0" u="none" baseline="0" dirty="0">
                        <a:solidFill>
                          <a:schemeClr val="tx1"/>
                        </a:solidFill>
                        <a:latin typeface="Comic Sans MS" panose="030F0702030302020204" pitchFamily="66" charset="0"/>
                      </a:endParaRPr>
                    </a:p>
                    <a:p>
                      <a:pPr>
                        <a:lnSpc>
                          <a:spcPct val="100000"/>
                        </a:lnSpc>
                      </a:pPr>
                      <a:r>
                        <a:rPr lang="en-GB" sz="900" b="0" u="none" baseline="0" dirty="0">
                          <a:solidFill>
                            <a:schemeClr val="tx1"/>
                          </a:solidFill>
                          <a:latin typeface="Comic Sans MS" panose="030F0702030302020204" pitchFamily="66" charset="0"/>
                        </a:rPr>
                        <a:t>Je me </a:t>
                      </a:r>
                      <a:r>
                        <a:rPr lang="en-GB" sz="900" b="0" u="none" baseline="0" dirty="0" err="1">
                          <a:solidFill>
                            <a:schemeClr val="tx1"/>
                          </a:solidFill>
                          <a:latin typeface="Comic Sans MS" panose="030F0702030302020204" pitchFamily="66" charset="0"/>
                        </a:rPr>
                        <a:t>réveille</a:t>
                      </a:r>
                      <a:r>
                        <a:rPr lang="en-GB" sz="900" b="0" u="none" baseline="0" dirty="0">
                          <a:solidFill>
                            <a:schemeClr val="tx1"/>
                          </a:solidFill>
                          <a:latin typeface="Comic Sans MS" panose="030F0702030302020204" pitchFamily="66" charset="0"/>
                        </a:rPr>
                        <a:t>/nous nous </a:t>
                      </a:r>
                      <a:r>
                        <a:rPr lang="en-GB" sz="900" b="0" u="none" baseline="0" dirty="0" err="1">
                          <a:solidFill>
                            <a:schemeClr val="tx1"/>
                          </a:solidFill>
                          <a:latin typeface="Comic Sans MS" panose="030F0702030302020204" pitchFamily="66" charset="0"/>
                        </a:rPr>
                        <a:t>réveillons</a:t>
                      </a:r>
                      <a:r>
                        <a:rPr lang="en-GB" sz="900" b="0" u="none" baseline="0" dirty="0">
                          <a:solidFill>
                            <a:schemeClr val="tx1"/>
                          </a:solidFill>
                          <a:latin typeface="Comic Sans MS" panose="030F0702030302020204" pitchFamily="66" charset="0"/>
                        </a:rPr>
                        <a:t>/</a:t>
                      </a:r>
                      <a:r>
                        <a:rPr lang="en-GB" sz="900" b="0" u="none" baseline="0" dirty="0" err="1">
                          <a:solidFill>
                            <a:schemeClr val="tx1"/>
                          </a:solidFill>
                          <a:latin typeface="Comic Sans MS" panose="030F0702030302020204" pitchFamily="66" charset="0"/>
                        </a:rPr>
                        <a:t>ils</a:t>
                      </a:r>
                      <a:r>
                        <a:rPr lang="en-GB" sz="900" b="0" u="none" baseline="0" dirty="0">
                          <a:solidFill>
                            <a:schemeClr val="tx1"/>
                          </a:solidFill>
                          <a:latin typeface="Comic Sans MS" panose="030F0702030302020204" pitchFamily="66" charset="0"/>
                        </a:rPr>
                        <a:t>, </a:t>
                      </a:r>
                      <a:r>
                        <a:rPr lang="en-GB" sz="900" b="0" u="none" baseline="0" dirty="0" err="1">
                          <a:solidFill>
                            <a:schemeClr val="tx1"/>
                          </a:solidFill>
                          <a:latin typeface="Comic Sans MS" panose="030F0702030302020204" pitchFamily="66" charset="0"/>
                        </a:rPr>
                        <a:t>elles</a:t>
                      </a:r>
                      <a:r>
                        <a:rPr lang="en-GB" sz="900" b="0" u="none" baseline="0" dirty="0">
                          <a:solidFill>
                            <a:schemeClr val="tx1"/>
                          </a:solidFill>
                          <a:latin typeface="Comic Sans MS" panose="030F0702030302020204" pitchFamily="66" charset="0"/>
                        </a:rPr>
                        <a:t> se </a:t>
                      </a:r>
                      <a:r>
                        <a:rPr lang="en-GB" sz="900" b="0" u="none" baseline="0" dirty="0" err="1">
                          <a:solidFill>
                            <a:schemeClr val="tx1"/>
                          </a:solidFill>
                          <a:latin typeface="Comic Sans MS" panose="030F0702030302020204" pitchFamily="66" charset="0"/>
                        </a:rPr>
                        <a:t>réveillent</a:t>
                      </a:r>
                      <a:r>
                        <a:rPr lang="en-GB" sz="900" b="0" u="none" baseline="0" dirty="0">
                          <a:solidFill>
                            <a:schemeClr val="tx1"/>
                          </a:solidFill>
                          <a:latin typeface="Comic Sans MS" panose="030F0702030302020204" pitchFamily="66" charset="0"/>
                        </a:rPr>
                        <a:t> très </a:t>
                      </a:r>
                      <a:r>
                        <a:rPr lang="en-GB" sz="900" b="0" u="none" baseline="0" dirty="0" err="1">
                          <a:solidFill>
                            <a:schemeClr val="tx1"/>
                          </a:solidFill>
                          <a:latin typeface="Comic Sans MS" panose="030F0702030302020204" pitchFamily="66" charset="0"/>
                        </a:rPr>
                        <a:t>tôt</a:t>
                      </a:r>
                      <a:r>
                        <a:rPr lang="en-GB" sz="900" b="0" u="none" baseline="0" dirty="0">
                          <a:solidFill>
                            <a:schemeClr val="tx1"/>
                          </a:solidFill>
                          <a:latin typeface="Comic Sans MS" panose="030F0702030302020204" pitchFamily="66" charset="0"/>
                        </a:rPr>
                        <a:t> - I/we/they wake up very early.</a:t>
                      </a:r>
                    </a:p>
                    <a:p>
                      <a:pPr>
                        <a:lnSpc>
                          <a:spcPct val="100000"/>
                        </a:lnSpc>
                      </a:pPr>
                      <a:endParaRPr lang="en-GB" sz="900" b="0" u="none" baseline="0" dirty="0">
                        <a:solidFill>
                          <a:schemeClr val="tx1"/>
                        </a:solidFill>
                        <a:latin typeface="Comic Sans MS" panose="030F0702030302020204" pitchFamily="66" charset="0"/>
                      </a:endParaRPr>
                    </a:p>
                    <a:p>
                      <a:pPr>
                        <a:lnSpc>
                          <a:spcPct val="100000"/>
                        </a:lnSpc>
                      </a:pPr>
                      <a:r>
                        <a:rPr lang="en-GB" sz="900" b="0" u="none" baseline="0" dirty="0">
                          <a:solidFill>
                            <a:schemeClr val="tx1"/>
                          </a:solidFill>
                          <a:latin typeface="Comic Sans MS" panose="030F0702030302020204" pitchFamily="66" charset="0"/>
                        </a:rPr>
                        <a:t>Je </a:t>
                      </a:r>
                      <a:r>
                        <a:rPr lang="en-GB" sz="900" b="0" u="none" baseline="0" dirty="0" err="1">
                          <a:solidFill>
                            <a:schemeClr val="tx1"/>
                          </a:solidFill>
                          <a:latin typeface="Comic Sans MS" panose="030F0702030302020204" pitchFamily="66" charset="0"/>
                        </a:rPr>
                        <a:t>prie</a:t>
                      </a:r>
                      <a:r>
                        <a:rPr lang="en-GB" sz="900" b="0" u="none" baseline="0" dirty="0">
                          <a:solidFill>
                            <a:schemeClr val="tx1"/>
                          </a:solidFill>
                          <a:latin typeface="Comic Sans MS" panose="030F0702030302020204" pitchFamily="66" charset="0"/>
                        </a:rPr>
                        <a:t>/nous prions/</a:t>
                      </a:r>
                      <a:r>
                        <a:rPr lang="en-GB" sz="900" b="0" u="none" baseline="0" dirty="0" err="1">
                          <a:solidFill>
                            <a:schemeClr val="tx1"/>
                          </a:solidFill>
                          <a:latin typeface="Comic Sans MS" panose="030F0702030302020204" pitchFamily="66" charset="0"/>
                        </a:rPr>
                        <a:t>ils</a:t>
                      </a:r>
                      <a:r>
                        <a:rPr lang="en-GB" sz="900" b="0" u="none" baseline="0" dirty="0">
                          <a:solidFill>
                            <a:schemeClr val="tx1"/>
                          </a:solidFill>
                          <a:latin typeface="Comic Sans MS" panose="030F0702030302020204" pitchFamily="66" charset="0"/>
                        </a:rPr>
                        <a:t>, </a:t>
                      </a:r>
                      <a:r>
                        <a:rPr lang="en-GB" sz="900" b="0" u="none" baseline="0" dirty="0" err="1">
                          <a:solidFill>
                            <a:schemeClr val="tx1"/>
                          </a:solidFill>
                          <a:latin typeface="Comic Sans MS" panose="030F0702030302020204" pitchFamily="66" charset="0"/>
                        </a:rPr>
                        <a:t>elles</a:t>
                      </a:r>
                      <a:r>
                        <a:rPr lang="en-GB" sz="900" b="0" u="none" baseline="0" dirty="0">
                          <a:solidFill>
                            <a:schemeClr val="tx1"/>
                          </a:solidFill>
                          <a:latin typeface="Comic Sans MS" panose="030F0702030302020204" pitchFamily="66" charset="0"/>
                        </a:rPr>
                        <a:t> </a:t>
                      </a:r>
                      <a:r>
                        <a:rPr lang="en-GB" sz="900" b="0" u="none" baseline="0" dirty="0" err="1">
                          <a:solidFill>
                            <a:schemeClr val="tx1"/>
                          </a:solidFill>
                          <a:latin typeface="Comic Sans MS" panose="030F0702030302020204" pitchFamily="66" charset="0"/>
                        </a:rPr>
                        <a:t>prient</a:t>
                      </a:r>
                      <a:r>
                        <a:rPr lang="en-GB" sz="900" b="0" u="none" baseline="0" dirty="0">
                          <a:solidFill>
                            <a:schemeClr val="tx1"/>
                          </a:solidFill>
                          <a:latin typeface="Comic Sans MS" panose="030F0702030302020204" pitchFamily="66" charset="0"/>
                        </a:rPr>
                        <a:t> - I/we/they pray (in a religious context).</a:t>
                      </a:r>
                      <a:endParaRPr lang="en-GB" sz="900" b="0" u="none"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r h="977672">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nSpc>
                          <a:spcPct val="100000"/>
                        </a:lnSpc>
                      </a:pPr>
                      <a:r>
                        <a:rPr lang="en-GB" sz="900" b="0" u="none" baseline="0" dirty="0" err="1">
                          <a:solidFill>
                            <a:schemeClr val="tx1"/>
                          </a:solidFill>
                          <a:latin typeface="Comic Sans MS" panose="030F0702030302020204" pitchFamily="66" charset="0"/>
                        </a:rPr>
                        <a:t>En</a:t>
                      </a:r>
                      <a:r>
                        <a:rPr lang="en-GB" sz="900" b="0" u="none" baseline="0" dirty="0">
                          <a:solidFill>
                            <a:schemeClr val="tx1"/>
                          </a:solidFill>
                          <a:latin typeface="Comic Sans MS" panose="030F0702030302020204" pitchFamily="66" charset="0"/>
                        </a:rPr>
                        <a:t> France - In France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GB" sz="900" b="0" u="none" dirty="0">
                          <a:solidFill>
                            <a:schemeClr val="tx1"/>
                          </a:solidFill>
                          <a:latin typeface="Comic Sans MS" panose="030F0702030302020204" pitchFamily="66" charset="0"/>
                        </a:rPr>
                        <a:t>Noël </a:t>
                      </a:r>
                      <a:r>
                        <a:rPr lang="en-GB" sz="900" b="0" u="none" dirty="0" err="1">
                          <a:solidFill>
                            <a:schemeClr val="tx1"/>
                          </a:solidFill>
                          <a:latin typeface="Comic Sans MS" panose="030F0702030302020204" pitchFamily="66" charset="0"/>
                        </a:rPr>
                        <a:t>est</a:t>
                      </a:r>
                      <a:r>
                        <a:rPr lang="en-GB" sz="900" b="0" u="none" dirty="0">
                          <a:solidFill>
                            <a:schemeClr val="tx1"/>
                          </a:solidFill>
                          <a:latin typeface="Comic Sans MS" panose="030F0702030302020204" pitchFamily="66" charset="0"/>
                        </a:rPr>
                        <a:t> </a:t>
                      </a:r>
                      <a:r>
                        <a:rPr lang="en-GB" sz="900" b="0" u="none" dirty="0" err="1">
                          <a:solidFill>
                            <a:schemeClr val="tx1"/>
                          </a:solidFill>
                          <a:latin typeface="Comic Sans MS" panose="030F0702030302020204" pitchFamily="66" charset="0"/>
                        </a:rPr>
                        <a:t>une</a:t>
                      </a:r>
                      <a:r>
                        <a:rPr lang="en-GB" sz="900" b="0" u="none" dirty="0">
                          <a:solidFill>
                            <a:schemeClr val="tx1"/>
                          </a:solidFill>
                          <a:latin typeface="Comic Sans MS" panose="030F0702030302020204" pitchFamily="66" charset="0"/>
                        </a:rPr>
                        <a:t> fête très </a:t>
                      </a:r>
                      <a:r>
                        <a:rPr lang="en-GB" sz="900" b="0" u="none" dirty="0" err="1">
                          <a:solidFill>
                            <a:schemeClr val="tx1"/>
                          </a:solidFill>
                          <a:latin typeface="Comic Sans MS" panose="030F0702030302020204" pitchFamily="66" charset="0"/>
                        </a:rPr>
                        <a:t>spéciale</a:t>
                      </a:r>
                      <a:r>
                        <a:rPr lang="en-GB" sz="900" b="0" u="none" dirty="0">
                          <a:solidFill>
                            <a:schemeClr val="tx1"/>
                          </a:solidFill>
                          <a:latin typeface="Comic Sans MS" panose="030F0702030302020204" pitchFamily="66" charset="0"/>
                        </a:rPr>
                        <a:t> avec beaucoup de traditions. - Christmas is a very special holiday with many traditions.</a:t>
                      </a:r>
                    </a:p>
                    <a:p>
                      <a:pPr>
                        <a:lnSpc>
                          <a:spcPct val="100000"/>
                        </a:lnSpc>
                      </a:pPr>
                      <a:endParaRPr lang="en-GB" sz="900" b="0" u="none" dirty="0">
                        <a:solidFill>
                          <a:schemeClr val="tx1"/>
                        </a:solidFill>
                        <a:latin typeface="Comic Sans MS" panose="030F0702030302020204" pitchFamily="66" charset="0"/>
                      </a:endParaRPr>
                    </a:p>
                    <a:p>
                      <a:pPr>
                        <a:lnSpc>
                          <a:spcPct val="100000"/>
                        </a:lnSpc>
                      </a:pPr>
                      <a:r>
                        <a:rPr lang="en-GB" sz="900" b="0" u="none" dirty="0">
                          <a:solidFill>
                            <a:schemeClr val="tx1"/>
                          </a:solidFill>
                          <a:latin typeface="Comic Sans MS" panose="030F0702030302020204" pitchFamily="66" charset="0"/>
                        </a:rPr>
                        <a:t>Tout commence </a:t>
                      </a:r>
                      <a:r>
                        <a:rPr lang="en-GB" sz="900" b="0" u="none" dirty="0" err="1">
                          <a:solidFill>
                            <a:schemeClr val="tx1"/>
                          </a:solidFill>
                          <a:latin typeface="Comic Sans MS" panose="030F0702030302020204" pitchFamily="66" charset="0"/>
                        </a:rPr>
                        <a:t>en</a:t>
                      </a:r>
                      <a:r>
                        <a:rPr lang="en-GB" sz="900" b="0" u="none" dirty="0">
                          <a:solidFill>
                            <a:schemeClr val="tx1"/>
                          </a:solidFill>
                          <a:latin typeface="Comic Sans MS" panose="030F0702030302020204" pitchFamily="66" charset="0"/>
                        </a:rPr>
                        <a:t> </a:t>
                      </a:r>
                      <a:r>
                        <a:rPr lang="en-GB" sz="900" b="0" u="none" dirty="0" err="1">
                          <a:solidFill>
                            <a:schemeClr val="tx1"/>
                          </a:solidFill>
                          <a:latin typeface="Comic Sans MS" panose="030F0702030302020204" pitchFamily="66" charset="0"/>
                        </a:rPr>
                        <a:t>décembre</a:t>
                      </a:r>
                      <a:r>
                        <a:rPr lang="en-GB" sz="900" b="0" u="none" dirty="0">
                          <a:solidFill>
                            <a:schemeClr val="tx1"/>
                          </a:solidFill>
                          <a:latin typeface="Comic Sans MS" panose="030F0702030302020204" pitchFamily="66" charset="0"/>
                        </a:rPr>
                        <a:t> avec les </a:t>
                      </a:r>
                      <a:r>
                        <a:rPr lang="en-GB" sz="900" b="0" u="none" dirty="0" err="1">
                          <a:solidFill>
                            <a:schemeClr val="tx1"/>
                          </a:solidFill>
                          <a:latin typeface="Comic Sans MS" panose="030F0702030302020204" pitchFamily="66" charset="0"/>
                        </a:rPr>
                        <a:t>décorations</a:t>
                      </a:r>
                      <a:r>
                        <a:rPr lang="en-GB" sz="900" b="0" u="none" dirty="0">
                          <a:solidFill>
                            <a:schemeClr val="tx1"/>
                          </a:solidFill>
                          <a:latin typeface="Comic Sans MS" panose="030F0702030302020204" pitchFamily="66" charset="0"/>
                        </a:rPr>
                        <a:t> dans les rues et le </a:t>
                      </a:r>
                      <a:r>
                        <a:rPr lang="en-GB" sz="900" b="0" u="none" dirty="0" err="1">
                          <a:solidFill>
                            <a:schemeClr val="tx1"/>
                          </a:solidFill>
                          <a:latin typeface="Comic Sans MS" panose="030F0702030302020204" pitchFamily="66" charset="0"/>
                        </a:rPr>
                        <a:t>calendrier</a:t>
                      </a:r>
                      <a:r>
                        <a:rPr lang="en-GB" sz="900" b="0" u="none" dirty="0">
                          <a:solidFill>
                            <a:schemeClr val="tx1"/>
                          </a:solidFill>
                          <a:latin typeface="Comic Sans MS" panose="030F0702030302020204" pitchFamily="66" charset="0"/>
                        </a:rPr>
                        <a:t> de </a:t>
                      </a:r>
                      <a:r>
                        <a:rPr lang="en-GB" sz="900" b="0" u="none" dirty="0" err="1">
                          <a:solidFill>
                            <a:schemeClr val="tx1"/>
                          </a:solidFill>
                          <a:latin typeface="Comic Sans MS" panose="030F0702030302020204" pitchFamily="66" charset="0"/>
                        </a:rPr>
                        <a:t>l'Avent</a:t>
                      </a:r>
                      <a:r>
                        <a:rPr lang="en-GB" sz="900" b="0" u="none" dirty="0">
                          <a:solidFill>
                            <a:schemeClr val="tx1"/>
                          </a:solidFill>
                          <a:latin typeface="Comic Sans MS" panose="030F0702030302020204" pitchFamily="66" charset="0"/>
                        </a:rPr>
                        <a:t>. - It all starts in December with decorations in the streets and the Advent calendar.</a:t>
                      </a:r>
                    </a:p>
                    <a:p>
                      <a:pPr>
                        <a:lnSpc>
                          <a:spcPct val="100000"/>
                        </a:lnSpc>
                      </a:pPr>
                      <a:endParaRPr lang="en-GB" sz="900" b="0" u="none" dirty="0">
                        <a:solidFill>
                          <a:schemeClr val="tx1"/>
                        </a:solidFill>
                        <a:latin typeface="Comic Sans MS" panose="030F0702030302020204" pitchFamily="66" charset="0"/>
                      </a:endParaRPr>
                    </a:p>
                    <a:p>
                      <a:pPr>
                        <a:lnSpc>
                          <a:spcPct val="100000"/>
                        </a:lnSpc>
                      </a:pPr>
                      <a:r>
                        <a:rPr lang="en-GB" sz="900" b="0" u="none" dirty="0">
                          <a:solidFill>
                            <a:schemeClr val="tx1"/>
                          </a:solidFill>
                          <a:latin typeface="Comic Sans MS" panose="030F0702030302020204" pitchFamily="66" charset="0"/>
                        </a:rPr>
                        <a:t>Le </a:t>
                      </a:r>
                      <a:r>
                        <a:rPr lang="en-GB" sz="900" b="0" u="none" dirty="0" err="1">
                          <a:solidFill>
                            <a:schemeClr val="tx1"/>
                          </a:solidFill>
                          <a:latin typeface="Comic Sans MS" panose="030F0702030302020204" pitchFamily="66" charset="0"/>
                        </a:rPr>
                        <a:t>soir</a:t>
                      </a:r>
                      <a:r>
                        <a:rPr lang="en-GB" sz="900" b="0" u="none" dirty="0">
                          <a:solidFill>
                            <a:schemeClr val="tx1"/>
                          </a:solidFill>
                          <a:latin typeface="Comic Sans MS" panose="030F0702030302020204" pitchFamily="66" charset="0"/>
                        </a:rPr>
                        <a:t> de Noël, les </a:t>
                      </a:r>
                      <a:r>
                        <a:rPr lang="en-GB" sz="900" b="0" u="none" dirty="0" err="1">
                          <a:solidFill>
                            <a:schemeClr val="tx1"/>
                          </a:solidFill>
                          <a:latin typeface="Comic Sans MS" panose="030F0702030302020204" pitchFamily="66" charset="0"/>
                        </a:rPr>
                        <a:t>familles</a:t>
                      </a:r>
                      <a:r>
                        <a:rPr lang="en-GB" sz="900" b="0" u="none" dirty="0">
                          <a:solidFill>
                            <a:schemeClr val="tx1"/>
                          </a:solidFill>
                          <a:latin typeface="Comic Sans MS" panose="030F0702030302020204" pitchFamily="66" charset="0"/>
                        </a:rPr>
                        <a:t> se </a:t>
                      </a:r>
                      <a:r>
                        <a:rPr lang="en-GB" sz="900" b="0" u="none" dirty="0" err="1">
                          <a:solidFill>
                            <a:schemeClr val="tx1"/>
                          </a:solidFill>
                          <a:latin typeface="Comic Sans MS" panose="030F0702030302020204" pitchFamily="66" charset="0"/>
                        </a:rPr>
                        <a:t>réunissent</a:t>
                      </a:r>
                      <a:r>
                        <a:rPr lang="en-GB" sz="900" b="0" u="none" dirty="0">
                          <a:solidFill>
                            <a:schemeClr val="tx1"/>
                          </a:solidFill>
                          <a:latin typeface="Comic Sans MS" panose="030F0702030302020204" pitchFamily="66" charset="0"/>
                        </a:rPr>
                        <a:t> pour un grand </a:t>
                      </a:r>
                      <a:r>
                        <a:rPr lang="en-GB" sz="900" b="0" u="none" dirty="0" err="1">
                          <a:solidFill>
                            <a:schemeClr val="tx1"/>
                          </a:solidFill>
                          <a:latin typeface="Comic Sans MS" panose="030F0702030302020204" pitchFamily="66" charset="0"/>
                        </a:rPr>
                        <a:t>repas</a:t>
                      </a:r>
                      <a:r>
                        <a:rPr lang="en-GB" sz="900" b="0" u="none" dirty="0">
                          <a:solidFill>
                            <a:schemeClr val="tx1"/>
                          </a:solidFill>
                          <a:latin typeface="Comic Sans MS" panose="030F0702030302020204" pitchFamily="66" charset="0"/>
                        </a:rPr>
                        <a:t> avec des plats </a:t>
                      </a:r>
                      <a:r>
                        <a:rPr lang="en-GB" sz="900" b="0" u="none" dirty="0" err="1">
                          <a:solidFill>
                            <a:schemeClr val="tx1"/>
                          </a:solidFill>
                          <a:latin typeface="Comic Sans MS" panose="030F0702030302020204" pitchFamily="66" charset="0"/>
                        </a:rPr>
                        <a:t>traditionnels</a:t>
                      </a:r>
                      <a:r>
                        <a:rPr lang="en-GB" sz="900" b="0" u="none" dirty="0">
                          <a:solidFill>
                            <a:schemeClr val="tx1"/>
                          </a:solidFill>
                          <a:latin typeface="Comic Sans MS" panose="030F0702030302020204" pitchFamily="66" charset="0"/>
                        </a:rPr>
                        <a:t> </a:t>
                      </a:r>
                      <a:r>
                        <a:rPr lang="en-GB" sz="900" b="0" u="none" dirty="0" err="1">
                          <a:solidFill>
                            <a:schemeClr val="tx1"/>
                          </a:solidFill>
                          <a:latin typeface="Comic Sans MS" panose="030F0702030302020204" pitchFamily="66" charset="0"/>
                        </a:rPr>
                        <a:t>comme</a:t>
                      </a:r>
                      <a:r>
                        <a:rPr lang="en-GB" sz="900" b="0" u="none" dirty="0">
                          <a:solidFill>
                            <a:schemeClr val="tx1"/>
                          </a:solidFill>
                          <a:latin typeface="Comic Sans MS" panose="030F0702030302020204" pitchFamily="66" charset="0"/>
                        </a:rPr>
                        <a:t> la </a:t>
                      </a:r>
                      <a:r>
                        <a:rPr lang="en-GB" sz="900" b="0" u="none" dirty="0" err="1">
                          <a:solidFill>
                            <a:schemeClr val="tx1"/>
                          </a:solidFill>
                          <a:latin typeface="Comic Sans MS" panose="030F0702030302020204" pitchFamily="66" charset="0"/>
                        </a:rPr>
                        <a:t>dinde</a:t>
                      </a:r>
                      <a:r>
                        <a:rPr lang="en-GB" sz="900" b="0" u="none" dirty="0">
                          <a:solidFill>
                            <a:schemeClr val="tx1"/>
                          </a:solidFill>
                          <a:latin typeface="Comic Sans MS" panose="030F0702030302020204" pitchFamily="66" charset="0"/>
                        </a:rPr>
                        <a:t> et la </a:t>
                      </a:r>
                      <a:r>
                        <a:rPr lang="en-GB" sz="900" b="0" u="none" dirty="0" err="1">
                          <a:solidFill>
                            <a:schemeClr val="tx1"/>
                          </a:solidFill>
                          <a:latin typeface="Comic Sans MS" panose="030F0702030302020204" pitchFamily="66" charset="0"/>
                        </a:rPr>
                        <a:t>bûche</a:t>
                      </a:r>
                      <a:r>
                        <a:rPr lang="en-GB" sz="900" b="0" u="none" dirty="0">
                          <a:solidFill>
                            <a:schemeClr val="tx1"/>
                          </a:solidFill>
                          <a:latin typeface="Comic Sans MS" panose="030F0702030302020204" pitchFamily="66" charset="0"/>
                        </a:rPr>
                        <a:t> de Noël. - On Christmas Eve, families gather for a big meal with traditional dishes like turkey and Yule log cake.</a:t>
                      </a:r>
                    </a:p>
                    <a:p>
                      <a:pPr>
                        <a:lnSpc>
                          <a:spcPct val="100000"/>
                        </a:lnSpc>
                      </a:pPr>
                      <a:endParaRPr lang="en-GB" sz="900" b="0" u="none" dirty="0">
                        <a:solidFill>
                          <a:schemeClr val="tx1"/>
                        </a:solidFill>
                        <a:latin typeface="Comic Sans MS" panose="030F0702030302020204" pitchFamily="66" charset="0"/>
                      </a:endParaRPr>
                    </a:p>
                    <a:p>
                      <a:pPr>
                        <a:lnSpc>
                          <a:spcPct val="100000"/>
                        </a:lnSpc>
                      </a:pPr>
                      <a:r>
                        <a:rPr lang="en-GB" sz="900" b="0" u="none" dirty="0">
                          <a:solidFill>
                            <a:schemeClr val="tx1"/>
                          </a:solidFill>
                          <a:latin typeface="Comic Sans MS" panose="030F0702030302020204" pitchFamily="66" charset="0"/>
                        </a:rPr>
                        <a:t>Après le </a:t>
                      </a:r>
                      <a:r>
                        <a:rPr lang="en-GB" sz="900" b="0" u="none" dirty="0" err="1">
                          <a:solidFill>
                            <a:schemeClr val="tx1"/>
                          </a:solidFill>
                          <a:latin typeface="Comic Sans MS" panose="030F0702030302020204" pitchFamily="66" charset="0"/>
                        </a:rPr>
                        <a:t>repas</a:t>
                      </a:r>
                      <a:r>
                        <a:rPr lang="en-GB" sz="900" b="0" u="none" dirty="0">
                          <a:solidFill>
                            <a:schemeClr val="tx1"/>
                          </a:solidFill>
                          <a:latin typeface="Comic Sans MS" panose="030F0702030302020204" pitchFamily="66" charset="0"/>
                        </a:rPr>
                        <a:t>, les enfants </a:t>
                      </a:r>
                      <a:r>
                        <a:rPr lang="en-GB" sz="900" b="0" u="none" dirty="0" err="1">
                          <a:solidFill>
                            <a:schemeClr val="tx1"/>
                          </a:solidFill>
                          <a:latin typeface="Comic Sans MS" panose="030F0702030302020204" pitchFamily="66" charset="0"/>
                        </a:rPr>
                        <a:t>attendent</a:t>
                      </a:r>
                      <a:r>
                        <a:rPr lang="en-GB" sz="900" b="0" u="none" dirty="0">
                          <a:solidFill>
                            <a:schemeClr val="tx1"/>
                          </a:solidFill>
                          <a:latin typeface="Comic Sans MS" panose="030F0702030302020204" pitchFamily="66" charset="0"/>
                        </a:rPr>
                        <a:t> avec impatience </a:t>
                      </a:r>
                      <a:r>
                        <a:rPr lang="en-GB" sz="900" b="0" u="none" dirty="0" err="1">
                          <a:solidFill>
                            <a:schemeClr val="tx1"/>
                          </a:solidFill>
                          <a:latin typeface="Comic Sans MS" panose="030F0702030302020204" pitchFamily="66" charset="0"/>
                        </a:rPr>
                        <a:t>l'arrivée</a:t>
                      </a:r>
                      <a:r>
                        <a:rPr lang="en-GB" sz="900" b="0" u="none" dirty="0">
                          <a:solidFill>
                            <a:schemeClr val="tx1"/>
                          </a:solidFill>
                          <a:latin typeface="Comic Sans MS" panose="030F0702030302020204" pitchFamily="66" charset="0"/>
                        </a:rPr>
                        <a:t> du Père Noël pour </a:t>
                      </a:r>
                      <a:r>
                        <a:rPr lang="en-GB" sz="900" b="0" u="none" dirty="0" err="1">
                          <a:solidFill>
                            <a:schemeClr val="tx1"/>
                          </a:solidFill>
                          <a:latin typeface="Comic Sans MS" panose="030F0702030302020204" pitchFamily="66" charset="0"/>
                        </a:rPr>
                        <a:t>recevoir</a:t>
                      </a:r>
                      <a:r>
                        <a:rPr lang="en-GB" sz="900" b="0" u="none" dirty="0">
                          <a:solidFill>
                            <a:schemeClr val="tx1"/>
                          </a:solidFill>
                          <a:latin typeface="Comic Sans MS" panose="030F0702030302020204" pitchFamily="66" charset="0"/>
                        </a:rPr>
                        <a:t> </a:t>
                      </a:r>
                      <a:r>
                        <a:rPr lang="en-GB" sz="900" b="0" u="none" dirty="0" err="1">
                          <a:solidFill>
                            <a:schemeClr val="tx1"/>
                          </a:solidFill>
                          <a:latin typeface="Comic Sans MS" panose="030F0702030302020204" pitchFamily="66" charset="0"/>
                        </a:rPr>
                        <a:t>leurs</a:t>
                      </a:r>
                      <a:r>
                        <a:rPr lang="en-GB" sz="900" b="0" u="none" dirty="0">
                          <a:solidFill>
                            <a:schemeClr val="tx1"/>
                          </a:solidFill>
                          <a:latin typeface="Comic Sans MS" panose="030F0702030302020204" pitchFamily="66" charset="0"/>
                        </a:rPr>
                        <a:t> </a:t>
                      </a:r>
                      <a:r>
                        <a:rPr lang="en-GB" sz="900" b="0" u="none" dirty="0" err="1">
                          <a:solidFill>
                            <a:schemeClr val="tx1"/>
                          </a:solidFill>
                          <a:latin typeface="Comic Sans MS" panose="030F0702030302020204" pitchFamily="66" charset="0"/>
                        </a:rPr>
                        <a:t>cadeaux</a:t>
                      </a:r>
                      <a:r>
                        <a:rPr lang="en-GB" sz="900" b="0" u="none" dirty="0">
                          <a:solidFill>
                            <a:schemeClr val="tx1"/>
                          </a:solidFill>
                          <a:latin typeface="Comic Sans MS" panose="030F0702030302020204" pitchFamily="66" charset="0"/>
                        </a:rPr>
                        <a:t>. - After the meal, children eagerly await the arrival of Santa Claus to receive their gifts.</a:t>
                      </a:r>
                    </a:p>
                    <a:p>
                      <a:pPr>
                        <a:lnSpc>
                          <a:spcPct val="100000"/>
                        </a:lnSpc>
                      </a:pPr>
                      <a:endParaRPr lang="en-GB" sz="900" b="0" u="none" dirty="0">
                        <a:solidFill>
                          <a:schemeClr val="tx1"/>
                        </a:solidFill>
                        <a:latin typeface="Comic Sans MS" panose="030F0702030302020204" pitchFamily="66" charset="0"/>
                      </a:endParaRPr>
                    </a:p>
                    <a:p>
                      <a:pPr>
                        <a:lnSpc>
                          <a:spcPct val="100000"/>
                        </a:lnSpc>
                      </a:pPr>
                      <a:r>
                        <a:rPr lang="en-GB" sz="900" b="0" u="none" dirty="0">
                          <a:solidFill>
                            <a:schemeClr val="tx1"/>
                          </a:solidFill>
                          <a:latin typeface="Comic Sans MS" panose="030F0702030302020204" pitchFamily="66" charset="0"/>
                        </a:rPr>
                        <a:t>On </a:t>
                      </a:r>
                      <a:r>
                        <a:rPr lang="en-GB" sz="900" b="0" u="none" dirty="0" err="1">
                          <a:solidFill>
                            <a:schemeClr val="tx1"/>
                          </a:solidFill>
                          <a:latin typeface="Comic Sans MS" panose="030F0702030302020204" pitchFamily="66" charset="0"/>
                        </a:rPr>
                        <a:t>va</a:t>
                      </a:r>
                      <a:r>
                        <a:rPr lang="en-GB" sz="900" b="0" u="none" dirty="0">
                          <a:solidFill>
                            <a:schemeClr val="tx1"/>
                          </a:solidFill>
                          <a:latin typeface="Comic Sans MS" panose="030F0702030302020204" pitchFamily="66" charset="0"/>
                        </a:rPr>
                        <a:t> </a:t>
                      </a:r>
                      <a:r>
                        <a:rPr lang="en-GB" sz="900" b="0" u="none" dirty="0" err="1">
                          <a:solidFill>
                            <a:schemeClr val="tx1"/>
                          </a:solidFill>
                          <a:latin typeface="Comic Sans MS" panose="030F0702030302020204" pitchFamily="66" charset="0"/>
                        </a:rPr>
                        <a:t>aussi</a:t>
                      </a:r>
                      <a:r>
                        <a:rPr lang="en-GB" sz="900" b="0" u="none" dirty="0">
                          <a:solidFill>
                            <a:schemeClr val="tx1"/>
                          </a:solidFill>
                          <a:latin typeface="Comic Sans MS" panose="030F0702030302020204" pitchFamily="66" charset="0"/>
                        </a:rPr>
                        <a:t> </a:t>
                      </a:r>
                      <a:r>
                        <a:rPr lang="en-GB" sz="900" b="0" u="none" dirty="0" err="1">
                          <a:solidFill>
                            <a:schemeClr val="tx1"/>
                          </a:solidFill>
                          <a:latin typeface="Comic Sans MS" panose="030F0702030302020204" pitchFamily="66" charset="0"/>
                        </a:rPr>
                        <a:t>à</a:t>
                      </a:r>
                      <a:r>
                        <a:rPr lang="en-GB" sz="900" b="0" u="none" dirty="0">
                          <a:solidFill>
                            <a:schemeClr val="tx1"/>
                          </a:solidFill>
                          <a:latin typeface="Comic Sans MS" panose="030F0702030302020204" pitchFamily="66" charset="0"/>
                        </a:rPr>
                        <a:t> la </a:t>
                      </a:r>
                      <a:r>
                        <a:rPr lang="en-GB" sz="900" b="0" u="none" dirty="0" err="1">
                          <a:solidFill>
                            <a:schemeClr val="tx1"/>
                          </a:solidFill>
                          <a:latin typeface="Comic Sans MS" panose="030F0702030302020204" pitchFamily="66" charset="0"/>
                        </a:rPr>
                        <a:t>messe</a:t>
                      </a:r>
                      <a:r>
                        <a:rPr lang="en-GB" sz="900" b="0" u="none" dirty="0">
                          <a:solidFill>
                            <a:schemeClr val="tx1"/>
                          </a:solidFill>
                          <a:latin typeface="Comic Sans MS" panose="030F0702030302020204" pitchFamily="66" charset="0"/>
                        </a:rPr>
                        <a:t> de </a:t>
                      </a:r>
                      <a:r>
                        <a:rPr lang="en-GB" sz="900" b="0" u="none" dirty="0" err="1">
                          <a:solidFill>
                            <a:schemeClr val="tx1"/>
                          </a:solidFill>
                          <a:latin typeface="Comic Sans MS" panose="030F0702030302020204" pitchFamily="66" charset="0"/>
                        </a:rPr>
                        <a:t>minuit</a:t>
                      </a:r>
                      <a:r>
                        <a:rPr lang="en-GB" sz="900" b="0" u="none" dirty="0">
                          <a:solidFill>
                            <a:schemeClr val="tx1"/>
                          </a:solidFill>
                          <a:latin typeface="Comic Sans MS" panose="030F0702030302020204" pitchFamily="66" charset="0"/>
                        </a:rPr>
                        <a:t> pour </a:t>
                      </a:r>
                      <a:r>
                        <a:rPr lang="en-GB" sz="900" b="0" u="none" dirty="0" err="1">
                          <a:solidFill>
                            <a:schemeClr val="tx1"/>
                          </a:solidFill>
                          <a:latin typeface="Comic Sans MS" panose="030F0702030302020204" pitchFamily="66" charset="0"/>
                        </a:rPr>
                        <a:t>célébrer</a:t>
                      </a:r>
                      <a:r>
                        <a:rPr lang="en-GB" sz="900" b="0" u="none" dirty="0">
                          <a:solidFill>
                            <a:schemeClr val="tx1"/>
                          </a:solidFill>
                          <a:latin typeface="Comic Sans MS" panose="030F0702030302020204" pitchFamily="66" charset="0"/>
                        </a:rPr>
                        <a:t> la naissance de </a:t>
                      </a:r>
                      <a:r>
                        <a:rPr lang="en-GB" sz="900" b="0" u="none" dirty="0" err="1">
                          <a:solidFill>
                            <a:schemeClr val="tx1"/>
                          </a:solidFill>
                          <a:latin typeface="Comic Sans MS" panose="030F0702030302020204" pitchFamily="66" charset="0"/>
                        </a:rPr>
                        <a:t>Jésus</a:t>
                      </a:r>
                      <a:r>
                        <a:rPr lang="en-GB" sz="900" b="0" u="none" dirty="0">
                          <a:solidFill>
                            <a:schemeClr val="tx1"/>
                          </a:solidFill>
                          <a:latin typeface="Comic Sans MS" panose="030F0702030302020204" pitchFamily="66" charset="0"/>
                        </a:rPr>
                        <a:t>. - We also go to midnight mass to celebrate the birth of Jesus.</a:t>
                      </a:r>
                    </a:p>
                    <a:p>
                      <a:pPr>
                        <a:lnSpc>
                          <a:spcPct val="100000"/>
                        </a:lnSpc>
                      </a:pPr>
                      <a:endParaRPr lang="en-GB" sz="900" b="0" u="none" dirty="0">
                        <a:solidFill>
                          <a:schemeClr val="tx1"/>
                        </a:solidFill>
                        <a:latin typeface="Comic Sans MS" panose="030F0702030302020204" pitchFamily="66" charset="0"/>
                      </a:endParaRPr>
                    </a:p>
                    <a:p>
                      <a:pPr>
                        <a:lnSpc>
                          <a:spcPct val="100000"/>
                        </a:lnSpc>
                      </a:pPr>
                      <a:r>
                        <a:rPr lang="en-GB" sz="900" b="0" u="none" dirty="0">
                          <a:solidFill>
                            <a:schemeClr val="tx1"/>
                          </a:solidFill>
                          <a:latin typeface="Comic Sans MS" panose="030F0702030302020204" pitchFamily="66" charset="0"/>
                        </a:rPr>
                        <a:t>Le jour de Noël, on passe du temps </a:t>
                      </a:r>
                      <a:r>
                        <a:rPr lang="en-GB" sz="900" b="0" u="none" dirty="0" err="1">
                          <a:solidFill>
                            <a:schemeClr val="tx1"/>
                          </a:solidFill>
                          <a:latin typeface="Comic Sans MS" panose="030F0702030302020204" pitchFamily="66" charset="0"/>
                        </a:rPr>
                        <a:t>en</a:t>
                      </a:r>
                      <a:r>
                        <a:rPr lang="en-GB" sz="900" b="0" u="none" dirty="0">
                          <a:solidFill>
                            <a:schemeClr val="tx1"/>
                          </a:solidFill>
                          <a:latin typeface="Comic Sans MS" panose="030F0702030302020204" pitchFamily="66" charset="0"/>
                        </a:rPr>
                        <a:t> </a:t>
                      </a:r>
                      <a:r>
                        <a:rPr lang="en-GB" sz="900" b="0" u="none" dirty="0" err="1">
                          <a:solidFill>
                            <a:schemeClr val="tx1"/>
                          </a:solidFill>
                          <a:latin typeface="Comic Sans MS" panose="030F0702030302020204" pitchFamily="66" charset="0"/>
                        </a:rPr>
                        <a:t>famille</a:t>
                      </a:r>
                      <a:r>
                        <a:rPr lang="en-GB" sz="900" b="0" u="none" dirty="0">
                          <a:solidFill>
                            <a:schemeClr val="tx1"/>
                          </a:solidFill>
                          <a:latin typeface="Comic Sans MS" panose="030F0702030302020204" pitchFamily="66" charset="0"/>
                        </a:rPr>
                        <a:t> et on mange des desserts </a:t>
                      </a:r>
                      <a:r>
                        <a:rPr lang="en-GB" sz="900" b="0" u="none" dirty="0" err="1">
                          <a:solidFill>
                            <a:schemeClr val="tx1"/>
                          </a:solidFill>
                          <a:latin typeface="Comic Sans MS" panose="030F0702030302020204" pitchFamily="66" charset="0"/>
                        </a:rPr>
                        <a:t>délicieux</a:t>
                      </a:r>
                      <a:r>
                        <a:rPr lang="en-GB" sz="900" b="0" u="none" dirty="0">
                          <a:solidFill>
                            <a:schemeClr val="tx1"/>
                          </a:solidFill>
                          <a:latin typeface="Comic Sans MS" panose="030F0702030302020204" pitchFamily="66" charset="0"/>
                        </a:rPr>
                        <a:t>. - On Christmas Day, we spend time with family and eat delicious desserts.</a:t>
                      </a:r>
                    </a:p>
                    <a:p>
                      <a:pPr>
                        <a:lnSpc>
                          <a:spcPct val="100000"/>
                        </a:lnSpc>
                      </a:pPr>
                      <a:endParaRPr lang="en-GB" sz="900" b="0" u="none" dirty="0">
                        <a:solidFill>
                          <a:schemeClr val="tx1"/>
                        </a:solidFill>
                        <a:latin typeface="Comic Sans MS" panose="030F0702030302020204" pitchFamily="66" charset="0"/>
                      </a:endParaRPr>
                    </a:p>
                    <a:p>
                      <a:pPr>
                        <a:lnSpc>
                          <a:spcPct val="100000"/>
                        </a:lnSpc>
                      </a:pPr>
                      <a:r>
                        <a:rPr lang="en-GB" sz="900" b="0" u="none" dirty="0" err="1">
                          <a:solidFill>
                            <a:schemeClr val="tx1"/>
                          </a:solidFill>
                          <a:latin typeface="Comic Sans MS" panose="030F0702030302020204" pitchFamily="66" charset="0"/>
                        </a:rPr>
                        <a:t>Ces</a:t>
                      </a:r>
                      <a:r>
                        <a:rPr lang="en-GB" sz="900" b="0" u="none" dirty="0">
                          <a:solidFill>
                            <a:schemeClr val="tx1"/>
                          </a:solidFill>
                          <a:latin typeface="Comic Sans MS" panose="030F0702030302020204" pitchFamily="66" charset="0"/>
                        </a:rPr>
                        <a:t> traditions </a:t>
                      </a:r>
                      <a:r>
                        <a:rPr lang="en-GB" sz="900" b="0" u="none" dirty="0" err="1">
                          <a:solidFill>
                            <a:schemeClr val="tx1"/>
                          </a:solidFill>
                          <a:latin typeface="Comic Sans MS" panose="030F0702030302020204" pitchFamily="66" charset="0"/>
                        </a:rPr>
                        <a:t>rendent</a:t>
                      </a:r>
                      <a:r>
                        <a:rPr lang="en-GB" sz="900" b="0" u="none" dirty="0">
                          <a:solidFill>
                            <a:schemeClr val="tx1"/>
                          </a:solidFill>
                          <a:latin typeface="Comic Sans MS" panose="030F0702030302020204" pitchFamily="66" charset="0"/>
                        </a:rPr>
                        <a:t> Noël </a:t>
                      </a:r>
                      <a:r>
                        <a:rPr lang="en-GB" sz="900" b="0" u="none" dirty="0" err="1">
                          <a:solidFill>
                            <a:schemeClr val="tx1"/>
                          </a:solidFill>
                          <a:latin typeface="Comic Sans MS" panose="030F0702030302020204" pitchFamily="66" charset="0"/>
                        </a:rPr>
                        <a:t>en</a:t>
                      </a:r>
                      <a:r>
                        <a:rPr lang="en-GB" sz="900" b="0" u="none" dirty="0">
                          <a:solidFill>
                            <a:schemeClr val="tx1"/>
                          </a:solidFill>
                          <a:latin typeface="Comic Sans MS" panose="030F0702030302020204" pitchFamily="66" charset="0"/>
                        </a:rPr>
                        <a:t> France très </a:t>
                      </a:r>
                      <a:r>
                        <a:rPr lang="en-GB" sz="900" b="0" u="none" dirty="0" err="1">
                          <a:solidFill>
                            <a:schemeClr val="tx1"/>
                          </a:solidFill>
                          <a:latin typeface="Comic Sans MS" panose="030F0702030302020204" pitchFamily="66" charset="0"/>
                        </a:rPr>
                        <a:t>spécial</a:t>
                      </a:r>
                      <a:r>
                        <a:rPr lang="en-GB" sz="900" b="0" u="none" dirty="0">
                          <a:solidFill>
                            <a:schemeClr val="tx1"/>
                          </a:solidFill>
                          <a:latin typeface="Comic Sans MS" panose="030F0702030302020204" pitchFamily="66" charset="0"/>
                        </a:rPr>
                        <a:t> et </a:t>
                      </a:r>
                      <a:r>
                        <a:rPr lang="en-GB" sz="900" b="0" u="none" dirty="0" err="1">
                          <a:solidFill>
                            <a:schemeClr val="tx1"/>
                          </a:solidFill>
                          <a:latin typeface="Comic Sans MS" panose="030F0702030302020204" pitchFamily="66" charset="0"/>
                        </a:rPr>
                        <a:t>joyeux</a:t>
                      </a:r>
                      <a:r>
                        <a:rPr lang="en-GB" sz="900" b="0" u="none" dirty="0">
                          <a:solidFill>
                            <a:schemeClr val="tx1"/>
                          </a:solidFill>
                          <a:latin typeface="Comic Sans MS" panose="030F0702030302020204" pitchFamily="66" charset="0"/>
                        </a:rPr>
                        <a:t>. - These traditions make Christmas in France very special and joyful.</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6110471"/>
                  </a:ext>
                </a:extLst>
              </a:tr>
            </a:tbl>
          </a:graphicData>
        </a:graphic>
      </p:graphicFrame>
      <p:graphicFrame>
        <p:nvGraphicFramePr>
          <p:cNvPr id="11" name="Table 10">
            <a:extLst>
              <a:ext uri="{FF2B5EF4-FFF2-40B4-BE49-F238E27FC236}">
                <a16:creationId xmlns:a16="http://schemas.microsoft.com/office/drawing/2014/main" id="{852F2823-FA2B-4D1A-8982-F77893DCBFC3}"/>
              </a:ext>
            </a:extLst>
          </p:cNvPr>
          <p:cNvGraphicFramePr>
            <a:graphicFrameLocks noGrp="1"/>
          </p:cNvGraphicFramePr>
          <p:nvPr>
            <p:extLst>
              <p:ext uri="{D42A27DB-BD31-4B8C-83A1-F6EECF244321}">
                <p14:modId xmlns:p14="http://schemas.microsoft.com/office/powerpoint/2010/main" val="607318992"/>
              </p:ext>
            </p:extLst>
          </p:nvPr>
        </p:nvGraphicFramePr>
        <p:xfrm>
          <a:off x="6688667" y="569156"/>
          <a:ext cx="2347055" cy="5138224"/>
        </p:xfrm>
        <a:graphic>
          <a:graphicData uri="http://schemas.openxmlformats.org/drawingml/2006/table">
            <a:tbl>
              <a:tblPr firstRow="1" bandRow="1">
                <a:tableStyleId>{5940675A-B579-460E-94D1-54222C63F5DA}</a:tableStyleId>
              </a:tblPr>
              <a:tblGrid>
                <a:gridCol w="1127674">
                  <a:extLst>
                    <a:ext uri="{9D8B030D-6E8A-4147-A177-3AD203B41FA5}">
                      <a16:colId xmlns:a16="http://schemas.microsoft.com/office/drawing/2014/main" val="20000"/>
                    </a:ext>
                  </a:extLst>
                </a:gridCol>
                <a:gridCol w="1219381">
                  <a:extLst>
                    <a:ext uri="{9D8B030D-6E8A-4147-A177-3AD203B41FA5}">
                      <a16:colId xmlns:a16="http://schemas.microsoft.com/office/drawing/2014/main" val="20001"/>
                    </a:ext>
                  </a:extLst>
                </a:gridCol>
              </a:tblGrid>
              <a:tr h="201999">
                <a:tc>
                  <a:txBody>
                    <a:bodyPr/>
                    <a:lstStyle/>
                    <a:p>
                      <a:r>
                        <a:rPr lang="en-GB" sz="900" b="0" u="none" dirty="0">
                          <a:solidFill>
                            <a:schemeClr val="tx1"/>
                          </a:solidFill>
                          <a:latin typeface="Comic Sans MS" panose="030F0902030302020204" pitchFamily="66" charset="0"/>
                        </a:rPr>
                        <a:t>Le festival qui </a:t>
                      </a:r>
                      <a:r>
                        <a:rPr lang="en-GB" sz="900" b="0" u="none" dirty="0" err="1">
                          <a:solidFill>
                            <a:schemeClr val="tx1"/>
                          </a:solidFill>
                          <a:latin typeface="Comic Sans MS" panose="030F0902030302020204" pitchFamily="66" charset="0"/>
                        </a:rPr>
                        <a:t>m'intéresse</a:t>
                      </a:r>
                      <a:r>
                        <a:rPr lang="en-GB" sz="900" b="0" u="none" dirty="0">
                          <a:solidFill>
                            <a:schemeClr val="tx1"/>
                          </a:solidFill>
                          <a:latin typeface="Comic Sans MS" panose="030F0902030302020204" pitchFamily="66" charset="0"/>
                        </a:rPr>
                        <a:t> le plus </a:t>
                      </a:r>
                      <a:r>
                        <a:rPr lang="en-GB" sz="900" b="0" u="none" dirty="0" err="1">
                          <a:solidFill>
                            <a:schemeClr val="tx1"/>
                          </a:solidFill>
                          <a:latin typeface="Comic Sans MS" panose="030F0902030302020204" pitchFamily="66" charset="0"/>
                        </a:rPr>
                        <a:t>est</a:t>
                      </a:r>
                      <a:r>
                        <a:rPr lang="en-GB" sz="900" b="0" u="none" dirty="0">
                          <a:solidFill>
                            <a:schemeClr val="tx1"/>
                          </a:solidFill>
                          <a:latin typeface="Comic Sans MS" panose="030F0902030302020204" pitchFamily="66" charset="0"/>
                        </a:rPr>
                        <a:t> la Fête du Citron </a:t>
                      </a:r>
                      <a:r>
                        <a:rPr lang="en-GB" sz="900" b="0" u="none" dirty="0" err="1">
                          <a:solidFill>
                            <a:schemeClr val="tx1"/>
                          </a:solidFill>
                          <a:latin typeface="Comic Sans MS" panose="030F0902030302020204" pitchFamily="66" charset="0"/>
                        </a:rPr>
                        <a:t>à</a:t>
                      </a:r>
                      <a:r>
                        <a:rPr lang="en-GB" sz="900" b="0" u="none" dirty="0">
                          <a:solidFill>
                            <a:schemeClr val="tx1"/>
                          </a:solidFill>
                          <a:latin typeface="Comic Sans MS" panose="030F0902030302020204" pitchFamily="66" charset="0"/>
                        </a:rPr>
                        <a:t> </a:t>
                      </a:r>
                      <a:r>
                        <a:rPr lang="en-GB" sz="900" b="0" u="none" dirty="0" err="1">
                          <a:solidFill>
                            <a:schemeClr val="tx1"/>
                          </a:solidFill>
                          <a:latin typeface="Comic Sans MS" panose="030F0902030302020204" pitchFamily="66" charset="0"/>
                        </a:rPr>
                        <a:t>Menton</a:t>
                      </a:r>
                      <a:r>
                        <a:rPr lang="en-GB" sz="900" b="0" u="none" dirty="0">
                          <a:solidFill>
                            <a:schemeClr val="tx1"/>
                          </a:solidFill>
                          <a:latin typeface="Comic Sans MS" panose="030F0902030302020204" pitchFamily="66" charset="0"/>
                        </a:rPr>
                        <a:t>, </a:t>
                      </a:r>
                      <a:r>
                        <a:rPr lang="en-GB" sz="900" b="0" u="none" dirty="0" err="1">
                          <a:solidFill>
                            <a:schemeClr val="tx1"/>
                          </a:solidFill>
                          <a:latin typeface="Comic Sans MS" panose="030F0902030302020204" pitchFamily="66" charset="0"/>
                        </a:rPr>
                        <a:t>en</a:t>
                      </a:r>
                      <a:r>
                        <a:rPr lang="en-GB" sz="900" b="0" u="none" dirty="0">
                          <a:solidFill>
                            <a:schemeClr val="tx1"/>
                          </a:solidFill>
                          <a:latin typeface="Comic Sans MS" panose="030F0902030302020204" pitchFamily="66" charset="0"/>
                        </a:rPr>
                        <a:t> France, qui a lieu </a:t>
                      </a:r>
                      <a:r>
                        <a:rPr lang="en-GB" sz="900" b="0" u="none" dirty="0" err="1">
                          <a:solidFill>
                            <a:schemeClr val="tx1"/>
                          </a:solidFill>
                          <a:latin typeface="Comic Sans MS" panose="030F0902030302020204" pitchFamily="66" charset="0"/>
                        </a:rPr>
                        <a:t>en</a:t>
                      </a:r>
                      <a:r>
                        <a:rPr lang="en-GB" sz="900" b="0" u="none" dirty="0">
                          <a:solidFill>
                            <a:schemeClr val="tx1"/>
                          </a:solidFill>
                          <a:latin typeface="Comic Sans MS" panose="030F0902030302020204" pitchFamily="66" charset="0"/>
                        </a:rPr>
                        <a:t> </a:t>
                      </a:r>
                      <a:r>
                        <a:rPr lang="en-GB" sz="900" b="0" u="none" dirty="0" err="1">
                          <a:solidFill>
                            <a:schemeClr val="tx1"/>
                          </a:solidFill>
                          <a:latin typeface="Comic Sans MS" panose="030F0902030302020204" pitchFamily="66" charset="0"/>
                        </a:rPr>
                        <a:t>février</a:t>
                      </a:r>
                      <a:r>
                        <a:rPr lang="en-GB" sz="900" b="0" u="none" dirty="0">
                          <a:solidFill>
                            <a:schemeClr val="tx1"/>
                          </a:solidFill>
                          <a:latin typeface="Comic Sans MS" panose="030F0902030302020204" pitchFamily="66" charset="0"/>
                        </a:rPr>
                        <a:t>. </a:t>
                      </a:r>
                      <a:endParaRPr lang="en-GB" sz="900" b="0" u="sng" dirty="0">
                        <a:solidFill>
                          <a:schemeClr val="tx1"/>
                        </a:solidFill>
                        <a:latin typeface="Comic Sans MS" panose="030F0902030302020204" pitchFamily="66" charset="0"/>
                      </a:endParaRPr>
                    </a:p>
                  </a:txBody>
                  <a:tcPr marL="84406" marR="84406" marT="42203" marB="42203">
                    <a:solidFill>
                      <a:schemeClr val="bg1"/>
                    </a:solidFill>
                  </a:tcPr>
                </a:tc>
                <a:tc>
                  <a:txBody>
                    <a:bodyPr/>
                    <a:lstStyle/>
                    <a:p>
                      <a:r>
                        <a:rPr lang="en-GB" sz="900" b="0" dirty="0">
                          <a:solidFill>
                            <a:schemeClr val="tx1"/>
                          </a:solidFill>
                          <a:effectLst/>
                          <a:latin typeface="Comic Sans MS" panose="030F0902030302020204" pitchFamily="66" charset="0"/>
                        </a:rPr>
                        <a:t>The festival that interests me the most is the Lemon Festival in </a:t>
                      </a:r>
                      <a:r>
                        <a:rPr lang="en-GB" sz="900" b="0" dirty="0" err="1">
                          <a:solidFill>
                            <a:schemeClr val="tx1"/>
                          </a:solidFill>
                          <a:effectLst/>
                          <a:latin typeface="Comic Sans MS" panose="030F0902030302020204" pitchFamily="66" charset="0"/>
                        </a:rPr>
                        <a:t>Menton</a:t>
                      </a:r>
                      <a:r>
                        <a:rPr lang="en-GB" sz="900" b="0" dirty="0">
                          <a:solidFill>
                            <a:schemeClr val="tx1"/>
                          </a:solidFill>
                          <a:effectLst/>
                          <a:latin typeface="Comic Sans MS" panose="030F0902030302020204" pitchFamily="66" charset="0"/>
                        </a:rPr>
                        <a:t>, France, which takes place in February. </a:t>
                      </a:r>
                    </a:p>
                  </a:txBody>
                  <a:tcPr marL="84406" marR="84406" marT="42203" marB="42203">
                    <a:solidFill>
                      <a:schemeClr val="bg1"/>
                    </a:solidFill>
                  </a:tcPr>
                </a:tc>
                <a:extLst>
                  <a:ext uri="{0D108BD9-81ED-4DB2-BD59-A6C34878D82A}">
                    <a16:rowId xmlns:a16="http://schemas.microsoft.com/office/drawing/2014/main" val="3459568349"/>
                  </a:ext>
                </a:extLst>
              </a:tr>
              <a:tr h="201999">
                <a:tc>
                  <a:txBody>
                    <a:bodyPr/>
                    <a:lstStyle/>
                    <a:p>
                      <a:r>
                        <a:rPr lang="en-GB" sz="900" b="0" u="none" dirty="0" err="1">
                          <a:solidFill>
                            <a:schemeClr val="tx1"/>
                          </a:solidFill>
                          <a:latin typeface="Comic Sans MS" panose="030F0902030302020204" pitchFamily="66" charset="0"/>
                        </a:rPr>
                        <a:t>Cette</a:t>
                      </a:r>
                      <a:r>
                        <a:rPr lang="en-GB" sz="900" b="0" u="none" dirty="0">
                          <a:solidFill>
                            <a:schemeClr val="tx1"/>
                          </a:solidFill>
                          <a:latin typeface="Comic Sans MS" panose="030F0902030302020204" pitchFamily="66" charset="0"/>
                        </a:rPr>
                        <a:t> </a:t>
                      </a:r>
                      <a:r>
                        <a:rPr lang="en-GB" sz="900" b="0" u="none" dirty="0" err="1">
                          <a:solidFill>
                            <a:schemeClr val="tx1"/>
                          </a:solidFill>
                          <a:latin typeface="Comic Sans MS" panose="030F0902030302020204" pitchFamily="66" charset="0"/>
                        </a:rPr>
                        <a:t>célébration</a:t>
                      </a:r>
                      <a:r>
                        <a:rPr lang="en-GB" sz="900" b="0" u="none" dirty="0">
                          <a:solidFill>
                            <a:schemeClr val="tx1"/>
                          </a:solidFill>
                          <a:latin typeface="Comic Sans MS" panose="030F0902030302020204" pitchFamily="66" charset="0"/>
                        </a:rPr>
                        <a:t> </a:t>
                      </a:r>
                      <a:r>
                        <a:rPr lang="en-GB" sz="900" b="0" u="none" dirty="0" err="1">
                          <a:solidFill>
                            <a:schemeClr val="tx1"/>
                          </a:solidFill>
                          <a:latin typeface="Comic Sans MS" panose="030F0902030302020204" pitchFamily="66" charset="0"/>
                        </a:rPr>
                        <a:t>dédiée</a:t>
                      </a:r>
                      <a:r>
                        <a:rPr lang="en-GB" sz="900" b="0" u="none" dirty="0">
                          <a:solidFill>
                            <a:schemeClr val="tx1"/>
                          </a:solidFill>
                          <a:latin typeface="Comic Sans MS" panose="030F0902030302020204" pitchFamily="66" charset="0"/>
                        </a:rPr>
                        <a:t> aux citrons et aux </a:t>
                      </a:r>
                      <a:r>
                        <a:rPr lang="en-GB" sz="900" b="0" u="none" dirty="0" err="1">
                          <a:solidFill>
                            <a:schemeClr val="tx1"/>
                          </a:solidFill>
                          <a:latin typeface="Comic Sans MS" panose="030F0902030302020204" pitchFamily="66" charset="0"/>
                        </a:rPr>
                        <a:t>agrumes</a:t>
                      </a:r>
                      <a:r>
                        <a:rPr lang="en-GB" sz="900" b="0" u="none" dirty="0">
                          <a:solidFill>
                            <a:schemeClr val="tx1"/>
                          </a:solidFill>
                          <a:latin typeface="Comic Sans MS" panose="030F0902030302020204" pitchFamily="66" charset="0"/>
                        </a:rPr>
                        <a:t> </a:t>
                      </a:r>
                      <a:r>
                        <a:rPr lang="en-GB" sz="900" b="0" u="none" dirty="0" err="1">
                          <a:solidFill>
                            <a:schemeClr val="tx1"/>
                          </a:solidFill>
                          <a:latin typeface="Comic Sans MS" panose="030F0902030302020204" pitchFamily="66" charset="0"/>
                        </a:rPr>
                        <a:t>offre</a:t>
                      </a:r>
                      <a:r>
                        <a:rPr lang="en-GB" sz="900" b="0" u="none" dirty="0">
                          <a:solidFill>
                            <a:schemeClr val="tx1"/>
                          </a:solidFill>
                          <a:latin typeface="Comic Sans MS" panose="030F0902030302020204" pitchFamily="66" charset="0"/>
                        </a:rPr>
                        <a:t> des expositions </a:t>
                      </a:r>
                      <a:r>
                        <a:rPr lang="en-GB" sz="900" b="0" u="none" dirty="0" err="1">
                          <a:solidFill>
                            <a:schemeClr val="tx1"/>
                          </a:solidFill>
                          <a:latin typeface="Comic Sans MS" panose="030F0902030302020204" pitchFamily="66" charset="0"/>
                        </a:rPr>
                        <a:t>spectaculaires</a:t>
                      </a:r>
                      <a:r>
                        <a:rPr lang="en-GB" sz="900" b="0" u="none" dirty="0">
                          <a:solidFill>
                            <a:schemeClr val="tx1"/>
                          </a:solidFill>
                          <a:latin typeface="Comic Sans MS" panose="030F0902030302020204" pitchFamily="66" charset="0"/>
                        </a:rPr>
                        <a:t> avec des sculptures </a:t>
                      </a:r>
                      <a:r>
                        <a:rPr lang="en-GB" sz="900" b="0" u="none" dirty="0" err="1">
                          <a:solidFill>
                            <a:schemeClr val="tx1"/>
                          </a:solidFill>
                          <a:latin typeface="Comic Sans MS" panose="030F0902030302020204" pitchFamily="66" charset="0"/>
                        </a:rPr>
                        <a:t>géantes</a:t>
                      </a:r>
                      <a:r>
                        <a:rPr lang="en-GB" sz="900" b="0" u="none" dirty="0">
                          <a:solidFill>
                            <a:schemeClr val="tx1"/>
                          </a:solidFill>
                          <a:latin typeface="Comic Sans MS" panose="030F0902030302020204" pitchFamily="66" charset="0"/>
                        </a:rPr>
                        <a:t> et des chars </a:t>
                      </a:r>
                      <a:r>
                        <a:rPr lang="en-GB" sz="900" b="0" u="none" dirty="0" err="1">
                          <a:solidFill>
                            <a:schemeClr val="tx1"/>
                          </a:solidFill>
                          <a:latin typeface="Comic Sans MS" panose="030F0902030302020204" pitchFamily="66" charset="0"/>
                        </a:rPr>
                        <a:t>décorés</a:t>
                      </a:r>
                      <a:r>
                        <a:rPr lang="en-GB" sz="900" b="0" u="none" dirty="0">
                          <a:solidFill>
                            <a:schemeClr val="tx1"/>
                          </a:solidFill>
                          <a:latin typeface="Comic Sans MS" panose="030F0902030302020204" pitchFamily="66" charset="0"/>
                        </a:rPr>
                        <a:t> de citrons et </a:t>
                      </a:r>
                      <a:r>
                        <a:rPr lang="en-GB" sz="900" b="0" u="none" dirty="0" err="1">
                          <a:solidFill>
                            <a:schemeClr val="tx1"/>
                          </a:solidFill>
                          <a:latin typeface="Comic Sans MS" panose="030F0902030302020204" pitchFamily="66" charset="0"/>
                        </a:rPr>
                        <a:t>d'oranges</a:t>
                      </a:r>
                      <a:r>
                        <a:rPr lang="en-GB" sz="900" b="0" u="none" dirty="0">
                          <a:solidFill>
                            <a:schemeClr val="tx1"/>
                          </a:solidFill>
                          <a:latin typeface="Comic Sans MS" panose="030F0902030302020204" pitchFamily="66" charset="0"/>
                        </a:rPr>
                        <a:t>. </a:t>
                      </a:r>
                    </a:p>
                  </a:txBody>
                  <a:tcPr marL="84406" marR="84406" marT="42203" marB="42203">
                    <a:solidFill>
                      <a:schemeClr val="bg1"/>
                    </a:solidFill>
                  </a:tcPr>
                </a:tc>
                <a:tc>
                  <a:txBody>
                    <a:bodyPr/>
                    <a:lstStyle/>
                    <a:p>
                      <a:r>
                        <a:rPr lang="en-GB" sz="900" b="0" dirty="0">
                          <a:solidFill>
                            <a:schemeClr val="tx1"/>
                          </a:solidFill>
                          <a:effectLst/>
                          <a:latin typeface="Comic Sans MS" panose="030F0902030302020204" pitchFamily="66" charset="0"/>
                        </a:rPr>
                        <a:t>This celebration dedicated to lemons and citrus fruits offers spectacular exhibitions with giant sculptures and floats decorated with lemons and oranges. </a:t>
                      </a:r>
                      <a:br>
                        <a:rPr lang="en-GB" sz="900" b="0" dirty="0">
                          <a:solidFill>
                            <a:schemeClr val="tx1"/>
                          </a:solidFill>
                          <a:effectLst/>
                          <a:latin typeface="Comic Sans MS" panose="030F0902030302020204" pitchFamily="66" charset="0"/>
                        </a:rPr>
                      </a:br>
                      <a:endParaRPr lang="en-GB" sz="900" b="0" dirty="0">
                        <a:solidFill>
                          <a:schemeClr val="tx1"/>
                        </a:solidFill>
                        <a:effectLst/>
                        <a:latin typeface="Comic Sans MS" panose="030F0902030302020204" pitchFamily="66" charset="0"/>
                      </a:endParaRPr>
                    </a:p>
                  </a:txBody>
                  <a:tcPr marL="84406" marR="84406" marT="42203" marB="42203">
                    <a:solidFill>
                      <a:schemeClr val="bg1"/>
                    </a:solidFill>
                  </a:tcPr>
                </a:tc>
                <a:extLst>
                  <a:ext uri="{0D108BD9-81ED-4DB2-BD59-A6C34878D82A}">
                    <a16:rowId xmlns:a16="http://schemas.microsoft.com/office/drawing/2014/main" val="10002"/>
                  </a:ext>
                </a:extLst>
              </a:tr>
              <a:tr h="201999">
                <a:tc>
                  <a:txBody>
                    <a:bodyPr/>
                    <a:lstStyle/>
                    <a:p>
                      <a:r>
                        <a:rPr lang="en-GB" sz="900" b="0" u="none" dirty="0">
                          <a:solidFill>
                            <a:schemeClr val="tx1"/>
                          </a:solidFill>
                          <a:latin typeface="Comic Sans MS" panose="030F0902030302020204" pitchFamily="66" charset="0"/>
                        </a:rPr>
                        <a:t>Les </a:t>
                      </a:r>
                      <a:r>
                        <a:rPr lang="en-GB" sz="900" b="0" u="none" dirty="0" err="1">
                          <a:solidFill>
                            <a:schemeClr val="tx1"/>
                          </a:solidFill>
                          <a:latin typeface="Comic Sans MS" panose="030F0902030302020204" pitchFamily="66" charset="0"/>
                        </a:rPr>
                        <a:t>visiteurs</a:t>
                      </a:r>
                      <a:r>
                        <a:rPr lang="en-GB" sz="900" b="0" u="none" dirty="0">
                          <a:solidFill>
                            <a:schemeClr val="tx1"/>
                          </a:solidFill>
                          <a:latin typeface="Comic Sans MS" panose="030F0902030302020204" pitchFamily="66" charset="0"/>
                        </a:rPr>
                        <a:t> </a:t>
                      </a:r>
                      <a:r>
                        <a:rPr lang="en-GB" sz="900" b="0" u="none" dirty="0" err="1">
                          <a:solidFill>
                            <a:schemeClr val="tx1"/>
                          </a:solidFill>
                          <a:latin typeface="Comic Sans MS" panose="030F0902030302020204" pitchFamily="66" charset="0"/>
                        </a:rPr>
                        <a:t>peuvent</a:t>
                      </a:r>
                      <a:r>
                        <a:rPr lang="en-GB" sz="900" b="0" u="none" dirty="0">
                          <a:solidFill>
                            <a:schemeClr val="tx1"/>
                          </a:solidFill>
                          <a:latin typeface="Comic Sans MS" panose="030F0902030302020204" pitchFamily="66" charset="0"/>
                        </a:rPr>
                        <a:t> </a:t>
                      </a:r>
                      <a:r>
                        <a:rPr lang="en-GB" sz="900" b="0" u="none" dirty="0" err="1">
                          <a:solidFill>
                            <a:schemeClr val="tx1"/>
                          </a:solidFill>
                          <a:latin typeface="Comic Sans MS" panose="030F0902030302020204" pitchFamily="66" charset="0"/>
                        </a:rPr>
                        <a:t>également</a:t>
                      </a:r>
                      <a:r>
                        <a:rPr lang="en-GB" sz="900" b="0" u="none" dirty="0">
                          <a:solidFill>
                            <a:schemeClr val="tx1"/>
                          </a:solidFill>
                          <a:latin typeface="Comic Sans MS" panose="030F0902030302020204" pitchFamily="66" charset="0"/>
                        </a:rPr>
                        <a:t> profiter de </a:t>
                      </a:r>
                      <a:r>
                        <a:rPr lang="en-GB" sz="900" b="0" u="none" dirty="0" err="1">
                          <a:solidFill>
                            <a:schemeClr val="tx1"/>
                          </a:solidFill>
                          <a:latin typeface="Comic Sans MS" panose="030F0902030302020204" pitchFamily="66" charset="0"/>
                        </a:rPr>
                        <a:t>défilés</a:t>
                      </a:r>
                      <a:r>
                        <a:rPr lang="en-GB" sz="900" b="0" u="none" dirty="0">
                          <a:solidFill>
                            <a:schemeClr val="tx1"/>
                          </a:solidFill>
                          <a:latin typeface="Comic Sans MS" panose="030F0902030302020204" pitchFamily="66" charset="0"/>
                        </a:rPr>
                        <a:t>, de spectacles de rue et </a:t>
                      </a:r>
                      <a:r>
                        <a:rPr lang="en-GB" sz="900" b="0" u="none" dirty="0" err="1">
                          <a:solidFill>
                            <a:schemeClr val="tx1"/>
                          </a:solidFill>
                          <a:latin typeface="Comic Sans MS" panose="030F0902030302020204" pitchFamily="66" charset="0"/>
                        </a:rPr>
                        <a:t>d'expositions</a:t>
                      </a:r>
                      <a:r>
                        <a:rPr lang="en-GB" sz="900" b="0" u="none" dirty="0">
                          <a:solidFill>
                            <a:schemeClr val="tx1"/>
                          </a:solidFill>
                          <a:latin typeface="Comic Sans MS" panose="030F0902030302020204" pitchFamily="66" charset="0"/>
                        </a:rPr>
                        <a:t> sur la culture des citrons. </a:t>
                      </a:r>
                    </a:p>
                  </a:txBody>
                  <a:tcPr marL="84406" marR="84406" marT="42203" marB="42203">
                    <a:solidFill>
                      <a:schemeClr val="bg1"/>
                    </a:solidFill>
                  </a:tcPr>
                </a:tc>
                <a:tc>
                  <a:txBody>
                    <a:bodyPr/>
                    <a:lstStyle/>
                    <a:p>
                      <a:r>
                        <a:rPr lang="en-GB" sz="900" b="0" dirty="0">
                          <a:solidFill>
                            <a:schemeClr val="tx1"/>
                          </a:solidFill>
                          <a:effectLst/>
                          <a:latin typeface="Comic Sans MS" panose="030F0902030302020204" pitchFamily="66" charset="0"/>
                        </a:rPr>
                        <a:t>Visitors can also enjoy parades, street performances, and exhibitions about lemon cultivation. </a:t>
                      </a:r>
                    </a:p>
                  </a:txBody>
                  <a:tcPr marL="84406" marR="84406" marT="42203" marB="42203">
                    <a:solidFill>
                      <a:schemeClr val="bg1"/>
                    </a:solidFill>
                  </a:tcPr>
                </a:tc>
                <a:extLst>
                  <a:ext uri="{0D108BD9-81ED-4DB2-BD59-A6C34878D82A}">
                    <a16:rowId xmlns:a16="http://schemas.microsoft.com/office/drawing/2014/main" val="10004"/>
                  </a:ext>
                </a:extLst>
              </a:tr>
              <a:tr h="224929">
                <a:tc>
                  <a:txBody>
                    <a:bodyPr/>
                    <a:lstStyle/>
                    <a:p>
                      <a:r>
                        <a:rPr lang="en-GB" sz="900" b="0" u="none" dirty="0" err="1">
                          <a:solidFill>
                            <a:schemeClr val="tx1"/>
                          </a:solidFill>
                          <a:latin typeface="Comic Sans MS" panose="030F0902030302020204" pitchFamily="66" charset="0"/>
                        </a:rPr>
                        <a:t>C'est</a:t>
                      </a:r>
                      <a:r>
                        <a:rPr lang="en-GB" sz="900" b="0" u="none" dirty="0">
                          <a:solidFill>
                            <a:schemeClr val="tx1"/>
                          </a:solidFill>
                          <a:latin typeface="Comic Sans MS" panose="030F0902030302020204" pitchFamily="66" charset="0"/>
                        </a:rPr>
                        <a:t> un festival qui attire des gens de </a:t>
                      </a:r>
                      <a:r>
                        <a:rPr lang="en-GB" sz="900" b="0" u="none" dirty="0" err="1">
                          <a:solidFill>
                            <a:schemeClr val="tx1"/>
                          </a:solidFill>
                          <a:latin typeface="Comic Sans MS" panose="030F0902030302020204" pitchFamily="66" charset="0"/>
                        </a:rPr>
                        <a:t>toute</a:t>
                      </a:r>
                      <a:r>
                        <a:rPr lang="en-GB" sz="900" b="0" u="none" dirty="0">
                          <a:solidFill>
                            <a:schemeClr val="tx1"/>
                          </a:solidFill>
                          <a:latin typeface="Comic Sans MS" panose="030F0902030302020204" pitchFamily="66" charset="0"/>
                        </a:rPr>
                        <a:t> la France pour profiter de la joie </a:t>
                      </a:r>
                      <a:r>
                        <a:rPr lang="en-GB" sz="900" b="0" u="none" dirty="0" err="1">
                          <a:solidFill>
                            <a:schemeClr val="tx1"/>
                          </a:solidFill>
                          <a:latin typeface="Comic Sans MS" panose="030F0902030302020204" pitchFamily="66" charset="0"/>
                        </a:rPr>
                        <a:t>citronnée</a:t>
                      </a:r>
                      <a:r>
                        <a:rPr lang="en-GB" sz="900" b="0" u="none" dirty="0">
                          <a:solidFill>
                            <a:schemeClr val="tx1"/>
                          </a:solidFill>
                          <a:latin typeface="Comic Sans MS" panose="030F0902030302020204" pitchFamily="66" charset="0"/>
                        </a:rPr>
                        <a:t> de </a:t>
                      </a:r>
                      <a:r>
                        <a:rPr lang="en-GB" sz="900" b="0" u="none" dirty="0" err="1">
                          <a:solidFill>
                            <a:schemeClr val="tx1"/>
                          </a:solidFill>
                          <a:latin typeface="Comic Sans MS" panose="030F0902030302020204" pitchFamily="66" charset="0"/>
                        </a:rPr>
                        <a:t>Menton</a:t>
                      </a:r>
                      <a:r>
                        <a:rPr lang="en-GB" sz="900" b="0" u="none" dirty="0">
                          <a:solidFill>
                            <a:schemeClr val="tx1"/>
                          </a:solidFill>
                          <a:latin typeface="Comic Sans MS" panose="030F0902030302020204" pitchFamily="66" charset="0"/>
                        </a:rPr>
                        <a:t>.</a:t>
                      </a:r>
                    </a:p>
                  </a:txBody>
                  <a:tcPr marL="84406" marR="84406" marT="42203" marB="42203">
                    <a:solidFill>
                      <a:schemeClr val="bg1"/>
                    </a:solidFill>
                  </a:tcPr>
                </a:tc>
                <a:tc>
                  <a:txBody>
                    <a:bodyPr/>
                    <a:lstStyle/>
                    <a:p>
                      <a:r>
                        <a:rPr lang="en-GB" sz="900" b="0" dirty="0">
                          <a:solidFill>
                            <a:schemeClr val="tx1"/>
                          </a:solidFill>
                          <a:effectLst/>
                          <a:latin typeface="Comic Sans MS" panose="030F0902030302020204" pitchFamily="66" charset="0"/>
                        </a:rPr>
                        <a:t>It's a festival that attracts people from all over France to enjoy the lemony joy of </a:t>
                      </a:r>
                      <a:r>
                        <a:rPr lang="en-GB" sz="900" b="0" dirty="0" err="1">
                          <a:solidFill>
                            <a:schemeClr val="tx1"/>
                          </a:solidFill>
                          <a:effectLst/>
                          <a:latin typeface="Comic Sans MS" panose="030F0902030302020204" pitchFamily="66" charset="0"/>
                        </a:rPr>
                        <a:t>Menton</a:t>
                      </a:r>
                      <a:r>
                        <a:rPr lang="en-GB" sz="900" b="0" dirty="0">
                          <a:solidFill>
                            <a:schemeClr val="tx1"/>
                          </a:solidFill>
                          <a:effectLst/>
                          <a:latin typeface="Comic Sans MS" panose="030F0902030302020204" pitchFamily="66" charset="0"/>
                        </a:rPr>
                        <a:t>.</a:t>
                      </a:r>
                    </a:p>
                    <a:p>
                      <a:endParaRPr lang="en-GB" sz="900" b="0" dirty="0">
                        <a:solidFill>
                          <a:schemeClr val="tx1"/>
                        </a:solidFill>
                        <a:effectLst/>
                        <a:latin typeface="Comic Sans MS" panose="030F0902030302020204" pitchFamily="66" charset="0"/>
                      </a:endParaRPr>
                    </a:p>
                  </a:txBody>
                  <a:tcPr marL="84406" marR="84406" marT="42203" marB="42203">
                    <a:solidFill>
                      <a:schemeClr val="bg1"/>
                    </a:solidFill>
                  </a:tcPr>
                </a:tc>
                <a:extLst>
                  <a:ext uri="{0D108BD9-81ED-4DB2-BD59-A6C34878D82A}">
                    <a16:rowId xmlns:a16="http://schemas.microsoft.com/office/drawing/2014/main" val="10005"/>
                  </a:ext>
                </a:extLst>
              </a:tr>
            </a:tbl>
          </a:graphicData>
        </a:graphic>
      </p:graphicFrame>
      <p:sp>
        <p:nvSpPr>
          <p:cNvPr id="28" name="TextBox 27">
            <a:extLst>
              <a:ext uri="{FF2B5EF4-FFF2-40B4-BE49-F238E27FC236}">
                <a16:creationId xmlns:a16="http://schemas.microsoft.com/office/drawing/2014/main" id="{84B6A78D-4C27-464F-8E18-2BEDB4DD59B8}"/>
              </a:ext>
            </a:extLst>
          </p:cNvPr>
          <p:cNvSpPr txBox="1"/>
          <p:nvPr/>
        </p:nvSpPr>
        <p:spPr>
          <a:xfrm>
            <a:off x="6722668" y="5813136"/>
            <a:ext cx="2324389" cy="646331"/>
          </a:xfrm>
          <a:prstGeom prst="rect">
            <a:avLst/>
          </a:prstGeom>
          <a:noFill/>
        </p:spPr>
        <p:txBody>
          <a:bodyPr wrap="square" rtlCol="0">
            <a:spAutoFit/>
          </a:bodyPr>
          <a:lstStyle/>
          <a:p>
            <a:r>
              <a:rPr lang="en-GB" dirty="0">
                <a:solidFill>
                  <a:srgbClr val="00B050"/>
                </a:solidFill>
                <a:latin typeface="Comic Sans MS" panose="030F0702030302020204" pitchFamily="66" charset="0"/>
              </a:rPr>
              <a:t>Model texts on festivals</a:t>
            </a:r>
          </a:p>
        </p:txBody>
      </p:sp>
      <p:sp>
        <p:nvSpPr>
          <p:cNvPr id="2" name="TextBox 1">
            <a:extLst>
              <a:ext uri="{FF2B5EF4-FFF2-40B4-BE49-F238E27FC236}">
                <a16:creationId xmlns:a16="http://schemas.microsoft.com/office/drawing/2014/main" id="{2E681DB5-60C7-4BCA-B935-836AE676BC0B}"/>
              </a:ext>
            </a:extLst>
          </p:cNvPr>
          <p:cNvSpPr txBox="1"/>
          <p:nvPr/>
        </p:nvSpPr>
        <p:spPr>
          <a:xfrm>
            <a:off x="8731270" y="6461236"/>
            <a:ext cx="475488" cy="369332"/>
          </a:xfrm>
          <a:prstGeom prst="rect">
            <a:avLst/>
          </a:prstGeom>
          <a:noFill/>
          <a:ln>
            <a:noFill/>
          </a:ln>
        </p:spPr>
        <p:txBody>
          <a:bodyPr wrap="square" rtlCol="0">
            <a:spAutoFit/>
          </a:bodyPr>
          <a:lstStyle/>
          <a:p>
            <a:r>
              <a:rPr lang="en-GB">
                <a:latin typeface="Comic Sans MS" panose="030F0702030302020204" pitchFamily="66" charset="0"/>
              </a:rPr>
              <a:t>12</a:t>
            </a:r>
          </a:p>
        </p:txBody>
      </p:sp>
      <p:sp>
        <p:nvSpPr>
          <p:cNvPr id="9" name="TextBox 8">
            <a:extLst>
              <a:ext uri="{FF2B5EF4-FFF2-40B4-BE49-F238E27FC236}">
                <a16:creationId xmlns:a16="http://schemas.microsoft.com/office/drawing/2014/main" id="{355124D9-0823-BFBA-C488-6C1C170291DF}"/>
              </a:ext>
            </a:extLst>
          </p:cNvPr>
          <p:cNvSpPr txBox="1"/>
          <p:nvPr/>
        </p:nvSpPr>
        <p:spPr>
          <a:xfrm>
            <a:off x="96943" y="93253"/>
            <a:ext cx="2642249" cy="375552"/>
          </a:xfrm>
          <a:prstGeom prst="rect">
            <a:avLst/>
          </a:prstGeom>
          <a:noFill/>
        </p:spPr>
        <p:txBody>
          <a:bodyPr wrap="square">
            <a:spAutoFit/>
          </a:bodyPr>
          <a:lstStyle/>
          <a:p>
            <a:pPr>
              <a:lnSpc>
                <a:spcPct val="107000"/>
              </a:lnSpc>
              <a:spcAft>
                <a:spcPts val="800"/>
              </a:spcAft>
            </a:pPr>
            <a:r>
              <a:rPr lang="en-GB" dirty="0">
                <a:latin typeface="Patchwork Stitchlings" panose="03000600000000000000" pitchFamily="66" charset="0"/>
                <a:ea typeface="Calibri" panose="020F0502020204030204" pitchFamily="34" charset="0"/>
                <a:cs typeface="Times New Roman" panose="02020603050405020304" pitchFamily="18" charset="0"/>
              </a:rPr>
              <a:t>Festivals</a:t>
            </a:r>
            <a:endParaRPr lang="en-GB"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75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6437311" y="422787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841912" y="330023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793B4D-4AF7-4469-A2A7-0540138970E1}"/>
              </a:ext>
            </a:extLst>
          </p:cNvPr>
          <p:cNvSpPr txBox="1"/>
          <p:nvPr/>
        </p:nvSpPr>
        <p:spPr>
          <a:xfrm>
            <a:off x="4572000" y="180637"/>
            <a:ext cx="787561" cy="215444"/>
          </a:xfrm>
          <a:prstGeom prst="rect">
            <a:avLst/>
          </a:prstGeom>
          <a:noFill/>
        </p:spPr>
        <p:txBody>
          <a:bodyPr wrap="square" rtlCol="0">
            <a:spAutoFit/>
          </a:bodyPr>
          <a:lstStyle/>
          <a:p>
            <a:pPr algn="ctr"/>
            <a:r>
              <a:rPr lang="en-GB" sz="800">
                <a:solidFill>
                  <a:schemeClr val="bg1"/>
                </a:solidFill>
                <a:latin typeface="Comic Sans MS" panose="030F0702030302020204" pitchFamily="66" charset="0"/>
              </a:rPr>
              <a:t>Changes</a:t>
            </a:r>
          </a:p>
        </p:txBody>
      </p:sp>
      <p:sp>
        <p:nvSpPr>
          <p:cNvPr id="12" name="TextBox 11">
            <a:extLst>
              <a:ext uri="{FF2B5EF4-FFF2-40B4-BE49-F238E27FC236}">
                <a16:creationId xmlns:a16="http://schemas.microsoft.com/office/drawing/2014/main" id="{B4D3D82D-F222-4B58-967B-4E075FE8A825}"/>
              </a:ext>
            </a:extLst>
          </p:cNvPr>
          <p:cNvSpPr txBox="1"/>
          <p:nvPr/>
        </p:nvSpPr>
        <p:spPr>
          <a:xfrm>
            <a:off x="5724851" y="188042"/>
            <a:ext cx="788218" cy="215444"/>
          </a:xfrm>
          <a:prstGeom prst="rect">
            <a:avLst/>
          </a:prstGeom>
          <a:noFill/>
        </p:spPr>
        <p:txBody>
          <a:bodyPr wrap="square" rtlCol="0">
            <a:spAutoFit/>
          </a:bodyPr>
          <a:lstStyle/>
          <a:p>
            <a:pPr algn="ctr"/>
            <a:r>
              <a:rPr lang="en-GB" sz="800">
                <a:solidFill>
                  <a:schemeClr val="bg1"/>
                </a:solidFill>
                <a:latin typeface="Comic Sans MS" panose="030F0702030302020204" pitchFamily="66" charset="0"/>
              </a:rPr>
              <a:t>In the past</a:t>
            </a:r>
          </a:p>
        </p:txBody>
      </p:sp>
      <p:graphicFrame>
        <p:nvGraphicFramePr>
          <p:cNvPr id="18" name="Table 17">
            <a:extLst>
              <a:ext uri="{FF2B5EF4-FFF2-40B4-BE49-F238E27FC236}">
                <a16:creationId xmlns:a16="http://schemas.microsoft.com/office/drawing/2014/main" id="{924DAB7D-8630-4165-BDE2-67A8467A0DF7}"/>
              </a:ext>
            </a:extLst>
          </p:cNvPr>
          <p:cNvGraphicFramePr>
            <a:graphicFrameLocks noGrp="1"/>
          </p:cNvGraphicFramePr>
          <p:nvPr>
            <p:extLst>
              <p:ext uri="{D42A27DB-BD31-4B8C-83A1-F6EECF244321}">
                <p14:modId xmlns:p14="http://schemas.microsoft.com/office/powerpoint/2010/main" val="1586632712"/>
              </p:ext>
            </p:extLst>
          </p:nvPr>
        </p:nvGraphicFramePr>
        <p:xfrm>
          <a:off x="182256" y="3783366"/>
          <a:ext cx="8779490" cy="1259058"/>
        </p:xfrm>
        <a:graphic>
          <a:graphicData uri="http://schemas.openxmlformats.org/drawingml/2006/table">
            <a:tbl>
              <a:tblPr firstRow="1" bandRow="1">
                <a:tableStyleId>{5C22544A-7EE6-4342-B048-85BDC9FD1C3A}</a:tableStyleId>
              </a:tblPr>
              <a:tblGrid>
                <a:gridCol w="362809">
                  <a:extLst>
                    <a:ext uri="{9D8B030D-6E8A-4147-A177-3AD203B41FA5}">
                      <a16:colId xmlns:a16="http://schemas.microsoft.com/office/drawing/2014/main" val="212312847"/>
                    </a:ext>
                  </a:extLst>
                </a:gridCol>
                <a:gridCol w="1964430">
                  <a:extLst>
                    <a:ext uri="{9D8B030D-6E8A-4147-A177-3AD203B41FA5}">
                      <a16:colId xmlns:a16="http://schemas.microsoft.com/office/drawing/2014/main" val="3813713256"/>
                    </a:ext>
                  </a:extLst>
                </a:gridCol>
                <a:gridCol w="1977551">
                  <a:extLst>
                    <a:ext uri="{9D8B030D-6E8A-4147-A177-3AD203B41FA5}">
                      <a16:colId xmlns:a16="http://schemas.microsoft.com/office/drawing/2014/main" val="2540321956"/>
                    </a:ext>
                  </a:extLst>
                </a:gridCol>
                <a:gridCol w="2227243">
                  <a:extLst>
                    <a:ext uri="{9D8B030D-6E8A-4147-A177-3AD203B41FA5}">
                      <a16:colId xmlns:a16="http://schemas.microsoft.com/office/drawing/2014/main" val="2486810496"/>
                    </a:ext>
                  </a:extLst>
                </a:gridCol>
                <a:gridCol w="2247457">
                  <a:extLst>
                    <a:ext uri="{9D8B030D-6E8A-4147-A177-3AD203B41FA5}">
                      <a16:colId xmlns:a16="http://schemas.microsoft.com/office/drawing/2014/main" val="2107831870"/>
                    </a:ext>
                  </a:extLst>
                </a:gridCol>
              </a:tblGrid>
              <a:tr h="170294">
                <a:tc rowSpan="3">
                  <a:txBody>
                    <a:bodyPr/>
                    <a:lstStyle/>
                    <a:p>
                      <a:pPr algn="ctr"/>
                      <a:r>
                        <a:rPr lang="fr-FR" sz="1100" b="0" noProof="0">
                          <a:solidFill>
                            <a:schemeClr val="tx1"/>
                          </a:solidFill>
                          <a:latin typeface="Comic Sans MS" panose="030F0702030302020204" pitchFamily="66" charset="0"/>
                        </a:rPr>
                        <a:t>Weather</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u="none" baseline="0" noProof="0">
                          <a:solidFill>
                            <a:schemeClr val="tx1"/>
                          </a:solidFill>
                          <a:latin typeface="Comic Sans MS" panose="030F0702030302020204" pitchFamily="66" charset="0"/>
                        </a:rPr>
                        <a:t>il fait – it is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u="none" baseline="0" noProof="0">
                          <a:solidFill>
                            <a:schemeClr val="tx1"/>
                          </a:solidFill>
                          <a:latin typeface="Comic Sans MS" panose="030F0702030302020204" pitchFamily="66" charset="0"/>
                        </a:rPr>
                        <a:t>il faisait – it was</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u="none" baseline="0" noProof="0" dirty="0">
                          <a:solidFill>
                            <a:schemeClr val="tx1"/>
                          </a:solidFill>
                          <a:latin typeface="Comic Sans MS" panose="030F0702030302020204" pitchFamily="66" charset="0"/>
                        </a:rPr>
                        <a:t>chaud – hot </a:t>
                      </a:r>
                      <a:r>
                        <a:rPr lang="fr-FR" sz="1100" b="0" u="none" baseline="0" noProof="0" dirty="0" err="1">
                          <a:solidFill>
                            <a:schemeClr val="tx1"/>
                          </a:solidFill>
                          <a:latin typeface="Comic Sans MS" panose="030F0702030302020204" pitchFamily="66" charset="0"/>
                        </a:rPr>
                        <a:t>weather</a:t>
                      </a:r>
                      <a:endParaRPr lang="fr-FR" sz="1100" b="0" u="none" baseline="0" noProof="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u="none" baseline="0" noProof="0" dirty="0">
                          <a:solidFill>
                            <a:schemeClr val="tx1"/>
                          </a:solidFill>
                          <a:latin typeface="Comic Sans MS" panose="030F0702030302020204" pitchFamily="66" charset="0"/>
                        </a:rPr>
                        <a:t>beau - </a:t>
                      </a:r>
                      <a:r>
                        <a:rPr lang="fr-FR" sz="1100" b="0" u="none" baseline="0" noProof="0" dirty="0" err="1">
                          <a:solidFill>
                            <a:schemeClr val="tx1"/>
                          </a:solidFill>
                          <a:latin typeface="Comic Sans MS" panose="030F0702030302020204" pitchFamily="66" charset="0"/>
                        </a:rPr>
                        <a:t>nice</a:t>
                      </a:r>
                      <a:r>
                        <a:rPr lang="fr-FR" sz="1100" b="0" u="none" baseline="0" noProof="0" dirty="0">
                          <a:solidFill>
                            <a:schemeClr val="tx1"/>
                          </a:solidFill>
                          <a:latin typeface="Comic Sans MS" panose="030F0702030302020204" pitchFamily="66" charset="0"/>
                        </a:rPr>
                        <a:t> </a:t>
                      </a:r>
                      <a:r>
                        <a:rPr lang="fr-FR" sz="1100" b="0" u="none" baseline="0" noProof="0" dirty="0" err="1">
                          <a:solidFill>
                            <a:schemeClr val="tx1"/>
                          </a:solidFill>
                          <a:latin typeface="Comic Sans MS" panose="030F0702030302020204" pitchFamily="66" charset="0"/>
                        </a:rPr>
                        <a:t>weather</a:t>
                      </a:r>
                      <a:endParaRPr lang="fr-FR" sz="110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u="none" baseline="0" noProof="0">
                          <a:solidFill>
                            <a:schemeClr val="tx1"/>
                          </a:solidFill>
                          <a:latin typeface="Comic Sans MS" panose="030F0702030302020204" pitchFamily="66" charset="0"/>
                        </a:rPr>
                        <a:t>froid - cold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u="none" baseline="0" noProof="0">
                          <a:solidFill>
                            <a:schemeClr val="tx1"/>
                          </a:solidFill>
                          <a:latin typeface="Comic Sans MS" panose="030F0702030302020204" pitchFamily="66" charset="0"/>
                        </a:rPr>
                        <a:t>mauvais temps – bad weather</a:t>
                      </a:r>
                      <a:endParaRPr lang="fr-FR" sz="3600" b="0" noProof="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r h="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u="none" baseline="0" noProof="0" dirty="0">
                          <a:solidFill>
                            <a:schemeClr val="tx1"/>
                          </a:solidFill>
                          <a:latin typeface="Comic Sans MS" panose="030F0702030302020204" pitchFamily="66" charset="0"/>
                        </a:rPr>
                        <a:t>il  y a  – </a:t>
                      </a:r>
                      <a:r>
                        <a:rPr lang="fr-FR" sz="1100" b="0" u="none" baseline="0" noProof="0" dirty="0" err="1">
                          <a:solidFill>
                            <a:schemeClr val="tx1"/>
                          </a:solidFill>
                          <a:latin typeface="Comic Sans MS" panose="030F0702030302020204" pitchFamily="66" charset="0"/>
                        </a:rPr>
                        <a:t>it</a:t>
                      </a:r>
                      <a:r>
                        <a:rPr lang="fr-FR" sz="1100" b="0" u="none" baseline="0" noProof="0" dirty="0">
                          <a:solidFill>
                            <a:schemeClr val="tx1"/>
                          </a:solidFill>
                          <a:latin typeface="Comic Sans MS" panose="030F0702030302020204" pitchFamily="66" charset="0"/>
                        </a:rPr>
                        <a:t> </a:t>
                      </a:r>
                      <a:r>
                        <a:rPr lang="fr-FR" sz="1100" b="0" u="none" baseline="0" noProof="0" dirty="0" err="1">
                          <a:solidFill>
                            <a:schemeClr val="tx1"/>
                          </a:solidFill>
                          <a:latin typeface="Comic Sans MS" panose="030F0702030302020204" pitchFamily="66" charset="0"/>
                        </a:rPr>
                        <a:t>is</a:t>
                      </a:r>
                      <a:endParaRPr lang="fr-FR" sz="1100" b="0" u="none" baseline="0" noProof="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u="none" baseline="0" noProof="0" dirty="0">
                          <a:solidFill>
                            <a:schemeClr val="tx1"/>
                          </a:solidFill>
                          <a:latin typeface="Comic Sans MS" panose="030F0702030302020204" pitchFamily="66" charset="0"/>
                        </a:rPr>
                        <a:t>il y avait</a:t>
                      </a:r>
                      <a:r>
                        <a:rPr lang="fr-FR" sz="1100" b="0" i="0" u="none" baseline="0" noProof="0" dirty="0">
                          <a:solidFill>
                            <a:schemeClr val="tx1"/>
                          </a:solidFill>
                          <a:latin typeface="Comic Sans MS" panose="030F0702030302020204" pitchFamily="66" charset="0"/>
                        </a:rPr>
                        <a:t>– </a:t>
                      </a:r>
                      <a:r>
                        <a:rPr lang="fr-FR" sz="1100" b="0" i="0" u="none" baseline="0" noProof="0" dirty="0" err="1">
                          <a:solidFill>
                            <a:schemeClr val="tx1"/>
                          </a:solidFill>
                          <a:latin typeface="Comic Sans MS" panose="030F0702030302020204" pitchFamily="66" charset="0"/>
                        </a:rPr>
                        <a:t>it</a:t>
                      </a:r>
                      <a:r>
                        <a:rPr lang="fr-FR" sz="1100" b="0" i="0" u="none" baseline="0" noProof="0" dirty="0">
                          <a:solidFill>
                            <a:schemeClr val="tx1"/>
                          </a:solidFill>
                          <a:latin typeface="Comic Sans MS" panose="030F0702030302020204" pitchFamily="66" charset="0"/>
                        </a:rPr>
                        <a:t> </a:t>
                      </a:r>
                      <a:r>
                        <a:rPr lang="fr-FR" sz="1100" b="0" i="0" u="none" baseline="0" noProof="0" dirty="0" err="1">
                          <a:solidFill>
                            <a:schemeClr val="tx1"/>
                          </a:solidFill>
                          <a:latin typeface="Comic Sans MS" panose="030F0702030302020204" pitchFamily="66" charset="0"/>
                        </a:rPr>
                        <a:t>was</a:t>
                      </a:r>
                      <a:endParaRPr lang="fr-FR" sz="110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u="none" baseline="0" noProof="0">
                          <a:solidFill>
                            <a:schemeClr val="tx1"/>
                          </a:solidFill>
                          <a:latin typeface="Comic Sans MS" panose="030F0702030302020204" pitchFamily="66" charset="0"/>
                        </a:rPr>
                        <a:t>du brouillard – foggy</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u="none" baseline="0" noProof="0">
                          <a:solidFill>
                            <a:schemeClr val="tx1"/>
                          </a:solidFill>
                          <a:latin typeface="Comic Sans MS" panose="030F0702030302020204" pitchFamily="66" charset="0"/>
                        </a:rPr>
                        <a:t>du soleil – sun</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u="none" baseline="0" noProof="0" dirty="0">
                          <a:solidFill>
                            <a:schemeClr val="tx1"/>
                          </a:solidFill>
                          <a:latin typeface="Comic Sans MS" panose="030F0702030302020204" pitchFamily="66" charset="0"/>
                        </a:rPr>
                        <a:t>des orages – </a:t>
                      </a:r>
                      <a:r>
                        <a:rPr lang="fr-FR" sz="1100" b="0" u="none" baseline="0" noProof="0" dirty="0" err="1">
                          <a:solidFill>
                            <a:schemeClr val="tx1"/>
                          </a:solidFill>
                          <a:latin typeface="Comic Sans MS" panose="030F0702030302020204" pitchFamily="66" charset="0"/>
                        </a:rPr>
                        <a:t>stormy</a:t>
                      </a:r>
                      <a:endParaRPr lang="fr-FR" sz="1100" b="0" u="none" baseline="0" noProof="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u="none" baseline="0" noProof="0" dirty="0">
                          <a:solidFill>
                            <a:schemeClr val="tx1"/>
                          </a:solidFill>
                          <a:latin typeface="Comic Sans MS" panose="030F0702030302020204" pitchFamily="66" charset="0"/>
                        </a:rPr>
                        <a:t>des nuages – </a:t>
                      </a:r>
                      <a:r>
                        <a:rPr lang="fr-FR" sz="1100" b="0" u="none" baseline="0" noProof="0" dirty="0" err="1">
                          <a:solidFill>
                            <a:schemeClr val="tx1"/>
                          </a:solidFill>
                          <a:latin typeface="Comic Sans MS" panose="030F0702030302020204" pitchFamily="66" charset="0"/>
                        </a:rPr>
                        <a:t>cloudy</a:t>
                      </a:r>
                      <a:r>
                        <a:rPr lang="fr-FR" sz="1100" b="0" u="none" baseline="0" noProof="0" dirty="0">
                          <a:solidFill>
                            <a:schemeClr val="tx1"/>
                          </a:solidFill>
                          <a:latin typeface="Comic Sans MS" panose="030F0702030302020204" pitchFamily="66" charset="0"/>
                        </a:rPr>
                        <a:t>  </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100" b="0" u="none" baseline="0" noProof="0" dirty="0">
                          <a:solidFill>
                            <a:schemeClr val="tx1"/>
                          </a:solidFill>
                          <a:latin typeface="Comic Sans MS" panose="030F0702030302020204" pitchFamily="66" charset="0"/>
                        </a:rPr>
                        <a:t>du vent- </a:t>
                      </a:r>
                      <a:r>
                        <a:rPr lang="fr-FR" sz="1100" b="0" u="none" baseline="0" noProof="0" dirty="0" err="1">
                          <a:solidFill>
                            <a:schemeClr val="tx1"/>
                          </a:solidFill>
                          <a:latin typeface="Comic Sans MS" panose="030F0702030302020204" pitchFamily="66" charset="0"/>
                        </a:rPr>
                        <a:t>wind</a:t>
                      </a:r>
                      <a:endParaRPr lang="fr-FR" sz="3600" b="0" noProof="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012621"/>
                  </a:ext>
                </a:extLst>
              </a:tr>
              <a:tr h="0">
                <a:tc vMerge="1">
                  <a:txBody>
                    <a:bodyPr/>
                    <a:lstStyle/>
                    <a:p>
                      <a:endParaRPr lang="en-GB"/>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u="none" baseline="0" noProof="0" dirty="0">
                          <a:solidFill>
                            <a:schemeClr val="tx1"/>
                          </a:solidFill>
                          <a:latin typeface="Comic Sans MS" panose="030F0702030302020204" pitchFamily="66" charset="0"/>
                        </a:rPr>
                        <a:t>il pleut – </a:t>
                      </a:r>
                      <a:r>
                        <a:rPr lang="fr-FR" sz="1100" b="0" u="none" baseline="0" noProof="0" dirty="0" err="1">
                          <a:solidFill>
                            <a:schemeClr val="tx1"/>
                          </a:solidFill>
                          <a:latin typeface="Comic Sans MS" panose="030F0702030302020204" pitchFamily="66" charset="0"/>
                        </a:rPr>
                        <a:t>it’s</a:t>
                      </a:r>
                      <a:r>
                        <a:rPr lang="fr-FR" sz="1100" b="0" u="none" baseline="0" noProof="0" dirty="0">
                          <a:solidFill>
                            <a:schemeClr val="tx1"/>
                          </a:solidFill>
                          <a:latin typeface="Comic Sans MS" panose="030F0702030302020204" pitchFamily="66" charset="0"/>
                        </a:rPr>
                        <a:t> </a:t>
                      </a:r>
                      <a:r>
                        <a:rPr lang="fr-FR" sz="1100" b="0" u="none" baseline="0" noProof="0" dirty="0" err="1">
                          <a:solidFill>
                            <a:schemeClr val="tx1"/>
                          </a:solidFill>
                          <a:latin typeface="Comic Sans MS" panose="030F0702030302020204" pitchFamily="66" charset="0"/>
                        </a:rPr>
                        <a:t>rainy</a:t>
                      </a:r>
                      <a:r>
                        <a:rPr lang="fr-FR" sz="1100" b="0" u="none" baseline="0" noProof="0" dirty="0">
                          <a:solidFill>
                            <a:schemeClr val="tx1"/>
                          </a:solidFill>
                          <a:latin typeface="Comic Sans MS" panose="030F0702030302020204" pitchFamily="66" charset="0"/>
                        </a:rPr>
                        <a:t>/</a:t>
                      </a:r>
                      <a:r>
                        <a:rPr lang="fr-FR" sz="1100" b="0" u="none" baseline="0" noProof="0" dirty="0" err="1">
                          <a:solidFill>
                            <a:schemeClr val="tx1"/>
                          </a:solidFill>
                          <a:latin typeface="Comic Sans MS" panose="030F0702030302020204" pitchFamily="66" charset="0"/>
                        </a:rPr>
                        <a:t>raining</a:t>
                      </a:r>
                      <a:endParaRPr lang="fr-FR" sz="1100" b="0" u="none" baseline="0" noProof="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u="none" baseline="0" noProof="0" dirty="0">
                          <a:solidFill>
                            <a:schemeClr val="tx1"/>
                          </a:solidFill>
                          <a:latin typeface="Comic Sans MS" panose="030F0702030302020204" pitchFamily="66" charset="0"/>
                        </a:rPr>
                        <a:t>il neige – </a:t>
                      </a:r>
                      <a:r>
                        <a:rPr lang="fr-FR" sz="1100" b="0" u="none" baseline="0" noProof="0" dirty="0" err="1">
                          <a:solidFill>
                            <a:schemeClr val="tx1"/>
                          </a:solidFill>
                          <a:latin typeface="Comic Sans MS" panose="030F0702030302020204" pitchFamily="66" charset="0"/>
                        </a:rPr>
                        <a:t>it’s</a:t>
                      </a:r>
                      <a:r>
                        <a:rPr lang="fr-FR" sz="1100" b="0" u="none" baseline="0" noProof="0" dirty="0">
                          <a:solidFill>
                            <a:schemeClr val="tx1"/>
                          </a:solidFill>
                          <a:latin typeface="Comic Sans MS" panose="030F0702030302020204" pitchFamily="66" charset="0"/>
                        </a:rPr>
                        <a:t> </a:t>
                      </a:r>
                      <a:r>
                        <a:rPr lang="fr-FR" sz="1100" b="0" u="none" baseline="0" noProof="0" dirty="0" err="1">
                          <a:solidFill>
                            <a:schemeClr val="tx1"/>
                          </a:solidFill>
                          <a:latin typeface="Comic Sans MS" panose="030F0702030302020204" pitchFamily="66" charset="0"/>
                        </a:rPr>
                        <a:t>snowy</a:t>
                      </a:r>
                      <a:r>
                        <a:rPr lang="fr-FR" sz="1100" b="0" u="none" baseline="0" noProof="0" dirty="0">
                          <a:solidFill>
                            <a:schemeClr val="tx1"/>
                          </a:solidFill>
                          <a:latin typeface="Comic Sans MS" panose="030F0702030302020204" pitchFamily="66" charset="0"/>
                        </a:rPr>
                        <a:t>/</a:t>
                      </a:r>
                      <a:r>
                        <a:rPr lang="fr-FR" sz="1100" b="0" u="none" baseline="0" noProof="0" dirty="0" err="1">
                          <a:solidFill>
                            <a:schemeClr val="tx1"/>
                          </a:solidFill>
                          <a:latin typeface="Comic Sans MS" panose="030F0702030302020204" pitchFamily="66" charset="0"/>
                        </a:rPr>
                        <a:t>snowing</a:t>
                      </a:r>
                      <a:endParaRPr lang="fr-FR" sz="110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61413767"/>
                  </a:ext>
                </a:extLst>
              </a:tr>
            </a:tbl>
          </a:graphicData>
        </a:graphic>
      </p:graphicFrame>
      <p:graphicFrame>
        <p:nvGraphicFramePr>
          <p:cNvPr id="19" name="Table 18">
            <a:extLst>
              <a:ext uri="{FF2B5EF4-FFF2-40B4-BE49-F238E27FC236}">
                <a16:creationId xmlns:a16="http://schemas.microsoft.com/office/drawing/2014/main" id="{6CBE1C38-B180-4958-B820-0571119888F7}"/>
              </a:ext>
            </a:extLst>
          </p:cNvPr>
          <p:cNvGraphicFramePr>
            <a:graphicFrameLocks noGrp="1"/>
          </p:cNvGraphicFramePr>
          <p:nvPr>
            <p:extLst>
              <p:ext uri="{D42A27DB-BD31-4B8C-83A1-F6EECF244321}">
                <p14:modId xmlns:p14="http://schemas.microsoft.com/office/powerpoint/2010/main" val="1163925559"/>
              </p:ext>
            </p:extLst>
          </p:nvPr>
        </p:nvGraphicFramePr>
        <p:xfrm>
          <a:off x="169412" y="5211810"/>
          <a:ext cx="8779491" cy="1257886"/>
        </p:xfrm>
        <a:graphic>
          <a:graphicData uri="http://schemas.openxmlformats.org/drawingml/2006/table">
            <a:tbl>
              <a:tblPr firstRow="1" bandRow="1">
                <a:tableStyleId>{5C22544A-7EE6-4342-B048-85BDC9FD1C3A}</a:tableStyleId>
              </a:tblPr>
              <a:tblGrid>
                <a:gridCol w="371117">
                  <a:extLst>
                    <a:ext uri="{9D8B030D-6E8A-4147-A177-3AD203B41FA5}">
                      <a16:colId xmlns:a16="http://schemas.microsoft.com/office/drawing/2014/main" val="212312847"/>
                    </a:ext>
                  </a:extLst>
                </a:gridCol>
                <a:gridCol w="1812970">
                  <a:extLst>
                    <a:ext uri="{9D8B030D-6E8A-4147-A177-3AD203B41FA5}">
                      <a16:colId xmlns:a16="http://schemas.microsoft.com/office/drawing/2014/main" val="3813713256"/>
                    </a:ext>
                  </a:extLst>
                </a:gridCol>
                <a:gridCol w="3398389">
                  <a:extLst>
                    <a:ext uri="{9D8B030D-6E8A-4147-A177-3AD203B41FA5}">
                      <a16:colId xmlns:a16="http://schemas.microsoft.com/office/drawing/2014/main" val="2540321956"/>
                    </a:ext>
                  </a:extLst>
                </a:gridCol>
                <a:gridCol w="3197015">
                  <a:extLst>
                    <a:ext uri="{9D8B030D-6E8A-4147-A177-3AD203B41FA5}">
                      <a16:colId xmlns:a16="http://schemas.microsoft.com/office/drawing/2014/main" val="2925362897"/>
                    </a:ext>
                  </a:extLst>
                </a:gridCol>
              </a:tblGrid>
              <a:tr h="824228">
                <a:tc>
                  <a:txBody>
                    <a:bodyPr/>
                    <a:lstStyle/>
                    <a:p>
                      <a:pPr algn="ctr"/>
                      <a:r>
                        <a:rPr lang="en-GB" sz="1100" b="0">
                          <a:solidFill>
                            <a:schemeClr val="tx1"/>
                          </a:solidFill>
                          <a:latin typeface="Comic Sans MS" panose="030F0702030302020204" pitchFamily="66" charset="0"/>
                        </a:rPr>
                        <a:t>Activities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u="none" baseline="0" noProof="0" dirty="0">
                          <a:solidFill>
                            <a:schemeClr val="tx1"/>
                          </a:solidFill>
                          <a:latin typeface="Comic Sans MS" panose="030F0702030302020204" pitchFamily="66" charset="0"/>
                        </a:rPr>
                        <a:t>En vacances, j’aime - On </a:t>
                      </a:r>
                      <a:r>
                        <a:rPr lang="fr-FR" sz="1100" b="0" u="none" baseline="0" noProof="0" dirty="0" err="1">
                          <a:solidFill>
                            <a:schemeClr val="tx1"/>
                          </a:solidFill>
                          <a:latin typeface="Comic Sans MS" panose="030F0702030302020204" pitchFamily="66" charset="0"/>
                        </a:rPr>
                        <a:t>holiday</a:t>
                      </a:r>
                      <a:r>
                        <a:rPr lang="fr-FR" sz="1100" b="0" u="none" baseline="0" noProof="0" dirty="0">
                          <a:solidFill>
                            <a:schemeClr val="tx1"/>
                          </a:solidFill>
                          <a:latin typeface="Comic Sans MS" panose="030F0702030302020204" pitchFamily="66" charset="0"/>
                        </a:rPr>
                        <a:t> I like </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lang="fr-FR" sz="1100" b="0" u="none" noProof="0" dirty="0">
                          <a:solidFill>
                            <a:schemeClr val="tx1"/>
                          </a:solidFill>
                          <a:latin typeface="Comic Sans MS" panose="030F0702030302020204" pitchFamily="66" charset="0"/>
                        </a:rPr>
                        <a:t>visiter des monuments - </a:t>
                      </a:r>
                      <a:r>
                        <a:rPr lang="fr-FR" sz="1100" b="0" u="none" noProof="0" dirty="0" err="1">
                          <a:solidFill>
                            <a:schemeClr val="tx1"/>
                          </a:solidFill>
                          <a:latin typeface="Comic Sans MS" panose="030F0702030302020204" pitchFamily="66" charset="0"/>
                        </a:rPr>
                        <a:t>Visit</a:t>
                      </a:r>
                      <a:r>
                        <a:rPr lang="fr-FR" sz="1100" b="0" u="none" noProof="0" dirty="0">
                          <a:solidFill>
                            <a:schemeClr val="tx1"/>
                          </a:solidFill>
                          <a:latin typeface="Comic Sans MS" panose="030F0702030302020204" pitchFamily="66" charset="0"/>
                        </a:rPr>
                        <a:t> monuments  </a:t>
                      </a:r>
                    </a:p>
                    <a:p>
                      <a:pPr marL="0" indent="0">
                        <a:buFont typeface="+mj-lt"/>
                        <a:buNone/>
                      </a:pPr>
                      <a:r>
                        <a:rPr lang="fr-FR" sz="1100" b="0" u="none" noProof="0" dirty="0">
                          <a:solidFill>
                            <a:schemeClr val="tx1"/>
                          </a:solidFill>
                          <a:latin typeface="Comic Sans MS" panose="030F0702030302020204" pitchFamily="66" charset="0"/>
                        </a:rPr>
                        <a:t>nager - </a:t>
                      </a:r>
                      <a:r>
                        <a:rPr lang="fr-FR" sz="1100" b="0" u="none" noProof="0" dirty="0" err="1">
                          <a:solidFill>
                            <a:schemeClr val="tx1"/>
                          </a:solidFill>
                          <a:latin typeface="Comic Sans MS" panose="030F0702030302020204" pitchFamily="66" charset="0"/>
                        </a:rPr>
                        <a:t>Swim</a:t>
                      </a:r>
                      <a:r>
                        <a:rPr lang="fr-FR" sz="1100" b="0" u="none" noProof="0" dirty="0">
                          <a:solidFill>
                            <a:schemeClr val="tx1"/>
                          </a:solidFill>
                          <a:latin typeface="Comic Sans MS" panose="030F0702030302020204" pitchFamily="66" charset="0"/>
                        </a:rPr>
                        <a:t>  </a:t>
                      </a:r>
                    </a:p>
                    <a:p>
                      <a:pPr marL="0" indent="0">
                        <a:buFont typeface="+mj-lt"/>
                        <a:buNone/>
                      </a:pPr>
                      <a:r>
                        <a:rPr lang="fr-FR" sz="1100" b="0" u="none" noProof="0" dirty="0">
                          <a:solidFill>
                            <a:schemeClr val="tx1"/>
                          </a:solidFill>
                          <a:latin typeface="Comic Sans MS" panose="030F0702030302020204" pitchFamily="66" charset="0"/>
                        </a:rPr>
                        <a:t>prendre des photos - </a:t>
                      </a:r>
                      <a:r>
                        <a:rPr lang="fr-FR" sz="1100" b="0" u="none" noProof="0" dirty="0" err="1">
                          <a:solidFill>
                            <a:schemeClr val="tx1"/>
                          </a:solidFill>
                          <a:latin typeface="Comic Sans MS" panose="030F0702030302020204" pitchFamily="66" charset="0"/>
                        </a:rPr>
                        <a:t>Take</a:t>
                      </a:r>
                      <a:r>
                        <a:rPr lang="fr-FR" sz="1100" b="0" u="none" noProof="0" dirty="0">
                          <a:solidFill>
                            <a:schemeClr val="tx1"/>
                          </a:solidFill>
                          <a:latin typeface="Comic Sans MS" panose="030F0702030302020204" pitchFamily="66" charset="0"/>
                        </a:rPr>
                        <a:t> photos  </a:t>
                      </a:r>
                    </a:p>
                    <a:p>
                      <a:pPr marL="0" indent="0">
                        <a:buFont typeface="+mj-lt"/>
                        <a:buNone/>
                      </a:pPr>
                      <a:r>
                        <a:rPr lang="fr-FR" sz="1100" b="0" u="none" noProof="0" dirty="0">
                          <a:solidFill>
                            <a:schemeClr val="tx1"/>
                          </a:solidFill>
                          <a:latin typeface="Comic Sans MS" panose="030F0702030302020204" pitchFamily="66" charset="0"/>
                        </a:rPr>
                        <a:t>faire du ski - Ski  </a:t>
                      </a:r>
                    </a:p>
                    <a:p>
                      <a:pPr marL="0" indent="0">
                        <a:buFont typeface="+mj-lt"/>
                        <a:buNone/>
                      </a:pPr>
                      <a:r>
                        <a:rPr lang="fr-FR" sz="1100" b="0" u="none" noProof="0" dirty="0">
                          <a:solidFill>
                            <a:schemeClr val="tx1"/>
                          </a:solidFill>
                          <a:latin typeface="Comic Sans MS" panose="030F0702030302020204" pitchFamily="66" charset="0"/>
                        </a:rPr>
                        <a:t>faire une excursion - Go on a </a:t>
                      </a:r>
                      <a:r>
                        <a:rPr lang="fr-FR" sz="1100" b="0" u="none" noProof="0" dirty="0" err="1">
                          <a:solidFill>
                            <a:schemeClr val="tx1"/>
                          </a:solidFill>
                          <a:latin typeface="Comic Sans MS" panose="030F0702030302020204" pitchFamily="66" charset="0"/>
                        </a:rPr>
                        <a:t>day</a:t>
                      </a:r>
                      <a:r>
                        <a:rPr lang="fr-FR" sz="1100" b="0" u="none" noProof="0" dirty="0">
                          <a:solidFill>
                            <a:schemeClr val="tx1"/>
                          </a:solidFill>
                          <a:latin typeface="Comic Sans MS" panose="030F0702030302020204" pitchFamily="66" charset="0"/>
                        </a:rPr>
                        <a:t> trip  </a:t>
                      </a:r>
                    </a:p>
                    <a:p>
                      <a:pPr marL="0" indent="0">
                        <a:buFont typeface="+mj-lt"/>
                        <a:buNone/>
                      </a:pPr>
                      <a:r>
                        <a:rPr lang="fr-FR" sz="1100" b="0" u="none" noProof="0" dirty="0">
                          <a:solidFill>
                            <a:schemeClr val="tx1"/>
                          </a:solidFill>
                          <a:latin typeface="Comic Sans MS" panose="030F0702030302020204" pitchFamily="66" charset="0"/>
                        </a:rPr>
                        <a:t>aller au parc aquatique - Go to a water </a:t>
                      </a:r>
                      <a:r>
                        <a:rPr lang="fr-FR" sz="1100" b="0" u="none" noProof="0" dirty="0" err="1">
                          <a:solidFill>
                            <a:schemeClr val="tx1"/>
                          </a:solidFill>
                          <a:latin typeface="Comic Sans MS" panose="030F0702030302020204" pitchFamily="66" charset="0"/>
                        </a:rPr>
                        <a:t>park</a:t>
                      </a:r>
                      <a:r>
                        <a:rPr lang="fr-FR" sz="1100" b="0" u="none" noProof="0" dirty="0">
                          <a:solidFill>
                            <a:schemeClr val="tx1"/>
                          </a:solidFill>
                          <a:latin typeface="Comic Sans MS" panose="030F0702030302020204" pitchFamily="66" charset="0"/>
                        </a:rPr>
                        <a:t>  </a:t>
                      </a:r>
                    </a:p>
                    <a:p>
                      <a:pPr marL="0" indent="0">
                        <a:buFont typeface="+mj-lt"/>
                        <a:buNone/>
                      </a:pPr>
                      <a:r>
                        <a:rPr lang="fr-FR" sz="1100" b="0" u="none" noProof="0" dirty="0">
                          <a:solidFill>
                            <a:schemeClr val="tx1"/>
                          </a:solidFill>
                          <a:latin typeface="Comic Sans MS" panose="030F0702030302020204" pitchFamily="66" charset="0"/>
                        </a:rPr>
                        <a:t>pratiquer des sports nautiques - Do water sports</a:t>
                      </a:r>
                      <a:endParaRPr lang="fr-FR" sz="1100" b="0" u="none" baseline="0" noProof="0" dirty="0">
                        <a:solidFill>
                          <a:schemeClr val="tx1"/>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lang="fr-FR" sz="1100" b="0" u="none" baseline="0" noProof="0" dirty="0">
                          <a:solidFill>
                            <a:schemeClr val="tx1"/>
                          </a:solidFill>
                          <a:latin typeface="Comic Sans MS" panose="030F0702030302020204" pitchFamily="66" charset="0"/>
                        </a:rPr>
                        <a:t>bronzer – to </a:t>
                      </a:r>
                      <a:r>
                        <a:rPr lang="fr-FR" sz="1100" b="0" u="none" baseline="0" noProof="0" dirty="0" err="1">
                          <a:solidFill>
                            <a:schemeClr val="tx1"/>
                          </a:solidFill>
                          <a:latin typeface="Comic Sans MS" panose="030F0702030302020204" pitchFamily="66" charset="0"/>
                        </a:rPr>
                        <a:t>sunbathe</a:t>
                      </a:r>
                      <a:endParaRPr lang="fr-FR" sz="1100" b="0" u="none" baseline="0" noProof="0" dirty="0">
                        <a:solidFill>
                          <a:schemeClr val="tx1"/>
                        </a:solidFill>
                        <a:latin typeface="Comic Sans MS" panose="030F0702030302020204" pitchFamily="66" charset="0"/>
                      </a:endParaRPr>
                    </a:p>
                    <a:p>
                      <a:pPr marL="0" indent="0">
                        <a:buFont typeface="+mj-lt"/>
                        <a:buNone/>
                      </a:pPr>
                      <a:r>
                        <a:rPr lang="fr-FR" sz="1100" b="0" u="none" baseline="0" noProof="0" dirty="0">
                          <a:solidFill>
                            <a:schemeClr val="tx1"/>
                          </a:solidFill>
                          <a:latin typeface="Comic Sans MS" panose="030F0702030302020204" pitchFamily="66" charset="0"/>
                        </a:rPr>
                        <a:t>faire du vélo – to go on a bike ride</a:t>
                      </a:r>
                    </a:p>
                    <a:p>
                      <a:pPr marL="0" indent="0">
                        <a:buFont typeface="+mj-lt"/>
                        <a:buNone/>
                      </a:pPr>
                      <a:r>
                        <a:rPr lang="fr-FR" sz="1100" b="0" u="none" baseline="0" noProof="0" dirty="0">
                          <a:solidFill>
                            <a:schemeClr val="tx1"/>
                          </a:solidFill>
                          <a:latin typeface="Comic Sans MS" panose="030F0702030302020204" pitchFamily="66" charset="0"/>
                        </a:rPr>
                        <a:t>se relaxer – to relax</a:t>
                      </a:r>
                    </a:p>
                    <a:p>
                      <a:pPr marL="0" indent="0">
                        <a:buFont typeface="+mj-lt"/>
                        <a:buNone/>
                      </a:pPr>
                      <a:r>
                        <a:rPr lang="fr-FR" sz="1100" b="0" u="none" baseline="0" noProof="0" dirty="0">
                          <a:solidFill>
                            <a:schemeClr val="tx1"/>
                          </a:solidFill>
                          <a:latin typeface="Comic Sans MS" panose="030F0702030302020204" pitchFamily="66" charset="0"/>
                        </a:rPr>
                        <a:t>visiter les sites touristiques – to </a:t>
                      </a:r>
                      <a:r>
                        <a:rPr lang="fr-FR" sz="1100" b="0" u="none" baseline="0" noProof="0" dirty="0" err="1">
                          <a:solidFill>
                            <a:schemeClr val="tx1"/>
                          </a:solidFill>
                          <a:latin typeface="Comic Sans MS" panose="030F0702030302020204" pitchFamily="66" charset="0"/>
                        </a:rPr>
                        <a:t>see</a:t>
                      </a:r>
                      <a:r>
                        <a:rPr lang="fr-FR" sz="1100" b="0" u="none" baseline="0" noProof="0" dirty="0">
                          <a:solidFill>
                            <a:schemeClr val="tx1"/>
                          </a:solidFill>
                          <a:latin typeface="Comic Sans MS" panose="030F0702030302020204" pitchFamily="66" charset="0"/>
                        </a:rPr>
                        <a:t> places of </a:t>
                      </a:r>
                      <a:r>
                        <a:rPr lang="fr-FR" sz="1100" b="0" u="none" baseline="0" noProof="0" dirty="0" err="1">
                          <a:solidFill>
                            <a:schemeClr val="tx1"/>
                          </a:solidFill>
                          <a:latin typeface="Comic Sans MS" panose="030F0702030302020204" pitchFamily="66" charset="0"/>
                        </a:rPr>
                        <a:t>interest</a:t>
                      </a:r>
                      <a:endParaRPr lang="fr-FR" sz="1100" b="0" u="none" baseline="0" noProof="0" dirty="0">
                        <a:solidFill>
                          <a:schemeClr val="tx1"/>
                        </a:solidFill>
                        <a:latin typeface="Comic Sans MS" panose="030F0702030302020204" pitchFamily="66" charset="0"/>
                      </a:endParaRPr>
                    </a:p>
                    <a:p>
                      <a:pPr marL="0" indent="0">
                        <a:buFont typeface="+mj-lt"/>
                        <a:buNone/>
                      </a:pPr>
                      <a:r>
                        <a:rPr lang="fr-FR" sz="1100" b="0" u="none" baseline="0" noProof="0" dirty="0">
                          <a:solidFill>
                            <a:schemeClr val="tx1"/>
                          </a:solidFill>
                          <a:latin typeface="Comic Sans MS" panose="030F0702030302020204" pitchFamily="66" charset="0"/>
                        </a:rPr>
                        <a:t>aller au parc d'attractions – to go to a </a:t>
                      </a:r>
                      <a:r>
                        <a:rPr lang="fr-FR" sz="1100" b="0" u="none" baseline="0" noProof="0" dirty="0" err="1">
                          <a:solidFill>
                            <a:schemeClr val="tx1"/>
                          </a:solidFill>
                          <a:latin typeface="Comic Sans MS" panose="030F0702030302020204" pitchFamily="66" charset="0"/>
                        </a:rPr>
                        <a:t>theme</a:t>
                      </a:r>
                      <a:r>
                        <a:rPr lang="fr-FR" sz="1100" b="0" u="none" baseline="0" noProof="0" dirty="0">
                          <a:solidFill>
                            <a:schemeClr val="tx1"/>
                          </a:solidFill>
                          <a:latin typeface="Comic Sans MS" panose="030F0702030302020204" pitchFamily="66" charset="0"/>
                        </a:rPr>
                        <a:t> </a:t>
                      </a:r>
                      <a:r>
                        <a:rPr lang="fr-FR" sz="1100" b="0" u="none" baseline="0" noProof="0" dirty="0" err="1">
                          <a:solidFill>
                            <a:schemeClr val="tx1"/>
                          </a:solidFill>
                          <a:latin typeface="Comic Sans MS" panose="030F0702030302020204" pitchFamily="66" charset="0"/>
                        </a:rPr>
                        <a:t>park</a:t>
                      </a:r>
                      <a:endParaRPr lang="fr-FR" sz="1100" b="0" u="none" baseline="0" noProof="0" dirty="0">
                        <a:solidFill>
                          <a:schemeClr val="tx1"/>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sp>
        <p:nvSpPr>
          <p:cNvPr id="3" name="TextBox 2">
            <a:extLst>
              <a:ext uri="{FF2B5EF4-FFF2-40B4-BE49-F238E27FC236}">
                <a16:creationId xmlns:a16="http://schemas.microsoft.com/office/drawing/2014/main" id="{1F6EDD1D-B0BF-4C59-B3C9-707F7377CF42}"/>
              </a:ext>
            </a:extLst>
          </p:cNvPr>
          <p:cNvSpPr txBox="1"/>
          <p:nvPr/>
        </p:nvSpPr>
        <p:spPr>
          <a:xfrm>
            <a:off x="8711159" y="6514784"/>
            <a:ext cx="475488" cy="369332"/>
          </a:xfrm>
          <a:prstGeom prst="rect">
            <a:avLst/>
          </a:prstGeom>
          <a:noFill/>
          <a:ln>
            <a:noFill/>
          </a:ln>
        </p:spPr>
        <p:txBody>
          <a:bodyPr wrap="square" lIns="91440" tIns="45720" rIns="91440" bIns="45720" rtlCol="0" anchor="t">
            <a:spAutoFit/>
          </a:bodyPr>
          <a:lstStyle/>
          <a:p>
            <a:r>
              <a:rPr lang="en-GB">
                <a:latin typeface="Comic Sans MS"/>
              </a:rPr>
              <a:t>4</a:t>
            </a:r>
            <a:endParaRPr lang="en-GB">
              <a:latin typeface="Comic Sans MS" panose="030F0702030302020204" pitchFamily="66" charset="0"/>
            </a:endParaRPr>
          </a:p>
        </p:txBody>
      </p:sp>
      <p:graphicFrame>
        <p:nvGraphicFramePr>
          <p:cNvPr id="4" name="Table 3">
            <a:extLst>
              <a:ext uri="{FF2B5EF4-FFF2-40B4-BE49-F238E27FC236}">
                <a16:creationId xmlns:a16="http://schemas.microsoft.com/office/drawing/2014/main" id="{1971A0BC-2ADD-4212-B387-548D1AB6B50C}"/>
              </a:ext>
            </a:extLst>
          </p:cNvPr>
          <p:cNvGraphicFramePr>
            <a:graphicFrameLocks noGrp="1"/>
          </p:cNvGraphicFramePr>
          <p:nvPr>
            <p:extLst>
              <p:ext uri="{D42A27DB-BD31-4B8C-83A1-F6EECF244321}">
                <p14:modId xmlns:p14="http://schemas.microsoft.com/office/powerpoint/2010/main" val="193014227"/>
              </p:ext>
            </p:extLst>
          </p:nvPr>
        </p:nvGraphicFramePr>
        <p:xfrm>
          <a:off x="182256" y="705703"/>
          <a:ext cx="8779492" cy="2934286"/>
        </p:xfrm>
        <a:graphic>
          <a:graphicData uri="http://schemas.openxmlformats.org/drawingml/2006/table">
            <a:tbl>
              <a:tblPr firstRow="1" bandRow="1">
                <a:tableStyleId>{5C22544A-7EE6-4342-B048-85BDC9FD1C3A}</a:tableStyleId>
              </a:tblPr>
              <a:tblGrid>
                <a:gridCol w="346816">
                  <a:extLst>
                    <a:ext uri="{9D8B030D-6E8A-4147-A177-3AD203B41FA5}">
                      <a16:colId xmlns:a16="http://schemas.microsoft.com/office/drawing/2014/main" val="212312847"/>
                    </a:ext>
                  </a:extLst>
                </a:gridCol>
                <a:gridCol w="1059878">
                  <a:extLst>
                    <a:ext uri="{9D8B030D-6E8A-4147-A177-3AD203B41FA5}">
                      <a16:colId xmlns:a16="http://schemas.microsoft.com/office/drawing/2014/main" val="3813713256"/>
                    </a:ext>
                  </a:extLst>
                </a:gridCol>
                <a:gridCol w="1858118">
                  <a:extLst>
                    <a:ext uri="{9D8B030D-6E8A-4147-A177-3AD203B41FA5}">
                      <a16:colId xmlns:a16="http://schemas.microsoft.com/office/drawing/2014/main" val="899866059"/>
                    </a:ext>
                  </a:extLst>
                </a:gridCol>
                <a:gridCol w="668950">
                  <a:extLst>
                    <a:ext uri="{9D8B030D-6E8A-4147-A177-3AD203B41FA5}">
                      <a16:colId xmlns:a16="http://schemas.microsoft.com/office/drawing/2014/main" val="2090497630"/>
                    </a:ext>
                  </a:extLst>
                </a:gridCol>
                <a:gridCol w="996957">
                  <a:extLst>
                    <a:ext uri="{9D8B030D-6E8A-4147-A177-3AD203B41FA5}">
                      <a16:colId xmlns:a16="http://schemas.microsoft.com/office/drawing/2014/main" val="3922499534"/>
                    </a:ext>
                  </a:extLst>
                </a:gridCol>
                <a:gridCol w="1344367">
                  <a:extLst>
                    <a:ext uri="{9D8B030D-6E8A-4147-A177-3AD203B41FA5}">
                      <a16:colId xmlns:a16="http://schemas.microsoft.com/office/drawing/2014/main" val="4113019102"/>
                    </a:ext>
                  </a:extLst>
                </a:gridCol>
                <a:gridCol w="789636">
                  <a:extLst>
                    <a:ext uri="{9D8B030D-6E8A-4147-A177-3AD203B41FA5}">
                      <a16:colId xmlns:a16="http://schemas.microsoft.com/office/drawing/2014/main" val="2675665615"/>
                    </a:ext>
                  </a:extLst>
                </a:gridCol>
                <a:gridCol w="1714770">
                  <a:extLst>
                    <a:ext uri="{9D8B030D-6E8A-4147-A177-3AD203B41FA5}">
                      <a16:colId xmlns:a16="http://schemas.microsoft.com/office/drawing/2014/main" val="1267016363"/>
                    </a:ext>
                  </a:extLst>
                </a:gridCol>
              </a:tblGrid>
              <a:tr h="1593780">
                <a:tc>
                  <a:txBody>
                    <a:bodyPr/>
                    <a:lstStyle/>
                    <a:p>
                      <a:pPr algn="ctr"/>
                      <a:r>
                        <a:rPr lang="en-GB" sz="1100" b="0" dirty="0">
                          <a:solidFill>
                            <a:schemeClr val="tx1"/>
                          </a:solidFill>
                          <a:latin typeface="Comic Sans MS" panose="030F0702030302020204" pitchFamily="66" charset="0"/>
                        </a:rPr>
                        <a:t>Countries and transport</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u="none" baseline="0" dirty="0">
                          <a:solidFill>
                            <a:schemeClr val="tx1"/>
                          </a:solidFill>
                          <a:latin typeface="Comic Sans MS"/>
                        </a:rPr>
                        <a:t>Je </a:t>
                      </a:r>
                      <a:r>
                        <a:rPr lang="fr-FR" sz="1100" b="0" u="none" baseline="0" noProof="0" dirty="0">
                          <a:solidFill>
                            <a:schemeClr val="tx1"/>
                          </a:solidFill>
                          <a:latin typeface="Comic Sans MS"/>
                        </a:rPr>
                        <a:t>vais</a:t>
                      </a:r>
                      <a:r>
                        <a:rPr lang="fr-FR" sz="1100" b="0" u="none" baseline="0" dirty="0">
                          <a:solidFill>
                            <a:schemeClr val="tx1"/>
                          </a:solidFill>
                          <a:latin typeface="Comic Sans MS"/>
                        </a:rPr>
                        <a:t> à / en - I go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0" u="none" baseline="0" dirty="0">
                        <a:solidFill>
                          <a:schemeClr val="tx1"/>
                        </a:solidFill>
                        <a:latin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u="none" baseline="0" dirty="0">
                          <a:solidFill>
                            <a:schemeClr val="tx1"/>
                          </a:solidFill>
                          <a:latin typeface="Comic Sans MS"/>
                        </a:rPr>
                        <a:t>Nous allons à  - </a:t>
                      </a:r>
                      <a:r>
                        <a:rPr lang="fr-FR" sz="1100" b="0" u="none" baseline="0" dirty="0" err="1">
                          <a:solidFill>
                            <a:schemeClr val="tx1"/>
                          </a:solidFill>
                          <a:latin typeface="Comic Sans MS"/>
                        </a:rPr>
                        <a:t>We</a:t>
                      </a:r>
                      <a:r>
                        <a:rPr lang="fr-FR" sz="1100" b="0" u="none" baseline="0" dirty="0">
                          <a:solidFill>
                            <a:schemeClr val="tx1"/>
                          </a:solidFill>
                          <a:latin typeface="Comic Sans MS"/>
                        </a:rPr>
                        <a:t> go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0" u="none" baseline="0" dirty="0">
                        <a:solidFill>
                          <a:schemeClr val="tx1"/>
                        </a:solidFill>
                        <a:latin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u="none" baseline="0" dirty="0">
                          <a:solidFill>
                            <a:schemeClr val="tx1"/>
                          </a:solidFill>
                          <a:latin typeface="Comic Sans MS"/>
                        </a:rPr>
                        <a:t>Ils/Elles vont à / en – </a:t>
                      </a:r>
                      <a:r>
                        <a:rPr lang="fr-FR" sz="1100" b="0" u="none" baseline="0" dirty="0" err="1">
                          <a:solidFill>
                            <a:schemeClr val="tx1"/>
                          </a:solidFill>
                          <a:latin typeface="Comic Sans MS"/>
                        </a:rPr>
                        <a:t>They</a:t>
                      </a:r>
                      <a:r>
                        <a:rPr lang="fr-FR" sz="1100" b="0" u="none" baseline="0" dirty="0">
                          <a:solidFill>
                            <a:schemeClr val="tx1"/>
                          </a:solidFill>
                          <a:latin typeface="Comic Sans MS"/>
                        </a:rPr>
                        <a:t> go to </a:t>
                      </a:r>
                      <a:endParaRPr lang="fr-FR" sz="110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fr-FR" sz="1100" b="0" u="none" kern="1200" baseline="0" noProof="0" dirty="0">
                          <a:solidFill>
                            <a:schemeClr val="tx1"/>
                          </a:solidFill>
                          <a:latin typeface="Comic Sans MS"/>
                          <a:ea typeface="+mn-ea"/>
                          <a:cs typeface="+mn-cs"/>
                        </a:rPr>
                        <a:t>Allemagne - Germany</a:t>
                      </a:r>
                    </a:p>
                    <a:p>
                      <a:pPr lvl="0">
                        <a:buNone/>
                      </a:pPr>
                      <a:r>
                        <a:rPr lang="fr-FR" sz="1100" b="0" u="none" kern="1200" baseline="0" noProof="0" dirty="0">
                          <a:solidFill>
                            <a:schemeClr val="tx1"/>
                          </a:solidFill>
                          <a:latin typeface="Comic Sans MS"/>
                          <a:ea typeface="+mn-ea"/>
                          <a:cs typeface="+mn-cs"/>
                        </a:rPr>
                        <a:t>Belgique - </a:t>
                      </a:r>
                      <a:r>
                        <a:rPr lang="fr-FR" sz="1100" b="0" u="none" kern="1200" baseline="0" noProof="0" dirty="0" err="1">
                          <a:solidFill>
                            <a:schemeClr val="tx1"/>
                          </a:solidFill>
                          <a:latin typeface="Comic Sans MS"/>
                          <a:ea typeface="+mn-ea"/>
                          <a:cs typeface="+mn-cs"/>
                        </a:rPr>
                        <a:t>Belgium</a:t>
                      </a:r>
                      <a:endParaRPr lang="fr-FR" sz="1100" b="0" u="none" kern="1200" baseline="0" noProof="0" dirty="0">
                        <a:solidFill>
                          <a:schemeClr val="tx1"/>
                        </a:solidFill>
                        <a:latin typeface="Comic Sans MS"/>
                        <a:ea typeface="+mn-ea"/>
                        <a:cs typeface="+mn-cs"/>
                      </a:endParaRPr>
                    </a:p>
                    <a:p>
                      <a:pPr lvl="0">
                        <a:buNone/>
                      </a:pPr>
                      <a:r>
                        <a:rPr lang="fr-FR" sz="1100" b="0" u="none" kern="1200" baseline="0" noProof="0" dirty="0">
                          <a:solidFill>
                            <a:schemeClr val="tx1"/>
                          </a:solidFill>
                          <a:latin typeface="Comic Sans MS"/>
                          <a:ea typeface="+mn-ea"/>
                          <a:cs typeface="+mn-cs"/>
                        </a:rPr>
                        <a:t>Chypre - </a:t>
                      </a:r>
                      <a:r>
                        <a:rPr lang="fr-FR" sz="1100" b="0" u="none" kern="1200" baseline="0" noProof="0" dirty="0" err="1">
                          <a:solidFill>
                            <a:schemeClr val="tx1"/>
                          </a:solidFill>
                          <a:latin typeface="Comic Sans MS"/>
                          <a:ea typeface="+mn-ea"/>
                          <a:cs typeface="+mn-cs"/>
                        </a:rPr>
                        <a:t>Cyprus</a:t>
                      </a:r>
                      <a:endParaRPr lang="fr-FR" sz="1100" b="0" u="none" kern="1200" baseline="0" noProof="0" dirty="0">
                        <a:solidFill>
                          <a:schemeClr val="tx1"/>
                        </a:solidFill>
                        <a:latin typeface="Comic Sans MS"/>
                        <a:ea typeface="+mn-ea"/>
                        <a:cs typeface="+mn-cs"/>
                      </a:endParaRPr>
                    </a:p>
                    <a:p>
                      <a:pPr lvl="0">
                        <a:buNone/>
                      </a:pPr>
                      <a:r>
                        <a:rPr lang="fr-FR" sz="1100" b="0" u="none" kern="1200" baseline="0" noProof="0" dirty="0">
                          <a:solidFill>
                            <a:schemeClr val="tx1"/>
                          </a:solidFill>
                          <a:latin typeface="Comic Sans MS"/>
                          <a:ea typeface="+mn-ea"/>
                          <a:cs typeface="+mn-cs"/>
                        </a:rPr>
                        <a:t>Écosse - Scotland</a:t>
                      </a:r>
                    </a:p>
                    <a:p>
                      <a:pPr lvl="0">
                        <a:buNone/>
                      </a:pPr>
                      <a:r>
                        <a:rPr lang="fr-FR" sz="1100" b="0" u="none" kern="1200" baseline="0" noProof="0" dirty="0">
                          <a:solidFill>
                            <a:schemeClr val="tx1"/>
                          </a:solidFill>
                          <a:latin typeface="Comic Sans MS"/>
                          <a:ea typeface="+mn-ea"/>
                          <a:cs typeface="+mn-cs"/>
                        </a:rPr>
                        <a:t>Égypte - </a:t>
                      </a:r>
                      <a:r>
                        <a:rPr lang="fr-FR" sz="1100" b="0" u="none" kern="1200" baseline="0" noProof="0" dirty="0" err="1">
                          <a:solidFill>
                            <a:schemeClr val="tx1"/>
                          </a:solidFill>
                          <a:latin typeface="Comic Sans MS"/>
                          <a:ea typeface="+mn-ea"/>
                          <a:cs typeface="+mn-cs"/>
                        </a:rPr>
                        <a:t>Egypt</a:t>
                      </a:r>
                      <a:endParaRPr lang="fr-FR" sz="1100" b="0" u="none" kern="1200" baseline="0" noProof="0" dirty="0">
                        <a:solidFill>
                          <a:schemeClr val="tx1"/>
                        </a:solidFill>
                        <a:latin typeface="Comic Sans MS"/>
                        <a:ea typeface="+mn-ea"/>
                        <a:cs typeface="+mn-cs"/>
                      </a:endParaRPr>
                    </a:p>
                    <a:p>
                      <a:pPr lvl="0">
                        <a:buNone/>
                      </a:pPr>
                      <a:r>
                        <a:rPr lang="fr-FR" sz="1100" b="0" u="none" kern="1200" baseline="0" noProof="0" dirty="0">
                          <a:solidFill>
                            <a:schemeClr val="tx1"/>
                          </a:solidFill>
                          <a:latin typeface="Comic Sans MS"/>
                          <a:ea typeface="+mn-ea"/>
                          <a:cs typeface="+mn-cs"/>
                        </a:rPr>
                        <a:t>Espagne - Spain</a:t>
                      </a:r>
                    </a:p>
                    <a:p>
                      <a:pPr lvl="0">
                        <a:buNone/>
                      </a:pPr>
                      <a:r>
                        <a:rPr lang="fr-FR" sz="1100" b="0" u="none" kern="1200" baseline="0" noProof="0" dirty="0">
                          <a:solidFill>
                            <a:schemeClr val="tx1"/>
                          </a:solidFill>
                          <a:latin typeface="Comic Sans MS"/>
                          <a:ea typeface="+mn-ea"/>
                          <a:cs typeface="+mn-cs"/>
                        </a:rPr>
                        <a:t>États-Unis - USA</a:t>
                      </a:r>
                    </a:p>
                    <a:p>
                      <a:pPr lvl="0">
                        <a:buNone/>
                      </a:pPr>
                      <a:r>
                        <a:rPr lang="fr-FR" sz="1100" b="0" u="none" kern="1200" baseline="0" noProof="0" dirty="0">
                          <a:solidFill>
                            <a:schemeClr val="tx1"/>
                          </a:solidFill>
                          <a:latin typeface="Comic Sans MS"/>
                          <a:ea typeface="+mn-ea"/>
                          <a:cs typeface="+mn-cs"/>
                        </a:rPr>
                        <a:t>France - France</a:t>
                      </a:r>
                    </a:p>
                    <a:p>
                      <a:pPr lvl="0">
                        <a:buNone/>
                      </a:pPr>
                      <a:r>
                        <a:rPr lang="fr-FR" sz="1100" b="0" u="none" kern="1200" baseline="0" noProof="0" dirty="0">
                          <a:solidFill>
                            <a:schemeClr val="tx1"/>
                          </a:solidFill>
                          <a:latin typeface="Comic Sans MS"/>
                          <a:ea typeface="+mn-ea"/>
                          <a:cs typeface="+mn-cs"/>
                        </a:rPr>
                        <a:t>Grèce - </a:t>
                      </a:r>
                      <a:r>
                        <a:rPr lang="fr-FR" sz="1100" b="0" u="none" kern="1200" baseline="0" noProof="0" dirty="0" err="1">
                          <a:solidFill>
                            <a:schemeClr val="tx1"/>
                          </a:solidFill>
                          <a:latin typeface="Comic Sans MS"/>
                          <a:ea typeface="+mn-ea"/>
                          <a:cs typeface="+mn-cs"/>
                        </a:rPr>
                        <a:t>Greece</a:t>
                      </a:r>
                      <a:endParaRPr lang="fr-FR" sz="1100" b="0" u="none" kern="1200" baseline="0" noProof="0" dirty="0">
                        <a:solidFill>
                          <a:schemeClr val="tx1"/>
                        </a:solidFill>
                        <a:latin typeface="Comic Sans MS"/>
                        <a:ea typeface="+mn-ea"/>
                        <a:cs typeface="+mn-cs"/>
                      </a:endParaRPr>
                    </a:p>
                    <a:p>
                      <a:pPr lvl="0">
                        <a:buNone/>
                      </a:pPr>
                      <a:r>
                        <a:rPr lang="fr-FR" sz="1100" b="0" u="none" kern="1200" baseline="0" noProof="0" dirty="0">
                          <a:solidFill>
                            <a:schemeClr val="tx1"/>
                          </a:solidFill>
                          <a:latin typeface="Comic Sans MS"/>
                          <a:ea typeface="+mn-ea"/>
                          <a:cs typeface="+mn-cs"/>
                        </a:rPr>
                        <a:t>Irlande - Ireland</a:t>
                      </a:r>
                    </a:p>
                    <a:p>
                      <a:pPr lvl="0">
                        <a:buNone/>
                      </a:pPr>
                      <a:r>
                        <a:rPr lang="fr-FR" sz="1100" b="0" u="none" kern="1200" baseline="0" noProof="0" dirty="0">
                          <a:solidFill>
                            <a:schemeClr val="tx1"/>
                          </a:solidFill>
                          <a:latin typeface="Comic Sans MS"/>
                          <a:ea typeface="+mn-ea"/>
                          <a:cs typeface="+mn-cs"/>
                        </a:rPr>
                        <a:t>Italie - </a:t>
                      </a:r>
                      <a:r>
                        <a:rPr lang="fr-FR" sz="1100" b="0" u="none" kern="1200" baseline="0" noProof="0" dirty="0" err="1">
                          <a:solidFill>
                            <a:schemeClr val="tx1"/>
                          </a:solidFill>
                          <a:latin typeface="Comic Sans MS"/>
                          <a:ea typeface="+mn-ea"/>
                          <a:cs typeface="+mn-cs"/>
                        </a:rPr>
                        <a:t>Italy</a:t>
                      </a:r>
                      <a:endParaRPr lang="fr-FR" sz="1100" b="0" u="none" kern="1200" baseline="0" noProof="0" dirty="0">
                        <a:solidFill>
                          <a:schemeClr val="tx1"/>
                        </a:solidFill>
                        <a:latin typeface="Comic Sans MS"/>
                        <a:ea typeface="+mn-ea"/>
                        <a:cs typeface="+mn-cs"/>
                      </a:endParaRPr>
                    </a:p>
                    <a:p>
                      <a:pPr lvl="0">
                        <a:buNone/>
                      </a:pPr>
                      <a:r>
                        <a:rPr lang="fr-FR" sz="1100" b="0" u="none" kern="1200" baseline="0" noProof="0" dirty="0">
                          <a:solidFill>
                            <a:schemeClr val="tx1"/>
                          </a:solidFill>
                          <a:latin typeface="Comic Sans MS"/>
                          <a:ea typeface="+mn-ea"/>
                          <a:cs typeface="+mn-cs"/>
                        </a:rPr>
                        <a:t>Japon - Japan</a:t>
                      </a:r>
                    </a:p>
                    <a:p>
                      <a:pPr lvl="0">
                        <a:buNone/>
                      </a:pPr>
                      <a:r>
                        <a:rPr lang="fr-FR" sz="1100" b="0" u="none" kern="1200" baseline="0" noProof="0" dirty="0">
                          <a:solidFill>
                            <a:schemeClr val="tx1"/>
                          </a:solidFill>
                          <a:latin typeface="Comic Sans MS"/>
                          <a:ea typeface="+mn-ea"/>
                          <a:cs typeface="+mn-cs"/>
                        </a:rPr>
                        <a:t>Nouvelle-Zélande - New </a:t>
                      </a:r>
                      <a:r>
                        <a:rPr lang="fr-FR" sz="1100" b="0" u="none" kern="1200" baseline="0" noProof="0" dirty="0" err="1">
                          <a:solidFill>
                            <a:schemeClr val="tx1"/>
                          </a:solidFill>
                          <a:latin typeface="Comic Sans MS"/>
                          <a:ea typeface="+mn-ea"/>
                          <a:cs typeface="+mn-cs"/>
                        </a:rPr>
                        <a:t>Zealand</a:t>
                      </a:r>
                      <a:endParaRPr lang="fr-FR" sz="1100" b="0" u="none" kern="1200" baseline="0" noProof="0" dirty="0">
                        <a:solidFill>
                          <a:schemeClr val="tx1"/>
                        </a:solidFill>
                        <a:latin typeface="Comic Sans MS"/>
                        <a:ea typeface="+mn-ea"/>
                        <a:cs typeface="+mn-cs"/>
                      </a:endParaRPr>
                    </a:p>
                    <a:p>
                      <a:pPr lvl="0">
                        <a:buNone/>
                      </a:pPr>
                      <a:r>
                        <a:rPr lang="fr-FR" sz="1100" b="0" u="none" kern="1200" baseline="0" noProof="0" dirty="0">
                          <a:solidFill>
                            <a:schemeClr val="tx1"/>
                          </a:solidFill>
                          <a:latin typeface="Comic Sans MS"/>
                          <a:ea typeface="+mn-ea"/>
                          <a:cs typeface="+mn-cs"/>
                        </a:rPr>
                        <a:t>Pays de Galles - Wales</a:t>
                      </a:r>
                    </a:p>
                    <a:p>
                      <a:pPr lvl="0">
                        <a:buNone/>
                      </a:pPr>
                      <a:r>
                        <a:rPr lang="fr-FR" sz="1100" b="0" u="none" kern="1200" baseline="0" noProof="0" dirty="0">
                          <a:solidFill>
                            <a:schemeClr val="tx1"/>
                          </a:solidFill>
                          <a:latin typeface="Comic Sans MS"/>
                          <a:ea typeface="+mn-ea"/>
                          <a:cs typeface="+mn-cs"/>
                        </a:rPr>
                        <a:t>Portugal - Portugal</a:t>
                      </a:r>
                    </a:p>
                    <a:p>
                      <a:pPr lvl="0">
                        <a:buNone/>
                      </a:pPr>
                      <a:r>
                        <a:rPr lang="fr-FR" sz="1100" b="0" u="none" kern="1200" baseline="0" noProof="0" dirty="0">
                          <a:solidFill>
                            <a:schemeClr val="tx1"/>
                          </a:solidFill>
                          <a:latin typeface="Comic Sans MS"/>
                          <a:ea typeface="+mn-ea"/>
                          <a:cs typeface="+mn-cs"/>
                        </a:rPr>
                        <a:t>Turquie - </a:t>
                      </a:r>
                      <a:r>
                        <a:rPr lang="fr-FR" sz="1100" b="0" u="none" kern="1200" baseline="0" noProof="0" dirty="0" err="1">
                          <a:solidFill>
                            <a:schemeClr val="tx1"/>
                          </a:solidFill>
                          <a:latin typeface="Comic Sans MS"/>
                          <a:ea typeface="+mn-ea"/>
                          <a:cs typeface="+mn-cs"/>
                        </a:rPr>
                        <a:t>Turkey</a:t>
                      </a:r>
                      <a:endParaRPr lang="fr-FR" sz="1100" b="0" u="none" kern="1200" baseline="0" noProof="0" dirty="0">
                        <a:solidFill>
                          <a:schemeClr val="tx1"/>
                        </a:solidFill>
                        <a:latin typeface="Comic Sans MS"/>
                        <a:ea typeface="+mn-ea"/>
                        <a:cs typeface="+mn-cs"/>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GB" sz="1100" b="0" u="none" baseline="0" dirty="0">
                          <a:solidFill>
                            <a:schemeClr val="tx1"/>
                          </a:solidFill>
                          <a:latin typeface="Comic Sans MS" panose="030F0702030302020204" pitchFamily="66" charset="0"/>
                        </a:rPr>
                        <a:t>et - and</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baseline="0" dirty="0">
                          <a:solidFill>
                            <a:schemeClr val="tx1"/>
                          </a:solidFill>
                          <a:latin typeface="Comic Sans MS"/>
                        </a:rPr>
                        <a:t>je voyage </a:t>
                      </a:r>
                      <a:r>
                        <a:rPr lang="fr-FR" sz="1100" b="0" u="none" baseline="0" noProof="0" dirty="0">
                          <a:solidFill>
                            <a:schemeClr val="tx1"/>
                          </a:solidFill>
                          <a:latin typeface="Comic Sans MS"/>
                        </a:rPr>
                        <a:t>en - I </a:t>
                      </a:r>
                      <a:r>
                        <a:rPr lang="fr-FR" sz="1100" b="0" u="none" baseline="0" noProof="0" dirty="0" err="1">
                          <a:solidFill>
                            <a:schemeClr val="tx1"/>
                          </a:solidFill>
                          <a:latin typeface="Comic Sans MS"/>
                        </a:rPr>
                        <a:t>travel</a:t>
                      </a:r>
                      <a:r>
                        <a:rPr lang="fr-FR" sz="1100" b="0" u="none" baseline="0" noProof="0" dirty="0">
                          <a:solidFill>
                            <a:schemeClr val="tx1"/>
                          </a:solidFill>
                          <a:latin typeface="Comic Sans MS"/>
                        </a:rPr>
                        <a:t> by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0" u="none" baseline="0" noProof="0" dirty="0">
                        <a:solidFill>
                          <a:schemeClr val="tx1"/>
                        </a:solidFill>
                        <a:latin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u="none" baseline="0" noProof="0" dirty="0">
                          <a:solidFill>
                            <a:schemeClr val="tx1"/>
                          </a:solidFill>
                          <a:latin typeface="Comic Sans MS"/>
                        </a:rPr>
                        <a:t>nous voyageons en - </a:t>
                      </a:r>
                      <a:r>
                        <a:rPr lang="fr-FR" sz="1100" b="0" u="none" baseline="0" noProof="0" dirty="0" err="1">
                          <a:solidFill>
                            <a:schemeClr val="tx1"/>
                          </a:solidFill>
                          <a:latin typeface="Comic Sans MS"/>
                        </a:rPr>
                        <a:t>we</a:t>
                      </a:r>
                      <a:r>
                        <a:rPr lang="fr-FR" sz="1100" b="0" u="none" baseline="0" noProof="0" dirty="0">
                          <a:solidFill>
                            <a:schemeClr val="tx1"/>
                          </a:solidFill>
                          <a:latin typeface="Comic Sans MS"/>
                        </a:rPr>
                        <a:t> </a:t>
                      </a:r>
                      <a:r>
                        <a:rPr lang="fr-FR" sz="1100" b="0" u="none" baseline="0" noProof="0" dirty="0" err="1">
                          <a:solidFill>
                            <a:schemeClr val="tx1"/>
                          </a:solidFill>
                          <a:latin typeface="Comic Sans MS"/>
                        </a:rPr>
                        <a:t>travel</a:t>
                      </a:r>
                      <a:r>
                        <a:rPr lang="fr-FR" sz="1100" b="0" u="none" baseline="0" noProof="0" dirty="0">
                          <a:solidFill>
                            <a:schemeClr val="tx1"/>
                          </a:solidFill>
                          <a:latin typeface="Comic Sans MS"/>
                        </a:rPr>
                        <a:t> by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0" u="none" baseline="0" noProof="0" dirty="0">
                        <a:solidFill>
                          <a:schemeClr val="tx1"/>
                        </a:solidFill>
                        <a:latin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u="none" baseline="0" noProof="0" dirty="0">
                          <a:solidFill>
                            <a:schemeClr val="tx1"/>
                          </a:solidFill>
                          <a:latin typeface="Comic Sans MS"/>
                        </a:rPr>
                        <a:t>ils/elles voyagent en - </a:t>
                      </a:r>
                      <a:r>
                        <a:rPr lang="fr-FR" sz="1100" b="0" u="none" baseline="0" noProof="0" dirty="0" err="1">
                          <a:solidFill>
                            <a:schemeClr val="tx1"/>
                          </a:solidFill>
                          <a:latin typeface="Comic Sans MS"/>
                        </a:rPr>
                        <a:t>they</a:t>
                      </a:r>
                      <a:r>
                        <a:rPr lang="fr-FR" sz="1100" b="0" u="none" baseline="0" noProof="0" dirty="0">
                          <a:solidFill>
                            <a:schemeClr val="tx1"/>
                          </a:solidFill>
                          <a:latin typeface="Comic Sans MS"/>
                        </a:rPr>
                        <a:t> </a:t>
                      </a:r>
                      <a:r>
                        <a:rPr lang="fr-FR" sz="1100" b="0" u="none" baseline="0" noProof="0" dirty="0" err="1">
                          <a:solidFill>
                            <a:schemeClr val="tx1"/>
                          </a:solidFill>
                          <a:latin typeface="Comic Sans MS"/>
                        </a:rPr>
                        <a:t>travel</a:t>
                      </a:r>
                      <a:r>
                        <a:rPr lang="fr-FR" sz="1100" b="0" u="none" baseline="0" noProof="0" dirty="0">
                          <a:solidFill>
                            <a:schemeClr val="tx1"/>
                          </a:solidFill>
                          <a:latin typeface="Comic Sans MS"/>
                        </a:rPr>
                        <a:t> by</a:t>
                      </a:r>
                      <a:endParaRPr lang="fr-FR" sz="110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GB" sz="1100" b="0" u="none" baseline="0" dirty="0">
                          <a:solidFill>
                            <a:schemeClr val="tx1"/>
                          </a:solidFill>
                          <a:latin typeface="Comic Sans MS" panose="030F0702030302020204" pitchFamily="66" charset="0"/>
                        </a:rPr>
                        <a:t>avion - plane</a:t>
                      </a:r>
                    </a:p>
                    <a:p>
                      <a:pPr>
                        <a:lnSpc>
                          <a:spcPct val="150000"/>
                        </a:lnSpc>
                      </a:pPr>
                      <a:r>
                        <a:rPr lang="en-GB" sz="1100" b="0" u="none" baseline="0" dirty="0">
                          <a:solidFill>
                            <a:schemeClr val="tx1"/>
                          </a:solidFill>
                          <a:latin typeface="Comic Sans MS" panose="030F0702030302020204" pitchFamily="66" charset="0"/>
                        </a:rPr>
                        <a:t>autocar - coach</a:t>
                      </a:r>
                    </a:p>
                    <a:p>
                      <a:pPr>
                        <a:lnSpc>
                          <a:spcPct val="150000"/>
                        </a:lnSpc>
                      </a:pPr>
                      <a:r>
                        <a:rPr lang="en-GB" sz="1100" b="0" u="none" baseline="0" dirty="0">
                          <a:solidFill>
                            <a:schemeClr val="tx1"/>
                          </a:solidFill>
                          <a:latin typeface="Comic Sans MS" panose="030F0702030302020204" pitchFamily="66" charset="0"/>
                        </a:rPr>
                        <a:t>train - train</a:t>
                      </a:r>
                    </a:p>
                    <a:p>
                      <a:pPr>
                        <a:lnSpc>
                          <a:spcPct val="150000"/>
                        </a:lnSpc>
                      </a:pPr>
                      <a:r>
                        <a:rPr lang="en-GB" sz="1100" b="0" u="none" baseline="0" dirty="0">
                          <a:solidFill>
                            <a:schemeClr val="tx1"/>
                          </a:solidFill>
                          <a:latin typeface="Comic Sans MS" panose="030F0702030302020204" pitchFamily="66" charset="0"/>
                        </a:rPr>
                        <a:t>voiture - car</a:t>
                      </a:r>
                    </a:p>
                    <a:p>
                      <a:pPr>
                        <a:lnSpc>
                          <a:spcPct val="150000"/>
                        </a:lnSpc>
                      </a:pPr>
                      <a:r>
                        <a:rPr lang="en-GB" sz="1100" b="0" u="none" baseline="0" dirty="0">
                          <a:solidFill>
                            <a:schemeClr val="tx1"/>
                          </a:solidFill>
                          <a:latin typeface="Comic Sans MS" panose="030F0702030302020204" pitchFamily="66" charset="0"/>
                        </a:rPr>
                        <a:t>bateau - boat</a:t>
                      </a:r>
                    </a:p>
                    <a:p>
                      <a:pPr>
                        <a:lnSpc>
                          <a:spcPct val="150000"/>
                        </a:lnSpc>
                      </a:pPr>
                      <a:r>
                        <a:rPr lang="en-GB" sz="1100" b="0" u="none" baseline="0" dirty="0">
                          <a:solidFill>
                            <a:schemeClr val="tx1"/>
                          </a:solidFill>
                          <a:latin typeface="Comic Sans MS" panose="030F0702030302020204" pitchFamily="66" charset="0"/>
                        </a:rPr>
                        <a:t>moto - motorbike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GB" sz="1100" b="0" u="none" baseline="0" dirty="0" err="1">
                          <a:solidFill>
                            <a:schemeClr val="tx1"/>
                          </a:solidFill>
                          <a:latin typeface="Comic Sans MS"/>
                        </a:rPr>
                        <a:t>parce</a:t>
                      </a:r>
                      <a:r>
                        <a:rPr lang="en-GB" sz="1100" b="0" u="none" baseline="0" dirty="0">
                          <a:solidFill>
                            <a:schemeClr val="tx1"/>
                          </a:solidFill>
                          <a:latin typeface="Comic Sans MS"/>
                        </a:rPr>
                        <a:t> que </a:t>
                      </a:r>
                      <a:r>
                        <a:rPr lang="en-GB" sz="1100" b="0" u="none" baseline="0" dirty="0" err="1">
                          <a:solidFill>
                            <a:schemeClr val="tx1"/>
                          </a:solidFill>
                          <a:latin typeface="Comic Sans MS"/>
                        </a:rPr>
                        <a:t>c’est</a:t>
                      </a:r>
                      <a:r>
                        <a:rPr lang="en-GB" sz="1100" b="0" u="none" baseline="0" dirty="0">
                          <a:solidFill>
                            <a:schemeClr val="tx1"/>
                          </a:solidFill>
                          <a:latin typeface="Comic Sans MS"/>
                        </a:rPr>
                        <a:t> – because it is</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fr-FR" sz="1100" b="0" u="none" baseline="0" noProof="0" dirty="0">
                          <a:solidFill>
                            <a:schemeClr val="tx1"/>
                          </a:solidFill>
                          <a:latin typeface="Comic Sans MS" panose="030F0702030302020204" pitchFamily="66" charset="0"/>
                        </a:rPr>
                        <a:t>confortable - </a:t>
                      </a:r>
                      <a:r>
                        <a:rPr lang="fr-FR" sz="1100" b="0" u="none" baseline="0" noProof="0" dirty="0" err="1">
                          <a:solidFill>
                            <a:schemeClr val="tx1"/>
                          </a:solidFill>
                          <a:latin typeface="Comic Sans MS" panose="030F0702030302020204" pitchFamily="66" charset="0"/>
                        </a:rPr>
                        <a:t>comfortable</a:t>
                      </a:r>
                      <a:endParaRPr lang="fr-FR" sz="1100" b="0" u="none" baseline="0" noProof="0" dirty="0">
                        <a:solidFill>
                          <a:schemeClr val="tx1"/>
                        </a:solidFill>
                        <a:latin typeface="Comic Sans MS" panose="030F0702030302020204" pitchFamily="66" charset="0"/>
                      </a:endParaRPr>
                    </a:p>
                    <a:p>
                      <a:pPr>
                        <a:lnSpc>
                          <a:spcPct val="150000"/>
                        </a:lnSpc>
                      </a:pPr>
                      <a:r>
                        <a:rPr lang="fr-FR" sz="1100" b="0" u="none" baseline="0" noProof="0" dirty="0">
                          <a:solidFill>
                            <a:schemeClr val="tx1"/>
                          </a:solidFill>
                          <a:latin typeface="Comic Sans MS" panose="030F0702030302020204" pitchFamily="66" charset="0"/>
                        </a:rPr>
                        <a:t>cher - </a:t>
                      </a:r>
                      <a:r>
                        <a:rPr lang="fr-FR" sz="1100" b="0" u="none" baseline="0" noProof="0" dirty="0" err="1">
                          <a:solidFill>
                            <a:schemeClr val="tx1"/>
                          </a:solidFill>
                          <a:latin typeface="Comic Sans MS" panose="030F0702030302020204" pitchFamily="66" charset="0"/>
                        </a:rPr>
                        <a:t>expensive</a:t>
                      </a:r>
                      <a:endParaRPr lang="fr-FR" sz="1100" b="0" u="none" baseline="0" noProof="0" dirty="0">
                        <a:solidFill>
                          <a:schemeClr val="tx1"/>
                        </a:solidFill>
                        <a:latin typeface="Comic Sans MS" panose="030F0702030302020204" pitchFamily="66" charset="0"/>
                      </a:endParaRPr>
                    </a:p>
                    <a:p>
                      <a:pPr>
                        <a:lnSpc>
                          <a:spcPct val="150000"/>
                        </a:lnSpc>
                      </a:pPr>
                      <a:r>
                        <a:rPr lang="fr-FR" sz="1100" b="0" u="none" baseline="0" noProof="0" dirty="0">
                          <a:solidFill>
                            <a:schemeClr val="tx1"/>
                          </a:solidFill>
                          <a:latin typeface="Comic Sans MS" panose="030F0702030302020204" pitchFamily="66" charset="0"/>
                        </a:rPr>
                        <a:t>bon marché - cheap</a:t>
                      </a:r>
                    </a:p>
                    <a:p>
                      <a:pPr>
                        <a:lnSpc>
                          <a:spcPct val="150000"/>
                        </a:lnSpc>
                      </a:pPr>
                      <a:r>
                        <a:rPr lang="fr-FR" sz="1100" b="0" u="none" baseline="0" noProof="0" dirty="0">
                          <a:solidFill>
                            <a:schemeClr val="tx1"/>
                          </a:solidFill>
                          <a:latin typeface="Comic Sans MS" panose="030F0702030302020204" pitchFamily="66" charset="0"/>
                        </a:rPr>
                        <a:t>sûr - </a:t>
                      </a:r>
                      <a:r>
                        <a:rPr lang="fr-FR" sz="1100" b="0" u="none" baseline="0" noProof="0" dirty="0" err="1">
                          <a:solidFill>
                            <a:schemeClr val="tx1"/>
                          </a:solidFill>
                          <a:latin typeface="Comic Sans MS" panose="030F0702030302020204" pitchFamily="66" charset="0"/>
                        </a:rPr>
                        <a:t>safe</a:t>
                      </a:r>
                      <a:endParaRPr lang="fr-FR" sz="1100" b="0" u="none" baseline="0" noProof="0" dirty="0">
                        <a:solidFill>
                          <a:schemeClr val="tx1"/>
                        </a:solidFill>
                        <a:latin typeface="Comic Sans MS" panose="030F0702030302020204" pitchFamily="66" charset="0"/>
                      </a:endParaRPr>
                    </a:p>
                    <a:p>
                      <a:pPr>
                        <a:lnSpc>
                          <a:spcPct val="150000"/>
                        </a:lnSpc>
                      </a:pPr>
                      <a:r>
                        <a:rPr lang="fr-FR" sz="1100" b="0" u="none" baseline="0" noProof="0" dirty="0">
                          <a:solidFill>
                            <a:schemeClr val="tx1"/>
                          </a:solidFill>
                          <a:latin typeface="Comic Sans MS" panose="030F0702030302020204" pitchFamily="66" charset="0"/>
                        </a:rPr>
                        <a:t>rapide - fast</a:t>
                      </a:r>
                    </a:p>
                    <a:p>
                      <a:pPr>
                        <a:lnSpc>
                          <a:spcPct val="150000"/>
                        </a:lnSpc>
                      </a:pPr>
                      <a:r>
                        <a:rPr lang="fr-FR" sz="1100" b="0" u="none" baseline="0" noProof="0" dirty="0">
                          <a:solidFill>
                            <a:schemeClr val="tx1"/>
                          </a:solidFill>
                          <a:latin typeface="Comic Sans MS" panose="030F0702030302020204" pitchFamily="66" charset="0"/>
                        </a:rPr>
                        <a:t>dangereux - </a:t>
                      </a:r>
                      <a:r>
                        <a:rPr lang="fr-FR" sz="1100" b="0" u="none" baseline="0" noProof="0" dirty="0" err="1">
                          <a:solidFill>
                            <a:schemeClr val="tx1"/>
                          </a:solidFill>
                          <a:latin typeface="Comic Sans MS" panose="030F0702030302020204" pitchFamily="66" charset="0"/>
                        </a:rPr>
                        <a:t>dangerous</a:t>
                      </a:r>
                      <a:endParaRPr lang="fr-FR" sz="1100" b="0" u="none" baseline="0" noProof="0" dirty="0">
                        <a:solidFill>
                          <a:schemeClr val="tx1"/>
                        </a:solidFill>
                        <a:latin typeface="Comic Sans MS" panose="030F0702030302020204" pitchFamily="66" charset="0"/>
                      </a:endParaRPr>
                    </a:p>
                    <a:p>
                      <a:pPr>
                        <a:lnSpc>
                          <a:spcPct val="150000"/>
                        </a:lnSpc>
                      </a:pPr>
                      <a:r>
                        <a:rPr lang="fr-FR" sz="1100" b="0" u="none" baseline="0" noProof="0" dirty="0">
                          <a:solidFill>
                            <a:schemeClr val="tx1"/>
                          </a:solidFill>
                          <a:latin typeface="Comic Sans MS" panose="030F0702030302020204" pitchFamily="66" charset="0"/>
                        </a:rPr>
                        <a:t>bruyant - </a:t>
                      </a:r>
                      <a:r>
                        <a:rPr lang="fr-FR" sz="1100" b="0" u="none" baseline="0" noProof="0" dirty="0" err="1">
                          <a:solidFill>
                            <a:schemeClr val="tx1"/>
                          </a:solidFill>
                          <a:latin typeface="Comic Sans MS" panose="030F0702030302020204" pitchFamily="66" charset="0"/>
                        </a:rPr>
                        <a:t>noisy</a:t>
                      </a:r>
                      <a:endParaRPr lang="fr-FR" sz="1100" b="0" u="none" baseline="0" noProof="0" dirty="0">
                        <a:solidFill>
                          <a:schemeClr val="tx1"/>
                        </a:solidFill>
                        <a:latin typeface="Comic Sans MS" panose="030F0702030302020204" pitchFamily="66" charset="0"/>
                      </a:endParaRPr>
                    </a:p>
                    <a:p>
                      <a:pPr>
                        <a:lnSpc>
                          <a:spcPct val="150000"/>
                        </a:lnSpc>
                      </a:pPr>
                      <a:r>
                        <a:rPr lang="fr-FR" sz="1100" b="0" u="none" baseline="0" noProof="0" dirty="0">
                          <a:solidFill>
                            <a:schemeClr val="tx1"/>
                          </a:solidFill>
                          <a:latin typeface="Comic Sans MS" panose="030F0702030302020204" pitchFamily="66" charset="0"/>
                        </a:rPr>
                        <a:t>bondé - </a:t>
                      </a:r>
                      <a:r>
                        <a:rPr lang="fr-FR" sz="1100" b="0" u="none" baseline="0" noProof="0" dirty="0" err="1">
                          <a:solidFill>
                            <a:schemeClr val="tx1"/>
                          </a:solidFill>
                          <a:latin typeface="Comic Sans MS" panose="030F0702030302020204" pitchFamily="66" charset="0"/>
                        </a:rPr>
                        <a:t>crowded</a:t>
                      </a:r>
                      <a:endParaRPr lang="fr-FR" sz="1100" b="0" u="none" baseline="0" noProof="0" dirty="0">
                        <a:solidFill>
                          <a:schemeClr val="tx1"/>
                        </a:solidFill>
                        <a:latin typeface="Comic Sans MS" panose="030F0702030302020204" pitchFamily="66" charset="0"/>
                      </a:endParaRPr>
                    </a:p>
                    <a:p>
                      <a:pPr>
                        <a:lnSpc>
                          <a:spcPct val="150000"/>
                        </a:lnSpc>
                      </a:pPr>
                      <a:r>
                        <a:rPr lang="fr-FR" sz="1100" b="0" u="none" baseline="0" noProof="0" dirty="0">
                          <a:solidFill>
                            <a:schemeClr val="tx1"/>
                          </a:solidFill>
                          <a:latin typeface="Comic Sans MS" panose="030F0702030302020204" pitchFamily="66" charset="0"/>
                        </a:rPr>
                        <a:t>propre - clean</a:t>
                      </a:r>
                    </a:p>
                    <a:p>
                      <a:pPr>
                        <a:lnSpc>
                          <a:spcPct val="150000"/>
                        </a:lnSpc>
                      </a:pPr>
                      <a:r>
                        <a:rPr lang="fr-FR" sz="1100" b="0" u="none" baseline="0" noProof="0" dirty="0">
                          <a:solidFill>
                            <a:schemeClr val="tx1"/>
                          </a:solidFill>
                          <a:latin typeface="Comic Sans MS" panose="030F0702030302020204" pitchFamily="66" charset="0"/>
                        </a:rPr>
                        <a:t>sale - </a:t>
                      </a:r>
                      <a:r>
                        <a:rPr lang="fr-FR" sz="1100" b="0" u="none" baseline="0" noProof="0" dirty="0" err="1">
                          <a:solidFill>
                            <a:schemeClr val="tx1"/>
                          </a:solidFill>
                          <a:latin typeface="Comic Sans MS" panose="030F0702030302020204" pitchFamily="66" charset="0"/>
                        </a:rPr>
                        <a:t>dirty</a:t>
                      </a:r>
                      <a:endParaRPr lang="fr-FR" sz="110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graphicFrame>
        <p:nvGraphicFramePr>
          <p:cNvPr id="2" name="Table 1">
            <a:extLst>
              <a:ext uri="{FF2B5EF4-FFF2-40B4-BE49-F238E27FC236}">
                <a16:creationId xmlns:a16="http://schemas.microsoft.com/office/drawing/2014/main" id="{22D6C6F3-E28C-8B33-3AD0-D83777C14238}"/>
              </a:ext>
            </a:extLst>
          </p:cNvPr>
          <p:cNvGraphicFramePr>
            <a:graphicFrameLocks noGrp="1"/>
          </p:cNvGraphicFramePr>
          <p:nvPr>
            <p:extLst>
              <p:ext uri="{D42A27DB-BD31-4B8C-83A1-F6EECF244321}">
                <p14:modId xmlns:p14="http://schemas.microsoft.com/office/powerpoint/2010/main" val="845621941"/>
              </p:ext>
            </p:extLst>
          </p:nvPr>
        </p:nvGraphicFramePr>
        <p:xfrm>
          <a:off x="2322041" y="118482"/>
          <a:ext cx="6626862" cy="370840"/>
        </p:xfrm>
        <a:graphic>
          <a:graphicData uri="http://schemas.openxmlformats.org/drawingml/2006/table">
            <a:tbl>
              <a:tblPr firstRow="1" bandRow="1">
                <a:tableStyleId>{5C22544A-7EE6-4342-B048-85BDC9FD1C3A}</a:tableStyleId>
              </a:tblPr>
              <a:tblGrid>
                <a:gridCol w="2208954">
                  <a:extLst>
                    <a:ext uri="{9D8B030D-6E8A-4147-A177-3AD203B41FA5}">
                      <a16:colId xmlns:a16="http://schemas.microsoft.com/office/drawing/2014/main" val="1757030401"/>
                    </a:ext>
                  </a:extLst>
                </a:gridCol>
                <a:gridCol w="2208954">
                  <a:extLst>
                    <a:ext uri="{9D8B030D-6E8A-4147-A177-3AD203B41FA5}">
                      <a16:colId xmlns:a16="http://schemas.microsoft.com/office/drawing/2014/main" val="1881788536"/>
                    </a:ext>
                  </a:extLst>
                </a:gridCol>
                <a:gridCol w="1104477">
                  <a:extLst>
                    <a:ext uri="{9D8B030D-6E8A-4147-A177-3AD203B41FA5}">
                      <a16:colId xmlns:a16="http://schemas.microsoft.com/office/drawing/2014/main" val="402020504"/>
                    </a:ext>
                  </a:extLst>
                </a:gridCol>
                <a:gridCol w="1104477">
                  <a:extLst>
                    <a:ext uri="{9D8B030D-6E8A-4147-A177-3AD203B41FA5}">
                      <a16:colId xmlns:a16="http://schemas.microsoft.com/office/drawing/2014/main" val="416673502"/>
                    </a:ext>
                  </a:extLst>
                </a:gridCol>
              </a:tblGrid>
              <a:tr h="370840">
                <a:tc>
                  <a:txBody>
                    <a:bodyPr/>
                    <a:lstStyle/>
                    <a:p>
                      <a:r>
                        <a:rPr lang="en-US" sz="1000" dirty="0">
                          <a:solidFill>
                            <a:schemeClr val="tx1"/>
                          </a:solidFill>
                        </a:rPr>
                        <a:t>Countries and Transport</a:t>
                      </a:r>
                    </a:p>
                  </a:txBody>
                  <a:tcPr>
                    <a:noFill/>
                  </a:tcPr>
                </a:tc>
                <a:tc>
                  <a:txBody>
                    <a:bodyPr/>
                    <a:lstStyle/>
                    <a:p>
                      <a:r>
                        <a:rPr lang="en-US" sz="1000" dirty="0">
                          <a:solidFill>
                            <a:schemeClr val="tx1"/>
                          </a:solidFill>
                        </a:rPr>
                        <a:t>Activities and Weather </a:t>
                      </a:r>
                    </a:p>
                  </a:txBody>
                  <a:tcPr>
                    <a:noFill/>
                  </a:tcPr>
                </a:tc>
                <a:tc>
                  <a:txBody>
                    <a:bodyPr/>
                    <a:lstStyle/>
                    <a:p>
                      <a:endParaRPr lang="en-US" sz="1000" dirty="0">
                        <a:solidFill>
                          <a:schemeClr val="tx1"/>
                        </a:solidFill>
                      </a:endParaRPr>
                    </a:p>
                  </a:txBody>
                  <a:tcPr>
                    <a:noFill/>
                  </a:tcPr>
                </a:tc>
                <a:tc>
                  <a:txBody>
                    <a:bodyPr/>
                    <a:lstStyle/>
                    <a:p>
                      <a:endParaRPr lang="en-US" sz="1000" dirty="0">
                        <a:solidFill>
                          <a:schemeClr val="tx1"/>
                        </a:solidFill>
                      </a:endParaRPr>
                    </a:p>
                  </a:txBody>
                  <a:tcPr>
                    <a:noFill/>
                  </a:tcPr>
                </a:tc>
                <a:extLst>
                  <a:ext uri="{0D108BD9-81ED-4DB2-BD59-A6C34878D82A}">
                    <a16:rowId xmlns:a16="http://schemas.microsoft.com/office/drawing/2014/main" val="2929879280"/>
                  </a:ext>
                </a:extLst>
              </a:tr>
            </a:tbl>
          </a:graphicData>
        </a:graphic>
      </p:graphicFrame>
      <p:sp>
        <p:nvSpPr>
          <p:cNvPr id="8" name="TextBox 7">
            <a:extLst>
              <a:ext uri="{FF2B5EF4-FFF2-40B4-BE49-F238E27FC236}">
                <a16:creationId xmlns:a16="http://schemas.microsoft.com/office/drawing/2014/main" id="{89AA4332-CC2E-CE43-167F-EBBEE50EA3C2}"/>
              </a:ext>
            </a:extLst>
          </p:cNvPr>
          <p:cNvSpPr txBox="1"/>
          <p:nvPr/>
        </p:nvSpPr>
        <p:spPr>
          <a:xfrm>
            <a:off x="169412" y="111098"/>
            <a:ext cx="2227059" cy="369332"/>
          </a:xfrm>
          <a:prstGeom prst="rect">
            <a:avLst/>
          </a:prstGeom>
          <a:noFill/>
        </p:spPr>
        <p:txBody>
          <a:bodyPr wrap="square">
            <a:spAutoFit/>
          </a:bodyPr>
          <a:lstStyle/>
          <a:p>
            <a:r>
              <a:rPr lang="en-US" dirty="0"/>
              <a:t>Holidays</a:t>
            </a:r>
          </a:p>
        </p:txBody>
      </p:sp>
      <p:pic>
        <p:nvPicPr>
          <p:cNvPr id="15" name="Picture 14" descr="A qr code on a white background&#10;&#10;Description automatically generated">
            <a:extLst>
              <a:ext uri="{FF2B5EF4-FFF2-40B4-BE49-F238E27FC236}">
                <a16:creationId xmlns:a16="http://schemas.microsoft.com/office/drawing/2014/main" id="{6B120030-1B4D-EC1D-6E02-E675CE728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466" y="41917"/>
            <a:ext cx="620389" cy="618294"/>
          </a:xfrm>
          <a:prstGeom prst="rect">
            <a:avLst/>
          </a:prstGeom>
        </p:spPr>
      </p:pic>
      <p:pic>
        <p:nvPicPr>
          <p:cNvPr id="20" name="Picture 19" descr="A qr code on a white background&#10;&#10;Description automatically generated">
            <a:extLst>
              <a:ext uri="{FF2B5EF4-FFF2-40B4-BE49-F238E27FC236}">
                <a16:creationId xmlns:a16="http://schemas.microsoft.com/office/drawing/2014/main" id="{CDCDF302-C9CF-4028-7985-38240F7255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213" y="30294"/>
            <a:ext cx="620389" cy="618293"/>
          </a:xfrm>
          <a:prstGeom prst="rect">
            <a:avLst/>
          </a:prstGeom>
        </p:spPr>
      </p:pic>
    </p:spTree>
    <p:extLst>
      <p:ext uri="{BB962C8B-B14F-4D97-AF65-F5344CB8AC3E}">
        <p14:creationId xmlns:p14="http://schemas.microsoft.com/office/powerpoint/2010/main" val="3514516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6442549" y="4137894"/>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897010" y="3784124"/>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61F053E-34FC-435B-B2E0-E4EA40D6F07E}"/>
              </a:ext>
            </a:extLst>
          </p:cNvPr>
          <p:cNvSpPr txBox="1"/>
          <p:nvPr/>
        </p:nvSpPr>
        <p:spPr>
          <a:xfrm>
            <a:off x="7253500" y="24659"/>
            <a:ext cx="919381" cy="461665"/>
          </a:xfrm>
          <a:prstGeom prst="rect">
            <a:avLst/>
          </a:prstGeom>
          <a:noFill/>
        </p:spPr>
        <p:txBody>
          <a:bodyPr wrap="square" rtlCol="0">
            <a:spAutoFit/>
          </a:bodyPr>
          <a:lstStyle/>
          <a:p>
            <a:pPr algn="ctr"/>
            <a:r>
              <a:rPr lang="en-GB" sz="800">
                <a:solidFill>
                  <a:schemeClr val="bg1"/>
                </a:solidFill>
                <a:latin typeface="Comic Sans MS" panose="030F0702030302020204" pitchFamily="66" charset="0"/>
              </a:rPr>
              <a:t>Advantages and disadvantages</a:t>
            </a:r>
          </a:p>
        </p:txBody>
      </p:sp>
      <p:sp>
        <p:nvSpPr>
          <p:cNvPr id="12" name="TextBox 11">
            <a:extLst>
              <a:ext uri="{FF2B5EF4-FFF2-40B4-BE49-F238E27FC236}">
                <a16:creationId xmlns:a16="http://schemas.microsoft.com/office/drawing/2014/main" id="{B4D3D82D-F222-4B58-967B-4E075FE8A825}"/>
              </a:ext>
            </a:extLst>
          </p:cNvPr>
          <p:cNvSpPr txBox="1"/>
          <p:nvPr/>
        </p:nvSpPr>
        <p:spPr>
          <a:xfrm>
            <a:off x="6226220" y="187514"/>
            <a:ext cx="788218" cy="215444"/>
          </a:xfrm>
          <a:prstGeom prst="rect">
            <a:avLst/>
          </a:prstGeom>
          <a:noFill/>
        </p:spPr>
        <p:txBody>
          <a:bodyPr wrap="square" rtlCol="0">
            <a:spAutoFit/>
          </a:bodyPr>
          <a:lstStyle/>
          <a:p>
            <a:pPr algn="ctr"/>
            <a:r>
              <a:rPr lang="en-GB" sz="800">
                <a:solidFill>
                  <a:schemeClr val="bg1"/>
                </a:solidFill>
                <a:latin typeface="Comic Sans MS" panose="030F0702030302020204" pitchFamily="66" charset="0"/>
              </a:rPr>
              <a:t>In the past</a:t>
            </a:r>
          </a:p>
        </p:txBody>
      </p:sp>
      <p:sp>
        <p:nvSpPr>
          <p:cNvPr id="20" name="TextBox 19">
            <a:extLst>
              <a:ext uri="{FF2B5EF4-FFF2-40B4-BE49-F238E27FC236}">
                <a16:creationId xmlns:a16="http://schemas.microsoft.com/office/drawing/2014/main" id="{4666E34E-34F0-46B0-AA53-4DF0FE7FBD64}"/>
              </a:ext>
            </a:extLst>
          </p:cNvPr>
          <p:cNvSpPr txBox="1"/>
          <p:nvPr/>
        </p:nvSpPr>
        <p:spPr>
          <a:xfrm>
            <a:off x="6267780" y="6281035"/>
            <a:ext cx="2714561" cy="369332"/>
          </a:xfrm>
          <a:prstGeom prst="rect">
            <a:avLst/>
          </a:prstGeom>
          <a:noFill/>
        </p:spPr>
        <p:txBody>
          <a:bodyPr wrap="square" rtlCol="0">
            <a:spAutoFit/>
          </a:bodyPr>
          <a:lstStyle/>
          <a:p>
            <a:pPr algn="ctr"/>
            <a:r>
              <a:rPr lang="en-GB" dirty="0">
                <a:solidFill>
                  <a:srgbClr val="0070C0"/>
                </a:solidFill>
                <a:latin typeface="Comic Sans MS" panose="030F0702030302020204" pitchFamily="66" charset="0"/>
              </a:rPr>
              <a:t>Role play examples</a:t>
            </a:r>
          </a:p>
        </p:txBody>
      </p:sp>
      <p:graphicFrame>
        <p:nvGraphicFramePr>
          <p:cNvPr id="3" name="Table 2">
            <a:extLst>
              <a:ext uri="{FF2B5EF4-FFF2-40B4-BE49-F238E27FC236}">
                <a16:creationId xmlns:a16="http://schemas.microsoft.com/office/drawing/2014/main" id="{07BD42BB-4204-4516-B6CD-D7EB770DA871}"/>
              </a:ext>
            </a:extLst>
          </p:cNvPr>
          <p:cNvGraphicFramePr>
            <a:graphicFrameLocks noGrp="1"/>
          </p:cNvGraphicFramePr>
          <p:nvPr>
            <p:extLst>
              <p:ext uri="{D42A27DB-BD31-4B8C-83A1-F6EECF244321}">
                <p14:modId xmlns:p14="http://schemas.microsoft.com/office/powerpoint/2010/main" val="366840734"/>
              </p:ext>
            </p:extLst>
          </p:nvPr>
        </p:nvGraphicFramePr>
        <p:xfrm>
          <a:off x="137406" y="734789"/>
          <a:ext cx="6088814" cy="3193366"/>
        </p:xfrm>
        <a:graphic>
          <a:graphicData uri="http://schemas.openxmlformats.org/drawingml/2006/table">
            <a:tbl>
              <a:tblPr firstRow="1" bandRow="1">
                <a:tableStyleId>{5C22544A-7EE6-4342-B048-85BDC9FD1C3A}</a:tableStyleId>
              </a:tblPr>
              <a:tblGrid>
                <a:gridCol w="252395">
                  <a:extLst>
                    <a:ext uri="{9D8B030D-6E8A-4147-A177-3AD203B41FA5}">
                      <a16:colId xmlns:a16="http://schemas.microsoft.com/office/drawing/2014/main" val="212312847"/>
                    </a:ext>
                  </a:extLst>
                </a:gridCol>
                <a:gridCol w="794300">
                  <a:extLst>
                    <a:ext uri="{9D8B030D-6E8A-4147-A177-3AD203B41FA5}">
                      <a16:colId xmlns:a16="http://schemas.microsoft.com/office/drawing/2014/main" val="3813713256"/>
                    </a:ext>
                  </a:extLst>
                </a:gridCol>
                <a:gridCol w="904667">
                  <a:extLst>
                    <a:ext uri="{9D8B030D-6E8A-4147-A177-3AD203B41FA5}">
                      <a16:colId xmlns:a16="http://schemas.microsoft.com/office/drawing/2014/main" val="1418632055"/>
                    </a:ext>
                  </a:extLst>
                </a:gridCol>
                <a:gridCol w="666789">
                  <a:extLst>
                    <a:ext uri="{9D8B030D-6E8A-4147-A177-3AD203B41FA5}">
                      <a16:colId xmlns:a16="http://schemas.microsoft.com/office/drawing/2014/main" val="2215598902"/>
                    </a:ext>
                  </a:extLst>
                </a:gridCol>
                <a:gridCol w="790227">
                  <a:extLst>
                    <a:ext uri="{9D8B030D-6E8A-4147-A177-3AD203B41FA5}">
                      <a16:colId xmlns:a16="http://schemas.microsoft.com/office/drawing/2014/main" val="1671036189"/>
                    </a:ext>
                  </a:extLst>
                </a:gridCol>
                <a:gridCol w="2680436">
                  <a:extLst>
                    <a:ext uri="{9D8B030D-6E8A-4147-A177-3AD203B41FA5}">
                      <a16:colId xmlns:a16="http://schemas.microsoft.com/office/drawing/2014/main" val="624882846"/>
                    </a:ext>
                  </a:extLst>
                </a:gridCol>
              </a:tblGrid>
              <a:tr h="973040">
                <a:tc>
                  <a:txBody>
                    <a:bodyPr/>
                    <a:lstStyle/>
                    <a:p>
                      <a:pPr algn="ctr"/>
                      <a:r>
                        <a:rPr lang="fr-FR" sz="1100" b="0" noProof="0">
                          <a:solidFill>
                            <a:schemeClr val="tx1"/>
                          </a:solidFill>
                          <a:latin typeface="Comic Sans MS" panose="030F0702030302020204" pitchFamily="66" charset="0"/>
                        </a:rPr>
                        <a:t>Hotel facilities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indent="0">
                        <a:buFont typeface="+mj-lt"/>
                        <a:buNone/>
                      </a:pPr>
                      <a:r>
                        <a:rPr lang="fr-FR" sz="1200" b="0" u="none" baseline="0" noProof="0" dirty="0">
                          <a:solidFill>
                            <a:schemeClr val="tx1"/>
                          </a:solidFill>
                          <a:latin typeface="Comic Sans MS" panose="030F0702030302020204" pitchFamily="66" charset="0"/>
                        </a:rPr>
                        <a:t>Je reste à– I </a:t>
                      </a:r>
                      <a:r>
                        <a:rPr lang="fr-FR" sz="1200" b="0" u="none" baseline="0" noProof="0" dirty="0" err="1">
                          <a:solidFill>
                            <a:schemeClr val="tx1"/>
                          </a:solidFill>
                          <a:latin typeface="Comic Sans MS" panose="030F0702030302020204" pitchFamily="66" charset="0"/>
                        </a:rPr>
                        <a:t>stay</a:t>
                      </a:r>
                      <a:r>
                        <a:rPr lang="fr-FR" sz="1200" b="0" u="none" baseline="0" noProof="0" dirty="0">
                          <a:solidFill>
                            <a:schemeClr val="tx1"/>
                          </a:solidFill>
                          <a:latin typeface="Comic Sans MS" panose="030F0702030302020204" pitchFamily="66" charset="0"/>
                        </a:rPr>
                        <a:t> in</a:t>
                      </a:r>
                    </a:p>
                    <a:p>
                      <a:pPr marL="0" indent="0">
                        <a:buFont typeface="+mj-lt"/>
                        <a:buNone/>
                      </a:pPr>
                      <a:endParaRPr lang="fr-FR" sz="1200" b="0" u="none" baseline="0" noProof="0" dirty="0">
                        <a:solidFill>
                          <a:schemeClr val="tx1"/>
                        </a:solidFill>
                        <a:latin typeface="Comic Sans MS" panose="030F0702030302020204" pitchFamily="66" charset="0"/>
                      </a:endParaRPr>
                    </a:p>
                    <a:p>
                      <a:pPr marL="0" indent="0">
                        <a:buFont typeface="+mj-lt"/>
                        <a:buNone/>
                      </a:pPr>
                      <a:r>
                        <a:rPr lang="fr-FR" sz="1200" b="0" u="none" baseline="0" noProof="0" dirty="0">
                          <a:solidFill>
                            <a:schemeClr val="tx1"/>
                          </a:solidFill>
                          <a:latin typeface="Comic Sans MS" panose="030F0702030302020204" pitchFamily="66" charset="0"/>
                        </a:rPr>
                        <a:t>Je suis resté (e) – I </a:t>
                      </a:r>
                      <a:r>
                        <a:rPr lang="fr-FR" sz="1200" b="0" u="none" baseline="0" noProof="0" dirty="0" err="1">
                          <a:solidFill>
                            <a:schemeClr val="tx1"/>
                          </a:solidFill>
                          <a:latin typeface="Comic Sans MS" panose="030F0702030302020204" pitchFamily="66" charset="0"/>
                        </a:rPr>
                        <a:t>stayed</a:t>
                      </a:r>
                      <a:r>
                        <a:rPr lang="fr-FR" sz="1200" b="0" u="none" baseline="0" noProof="0" dirty="0">
                          <a:solidFill>
                            <a:schemeClr val="tx1"/>
                          </a:solidFill>
                          <a:latin typeface="Comic Sans MS" panose="030F0702030302020204" pitchFamily="66" charset="0"/>
                        </a:rPr>
                        <a:t> in</a:t>
                      </a:r>
                    </a:p>
                    <a:p>
                      <a:pPr marL="0" indent="0">
                        <a:buFont typeface="+mj-lt"/>
                        <a:buNone/>
                      </a:pPr>
                      <a:endParaRPr lang="fr-FR" sz="1200" b="0" u="none" baseline="0" noProof="0" dirty="0">
                        <a:solidFill>
                          <a:schemeClr val="tx1"/>
                        </a:solidFill>
                        <a:latin typeface="Comic Sans MS" panose="030F0702030302020204" pitchFamily="66" charset="0"/>
                      </a:endParaRPr>
                    </a:p>
                    <a:p>
                      <a:pPr marL="0" indent="0">
                        <a:buFont typeface="+mj-lt"/>
                        <a:buNone/>
                      </a:pPr>
                      <a:r>
                        <a:rPr lang="fr-FR" sz="1200" b="0" u="none" baseline="0" noProof="0" dirty="0">
                          <a:solidFill>
                            <a:schemeClr val="tx1"/>
                          </a:solidFill>
                          <a:latin typeface="Comic Sans MS" panose="030F0702030302020204" pitchFamily="66" charset="0"/>
                        </a:rPr>
                        <a:t>Je resterai– I </a:t>
                      </a:r>
                      <a:r>
                        <a:rPr lang="fr-FR" sz="1200" b="0" u="none" baseline="0" noProof="0" dirty="0" err="1">
                          <a:solidFill>
                            <a:schemeClr val="tx1"/>
                          </a:solidFill>
                          <a:latin typeface="Comic Sans MS" panose="030F0702030302020204" pitchFamily="66" charset="0"/>
                        </a:rPr>
                        <a:t>will</a:t>
                      </a:r>
                      <a:r>
                        <a:rPr lang="fr-FR" sz="1200" b="0" u="none" baseline="0" noProof="0" dirty="0">
                          <a:solidFill>
                            <a:schemeClr val="tx1"/>
                          </a:solidFill>
                          <a:latin typeface="Comic Sans MS" panose="030F0702030302020204" pitchFamily="66" charset="0"/>
                        </a:rPr>
                        <a:t> </a:t>
                      </a:r>
                      <a:r>
                        <a:rPr lang="fr-FR" sz="1200" b="0" u="none" baseline="0" noProof="0" dirty="0" err="1">
                          <a:solidFill>
                            <a:schemeClr val="tx1"/>
                          </a:solidFill>
                          <a:latin typeface="Comic Sans MS" panose="030F0702030302020204" pitchFamily="66" charset="0"/>
                        </a:rPr>
                        <a:t>stay</a:t>
                      </a:r>
                      <a:r>
                        <a:rPr lang="fr-FR" sz="1200" b="0" u="none" baseline="0" noProof="0" dirty="0">
                          <a:solidFill>
                            <a:schemeClr val="tx1"/>
                          </a:solidFill>
                          <a:latin typeface="Comic Sans MS" panose="030F0702030302020204" pitchFamily="66" charset="0"/>
                        </a:rPr>
                        <a:t> in</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fr-FR" sz="1200" b="0" u="none" baseline="0" noProof="0" dirty="0">
                          <a:solidFill>
                            <a:schemeClr val="tx1"/>
                          </a:solidFill>
                          <a:latin typeface="Comic Sans MS" panose="030F0702030302020204" pitchFamily="66" charset="0"/>
                        </a:rPr>
                        <a:t>un </a:t>
                      </a:r>
                      <a:r>
                        <a:rPr lang="fr-FR" sz="1200" b="0" u="none" baseline="0" noProof="0" dirty="0" err="1">
                          <a:solidFill>
                            <a:schemeClr val="tx1"/>
                          </a:solidFill>
                          <a:latin typeface="Comic Sans MS" panose="030F0702030302020204" pitchFamily="66" charset="0"/>
                        </a:rPr>
                        <a:t>hotel</a:t>
                      </a:r>
                      <a:r>
                        <a:rPr lang="fr-FR" sz="1200" b="0" u="none" baseline="0" noProof="0" dirty="0">
                          <a:solidFill>
                            <a:schemeClr val="tx1"/>
                          </a:solidFill>
                          <a:latin typeface="Comic Sans MS" panose="030F0702030302020204" pitchFamily="66" charset="0"/>
                        </a:rPr>
                        <a:t> ____ étoiles – a ____ star </a:t>
                      </a:r>
                      <a:r>
                        <a:rPr lang="fr-FR" sz="1200" b="0" u="none" baseline="0" noProof="0" dirty="0" err="1">
                          <a:solidFill>
                            <a:schemeClr val="tx1"/>
                          </a:solidFill>
                          <a:latin typeface="Comic Sans MS" panose="030F0702030302020204" pitchFamily="66" charset="0"/>
                        </a:rPr>
                        <a:t>hotel</a:t>
                      </a:r>
                      <a:endParaRPr lang="fr-FR" sz="1200" b="0" u="none" baseline="0" noProof="0" dirty="0">
                        <a:solidFill>
                          <a:schemeClr val="tx1"/>
                        </a:solidFill>
                        <a:latin typeface="Comic Sans MS" panose="030F0702030302020204" pitchFamily="66" charset="0"/>
                      </a:endParaRPr>
                    </a:p>
                    <a:p>
                      <a:pPr>
                        <a:lnSpc>
                          <a:spcPct val="100000"/>
                        </a:lnSpc>
                      </a:pPr>
                      <a:endParaRPr lang="fr-FR" sz="1200" b="0" u="none" baseline="0" noProof="0" dirty="0">
                        <a:solidFill>
                          <a:schemeClr val="tx1"/>
                        </a:solidFill>
                        <a:latin typeface="Comic Sans MS" panose="030F0702030302020204" pitchFamily="66" charset="0"/>
                      </a:endParaRPr>
                    </a:p>
                    <a:p>
                      <a:pPr>
                        <a:lnSpc>
                          <a:spcPct val="100000"/>
                        </a:lnSpc>
                      </a:pPr>
                      <a:r>
                        <a:rPr lang="fr-FR" sz="1200" b="0" u="none" baseline="0" noProof="0" dirty="0">
                          <a:solidFill>
                            <a:schemeClr val="tx1"/>
                          </a:solidFill>
                          <a:latin typeface="Comic Sans MS" panose="030F0702030302020204" pitchFamily="66" charset="0"/>
                        </a:rPr>
                        <a:t>une </a:t>
                      </a:r>
                      <a:r>
                        <a:rPr lang="fr-FR" sz="1200" b="0" u="none" baseline="0" noProof="0" dirty="0" err="1">
                          <a:solidFill>
                            <a:schemeClr val="tx1"/>
                          </a:solidFill>
                          <a:latin typeface="Comic Sans MS" panose="030F0702030302020204" pitchFamily="66" charset="0"/>
                        </a:rPr>
                        <a:t>auerge</a:t>
                      </a:r>
                      <a:r>
                        <a:rPr lang="fr-FR" sz="1200" b="0" u="none" baseline="0" noProof="0" dirty="0">
                          <a:solidFill>
                            <a:schemeClr val="tx1"/>
                          </a:solidFill>
                          <a:latin typeface="Comic Sans MS" panose="030F0702030302020204" pitchFamily="66" charset="0"/>
                        </a:rPr>
                        <a:t> juvénile – a </a:t>
                      </a:r>
                      <a:r>
                        <a:rPr lang="fr-FR" sz="1200" b="0" u="none" baseline="0" noProof="0" dirty="0" err="1">
                          <a:solidFill>
                            <a:schemeClr val="tx1"/>
                          </a:solidFill>
                          <a:latin typeface="Comic Sans MS" panose="030F0702030302020204" pitchFamily="66" charset="0"/>
                        </a:rPr>
                        <a:t>youth</a:t>
                      </a:r>
                      <a:r>
                        <a:rPr lang="fr-FR" sz="1200" b="0" u="none" baseline="0" noProof="0" dirty="0">
                          <a:solidFill>
                            <a:schemeClr val="tx1"/>
                          </a:solidFill>
                          <a:latin typeface="Comic Sans MS" panose="030F0702030302020204" pitchFamily="66" charset="0"/>
                        </a:rPr>
                        <a:t> </a:t>
                      </a:r>
                      <a:r>
                        <a:rPr lang="fr-FR" sz="1200" b="0" u="none" baseline="0" noProof="0" dirty="0" err="1">
                          <a:solidFill>
                            <a:schemeClr val="tx1"/>
                          </a:solidFill>
                          <a:latin typeface="Comic Sans MS" panose="030F0702030302020204" pitchFamily="66" charset="0"/>
                        </a:rPr>
                        <a:t>hostel</a:t>
                      </a:r>
                      <a:endParaRPr lang="fr-FR" sz="1200" b="0" u="none" baseline="0" noProof="0" dirty="0">
                        <a:solidFill>
                          <a:schemeClr val="tx1"/>
                        </a:solidFill>
                        <a:latin typeface="Comic Sans MS" panose="030F0702030302020204" pitchFamily="66" charset="0"/>
                      </a:endParaRPr>
                    </a:p>
                    <a:p>
                      <a:pPr>
                        <a:lnSpc>
                          <a:spcPct val="100000"/>
                        </a:lnSpc>
                      </a:pPr>
                      <a:endParaRPr lang="fr-FR" sz="1200" b="0" u="none" baseline="0" noProof="0" dirty="0">
                        <a:solidFill>
                          <a:schemeClr val="tx1"/>
                        </a:solidFill>
                        <a:latin typeface="Comic Sans MS" panose="030F0702030302020204" pitchFamily="66" charset="0"/>
                      </a:endParaRPr>
                    </a:p>
                    <a:p>
                      <a:pPr>
                        <a:lnSpc>
                          <a:spcPct val="100000"/>
                        </a:lnSpc>
                      </a:pPr>
                      <a:r>
                        <a:rPr lang="fr-FR" sz="1200" b="0" u="none" baseline="0" noProof="0" dirty="0">
                          <a:solidFill>
                            <a:schemeClr val="tx1"/>
                          </a:solidFill>
                          <a:latin typeface="Comic Sans MS" panose="030F0702030302020204" pitchFamily="66" charset="0"/>
                        </a:rPr>
                        <a:t>un camping – a </a:t>
                      </a:r>
                      <a:r>
                        <a:rPr lang="fr-FR" sz="1200" b="0" u="none" baseline="0" noProof="0" dirty="0" err="1">
                          <a:solidFill>
                            <a:schemeClr val="tx1"/>
                          </a:solidFill>
                          <a:latin typeface="Comic Sans MS" panose="030F0702030302020204" pitchFamily="66" charset="0"/>
                        </a:rPr>
                        <a:t>campsite</a:t>
                      </a:r>
                      <a:endParaRPr lang="fr-FR" sz="1200" b="0" u="none" baseline="0" noProof="0" dirty="0">
                        <a:solidFill>
                          <a:schemeClr val="tx1"/>
                        </a:solidFill>
                        <a:latin typeface="Comic Sans MS" panose="030F0702030302020204" pitchFamily="66" charset="0"/>
                      </a:endParaRPr>
                    </a:p>
                    <a:p>
                      <a:pPr marL="0" indent="0">
                        <a:buFont typeface="+mj-lt"/>
                        <a:buNone/>
                      </a:pPr>
                      <a:endParaRPr lang="fr-FR" sz="120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mj-lt"/>
                        <a:buNone/>
                      </a:pPr>
                      <a:r>
                        <a:rPr lang="fr-FR" sz="1200" b="0" u="none" baseline="0" noProof="0" dirty="0" err="1">
                          <a:solidFill>
                            <a:schemeClr val="tx1"/>
                          </a:solidFill>
                          <a:latin typeface="Comic Sans MS" panose="030F0702030302020204" pitchFamily="66" charset="0"/>
                        </a:rPr>
                        <a:t>oú</a:t>
                      </a:r>
                      <a:r>
                        <a:rPr lang="fr-FR" sz="1200" b="0" u="none" baseline="0" noProof="0" dirty="0">
                          <a:solidFill>
                            <a:schemeClr val="tx1"/>
                          </a:solidFill>
                          <a:latin typeface="Comic Sans MS" panose="030F0702030302020204" pitchFamily="66" charset="0"/>
                        </a:rPr>
                        <a:t> - </a:t>
                      </a:r>
                      <a:r>
                        <a:rPr lang="fr-FR" sz="1200" b="0" u="none" baseline="0" noProof="0" dirty="0" err="1">
                          <a:solidFill>
                            <a:schemeClr val="tx1"/>
                          </a:solidFill>
                          <a:latin typeface="Comic Sans MS" panose="030F0702030302020204" pitchFamily="66" charset="0"/>
                        </a:rPr>
                        <a:t>where</a:t>
                      </a:r>
                      <a:endParaRPr lang="fr-FR" sz="120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fr-FR" sz="1200" b="0" u="none" baseline="0" noProof="0" dirty="0">
                          <a:solidFill>
                            <a:schemeClr val="tx1"/>
                          </a:solidFill>
                          <a:latin typeface="Comic Sans MS" panose="030F0702030302020204" pitchFamily="66" charset="0"/>
                        </a:rPr>
                        <a:t>il y a – </a:t>
                      </a:r>
                      <a:r>
                        <a:rPr lang="fr-FR" sz="1200" b="0" u="none" baseline="0" noProof="0" dirty="0" err="1">
                          <a:solidFill>
                            <a:schemeClr val="tx1"/>
                          </a:solidFill>
                          <a:latin typeface="Comic Sans MS" panose="030F0702030302020204" pitchFamily="66" charset="0"/>
                        </a:rPr>
                        <a:t>there</a:t>
                      </a:r>
                      <a:r>
                        <a:rPr lang="fr-FR" sz="1200" b="0" u="none" baseline="0" noProof="0" dirty="0">
                          <a:solidFill>
                            <a:schemeClr val="tx1"/>
                          </a:solidFill>
                          <a:latin typeface="Comic Sans MS" panose="030F0702030302020204" pitchFamily="66" charset="0"/>
                        </a:rPr>
                        <a:t> </a:t>
                      </a:r>
                      <a:r>
                        <a:rPr lang="fr-FR" sz="1200" b="0" u="none" baseline="0" noProof="0" dirty="0" err="1">
                          <a:solidFill>
                            <a:schemeClr val="tx1"/>
                          </a:solidFill>
                          <a:latin typeface="Comic Sans MS" panose="030F0702030302020204" pitchFamily="66" charset="0"/>
                        </a:rPr>
                        <a:t>is</a:t>
                      </a:r>
                      <a:r>
                        <a:rPr lang="fr-FR" sz="1200" b="0" u="none" baseline="0" noProof="0" dirty="0">
                          <a:solidFill>
                            <a:schemeClr val="tx1"/>
                          </a:solidFill>
                          <a:latin typeface="Comic Sans MS" panose="030F0702030302020204" pitchFamily="66" charset="0"/>
                        </a:rPr>
                        <a:t>          il y avait – </a:t>
                      </a:r>
                      <a:r>
                        <a:rPr lang="fr-FR" sz="1200" b="0" u="none" baseline="0" noProof="0" dirty="0" err="1">
                          <a:solidFill>
                            <a:schemeClr val="tx1"/>
                          </a:solidFill>
                          <a:latin typeface="Comic Sans MS" panose="030F0702030302020204" pitchFamily="66" charset="0"/>
                        </a:rPr>
                        <a:t>there</a:t>
                      </a:r>
                      <a:r>
                        <a:rPr lang="fr-FR" sz="1200" b="0" u="none" baseline="0" noProof="0" dirty="0">
                          <a:solidFill>
                            <a:schemeClr val="tx1"/>
                          </a:solidFill>
                          <a:latin typeface="Comic Sans MS" panose="030F0702030302020204" pitchFamily="66" charset="0"/>
                        </a:rPr>
                        <a:t> </a:t>
                      </a:r>
                      <a:r>
                        <a:rPr lang="fr-FR" sz="1200" b="0" u="none" baseline="0" noProof="0" dirty="0" err="1">
                          <a:solidFill>
                            <a:schemeClr val="tx1"/>
                          </a:solidFill>
                          <a:latin typeface="Comic Sans MS" panose="030F0702030302020204" pitchFamily="66" charset="0"/>
                        </a:rPr>
                        <a:t>was</a:t>
                      </a:r>
                      <a:r>
                        <a:rPr lang="fr-FR" sz="1200" b="0" u="none" baseline="0" noProof="0" dirty="0">
                          <a:solidFill>
                            <a:schemeClr val="tx1"/>
                          </a:solidFill>
                          <a:latin typeface="Comic Sans MS" panose="030F0702030302020204" pitchFamily="66" charset="0"/>
                        </a:rPr>
                        <a:t>          </a:t>
                      </a:r>
                    </a:p>
                    <a:p>
                      <a:pPr>
                        <a:lnSpc>
                          <a:spcPct val="100000"/>
                        </a:lnSpc>
                      </a:pPr>
                      <a:r>
                        <a:rPr lang="fr-FR" sz="1200" b="0" u="none" baseline="0" noProof="0" dirty="0">
                          <a:solidFill>
                            <a:schemeClr val="tx1"/>
                          </a:solidFill>
                          <a:latin typeface="Comic Sans MS" panose="030F0702030302020204" pitchFamily="66" charset="0"/>
                        </a:rPr>
                        <a:t>il y aura – </a:t>
                      </a:r>
                      <a:r>
                        <a:rPr lang="fr-FR" sz="1200" b="0" u="none" baseline="0" noProof="0" dirty="0" err="1">
                          <a:solidFill>
                            <a:schemeClr val="tx1"/>
                          </a:solidFill>
                          <a:latin typeface="Comic Sans MS" panose="030F0702030302020204" pitchFamily="66" charset="0"/>
                        </a:rPr>
                        <a:t>there</a:t>
                      </a:r>
                      <a:r>
                        <a:rPr lang="fr-FR" sz="1200" b="0" u="none" baseline="0" noProof="0" dirty="0">
                          <a:solidFill>
                            <a:schemeClr val="tx1"/>
                          </a:solidFill>
                          <a:latin typeface="Comic Sans MS" panose="030F0702030302020204" pitchFamily="66" charset="0"/>
                        </a:rPr>
                        <a:t> </a:t>
                      </a:r>
                      <a:r>
                        <a:rPr lang="fr-FR" sz="1200" b="0" u="none" baseline="0" noProof="0" dirty="0" err="1">
                          <a:solidFill>
                            <a:schemeClr val="tx1"/>
                          </a:solidFill>
                          <a:latin typeface="Comic Sans MS" panose="030F0702030302020204" pitchFamily="66" charset="0"/>
                        </a:rPr>
                        <a:t>will</a:t>
                      </a:r>
                      <a:r>
                        <a:rPr lang="fr-FR" sz="1200" b="0" u="none" baseline="0" noProof="0" dirty="0">
                          <a:solidFill>
                            <a:schemeClr val="tx1"/>
                          </a:solidFill>
                          <a:latin typeface="Comic Sans MS" panose="030F0702030302020204" pitchFamily="66" charset="0"/>
                        </a:rPr>
                        <a:t> </a:t>
                      </a:r>
                      <a:r>
                        <a:rPr lang="fr-FR" sz="1200" b="0" u="none" baseline="0" noProof="0" dirty="0" err="1">
                          <a:solidFill>
                            <a:schemeClr val="tx1"/>
                          </a:solidFill>
                          <a:latin typeface="Comic Sans MS" panose="030F0702030302020204" pitchFamily="66" charset="0"/>
                        </a:rPr>
                        <a:t>be</a:t>
                      </a:r>
                      <a:endParaRPr lang="fr-FR" sz="1200" b="0" u="none" baseline="0" noProof="0" dirty="0">
                        <a:solidFill>
                          <a:schemeClr val="tx1"/>
                        </a:solidFill>
                        <a:latin typeface="Comic Sans MS" panose="030F0702030302020204" pitchFamily="66" charset="0"/>
                      </a:endParaRPr>
                    </a:p>
                    <a:p>
                      <a:pPr>
                        <a:lnSpc>
                          <a:spcPct val="100000"/>
                        </a:lnSpc>
                      </a:pPr>
                      <a:r>
                        <a:rPr lang="fr-FR" sz="1200" b="0" u="none" baseline="0" noProof="0" dirty="0">
                          <a:solidFill>
                            <a:schemeClr val="tx1"/>
                          </a:solidFill>
                          <a:latin typeface="Comic Sans MS" panose="030F0702030302020204" pitchFamily="66" charset="0"/>
                        </a:rPr>
                        <a:t>C’est – </a:t>
                      </a:r>
                      <a:r>
                        <a:rPr lang="fr-FR" sz="1200" b="0" u="none" baseline="0" noProof="0" dirty="0" err="1">
                          <a:solidFill>
                            <a:schemeClr val="tx1"/>
                          </a:solidFill>
                          <a:latin typeface="Comic Sans MS" panose="030F0702030302020204" pitchFamily="66" charset="0"/>
                        </a:rPr>
                        <a:t>it</a:t>
                      </a:r>
                      <a:r>
                        <a:rPr lang="fr-FR" sz="1200" b="0" u="none" baseline="0" noProof="0" dirty="0">
                          <a:solidFill>
                            <a:schemeClr val="tx1"/>
                          </a:solidFill>
                          <a:latin typeface="Comic Sans MS" panose="030F0702030302020204" pitchFamily="66" charset="0"/>
                        </a:rPr>
                        <a:t> </a:t>
                      </a:r>
                      <a:r>
                        <a:rPr lang="fr-FR" sz="1200" b="0" u="none" baseline="0" noProof="0" dirty="0" err="1">
                          <a:solidFill>
                            <a:schemeClr val="tx1"/>
                          </a:solidFill>
                          <a:latin typeface="Comic Sans MS" panose="030F0702030302020204" pitchFamily="66" charset="0"/>
                        </a:rPr>
                        <a:t>is</a:t>
                      </a:r>
                      <a:r>
                        <a:rPr lang="fr-FR" sz="1200" b="0" u="none" baseline="0" noProof="0" dirty="0">
                          <a:solidFill>
                            <a:schemeClr val="tx1"/>
                          </a:solidFill>
                          <a:latin typeface="Comic Sans MS" panose="030F0702030302020204" pitchFamily="66" charset="0"/>
                        </a:rPr>
                        <a:t>                    C’était – </a:t>
                      </a:r>
                      <a:r>
                        <a:rPr lang="fr-FR" sz="1200" b="0" u="none" baseline="0" noProof="0" dirty="0" err="1">
                          <a:solidFill>
                            <a:schemeClr val="tx1"/>
                          </a:solidFill>
                          <a:latin typeface="Comic Sans MS" panose="030F0702030302020204" pitchFamily="66" charset="0"/>
                        </a:rPr>
                        <a:t>it</a:t>
                      </a:r>
                      <a:r>
                        <a:rPr lang="fr-FR" sz="1200" b="0" u="none" baseline="0" noProof="0" dirty="0">
                          <a:solidFill>
                            <a:schemeClr val="tx1"/>
                          </a:solidFill>
                          <a:latin typeface="Comic Sans MS" panose="030F0702030302020204" pitchFamily="66" charset="0"/>
                        </a:rPr>
                        <a:t> </a:t>
                      </a:r>
                      <a:r>
                        <a:rPr lang="fr-FR" sz="1200" b="0" u="none" baseline="0" noProof="0" dirty="0" err="1">
                          <a:solidFill>
                            <a:schemeClr val="tx1"/>
                          </a:solidFill>
                          <a:latin typeface="Comic Sans MS" panose="030F0702030302020204" pitchFamily="66" charset="0"/>
                        </a:rPr>
                        <a:t>was</a:t>
                      </a:r>
                      <a:r>
                        <a:rPr lang="fr-FR" sz="1200" b="0" u="none" baseline="0" noProof="0" dirty="0">
                          <a:solidFill>
                            <a:schemeClr val="tx1"/>
                          </a:solidFill>
                          <a:latin typeface="Comic Sans MS" panose="030F0702030302020204" pitchFamily="66" charset="0"/>
                        </a:rPr>
                        <a:t>                     Ce sera – </a:t>
                      </a:r>
                      <a:r>
                        <a:rPr lang="fr-FR" sz="1200" b="0" u="none" baseline="0" noProof="0" dirty="0" err="1">
                          <a:solidFill>
                            <a:schemeClr val="tx1"/>
                          </a:solidFill>
                          <a:latin typeface="Comic Sans MS" panose="030F0702030302020204" pitchFamily="66" charset="0"/>
                        </a:rPr>
                        <a:t>it</a:t>
                      </a:r>
                      <a:r>
                        <a:rPr lang="fr-FR" sz="1200" b="0" u="none" baseline="0" noProof="0" dirty="0">
                          <a:solidFill>
                            <a:schemeClr val="tx1"/>
                          </a:solidFill>
                          <a:latin typeface="Comic Sans MS" panose="030F0702030302020204" pitchFamily="66" charset="0"/>
                        </a:rPr>
                        <a:t> </a:t>
                      </a:r>
                      <a:r>
                        <a:rPr lang="fr-FR" sz="1200" b="0" u="none" baseline="0" noProof="0" dirty="0" err="1">
                          <a:solidFill>
                            <a:schemeClr val="tx1"/>
                          </a:solidFill>
                          <a:latin typeface="Comic Sans MS" panose="030F0702030302020204" pitchFamily="66" charset="0"/>
                        </a:rPr>
                        <a:t>will</a:t>
                      </a:r>
                      <a:r>
                        <a:rPr lang="fr-FR" sz="1200" b="0" u="none" baseline="0" noProof="0" dirty="0">
                          <a:solidFill>
                            <a:schemeClr val="tx1"/>
                          </a:solidFill>
                          <a:latin typeface="Comic Sans MS" panose="030F0702030302020204" pitchFamily="66" charset="0"/>
                        </a:rPr>
                        <a:t> </a:t>
                      </a:r>
                      <a:r>
                        <a:rPr lang="fr-FR" sz="1200" b="0" u="none" baseline="0" noProof="0" dirty="0" err="1">
                          <a:solidFill>
                            <a:schemeClr val="tx1"/>
                          </a:solidFill>
                          <a:latin typeface="Comic Sans MS" panose="030F0702030302020204" pitchFamily="66" charset="0"/>
                        </a:rPr>
                        <a:t>be</a:t>
                      </a:r>
                      <a:endParaRPr lang="fr-FR" sz="120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fr-FR" sz="1200" b="0" u="none" baseline="0" noProof="0" dirty="0">
                          <a:solidFill>
                            <a:schemeClr val="tx1"/>
                          </a:solidFill>
                          <a:latin typeface="Comic Sans MS" panose="030F0702030302020204" pitchFamily="66" charset="0"/>
                        </a:rPr>
                        <a:t>une vue sur la mer– </a:t>
                      </a:r>
                      <a:r>
                        <a:rPr lang="fr-FR" sz="1200" b="0" u="none" baseline="0" noProof="0" dirty="0" err="1">
                          <a:solidFill>
                            <a:schemeClr val="tx1"/>
                          </a:solidFill>
                          <a:latin typeface="Comic Sans MS" panose="030F0702030302020204" pitchFamily="66" charset="0"/>
                        </a:rPr>
                        <a:t>view</a:t>
                      </a:r>
                      <a:r>
                        <a:rPr lang="fr-FR" sz="1200" b="0" u="none" baseline="0" noProof="0" dirty="0">
                          <a:solidFill>
                            <a:schemeClr val="tx1"/>
                          </a:solidFill>
                          <a:latin typeface="Comic Sans MS" panose="030F0702030302020204" pitchFamily="66" charset="0"/>
                        </a:rPr>
                        <a:t> of the </a:t>
                      </a:r>
                      <a:r>
                        <a:rPr lang="fr-FR" sz="1200" b="0" u="none" baseline="0" noProof="0" dirty="0" err="1">
                          <a:solidFill>
                            <a:schemeClr val="tx1"/>
                          </a:solidFill>
                          <a:latin typeface="Comic Sans MS" panose="030F0702030302020204" pitchFamily="66" charset="0"/>
                        </a:rPr>
                        <a:t>sea</a:t>
                      </a:r>
                      <a:r>
                        <a:rPr lang="fr-FR" sz="1200" b="0" u="none" baseline="0" noProof="0" dirty="0">
                          <a:solidFill>
                            <a:schemeClr val="tx1"/>
                          </a:solidFill>
                          <a:latin typeface="Comic Sans MS" panose="030F0702030302020204" pitchFamily="66" charset="0"/>
                        </a:rPr>
                        <a:t>           </a:t>
                      </a:r>
                    </a:p>
                    <a:p>
                      <a:pPr>
                        <a:lnSpc>
                          <a:spcPct val="100000"/>
                        </a:lnSpc>
                      </a:pPr>
                      <a:r>
                        <a:rPr lang="fr-FR" sz="1200" b="0" u="none" baseline="0" noProof="0" dirty="0">
                          <a:solidFill>
                            <a:schemeClr val="tx1"/>
                          </a:solidFill>
                          <a:latin typeface="Comic Sans MS" panose="030F0702030302020204" pitchFamily="66" charset="0"/>
                        </a:rPr>
                        <a:t>une piscine – </a:t>
                      </a:r>
                      <a:r>
                        <a:rPr lang="fr-FR" sz="1200" b="0" u="none" baseline="0" noProof="0" dirty="0" err="1">
                          <a:solidFill>
                            <a:schemeClr val="tx1"/>
                          </a:solidFill>
                          <a:latin typeface="Comic Sans MS" panose="030F0702030302020204" pitchFamily="66" charset="0"/>
                        </a:rPr>
                        <a:t>swimming</a:t>
                      </a:r>
                      <a:r>
                        <a:rPr lang="fr-FR" sz="1200" b="0" u="none" baseline="0" noProof="0" dirty="0">
                          <a:solidFill>
                            <a:schemeClr val="tx1"/>
                          </a:solidFill>
                          <a:latin typeface="Comic Sans MS" panose="030F0702030302020204" pitchFamily="66" charset="0"/>
                        </a:rPr>
                        <a:t> pool</a:t>
                      </a:r>
                    </a:p>
                    <a:p>
                      <a:pPr>
                        <a:lnSpc>
                          <a:spcPct val="100000"/>
                        </a:lnSpc>
                      </a:pPr>
                      <a:r>
                        <a:rPr lang="fr-FR" sz="1200" b="0" u="none" baseline="0" noProof="0" dirty="0">
                          <a:solidFill>
                            <a:schemeClr val="tx1"/>
                          </a:solidFill>
                          <a:latin typeface="Comic Sans MS" panose="030F0702030302020204" pitchFamily="66" charset="0"/>
                        </a:rPr>
                        <a:t>une piscine </a:t>
                      </a:r>
                      <a:r>
                        <a:rPr lang="fr-FR" sz="1200" b="0" u="none" baseline="0" noProof="0" dirty="0" err="1">
                          <a:solidFill>
                            <a:schemeClr val="tx1"/>
                          </a:solidFill>
                          <a:latin typeface="Comic Sans MS" panose="030F0702030302020204" pitchFamily="66" charset="0"/>
                        </a:rPr>
                        <a:t>chaiffée</a:t>
                      </a:r>
                      <a:r>
                        <a:rPr lang="fr-FR" sz="1200" b="0" u="none" baseline="0" noProof="0" dirty="0">
                          <a:solidFill>
                            <a:schemeClr val="tx1"/>
                          </a:solidFill>
                          <a:latin typeface="Comic Sans MS" panose="030F0702030302020204" pitchFamily="66" charset="0"/>
                        </a:rPr>
                        <a:t>– </a:t>
                      </a:r>
                      <a:r>
                        <a:rPr lang="fr-FR" sz="1200" b="0" u="none" baseline="0" noProof="0" dirty="0" err="1">
                          <a:solidFill>
                            <a:schemeClr val="tx1"/>
                          </a:solidFill>
                          <a:latin typeface="Comic Sans MS" panose="030F0702030302020204" pitchFamily="66" charset="0"/>
                        </a:rPr>
                        <a:t>heated</a:t>
                      </a:r>
                      <a:r>
                        <a:rPr lang="fr-FR" sz="1200" b="0" u="none" baseline="0" noProof="0" dirty="0">
                          <a:solidFill>
                            <a:schemeClr val="tx1"/>
                          </a:solidFill>
                          <a:latin typeface="Comic Sans MS" panose="030F0702030302020204" pitchFamily="66" charset="0"/>
                        </a:rPr>
                        <a:t> pool    </a:t>
                      </a:r>
                    </a:p>
                    <a:p>
                      <a:pPr>
                        <a:lnSpc>
                          <a:spcPct val="100000"/>
                        </a:lnSpc>
                      </a:pPr>
                      <a:r>
                        <a:rPr lang="fr-FR" sz="1200" b="0" u="none" baseline="0" noProof="0" dirty="0">
                          <a:solidFill>
                            <a:schemeClr val="tx1"/>
                          </a:solidFill>
                          <a:latin typeface="Comic Sans MS" panose="030F0702030302020204" pitchFamily="66" charset="0"/>
                        </a:rPr>
                        <a:t>une piscine à débordement– </a:t>
                      </a:r>
                      <a:r>
                        <a:rPr lang="fr-FR" sz="1200" b="0" u="none" baseline="0" noProof="0" dirty="0" err="1">
                          <a:solidFill>
                            <a:schemeClr val="tx1"/>
                          </a:solidFill>
                          <a:latin typeface="Comic Sans MS" panose="030F0702030302020204" pitchFamily="66" charset="0"/>
                        </a:rPr>
                        <a:t>infinity</a:t>
                      </a:r>
                      <a:r>
                        <a:rPr lang="fr-FR" sz="1200" b="0" u="none" baseline="0" noProof="0" dirty="0">
                          <a:solidFill>
                            <a:schemeClr val="tx1"/>
                          </a:solidFill>
                          <a:latin typeface="Comic Sans MS" panose="030F0702030302020204" pitchFamily="66" charset="0"/>
                        </a:rPr>
                        <a:t> pool</a:t>
                      </a:r>
                    </a:p>
                    <a:p>
                      <a:pPr>
                        <a:lnSpc>
                          <a:spcPct val="100000"/>
                        </a:lnSpc>
                      </a:pPr>
                      <a:r>
                        <a:rPr lang="fr-FR" sz="1200" b="0" u="none" baseline="0" noProof="0" dirty="0">
                          <a:solidFill>
                            <a:schemeClr val="tx1"/>
                          </a:solidFill>
                          <a:latin typeface="Comic Sans MS" panose="030F0702030302020204" pitchFamily="66" charset="0"/>
                        </a:rPr>
                        <a:t>une parking – car </a:t>
                      </a:r>
                      <a:r>
                        <a:rPr lang="fr-FR" sz="1200" b="0" u="none" baseline="0" noProof="0" dirty="0" err="1">
                          <a:solidFill>
                            <a:schemeClr val="tx1"/>
                          </a:solidFill>
                          <a:latin typeface="Comic Sans MS" panose="030F0702030302020204" pitchFamily="66" charset="0"/>
                        </a:rPr>
                        <a:t>park</a:t>
                      </a:r>
                      <a:r>
                        <a:rPr lang="fr-FR" sz="1200" b="0" u="none" baseline="0" noProof="0" dirty="0">
                          <a:solidFill>
                            <a:schemeClr val="tx1"/>
                          </a:solidFill>
                          <a:latin typeface="Comic Sans MS" panose="030F0702030302020204" pitchFamily="66" charset="0"/>
                        </a:rPr>
                        <a:t>                   </a:t>
                      </a:r>
                    </a:p>
                    <a:p>
                      <a:pPr>
                        <a:lnSpc>
                          <a:spcPct val="100000"/>
                        </a:lnSpc>
                      </a:pPr>
                      <a:r>
                        <a:rPr lang="fr-FR" sz="1200" b="0" u="none" baseline="0" noProof="0" dirty="0">
                          <a:solidFill>
                            <a:schemeClr val="tx1"/>
                          </a:solidFill>
                          <a:latin typeface="Comic Sans MS" panose="030F0702030302020204" pitchFamily="66" charset="0"/>
                        </a:rPr>
                        <a:t>la climatisation– central </a:t>
                      </a:r>
                      <a:r>
                        <a:rPr lang="fr-FR" sz="1200" b="0" u="none" baseline="0" noProof="0" dirty="0" err="1">
                          <a:solidFill>
                            <a:schemeClr val="tx1"/>
                          </a:solidFill>
                          <a:latin typeface="Comic Sans MS" panose="030F0702030302020204" pitchFamily="66" charset="0"/>
                        </a:rPr>
                        <a:t>heating</a:t>
                      </a:r>
                      <a:endParaRPr lang="fr-FR" sz="1200" b="0" u="none" baseline="0" noProof="0" dirty="0">
                        <a:solidFill>
                          <a:schemeClr val="tx1"/>
                        </a:solidFill>
                        <a:latin typeface="Comic Sans MS" panose="030F0702030302020204" pitchFamily="66" charset="0"/>
                      </a:endParaRPr>
                    </a:p>
                    <a:p>
                      <a:pPr>
                        <a:lnSpc>
                          <a:spcPct val="100000"/>
                        </a:lnSpc>
                      </a:pPr>
                      <a:r>
                        <a:rPr lang="fr-FR" sz="1200" b="0" u="none" baseline="0" noProof="0" dirty="0">
                          <a:solidFill>
                            <a:schemeClr val="tx1"/>
                          </a:solidFill>
                          <a:latin typeface="Comic Sans MS" panose="030F0702030302020204" pitchFamily="66" charset="0"/>
                        </a:rPr>
                        <a:t>la boutique de souvenir– souvenir shop</a:t>
                      </a:r>
                    </a:p>
                    <a:p>
                      <a:pPr>
                        <a:lnSpc>
                          <a:spcPct val="100000"/>
                        </a:lnSpc>
                      </a:pPr>
                      <a:r>
                        <a:rPr lang="fr-FR" sz="1200" b="0" u="none" baseline="0" noProof="0" dirty="0">
                          <a:solidFill>
                            <a:schemeClr val="tx1"/>
                          </a:solidFill>
                          <a:latin typeface="Comic Sans MS" panose="030F0702030302020204" pitchFamily="66" charset="0"/>
                        </a:rPr>
                        <a:t>les massages– massage </a:t>
                      </a:r>
                      <a:r>
                        <a:rPr lang="fr-FR" sz="1200" b="0" u="none" baseline="0" noProof="0" dirty="0" err="1">
                          <a:solidFill>
                            <a:schemeClr val="tx1"/>
                          </a:solidFill>
                          <a:latin typeface="Comic Sans MS" panose="030F0702030302020204" pitchFamily="66" charset="0"/>
                        </a:rPr>
                        <a:t>treatments</a:t>
                      </a:r>
                      <a:endParaRPr lang="fr-FR" sz="1200" b="0" u="none" baseline="0" noProof="0" dirty="0">
                        <a:solidFill>
                          <a:schemeClr val="tx1"/>
                        </a:solidFill>
                        <a:latin typeface="Comic Sans MS" panose="030F0702030302020204" pitchFamily="66" charset="0"/>
                      </a:endParaRPr>
                    </a:p>
                    <a:p>
                      <a:pPr>
                        <a:lnSpc>
                          <a:spcPct val="100000"/>
                        </a:lnSpc>
                      </a:pPr>
                      <a:r>
                        <a:rPr lang="fr-FR" sz="1200" b="0" u="none" baseline="0" noProof="0" dirty="0">
                          <a:solidFill>
                            <a:schemeClr val="tx1"/>
                          </a:solidFill>
                          <a:latin typeface="Comic Sans MS" panose="030F0702030302020204" pitchFamily="66" charset="0"/>
                        </a:rPr>
                        <a:t>le bar de piscine– pool bar                    </a:t>
                      </a:r>
                    </a:p>
                    <a:p>
                      <a:pPr>
                        <a:lnSpc>
                          <a:spcPct val="100000"/>
                        </a:lnSpc>
                      </a:pPr>
                      <a:r>
                        <a:rPr lang="fr-FR" sz="1200" b="0" u="none" baseline="0" noProof="0" dirty="0">
                          <a:solidFill>
                            <a:schemeClr val="tx1"/>
                          </a:solidFill>
                          <a:latin typeface="Comic Sans MS" panose="030F0702030302020204" pitchFamily="66" charset="0"/>
                        </a:rPr>
                        <a:t>les serviettes gratuites– free </a:t>
                      </a:r>
                      <a:r>
                        <a:rPr lang="fr-FR" sz="1200" b="0" u="none" baseline="0" noProof="0" dirty="0" err="1">
                          <a:solidFill>
                            <a:schemeClr val="tx1"/>
                          </a:solidFill>
                          <a:latin typeface="Comic Sans MS" panose="030F0702030302020204" pitchFamily="66" charset="0"/>
                        </a:rPr>
                        <a:t>towels</a:t>
                      </a:r>
                      <a:endParaRPr lang="fr-FR" sz="1200" b="0" u="none" baseline="0" noProof="0" dirty="0">
                        <a:solidFill>
                          <a:schemeClr val="tx1"/>
                        </a:solidFill>
                        <a:latin typeface="Comic Sans MS" panose="030F0702030302020204" pitchFamily="66" charset="0"/>
                      </a:endParaRPr>
                    </a:p>
                    <a:p>
                      <a:pPr>
                        <a:lnSpc>
                          <a:spcPct val="100000"/>
                        </a:lnSpc>
                      </a:pPr>
                      <a:r>
                        <a:rPr lang="fr-FR" sz="1200" b="0" u="none" baseline="0" noProof="0" dirty="0">
                          <a:solidFill>
                            <a:schemeClr val="tx1"/>
                          </a:solidFill>
                          <a:latin typeface="Comic Sans MS" panose="030F0702030302020204" pitchFamily="66" charset="0"/>
                        </a:rPr>
                        <a:t>le coiffeur– </a:t>
                      </a:r>
                      <a:r>
                        <a:rPr lang="fr-FR" sz="1200" b="0" u="none" baseline="0" noProof="0" dirty="0" err="1">
                          <a:solidFill>
                            <a:schemeClr val="tx1"/>
                          </a:solidFill>
                          <a:latin typeface="Comic Sans MS" panose="030F0702030302020204" pitchFamily="66" charset="0"/>
                        </a:rPr>
                        <a:t>hairdressing</a:t>
                      </a:r>
                      <a:r>
                        <a:rPr lang="fr-FR" sz="1200" b="0" u="none" baseline="0" noProof="0" dirty="0">
                          <a:solidFill>
                            <a:schemeClr val="tx1"/>
                          </a:solidFill>
                          <a:latin typeface="Comic Sans MS" panose="030F0702030302020204" pitchFamily="66" charset="0"/>
                        </a:rPr>
                        <a:t> service</a:t>
                      </a:r>
                    </a:p>
                    <a:p>
                      <a:pPr>
                        <a:lnSpc>
                          <a:spcPct val="100000"/>
                        </a:lnSpc>
                      </a:pPr>
                      <a:r>
                        <a:rPr lang="fr-FR" sz="1200" b="0" u="none" baseline="0" noProof="0" dirty="0">
                          <a:solidFill>
                            <a:schemeClr val="tx1"/>
                          </a:solidFill>
                          <a:latin typeface="Comic Sans MS" panose="030F0702030302020204" pitchFamily="66" charset="0"/>
                        </a:rPr>
                        <a:t>la blanchisserie– </a:t>
                      </a:r>
                      <a:r>
                        <a:rPr lang="fr-FR" sz="1200" b="0" u="none" baseline="0" noProof="0" dirty="0" err="1">
                          <a:solidFill>
                            <a:schemeClr val="tx1"/>
                          </a:solidFill>
                          <a:latin typeface="Comic Sans MS" panose="030F0702030302020204" pitchFamily="66" charset="0"/>
                        </a:rPr>
                        <a:t>laundry</a:t>
                      </a:r>
                      <a:r>
                        <a:rPr lang="fr-FR" sz="1200" b="0" u="none" baseline="0" noProof="0" dirty="0">
                          <a:solidFill>
                            <a:schemeClr val="tx1"/>
                          </a:solidFill>
                          <a:latin typeface="Comic Sans MS" panose="030F0702030302020204" pitchFamily="66" charset="0"/>
                        </a:rPr>
                        <a:t> service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graphicFrame>
        <p:nvGraphicFramePr>
          <p:cNvPr id="7" name="Table 6">
            <a:extLst>
              <a:ext uri="{FF2B5EF4-FFF2-40B4-BE49-F238E27FC236}">
                <a16:creationId xmlns:a16="http://schemas.microsoft.com/office/drawing/2014/main" id="{A70F245B-18E6-478B-AEA6-2CEACC806914}"/>
              </a:ext>
            </a:extLst>
          </p:cNvPr>
          <p:cNvGraphicFramePr>
            <a:graphicFrameLocks noGrp="1"/>
          </p:cNvGraphicFramePr>
          <p:nvPr>
            <p:extLst>
              <p:ext uri="{D42A27DB-BD31-4B8C-83A1-F6EECF244321}">
                <p14:modId xmlns:p14="http://schemas.microsoft.com/office/powerpoint/2010/main" val="126899424"/>
              </p:ext>
            </p:extLst>
          </p:nvPr>
        </p:nvGraphicFramePr>
        <p:xfrm>
          <a:off x="151046" y="4043333"/>
          <a:ext cx="6088814" cy="1913206"/>
        </p:xfrm>
        <a:graphic>
          <a:graphicData uri="http://schemas.openxmlformats.org/drawingml/2006/table">
            <a:tbl>
              <a:tblPr firstRow="1" bandRow="1">
                <a:tableStyleId>{5C22544A-7EE6-4342-B048-85BDC9FD1C3A}</a:tableStyleId>
              </a:tblPr>
              <a:tblGrid>
                <a:gridCol w="252395">
                  <a:extLst>
                    <a:ext uri="{9D8B030D-6E8A-4147-A177-3AD203B41FA5}">
                      <a16:colId xmlns:a16="http://schemas.microsoft.com/office/drawing/2014/main" val="212312847"/>
                    </a:ext>
                  </a:extLst>
                </a:gridCol>
                <a:gridCol w="1014363">
                  <a:extLst>
                    <a:ext uri="{9D8B030D-6E8A-4147-A177-3AD203B41FA5}">
                      <a16:colId xmlns:a16="http://schemas.microsoft.com/office/drawing/2014/main" val="3813713256"/>
                    </a:ext>
                  </a:extLst>
                </a:gridCol>
                <a:gridCol w="1240636">
                  <a:extLst>
                    <a:ext uri="{9D8B030D-6E8A-4147-A177-3AD203B41FA5}">
                      <a16:colId xmlns:a16="http://schemas.microsoft.com/office/drawing/2014/main" val="1418632055"/>
                    </a:ext>
                  </a:extLst>
                </a:gridCol>
                <a:gridCol w="2139647">
                  <a:extLst>
                    <a:ext uri="{9D8B030D-6E8A-4147-A177-3AD203B41FA5}">
                      <a16:colId xmlns:a16="http://schemas.microsoft.com/office/drawing/2014/main" val="2215598902"/>
                    </a:ext>
                  </a:extLst>
                </a:gridCol>
                <a:gridCol w="1441773">
                  <a:extLst>
                    <a:ext uri="{9D8B030D-6E8A-4147-A177-3AD203B41FA5}">
                      <a16:colId xmlns:a16="http://schemas.microsoft.com/office/drawing/2014/main" val="1671036189"/>
                    </a:ext>
                  </a:extLst>
                </a:gridCol>
              </a:tblGrid>
              <a:tr h="1456006">
                <a:tc>
                  <a:txBody>
                    <a:bodyPr/>
                    <a:lstStyle/>
                    <a:p>
                      <a:pPr algn="ctr"/>
                      <a:r>
                        <a:rPr lang="fr-FR" sz="1200" b="0" noProof="0">
                          <a:solidFill>
                            <a:schemeClr val="tx1"/>
                          </a:solidFill>
                          <a:latin typeface="Comic Sans MS" panose="030F0702030302020204" pitchFamily="66" charset="0"/>
                        </a:rPr>
                        <a:t>Reservations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200" b="0" u="none" noProof="0">
                          <a:solidFill>
                            <a:schemeClr val="tx1"/>
                          </a:solidFill>
                          <a:latin typeface="Comic Sans MS" panose="030F0702030302020204" pitchFamily="66" charset="0"/>
                        </a:rPr>
                        <a:t>Je veux – I want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r-FR" sz="1200" b="0" u="none" noProof="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200" b="0" u="none" noProof="0">
                          <a:solidFill>
                            <a:schemeClr val="tx1"/>
                          </a:solidFill>
                          <a:latin typeface="Comic Sans MS" panose="030F0702030302020204" pitchFamily="66" charset="0"/>
                        </a:rPr>
                        <a:t>J’aimerai réserver– I would like to</a:t>
                      </a:r>
                      <a:r>
                        <a:rPr lang="fr-FR" sz="1200" b="0" u="none" baseline="0" noProof="0">
                          <a:solidFill>
                            <a:schemeClr val="tx1"/>
                          </a:solidFill>
                          <a:latin typeface="Comic Sans MS" panose="030F0702030302020204" pitchFamily="66" charset="0"/>
                        </a:rPr>
                        <a:t> reserve</a:t>
                      </a:r>
                      <a:endParaRPr lang="fr-FR" sz="1200" b="0" u="none" noProof="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fr-FR" sz="1200" b="0" u="none" noProof="0">
                          <a:solidFill>
                            <a:schemeClr val="tx1"/>
                          </a:solidFill>
                          <a:latin typeface="Comic Sans MS" panose="030F0702030302020204" pitchFamily="66" charset="0"/>
                        </a:rPr>
                        <a:t>une chambre double– a double room     </a:t>
                      </a:r>
                    </a:p>
                    <a:p>
                      <a:pPr>
                        <a:lnSpc>
                          <a:spcPct val="100000"/>
                        </a:lnSpc>
                      </a:pPr>
                      <a:endParaRPr lang="fr-FR" sz="1200" b="0" u="none" noProof="0">
                        <a:solidFill>
                          <a:schemeClr val="tx1"/>
                        </a:solidFill>
                        <a:latin typeface="Comic Sans MS" panose="030F0702030302020204" pitchFamily="66" charset="0"/>
                      </a:endParaRPr>
                    </a:p>
                    <a:p>
                      <a:pPr>
                        <a:lnSpc>
                          <a:spcPct val="100000"/>
                        </a:lnSpc>
                      </a:pPr>
                      <a:r>
                        <a:rPr lang="fr-FR" sz="1200" b="0" u="none" noProof="0">
                          <a:solidFill>
                            <a:schemeClr val="tx1"/>
                          </a:solidFill>
                          <a:latin typeface="Comic Sans MS" panose="030F0702030302020204" pitchFamily="66" charset="0"/>
                        </a:rPr>
                        <a:t>une chambre individuelle</a:t>
                      </a:r>
                      <a:r>
                        <a:rPr lang="fr-FR" sz="1200" b="0" u="none" baseline="0" noProof="0">
                          <a:solidFill>
                            <a:schemeClr val="tx1"/>
                          </a:solidFill>
                          <a:latin typeface="Comic Sans MS" panose="030F0702030302020204" pitchFamily="66" charset="0"/>
                        </a:rPr>
                        <a:t>– a single room</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fr-FR" sz="1200" b="0" u="none" baseline="0" noProof="0" dirty="0">
                          <a:solidFill>
                            <a:schemeClr val="tx1"/>
                          </a:solidFill>
                          <a:latin typeface="Comic Sans MS" panose="030F0702030302020204" pitchFamily="66" charset="0"/>
                        </a:rPr>
                        <a:t>avec une baignoire– </a:t>
                      </a:r>
                      <a:r>
                        <a:rPr lang="fr-FR" sz="1200" b="0" u="none" baseline="0" noProof="0" dirty="0" err="1">
                          <a:solidFill>
                            <a:schemeClr val="tx1"/>
                          </a:solidFill>
                          <a:latin typeface="Comic Sans MS" panose="030F0702030302020204" pitchFamily="66" charset="0"/>
                        </a:rPr>
                        <a:t>with</a:t>
                      </a:r>
                      <a:r>
                        <a:rPr lang="fr-FR" sz="1200" b="0" u="none" baseline="0" noProof="0" dirty="0">
                          <a:solidFill>
                            <a:schemeClr val="tx1"/>
                          </a:solidFill>
                          <a:latin typeface="Comic Sans MS" panose="030F0702030302020204" pitchFamily="66" charset="0"/>
                        </a:rPr>
                        <a:t> a bath          </a:t>
                      </a:r>
                    </a:p>
                    <a:p>
                      <a:pPr>
                        <a:lnSpc>
                          <a:spcPct val="100000"/>
                        </a:lnSpc>
                      </a:pPr>
                      <a:r>
                        <a:rPr lang="fr-FR" sz="1200" b="0" u="none" baseline="0" noProof="0" dirty="0">
                          <a:solidFill>
                            <a:schemeClr val="tx1"/>
                          </a:solidFill>
                          <a:latin typeface="Comic Sans MS" panose="030F0702030302020204" pitchFamily="66" charset="0"/>
                        </a:rPr>
                        <a:t>avec une douche – </a:t>
                      </a:r>
                      <a:r>
                        <a:rPr lang="fr-FR" sz="1200" b="0" u="none" baseline="0" noProof="0" dirty="0" err="1">
                          <a:solidFill>
                            <a:schemeClr val="tx1"/>
                          </a:solidFill>
                          <a:latin typeface="Comic Sans MS" panose="030F0702030302020204" pitchFamily="66" charset="0"/>
                        </a:rPr>
                        <a:t>with</a:t>
                      </a:r>
                      <a:r>
                        <a:rPr lang="fr-FR" sz="1200" b="0" u="none" baseline="0" noProof="0" dirty="0">
                          <a:solidFill>
                            <a:schemeClr val="tx1"/>
                          </a:solidFill>
                          <a:latin typeface="Comic Sans MS" panose="030F0702030302020204" pitchFamily="66" charset="0"/>
                        </a:rPr>
                        <a:t> a </a:t>
                      </a:r>
                      <a:r>
                        <a:rPr lang="fr-FR" sz="1200" b="0" u="none" baseline="0" noProof="0" dirty="0" err="1">
                          <a:solidFill>
                            <a:schemeClr val="tx1"/>
                          </a:solidFill>
                          <a:latin typeface="Comic Sans MS" panose="030F0702030302020204" pitchFamily="66" charset="0"/>
                        </a:rPr>
                        <a:t>shower</a:t>
                      </a:r>
                      <a:endParaRPr lang="fr-FR" sz="1200" b="0" u="none" baseline="0" noProof="0" dirty="0">
                        <a:solidFill>
                          <a:schemeClr val="tx1"/>
                        </a:solidFill>
                        <a:latin typeface="Comic Sans MS" panose="030F0702030302020204" pitchFamily="66" charset="0"/>
                      </a:endParaRPr>
                    </a:p>
                    <a:p>
                      <a:pPr>
                        <a:lnSpc>
                          <a:spcPct val="100000"/>
                        </a:lnSpc>
                      </a:pPr>
                      <a:r>
                        <a:rPr lang="fr-FR" sz="1200" b="0" u="none" baseline="0" noProof="0" dirty="0">
                          <a:solidFill>
                            <a:schemeClr val="tx1"/>
                          </a:solidFill>
                          <a:latin typeface="Comic Sans MS" panose="030F0702030302020204" pitchFamily="66" charset="0"/>
                        </a:rPr>
                        <a:t>avec un balcon– </a:t>
                      </a:r>
                      <a:r>
                        <a:rPr lang="fr-FR" sz="1200" b="0" u="none" baseline="0" noProof="0" dirty="0" err="1">
                          <a:solidFill>
                            <a:schemeClr val="tx1"/>
                          </a:solidFill>
                          <a:latin typeface="Comic Sans MS" panose="030F0702030302020204" pitchFamily="66" charset="0"/>
                        </a:rPr>
                        <a:t>with</a:t>
                      </a:r>
                      <a:r>
                        <a:rPr lang="fr-FR" sz="1200" b="0" u="none" baseline="0" noProof="0" dirty="0">
                          <a:solidFill>
                            <a:schemeClr val="tx1"/>
                          </a:solidFill>
                          <a:latin typeface="Comic Sans MS" panose="030F0702030302020204" pitchFamily="66" charset="0"/>
                        </a:rPr>
                        <a:t> a </a:t>
                      </a:r>
                      <a:r>
                        <a:rPr lang="fr-FR" sz="1200" b="0" u="none" baseline="0" noProof="0" dirty="0" err="1">
                          <a:solidFill>
                            <a:schemeClr val="tx1"/>
                          </a:solidFill>
                          <a:latin typeface="Comic Sans MS" panose="030F0702030302020204" pitchFamily="66" charset="0"/>
                        </a:rPr>
                        <a:t>balcony</a:t>
                      </a:r>
                      <a:r>
                        <a:rPr lang="fr-FR" sz="1200" b="0" u="none" baseline="0" noProof="0" dirty="0">
                          <a:solidFill>
                            <a:schemeClr val="tx1"/>
                          </a:solidFill>
                          <a:latin typeface="Comic Sans MS" panose="030F0702030302020204" pitchFamily="66" charset="0"/>
                        </a:rPr>
                        <a:t>  </a:t>
                      </a:r>
                    </a:p>
                    <a:p>
                      <a:pPr>
                        <a:lnSpc>
                          <a:spcPct val="100000"/>
                        </a:lnSpc>
                      </a:pPr>
                      <a:r>
                        <a:rPr lang="fr-FR" sz="1200" b="0" u="none" baseline="0" noProof="0" dirty="0">
                          <a:solidFill>
                            <a:schemeClr val="tx1"/>
                          </a:solidFill>
                          <a:latin typeface="Comic Sans MS" panose="030F0702030302020204" pitchFamily="66" charset="0"/>
                        </a:rPr>
                        <a:t>avec l’air conditionné– </a:t>
                      </a:r>
                      <a:r>
                        <a:rPr lang="fr-FR" sz="1200" b="0" u="none" baseline="0" noProof="0" dirty="0" err="1">
                          <a:solidFill>
                            <a:schemeClr val="tx1"/>
                          </a:solidFill>
                          <a:latin typeface="Comic Sans MS" panose="030F0702030302020204" pitchFamily="66" charset="0"/>
                        </a:rPr>
                        <a:t>with</a:t>
                      </a:r>
                      <a:r>
                        <a:rPr lang="fr-FR" sz="1200" b="0" u="none" baseline="0" noProof="0" dirty="0">
                          <a:solidFill>
                            <a:schemeClr val="tx1"/>
                          </a:solidFill>
                          <a:latin typeface="Comic Sans MS" panose="030F0702030302020204" pitchFamily="66" charset="0"/>
                        </a:rPr>
                        <a:t> air condition</a:t>
                      </a:r>
                    </a:p>
                    <a:p>
                      <a:pPr>
                        <a:lnSpc>
                          <a:spcPct val="100000"/>
                        </a:lnSpc>
                      </a:pPr>
                      <a:r>
                        <a:rPr lang="fr-FR" sz="1200" b="0" u="none" baseline="0" noProof="0" dirty="0">
                          <a:solidFill>
                            <a:schemeClr val="tx1"/>
                          </a:solidFill>
                          <a:latin typeface="Comic Sans MS" panose="030F0702030302020204" pitchFamily="66" charset="0"/>
                        </a:rPr>
                        <a:t>en pension complète– full </a:t>
                      </a:r>
                      <a:r>
                        <a:rPr lang="fr-FR" sz="1200" b="0" u="none" baseline="0" noProof="0" dirty="0" err="1">
                          <a:solidFill>
                            <a:schemeClr val="tx1"/>
                          </a:solidFill>
                          <a:latin typeface="Comic Sans MS" panose="030F0702030302020204" pitchFamily="66" charset="0"/>
                        </a:rPr>
                        <a:t>board</a:t>
                      </a:r>
                      <a:endParaRPr lang="fr-FR" sz="120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u="none" baseline="0" noProof="0" dirty="0">
                          <a:solidFill>
                            <a:schemeClr val="tx1"/>
                          </a:solidFill>
                          <a:latin typeface="Comic Sans MS" panose="030F0702030302020204" pitchFamily="66" charset="0"/>
                        </a:rPr>
                        <a:t>pour une nuit– for a night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u="none" baseline="0" noProof="0" dirty="0">
                          <a:solidFill>
                            <a:schemeClr val="tx1"/>
                          </a:solidFill>
                          <a:latin typeface="Comic Sans MS" panose="030F0702030302020204" pitchFamily="66" charset="0"/>
                        </a:rPr>
                        <a:t>pendant une semaine– for a </a:t>
                      </a:r>
                      <a:r>
                        <a:rPr lang="fr-FR" sz="1200" b="0" u="none" baseline="0" noProof="0" dirty="0" err="1">
                          <a:solidFill>
                            <a:schemeClr val="tx1"/>
                          </a:solidFill>
                          <a:latin typeface="Comic Sans MS" panose="030F0702030302020204" pitchFamily="66" charset="0"/>
                        </a:rPr>
                        <a:t>week</a:t>
                      </a:r>
                      <a:endParaRPr lang="fr-FR" sz="120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sp>
        <p:nvSpPr>
          <p:cNvPr id="2" name="TextBox 1">
            <a:extLst>
              <a:ext uri="{FF2B5EF4-FFF2-40B4-BE49-F238E27FC236}">
                <a16:creationId xmlns:a16="http://schemas.microsoft.com/office/drawing/2014/main" id="{36BE04BF-2D56-4CBB-A01D-4DBCCB1E3676}"/>
              </a:ext>
            </a:extLst>
          </p:cNvPr>
          <p:cNvSpPr txBox="1"/>
          <p:nvPr/>
        </p:nvSpPr>
        <p:spPr>
          <a:xfrm>
            <a:off x="8711159" y="6514784"/>
            <a:ext cx="475488" cy="369332"/>
          </a:xfrm>
          <a:prstGeom prst="rect">
            <a:avLst/>
          </a:prstGeom>
          <a:noFill/>
          <a:ln>
            <a:noFill/>
          </a:ln>
        </p:spPr>
        <p:txBody>
          <a:bodyPr wrap="square" lIns="91440" tIns="45720" rIns="91440" bIns="45720" rtlCol="0" anchor="t">
            <a:spAutoFit/>
          </a:bodyPr>
          <a:lstStyle/>
          <a:p>
            <a:r>
              <a:rPr lang="en-GB">
                <a:latin typeface="Comic Sans MS" panose="030F0702030302020204" pitchFamily="66" charset="0"/>
              </a:rPr>
              <a:t>5</a:t>
            </a:r>
          </a:p>
        </p:txBody>
      </p:sp>
      <p:sp>
        <p:nvSpPr>
          <p:cNvPr id="5" name="TextBox 4">
            <a:extLst>
              <a:ext uri="{FF2B5EF4-FFF2-40B4-BE49-F238E27FC236}">
                <a16:creationId xmlns:a16="http://schemas.microsoft.com/office/drawing/2014/main" id="{C57611E2-10A9-A8EE-FC2D-602ACF012BC6}"/>
              </a:ext>
            </a:extLst>
          </p:cNvPr>
          <p:cNvSpPr txBox="1"/>
          <p:nvPr/>
        </p:nvSpPr>
        <p:spPr>
          <a:xfrm>
            <a:off x="6376118" y="734789"/>
            <a:ext cx="2579795" cy="5459956"/>
          </a:xfrm>
          <a:prstGeom prst="rect">
            <a:avLst/>
          </a:prstGeom>
          <a:noFill/>
          <a:ln w="38100">
            <a:solidFill>
              <a:srgbClr val="FFFF00"/>
            </a:solidFill>
          </a:ln>
        </p:spPr>
        <p:txBody>
          <a:bodyPr wrap="square" rtlCol="0">
            <a:spAutoFit/>
          </a:bodyPr>
          <a:lstStyle/>
          <a:p>
            <a:pPr>
              <a:lnSpc>
                <a:spcPct val="200000"/>
              </a:lnSpc>
            </a:pPr>
            <a:r>
              <a:rPr lang="fr-FR" sz="1100" u="sng" dirty="0" err="1">
                <a:solidFill>
                  <a:srgbClr val="0070C0"/>
                </a:solidFill>
                <a:latin typeface="Comic Sans MS" panose="030F0702030302020204" pitchFamily="66" charset="0"/>
              </a:rPr>
              <a:t>Receptioniste</a:t>
            </a:r>
            <a:r>
              <a:rPr lang="fr-FR" sz="1100" dirty="0">
                <a:solidFill>
                  <a:srgbClr val="0070C0"/>
                </a:solidFill>
                <a:latin typeface="Comic Sans MS" panose="030F0702030302020204" pitchFamily="66" charset="0"/>
              </a:rPr>
              <a:t>: Bonjour Hôtel Mar. Comment puis-je vous aider?</a:t>
            </a:r>
          </a:p>
          <a:p>
            <a:pPr>
              <a:lnSpc>
                <a:spcPct val="200000"/>
              </a:lnSpc>
            </a:pPr>
            <a:r>
              <a:rPr lang="fr-FR" sz="1100" dirty="0">
                <a:latin typeface="Comic Sans MS" panose="030F0702030302020204" pitchFamily="66" charset="0"/>
              </a:rPr>
              <a:t>	</a:t>
            </a:r>
            <a:r>
              <a:rPr lang="fr-FR" sz="1100" i="1" u="sng" dirty="0">
                <a:solidFill>
                  <a:srgbClr val="00B050"/>
                </a:solidFill>
                <a:latin typeface="Comic Sans MS" panose="030F0702030302020204" pitchFamily="66" charset="0"/>
              </a:rPr>
              <a:t>Client</a:t>
            </a:r>
            <a:r>
              <a:rPr lang="fr-FR" sz="1100" i="1" dirty="0">
                <a:solidFill>
                  <a:srgbClr val="00B050"/>
                </a:solidFill>
                <a:latin typeface="Comic Sans MS" panose="030F0702030302020204" pitchFamily="66" charset="0"/>
              </a:rPr>
              <a:t>: Bonjour. J’aimerais réserver une chambre double</a:t>
            </a:r>
          </a:p>
          <a:p>
            <a:pPr>
              <a:lnSpc>
                <a:spcPct val="200000"/>
              </a:lnSpc>
            </a:pPr>
            <a:r>
              <a:rPr lang="fr-FR" sz="1100" u="sng" dirty="0" err="1">
                <a:solidFill>
                  <a:srgbClr val="0070C0"/>
                </a:solidFill>
                <a:latin typeface="Comic Sans MS" panose="030F0702030302020204" pitchFamily="66" charset="0"/>
              </a:rPr>
              <a:t>Receptioniste</a:t>
            </a:r>
            <a:r>
              <a:rPr lang="fr-FR" sz="1100" dirty="0">
                <a:solidFill>
                  <a:srgbClr val="0070C0"/>
                </a:solidFill>
                <a:latin typeface="Comic Sans MS" panose="030F0702030302020204" pitchFamily="66" charset="0"/>
              </a:rPr>
              <a:t>: Pour combien de nuit?</a:t>
            </a:r>
          </a:p>
          <a:p>
            <a:pPr>
              <a:lnSpc>
                <a:spcPct val="200000"/>
              </a:lnSpc>
            </a:pPr>
            <a:r>
              <a:rPr lang="fr-FR" sz="1100" dirty="0">
                <a:latin typeface="Comic Sans MS" panose="030F0702030302020204" pitchFamily="66" charset="0"/>
              </a:rPr>
              <a:t>	</a:t>
            </a:r>
            <a:r>
              <a:rPr lang="fr-FR" sz="1100" i="1" u="sng" dirty="0">
                <a:solidFill>
                  <a:srgbClr val="00B050"/>
                </a:solidFill>
                <a:latin typeface="Comic Sans MS" panose="030F0702030302020204" pitchFamily="66" charset="0"/>
              </a:rPr>
              <a:t>Client</a:t>
            </a:r>
            <a:r>
              <a:rPr lang="fr-FR" sz="1100" i="1" dirty="0">
                <a:solidFill>
                  <a:srgbClr val="00B050"/>
                </a:solidFill>
                <a:latin typeface="Comic Sans MS" panose="030F0702030302020204" pitchFamily="66" charset="0"/>
              </a:rPr>
              <a:t>: Pour 5 nuits , du 5 au 10 mai</a:t>
            </a:r>
          </a:p>
          <a:p>
            <a:pPr>
              <a:lnSpc>
                <a:spcPct val="200000"/>
              </a:lnSpc>
            </a:pPr>
            <a:r>
              <a:rPr lang="fr-FR" sz="1100" u="sng" dirty="0" err="1">
                <a:solidFill>
                  <a:srgbClr val="0070C0"/>
                </a:solidFill>
                <a:latin typeface="Comic Sans MS" panose="030F0702030302020204" pitchFamily="66" charset="0"/>
              </a:rPr>
              <a:t>Receptionist</a:t>
            </a:r>
            <a:r>
              <a:rPr lang="fr-FR" sz="1100" dirty="0">
                <a:solidFill>
                  <a:srgbClr val="0070C0"/>
                </a:solidFill>
                <a:latin typeface="Comic Sans MS" panose="030F0702030302020204" pitchFamily="66" charset="0"/>
              </a:rPr>
              <a:t>: Très bien, il vous faut autre chose?</a:t>
            </a:r>
          </a:p>
          <a:p>
            <a:pPr>
              <a:lnSpc>
                <a:spcPct val="200000"/>
              </a:lnSpc>
            </a:pPr>
            <a:r>
              <a:rPr lang="fr-FR" sz="1100" dirty="0">
                <a:latin typeface="Comic Sans MS" panose="030F0702030302020204" pitchFamily="66" charset="0"/>
              </a:rPr>
              <a:t>	</a:t>
            </a:r>
            <a:r>
              <a:rPr lang="fr-FR" sz="1100" i="1" u="sng" dirty="0">
                <a:solidFill>
                  <a:srgbClr val="00B050"/>
                </a:solidFill>
                <a:latin typeface="Comic Sans MS" panose="030F0702030302020204" pitchFamily="66" charset="0"/>
              </a:rPr>
              <a:t>Client</a:t>
            </a:r>
            <a:r>
              <a:rPr lang="fr-FR" sz="1100" i="1" dirty="0">
                <a:solidFill>
                  <a:srgbClr val="00B050"/>
                </a:solidFill>
                <a:latin typeface="Comic Sans MS" panose="030F0702030302020204" pitchFamily="66" charset="0"/>
              </a:rPr>
              <a:t>: J’aimerais un balcon et être en pension complète.</a:t>
            </a:r>
          </a:p>
          <a:p>
            <a:pPr>
              <a:lnSpc>
                <a:spcPct val="200000"/>
              </a:lnSpc>
            </a:pPr>
            <a:r>
              <a:rPr lang="fr-FR" sz="1100" u="sng" dirty="0" err="1">
                <a:solidFill>
                  <a:srgbClr val="0070C0"/>
                </a:solidFill>
                <a:latin typeface="Comic Sans MS" panose="030F0702030302020204" pitchFamily="66" charset="0"/>
              </a:rPr>
              <a:t>Receptioniste</a:t>
            </a:r>
            <a:r>
              <a:rPr lang="fr-FR" sz="1100" dirty="0">
                <a:solidFill>
                  <a:srgbClr val="0070C0"/>
                </a:solidFill>
                <a:latin typeface="Comic Sans MS" panose="030F0702030302020204" pitchFamily="66" charset="0"/>
              </a:rPr>
              <a:t>. Très bien. Cela fera 130 euros par nuit</a:t>
            </a:r>
          </a:p>
          <a:p>
            <a:pPr>
              <a:lnSpc>
                <a:spcPct val="200000"/>
              </a:lnSpc>
            </a:pPr>
            <a:r>
              <a:rPr lang="fr-FR" sz="1100" dirty="0">
                <a:solidFill>
                  <a:srgbClr val="FF0000"/>
                </a:solidFill>
                <a:latin typeface="Comic Sans MS" panose="030F0702030302020204" pitchFamily="66" charset="0"/>
              </a:rPr>
              <a:t>	</a:t>
            </a:r>
            <a:r>
              <a:rPr lang="fr-FR" sz="1100" i="1" u="sng" dirty="0">
                <a:solidFill>
                  <a:srgbClr val="00B050"/>
                </a:solidFill>
                <a:latin typeface="Comic Sans MS" panose="030F0702030302020204" pitchFamily="66" charset="0"/>
              </a:rPr>
              <a:t>Cliente</a:t>
            </a:r>
            <a:r>
              <a:rPr lang="fr-FR" sz="1100" i="1" dirty="0">
                <a:solidFill>
                  <a:srgbClr val="00B050"/>
                </a:solidFill>
                <a:latin typeface="Comic Sans MS" panose="030F0702030302020204" pitchFamily="66" charset="0"/>
              </a:rPr>
              <a:t>: Merci, est-ce que le Wifi est gratuit?</a:t>
            </a:r>
          </a:p>
          <a:p>
            <a:pPr>
              <a:lnSpc>
                <a:spcPct val="200000"/>
              </a:lnSpc>
            </a:pPr>
            <a:r>
              <a:rPr lang="fr-FR" sz="1100" u="sng" dirty="0" err="1">
                <a:solidFill>
                  <a:srgbClr val="0070C0"/>
                </a:solidFill>
                <a:latin typeface="Comic Sans MS" panose="030F0702030302020204" pitchFamily="66" charset="0"/>
              </a:rPr>
              <a:t>Receptioniste</a:t>
            </a:r>
            <a:r>
              <a:rPr lang="fr-FR" sz="1100" dirty="0">
                <a:solidFill>
                  <a:srgbClr val="0070C0"/>
                </a:solidFill>
                <a:latin typeface="Comic Sans MS" panose="030F0702030302020204" pitchFamily="66" charset="0"/>
              </a:rPr>
              <a:t>. Bien sûr</a:t>
            </a:r>
          </a:p>
        </p:txBody>
      </p:sp>
      <p:graphicFrame>
        <p:nvGraphicFramePr>
          <p:cNvPr id="6" name="Table 5">
            <a:extLst>
              <a:ext uri="{FF2B5EF4-FFF2-40B4-BE49-F238E27FC236}">
                <a16:creationId xmlns:a16="http://schemas.microsoft.com/office/drawing/2014/main" id="{841DA7C9-B56D-8514-DD50-FA568D85DDC7}"/>
              </a:ext>
            </a:extLst>
          </p:cNvPr>
          <p:cNvGraphicFramePr>
            <a:graphicFrameLocks noGrp="1"/>
          </p:cNvGraphicFramePr>
          <p:nvPr>
            <p:extLst>
              <p:ext uri="{D42A27DB-BD31-4B8C-83A1-F6EECF244321}">
                <p14:modId xmlns:p14="http://schemas.microsoft.com/office/powerpoint/2010/main" val="2207620660"/>
              </p:ext>
            </p:extLst>
          </p:nvPr>
        </p:nvGraphicFramePr>
        <p:xfrm>
          <a:off x="4628011" y="125732"/>
          <a:ext cx="4417908" cy="396240"/>
        </p:xfrm>
        <a:graphic>
          <a:graphicData uri="http://schemas.openxmlformats.org/drawingml/2006/table">
            <a:tbl>
              <a:tblPr firstRow="1" bandRow="1">
                <a:tableStyleId>{5C22544A-7EE6-4342-B048-85BDC9FD1C3A}</a:tableStyleId>
              </a:tblPr>
              <a:tblGrid>
                <a:gridCol w="1104477">
                  <a:extLst>
                    <a:ext uri="{9D8B030D-6E8A-4147-A177-3AD203B41FA5}">
                      <a16:colId xmlns:a16="http://schemas.microsoft.com/office/drawing/2014/main" val="1881788536"/>
                    </a:ext>
                  </a:extLst>
                </a:gridCol>
                <a:gridCol w="1104477">
                  <a:extLst>
                    <a:ext uri="{9D8B030D-6E8A-4147-A177-3AD203B41FA5}">
                      <a16:colId xmlns:a16="http://schemas.microsoft.com/office/drawing/2014/main" val="59196699"/>
                    </a:ext>
                  </a:extLst>
                </a:gridCol>
                <a:gridCol w="1104477">
                  <a:extLst>
                    <a:ext uri="{9D8B030D-6E8A-4147-A177-3AD203B41FA5}">
                      <a16:colId xmlns:a16="http://schemas.microsoft.com/office/drawing/2014/main" val="402020504"/>
                    </a:ext>
                  </a:extLst>
                </a:gridCol>
                <a:gridCol w="1104477">
                  <a:extLst>
                    <a:ext uri="{9D8B030D-6E8A-4147-A177-3AD203B41FA5}">
                      <a16:colId xmlns:a16="http://schemas.microsoft.com/office/drawing/2014/main" val="416673502"/>
                    </a:ext>
                  </a:extLst>
                </a:gridCol>
              </a:tblGrid>
              <a:tr h="370840">
                <a:tc>
                  <a:txBody>
                    <a:bodyPr/>
                    <a:lstStyle/>
                    <a:p>
                      <a:r>
                        <a:rPr lang="en-US" sz="1000" dirty="0">
                          <a:solidFill>
                            <a:schemeClr val="tx1"/>
                          </a:solidFill>
                        </a:rPr>
                        <a:t>Reservations</a:t>
                      </a:r>
                    </a:p>
                  </a:txBody>
                  <a:tcPr>
                    <a:noFill/>
                  </a:tcPr>
                </a:tc>
                <a:tc>
                  <a:txBody>
                    <a:bodyPr/>
                    <a:lstStyle/>
                    <a:p>
                      <a:endParaRPr lang="en-US" sz="1000"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Hotel Facilities</a:t>
                      </a:r>
                    </a:p>
                    <a:p>
                      <a:endParaRPr lang="en-US" sz="1000" dirty="0">
                        <a:solidFill>
                          <a:schemeClr val="tx1"/>
                        </a:solidFill>
                      </a:endParaRPr>
                    </a:p>
                  </a:txBody>
                  <a:tcPr>
                    <a:noFill/>
                  </a:tcPr>
                </a:tc>
                <a:tc>
                  <a:txBody>
                    <a:bodyPr/>
                    <a:lstStyle/>
                    <a:p>
                      <a:endParaRPr lang="en-US" sz="1000" dirty="0">
                        <a:solidFill>
                          <a:schemeClr val="tx1"/>
                        </a:solidFill>
                      </a:endParaRPr>
                    </a:p>
                  </a:txBody>
                  <a:tcPr>
                    <a:noFill/>
                  </a:tcPr>
                </a:tc>
                <a:extLst>
                  <a:ext uri="{0D108BD9-81ED-4DB2-BD59-A6C34878D82A}">
                    <a16:rowId xmlns:a16="http://schemas.microsoft.com/office/drawing/2014/main" val="2929879280"/>
                  </a:ext>
                </a:extLst>
              </a:tr>
            </a:tbl>
          </a:graphicData>
        </a:graphic>
      </p:graphicFrame>
      <p:sp>
        <p:nvSpPr>
          <p:cNvPr id="11" name="TextBox 10">
            <a:extLst>
              <a:ext uri="{FF2B5EF4-FFF2-40B4-BE49-F238E27FC236}">
                <a16:creationId xmlns:a16="http://schemas.microsoft.com/office/drawing/2014/main" id="{64F3CA60-CAA4-06D5-493D-D45C95FF35B1}"/>
              </a:ext>
            </a:extLst>
          </p:cNvPr>
          <p:cNvSpPr txBox="1"/>
          <p:nvPr/>
        </p:nvSpPr>
        <p:spPr>
          <a:xfrm>
            <a:off x="0" y="111098"/>
            <a:ext cx="4043470" cy="369332"/>
          </a:xfrm>
          <a:prstGeom prst="rect">
            <a:avLst/>
          </a:prstGeom>
          <a:noFill/>
        </p:spPr>
        <p:txBody>
          <a:bodyPr wrap="square">
            <a:spAutoFit/>
          </a:bodyPr>
          <a:lstStyle/>
          <a:p>
            <a:r>
              <a:rPr lang="en-US" dirty="0"/>
              <a:t>Holidays</a:t>
            </a:r>
          </a:p>
        </p:txBody>
      </p:sp>
      <p:pic>
        <p:nvPicPr>
          <p:cNvPr id="15" name="Picture 14" descr="A qr code on a white background&#10;&#10;Description automatically generated">
            <a:extLst>
              <a:ext uri="{FF2B5EF4-FFF2-40B4-BE49-F238E27FC236}">
                <a16:creationId xmlns:a16="http://schemas.microsoft.com/office/drawing/2014/main" id="{2038442D-E61F-2240-EB69-A3276668D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429" y="51962"/>
            <a:ext cx="649373" cy="647179"/>
          </a:xfrm>
          <a:prstGeom prst="rect">
            <a:avLst/>
          </a:prstGeom>
        </p:spPr>
      </p:pic>
      <p:pic>
        <p:nvPicPr>
          <p:cNvPr id="18" name="Picture 17" descr="A qr code with a few black squares&#10;&#10;Description automatically generated">
            <a:extLst>
              <a:ext uri="{FF2B5EF4-FFF2-40B4-BE49-F238E27FC236}">
                <a16:creationId xmlns:a16="http://schemas.microsoft.com/office/drawing/2014/main" id="{695F10CD-143F-A888-E28F-D0FC7901F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822" y="32534"/>
            <a:ext cx="668867" cy="666607"/>
          </a:xfrm>
          <a:prstGeom prst="rect">
            <a:avLst/>
          </a:prstGeom>
        </p:spPr>
      </p:pic>
    </p:spTree>
    <p:extLst>
      <p:ext uri="{BB962C8B-B14F-4D97-AF65-F5344CB8AC3E}">
        <p14:creationId xmlns:p14="http://schemas.microsoft.com/office/powerpoint/2010/main" val="188332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6387451" y="365400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841912" y="330023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52BB582-9ADC-4B29-9515-9A35275AA31F}"/>
              </a:ext>
            </a:extLst>
          </p:cNvPr>
          <p:cNvSpPr txBox="1"/>
          <p:nvPr/>
        </p:nvSpPr>
        <p:spPr>
          <a:xfrm>
            <a:off x="6101079" y="6390017"/>
            <a:ext cx="2843679" cy="369332"/>
          </a:xfrm>
          <a:prstGeom prst="rect">
            <a:avLst/>
          </a:prstGeom>
          <a:noFill/>
        </p:spPr>
        <p:txBody>
          <a:bodyPr wrap="square" rtlCol="0">
            <a:spAutoFit/>
          </a:bodyPr>
          <a:lstStyle/>
          <a:p>
            <a:pPr algn="ctr"/>
            <a:r>
              <a:rPr lang="en-GB">
                <a:solidFill>
                  <a:srgbClr val="0070C0"/>
                </a:solidFill>
                <a:latin typeface="Comic Sans MS" panose="030F0702030302020204" pitchFamily="66" charset="0"/>
              </a:rPr>
              <a:t>A model text on holidays</a:t>
            </a:r>
          </a:p>
        </p:txBody>
      </p:sp>
      <p:cxnSp>
        <p:nvCxnSpPr>
          <p:cNvPr id="5" name="Straight Arrow Connector 4">
            <a:extLst>
              <a:ext uri="{FF2B5EF4-FFF2-40B4-BE49-F238E27FC236}">
                <a16:creationId xmlns:a16="http://schemas.microsoft.com/office/drawing/2014/main" id="{81D45120-3A05-4619-8E37-2D542CD37916}"/>
              </a:ext>
            </a:extLst>
          </p:cNvPr>
          <p:cNvCxnSpPr>
            <a:cxnSpLocks/>
          </p:cNvCxnSpPr>
          <p:nvPr/>
        </p:nvCxnSpPr>
        <p:spPr>
          <a:xfrm flipV="1">
            <a:off x="6880311" y="6191789"/>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1AAA09A-3EDD-43FD-9809-0382789BF9B8}"/>
              </a:ext>
            </a:extLst>
          </p:cNvPr>
          <p:cNvCxnSpPr>
            <a:cxnSpLocks/>
          </p:cNvCxnSpPr>
          <p:nvPr/>
        </p:nvCxnSpPr>
        <p:spPr>
          <a:xfrm flipV="1">
            <a:off x="7574185" y="6199105"/>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428E4BE-E7A1-4CB5-A8D1-7D2455136E5B}"/>
              </a:ext>
            </a:extLst>
          </p:cNvPr>
          <p:cNvCxnSpPr>
            <a:cxnSpLocks/>
          </p:cNvCxnSpPr>
          <p:nvPr/>
        </p:nvCxnSpPr>
        <p:spPr>
          <a:xfrm flipV="1">
            <a:off x="8333724" y="6199104"/>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10">
            <a:extLst>
              <a:ext uri="{FF2B5EF4-FFF2-40B4-BE49-F238E27FC236}">
                <a16:creationId xmlns:a16="http://schemas.microsoft.com/office/drawing/2014/main" id="{852F2823-FA2B-4D1A-8982-F77893DCBFC3}"/>
              </a:ext>
            </a:extLst>
          </p:cNvPr>
          <p:cNvGraphicFramePr>
            <a:graphicFrameLocks noGrp="1"/>
          </p:cNvGraphicFramePr>
          <p:nvPr>
            <p:extLst>
              <p:ext uri="{D42A27DB-BD31-4B8C-83A1-F6EECF244321}">
                <p14:modId xmlns:p14="http://schemas.microsoft.com/office/powerpoint/2010/main" val="173018583"/>
              </p:ext>
            </p:extLst>
          </p:nvPr>
        </p:nvGraphicFramePr>
        <p:xfrm>
          <a:off x="6064609" y="625529"/>
          <a:ext cx="2981310" cy="5521568"/>
        </p:xfrm>
        <a:graphic>
          <a:graphicData uri="http://schemas.openxmlformats.org/drawingml/2006/table">
            <a:tbl>
              <a:tblPr firstRow="1" bandRow="1">
                <a:tableStyleId>{5940675A-B579-460E-94D1-54222C63F5DA}</a:tableStyleId>
              </a:tblPr>
              <a:tblGrid>
                <a:gridCol w="1490655">
                  <a:extLst>
                    <a:ext uri="{9D8B030D-6E8A-4147-A177-3AD203B41FA5}">
                      <a16:colId xmlns:a16="http://schemas.microsoft.com/office/drawing/2014/main" val="20000"/>
                    </a:ext>
                  </a:extLst>
                </a:gridCol>
                <a:gridCol w="1490655">
                  <a:extLst>
                    <a:ext uri="{9D8B030D-6E8A-4147-A177-3AD203B41FA5}">
                      <a16:colId xmlns:a16="http://schemas.microsoft.com/office/drawing/2014/main" val="20001"/>
                    </a:ext>
                  </a:extLst>
                </a:gridCol>
              </a:tblGrid>
              <a:tr h="0">
                <a:tc>
                  <a:txBody>
                    <a:bodyPr/>
                    <a:lstStyle/>
                    <a:p>
                      <a:r>
                        <a:rPr lang="fr-FR" sz="750" b="0" noProof="0">
                          <a:latin typeface="Comic Sans MS" panose="030F0902030302020204" pitchFamily="66" charset="0"/>
                        </a:rPr>
                        <a:t>Chaque année, je vais en vacances à Chypre avec mes parents </a:t>
                      </a:r>
                      <a:endParaRPr lang="fr-FR" sz="750" b="0" u="none" noProof="0">
                        <a:solidFill>
                          <a:schemeClr val="tx1"/>
                        </a:solidFill>
                        <a:latin typeface="Comic Sans MS" panose="030F0902030302020204" pitchFamily="66" charset="0"/>
                      </a:endParaRPr>
                    </a:p>
                  </a:txBody>
                  <a:tcPr>
                    <a:solidFill>
                      <a:schemeClr val="bg1"/>
                    </a:solidFill>
                  </a:tcPr>
                </a:tc>
                <a:tc>
                  <a:txBody>
                    <a:bodyPr/>
                    <a:lstStyle/>
                    <a:p>
                      <a:r>
                        <a:rPr lang="en-GB" sz="750" b="0" u="none">
                          <a:solidFill>
                            <a:schemeClr val="tx1"/>
                          </a:solidFill>
                          <a:latin typeface="Comic Sans MS" panose="030F0902030302020204" pitchFamily="66" charset="0"/>
                        </a:rPr>
                        <a:t>Every year I go on holiday to Cyprus with my parents</a:t>
                      </a:r>
                    </a:p>
                  </a:txBody>
                  <a:tcPr>
                    <a:solidFill>
                      <a:schemeClr val="bg1"/>
                    </a:solidFill>
                  </a:tcPr>
                </a:tc>
                <a:extLst>
                  <a:ext uri="{0D108BD9-81ED-4DB2-BD59-A6C34878D82A}">
                    <a16:rowId xmlns:a16="http://schemas.microsoft.com/office/drawing/2014/main" val="3459568349"/>
                  </a:ext>
                </a:extLst>
              </a:tr>
              <a:tr h="0">
                <a:tc>
                  <a:txBody>
                    <a:bodyPr/>
                    <a:lstStyle/>
                    <a:p>
                      <a:r>
                        <a:rPr lang="fr-FR" sz="750" b="0" noProof="0">
                          <a:latin typeface="Comic Sans MS" panose="030F0902030302020204" pitchFamily="66" charset="0"/>
                        </a:rPr>
                        <a:t>et nous voyageons en avion car c'est rapide et confortable.</a:t>
                      </a:r>
                    </a:p>
                  </a:txBody>
                  <a:tcPr>
                    <a:solidFill>
                      <a:schemeClr val="bg1"/>
                    </a:solidFill>
                  </a:tcPr>
                </a:tc>
                <a:tc>
                  <a:txBody>
                    <a:bodyPr/>
                    <a:lstStyle/>
                    <a:p>
                      <a:r>
                        <a:rPr lang="en-GB" sz="750" b="0" u="none">
                          <a:solidFill>
                            <a:schemeClr val="tx1"/>
                          </a:solidFill>
                          <a:latin typeface="Comic Sans MS" panose="030F0902030302020204" pitchFamily="66" charset="0"/>
                        </a:rPr>
                        <a:t>and we travel by plane because it’s fast and comfortable.</a:t>
                      </a:r>
                    </a:p>
                  </a:txBody>
                  <a:tcPr>
                    <a:solidFill>
                      <a:schemeClr val="bg1"/>
                    </a:solidFill>
                  </a:tcPr>
                </a:tc>
                <a:extLst>
                  <a:ext uri="{0D108BD9-81ED-4DB2-BD59-A6C34878D82A}">
                    <a16:rowId xmlns:a16="http://schemas.microsoft.com/office/drawing/2014/main" val="3233000221"/>
                  </a:ext>
                </a:extLst>
              </a:tr>
              <a:tr h="0">
                <a:tc>
                  <a:txBody>
                    <a:bodyPr/>
                    <a:lstStyle/>
                    <a:p>
                      <a:r>
                        <a:rPr lang="fr-FR" sz="750" b="0" noProof="0">
                          <a:latin typeface="Comic Sans MS" panose="030F0902030302020204" pitchFamily="66" charset="0"/>
                        </a:rPr>
                        <a:t>J'adore Chypre car il fait toujours chaud </a:t>
                      </a:r>
                      <a:endParaRPr lang="fr-FR" sz="750" b="0" u="sng" noProof="0">
                        <a:solidFill>
                          <a:schemeClr val="tx1"/>
                        </a:solidFill>
                        <a:latin typeface="Comic Sans MS" panose="030F0902030302020204" pitchFamily="66" charset="0"/>
                      </a:endParaRPr>
                    </a:p>
                  </a:txBody>
                  <a:tcPr>
                    <a:solidFill>
                      <a:schemeClr val="bg1"/>
                    </a:solidFill>
                  </a:tcPr>
                </a:tc>
                <a:tc>
                  <a:txBody>
                    <a:bodyPr/>
                    <a:lstStyle/>
                    <a:p>
                      <a:r>
                        <a:rPr lang="en-GB" sz="750" b="0" u="none">
                          <a:solidFill>
                            <a:schemeClr val="tx1"/>
                          </a:solidFill>
                          <a:latin typeface="Comic Sans MS" panose="030F0902030302020204" pitchFamily="66" charset="0"/>
                        </a:rPr>
                        <a:t>I love Cyprus because it’s always hot</a:t>
                      </a:r>
                    </a:p>
                  </a:txBody>
                  <a:tcPr>
                    <a:solidFill>
                      <a:schemeClr val="bg1"/>
                    </a:solidFill>
                  </a:tcPr>
                </a:tc>
                <a:extLst>
                  <a:ext uri="{0D108BD9-81ED-4DB2-BD59-A6C34878D82A}">
                    <a16:rowId xmlns:a16="http://schemas.microsoft.com/office/drawing/2014/main" val="3574730823"/>
                  </a:ext>
                </a:extLst>
              </a:tr>
              <a:tr h="0">
                <a:tc>
                  <a:txBody>
                    <a:bodyPr/>
                    <a:lstStyle/>
                    <a:p>
                      <a:r>
                        <a:rPr lang="fr-FR" sz="750" b="0" noProof="0">
                          <a:latin typeface="Comic Sans MS" panose="030F0902030302020204" pitchFamily="66" charset="0"/>
                        </a:rPr>
                        <a:t>et nous allons généralement à la plage pour bronzer</a:t>
                      </a:r>
                      <a:endParaRPr lang="fr-FR" sz="750" b="0" u="sng" noProof="0">
                        <a:solidFill>
                          <a:schemeClr val="tx1"/>
                        </a:solidFill>
                        <a:latin typeface="Comic Sans MS" panose="030F0902030302020204" pitchFamily="66" charset="0"/>
                      </a:endParaRPr>
                    </a:p>
                  </a:txBody>
                  <a:tcPr>
                    <a:solidFill>
                      <a:schemeClr val="bg1"/>
                    </a:solidFill>
                  </a:tcPr>
                </a:tc>
                <a:tc>
                  <a:txBody>
                    <a:bodyPr/>
                    <a:lstStyle/>
                    <a:p>
                      <a:r>
                        <a:rPr lang="en-GB" sz="750" b="0" u="none">
                          <a:solidFill>
                            <a:schemeClr val="tx1"/>
                          </a:solidFill>
                          <a:latin typeface="Comic Sans MS" panose="030F0902030302020204" pitchFamily="66" charset="0"/>
                        </a:rPr>
                        <a:t>and we tend to go to the beach and sunbathe</a:t>
                      </a:r>
                    </a:p>
                  </a:txBody>
                  <a:tcPr>
                    <a:solidFill>
                      <a:schemeClr val="bg1"/>
                    </a:solidFill>
                  </a:tcPr>
                </a:tc>
                <a:extLst>
                  <a:ext uri="{0D108BD9-81ED-4DB2-BD59-A6C34878D82A}">
                    <a16:rowId xmlns:a16="http://schemas.microsoft.com/office/drawing/2014/main" val="1238948132"/>
                  </a:ext>
                </a:extLst>
              </a:tr>
              <a:tr h="0">
                <a:tc>
                  <a:txBody>
                    <a:bodyPr/>
                    <a:lstStyle/>
                    <a:p>
                      <a:r>
                        <a:rPr lang="fr-FR" sz="750" b="0" noProof="0">
                          <a:latin typeface="Comic Sans MS" panose="030F0902030302020204" pitchFamily="66" charset="0"/>
                        </a:rPr>
                        <a:t>même si cela peut être un peu ennuyeux</a:t>
                      </a:r>
                      <a:endParaRPr lang="fr-FR" sz="750" b="0" u="none" noProof="0">
                        <a:solidFill>
                          <a:schemeClr val="tx1"/>
                        </a:solidFill>
                        <a:latin typeface="Comic Sans MS" panose="030F0902030302020204" pitchFamily="66" charset="0"/>
                      </a:endParaRPr>
                    </a:p>
                  </a:txBody>
                  <a:tcPr>
                    <a:solidFill>
                      <a:schemeClr val="bg1"/>
                    </a:solidFill>
                  </a:tcPr>
                </a:tc>
                <a:tc>
                  <a:txBody>
                    <a:bodyPr/>
                    <a:lstStyle/>
                    <a:p>
                      <a:r>
                        <a:rPr lang="en-GB" sz="750" b="0" u="none">
                          <a:solidFill>
                            <a:schemeClr val="tx1"/>
                          </a:solidFill>
                          <a:latin typeface="Comic Sans MS" panose="030F0902030302020204" pitchFamily="66" charset="0"/>
                        </a:rPr>
                        <a:t>although it can be a bit boring.</a:t>
                      </a:r>
                    </a:p>
                  </a:txBody>
                  <a:tcPr>
                    <a:solidFill>
                      <a:schemeClr val="bg1"/>
                    </a:solidFill>
                  </a:tcPr>
                </a:tc>
                <a:extLst>
                  <a:ext uri="{0D108BD9-81ED-4DB2-BD59-A6C34878D82A}">
                    <a16:rowId xmlns:a16="http://schemas.microsoft.com/office/drawing/2014/main" val="10001"/>
                  </a:ext>
                </a:extLst>
              </a:tr>
              <a:tr h="0">
                <a:tc>
                  <a:txBody>
                    <a:bodyPr/>
                    <a:lstStyle/>
                    <a:p>
                      <a:r>
                        <a:rPr lang="fr-FR" sz="750" b="0" noProof="0">
                          <a:latin typeface="Comic Sans MS" panose="030F0902030302020204" pitchFamily="66" charset="0"/>
                        </a:rPr>
                        <a:t>Récemment, je suis allé(e) à Paris avec ma classe </a:t>
                      </a:r>
                      <a:endParaRPr lang="fr-FR" sz="750" b="0" u="none" noProof="0">
                        <a:solidFill>
                          <a:schemeClr val="tx1"/>
                        </a:solidFill>
                        <a:latin typeface="Comic Sans MS" panose="030F0902030302020204" pitchFamily="66" charset="0"/>
                      </a:endParaRPr>
                    </a:p>
                  </a:txBody>
                  <a:tcPr>
                    <a:solidFill>
                      <a:schemeClr val="bg1"/>
                    </a:solidFill>
                  </a:tcPr>
                </a:tc>
                <a:tc>
                  <a:txBody>
                    <a:bodyPr/>
                    <a:lstStyle/>
                    <a:p>
                      <a:r>
                        <a:rPr lang="en-GB" sz="750" b="0" u="none">
                          <a:solidFill>
                            <a:schemeClr val="tx1"/>
                          </a:solidFill>
                          <a:latin typeface="Comic Sans MS" panose="030F0902030302020204" pitchFamily="66" charset="0"/>
                        </a:rPr>
                        <a:t>I’ve just been to Paris with my class and </a:t>
                      </a:r>
                    </a:p>
                  </a:txBody>
                  <a:tcPr>
                    <a:solidFill>
                      <a:schemeClr val="bg1"/>
                    </a:solidFill>
                  </a:tcPr>
                </a:tc>
                <a:extLst>
                  <a:ext uri="{0D108BD9-81ED-4DB2-BD59-A6C34878D82A}">
                    <a16:rowId xmlns:a16="http://schemas.microsoft.com/office/drawing/2014/main" val="10004"/>
                  </a:ext>
                </a:extLst>
              </a:tr>
              <a:tr h="0">
                <a:tc>
                  <a:txBody>
                    <a:bodyPr/>
                    <a:lstStyle/>
                    <a:p>
                      <a:r>
                        <a:rPr lang="fr-FR" sz="750" b="0" noProof="0">
                          <a:latin typeface="Comic Sans MS" panose="030F0902030302020204" pitchFamily="66" charset="0"/>
                        </a:rPr>
                        <a:t>et nous avons séjourné dans une auberge de jeunesse.</a:t>
                      </a:r>
                      <a:endParaRPr lang="fr-FR" sz="750" b="0" u="none" noProof="0">
                        <a:solidFill>
                          <a:schemeClr val="tx1"/>
                        </a:solidFill>
                        <a:latin typeface="Comic Sans MS" panose="030F0902030302020204" pitchFamily="66" charset="0"/>
                      </a:endParaRPr>
                    </a:p>
                  </a:txBody>
                  <a:tcPr marL="84406" marR="84406" marT="42203" marB="42203">
                    <a:solidFill>
                      <a:schemeClr val="bg1"/>
                    </a:solidFill>
                  </a:tcPr>
                </a:tc>
                <a:tc>
                  <a:txBody>
                    <a:bodyPr/>
                    <a:lstStyle/>
                    <a:p>
                      <a:r>
                        <a:rPr lang="en-GB" sz="750" b="0" u="none">
                          <a:solidFill>
                            <a:schemeClr val="tx1"/>
                          </a:solidFill>
                          <a:latin typeface="Comic Sans MS" panose="030F0902030302020204" pitchFamily="66" charset="0"/>
                        </a:rPr>
                        <a:t>we stayed in a youth hostel.</a:t>
                      </a:r>
                    </a:p>
                  </a:txBody>
                  <a:tcPr marL="84406" marR="84406" marT="42203" marB="42203">
                    <a:solidFill>
                      <a:schemeClr val="bg1"/>
                    </a:solidFill>
                  </a:tcPr>
                </a:tc>
                <a:extLst>
                  <a:ext uri="{0D108BD9-81ED-4DB2-BD59-A6C34878D82A}">
                    <a16:rowId xmlns:a16="http://schemas.microsoft.com/office/drawing/2014/main" val="10005"/>
                  </a:ext>
                </a:extLst>
              </a:tr>
              <a:tr h="0">
                <a:tc>
                  <a:txBody>
                    <a:bodyPr/>
                    <a:lstStyle/>
                    <a:p>
                      <a:r>
                        <a:rPr lang="fr-FR" sz="750" b="0" noProof="0">
                          <a:latin typeface="Comic Sans MS" panose="030F0902030302020204" pitchFamily="66" charset="0"/>
                        </a:rPr>
                        <a:t>J'ai passé un bon moment, mais le premier jour, j'ai eu un accident </a:t>
                      </a:r>
                      <a:endParaRPr lang="fr-FR" sz="750" b="0" u="sng" noProof="0">
                        <a:solidFill>
                          <a:schemeClr val="tx1"/>
                        </a:solidFill>
                        <a:latin typeface="Comic Sans MS" panose="030F0902030302020204" pitchFamily="66" charset="0"/>
                      </a:endParaRPr>
                    </a:p>
                  </a:txBody>
                  <a:tcPr marL="84406" marR="84406" marT="42203" marB="42203">
                    <a:solidFill>
                      <a:schemeClr val="bg1"/>
                    </a:solidFill>
                  </a:tcPr>
                </a:tc>
                <a:tc>
                  <a:txBody>
                    <a:bodyPr/>
                    <a:lstStyle/>
                    <a:p>
                      <a:r>
                        <a:rPr lang="en-GB" sz="750" b="0" u="none">
                          <a:solidFill>
                            <a:schemeClr val="tx1"/>
                          </a:solidFill>
                          <a:latin typeface="Comic Sans MS" panose="030F0902030302020204" pitchFamily="66" charset="0"/>
                        </a:rPr>
                        <a:t>I had a good time but on the first day I had an accident</a:t>
                      </a:r>
                    </a:p>
                  </a:txBody>
                  <a:tcPr marL="84406" marR="84406" marT="42203" marB="42203">
                    <a:solidFill>
                      <a:schemeClr val="bg1"/>
                    </a:solidFill>
                  </a:tcPr>
                </a:tc>
                <a:extLst>
                  <a:ext uri="{0D108BD9-81ED-4DB2-BD59-A6C34878D82A}">
                    <a16:rowId xmlns:a16="http://schemas.microsoft.com/office/drawing/2014/main" val="10006"/>
                  </a:ext>
                </a:extLst>
              </a:tr>
              <a:tr h="0">
                <a:tc>
                  <a:txBody>
                    <a:bodyPr/>
                    <a:lstStyle/>
                    <a:p>
                      <a:r>
                        <a:rPr lang="fr-FR" sz="750" b="0" noProof="0">
                          <a:latin typeface="Comic Sans MS" panose="030F0902030302020204" pitchFamily="66" charset="0"/>
                        </a:rPr>
                        <a:t>et j'ai dû aller à l'hôpital.</a:t>
                      </a:r>
                      <a:endParaRPr lang="fr-FR" sz="750" b="0" u="none" noProof="0" dirty="0">
                        <a:solidFill>
                          <a:schemeClr val="tx1"/>
                        </a:solidFill>
                        <a:latin typeface="Comic Sans MS" panose="030F0902030302020204" pitchFamily="66" charset="0"/>
                      </a:endParaRPr>
                    </a:p>
                  </a:txBody>
                  <a:tcPr>
                    <a:solidFill>
                      <a:schemeClr val="bg1"/>
                    </a:solidFill>
                  </a:tcPr>
                </a:tc>
                <a:tc>
                  <a:txBody>
                    <a:bodyPr/>
                    <a:lstStyle/>
                    <a:p>
                      <a:r>
                        <a:rPr lang="en-GB" sz="750" b="0" u="none">
                          <a:solidFill>
                            <a:schemeClr val="tx1"/>
                          </a:solidFill>
                          <a:latin typeface="Comic Sans MS" panose="030F0902030302020204" pitchFamily="66" charset="0"/>
                        </a:rPr>
                        <a:t>and I had to go to hospital.</a:t>
                      </a:r>
                    </a:p>
                  </a:txBody>
                  <a:tcPr>
                    <a:solidFill>
                      <a:schemeClr val="bg1"/>
                    </a:solidFill>
                  </a:tcPr>
                </a:tc>
                <a:extLst>
                  <a:ext uri="{0D108BD9-81ED-4DB2-BD59-A6C34878D82A}">
                    <a16:rowId xmlns:a16="http://schemas.microsoft.com/office/drawing/2014/main" val="3895669012"/>
                  </a:ext>
                </a:extLst>
              </a:tr>
              <a:tr h="0">
                <a:tc>
                  <a:txBody>
                    <a:bodyPr/>
                    <a:lstStyle/>
                    <a:p>
                      <a:r>
                        <a:rPr lang="fr-FR" sz="750" b="0" noProof="0">
                          <a:latin typeface="Comic Sans MS" panose="030F0902030302020204" pitchFamily="66" charset="0"/>
                        </a:rPr>
                        <a:t>De plus, j'ai perdu mon passeport. </a:t>
                      </a:r>
                      <a:endParaRPr lang="fr-FR" sz="750" b="0" u="none" noProof="0">
                        <a:solidFill>
                          <a:schemeClr val="tx1"/>
                        </a:solidFill>
                        <a:latin typeface="Comic Sans MS" panose="030F0902030302020204" pitchFamily="66" charset="0"/>
                      </a:endParaRPr>
                    </a:p>
                  </a:txBody>
                  <a:tcPr>
                    <a:solidFill>
                      <a:schemeClr val="bg1"/>
                    </a:solidFill>
                  </a:tcPr>
                </a:tc>
                <a:tc>
                  <a:txBody>
                    <a:bodyPr/>
                    <a:lstStyle/>
                    <a:p>
                      <a:r>
                        <a:rPr lang="en-GB" sz="750" b="0" u="none">
                          <a:solidFill>
                            <a:schemeClr val="tx1"/>
                          </a:solidFill>
                          <a:latin typeface="Comic Sans MS" panose="030F0902030302020204" pitchFamily="66" charset="0"/>
                        </a:rPr>
                        <a:t>Moreover, I lost my passport.</a:t>
                      </a:r>
                    </a:p>
                  </a:txBody>
                  <a:tcPr>
                    <a:solidFill>
                      <a:schemeClr val="bg1"/>
                    </a:solidFill>
                  </a:tcPr>
                </a:tc>
                <a:extLst>
                  <a:ext uri="{0D108BD9-81ED-4DB2-BD59-A6C34878D82A}">
                    <a16:rowId xmlns:a16="http://schemas.microsoft.com/office/drawing/2014/main" val="3530178940"/>
                  </a:ext>
                </a:extLst>
              </a:tr>
              <a:tr h="0">
                <a:tc>
                  <a:txBody>
                    <a:bodyPr/>
                    <a:lstStyle/>
                    <a:p>
                      <a:r>
                        <a:rPr lang="fr-FR" sz="750" b="0" noProof="0">
                          <a:latin typeface="Comic Sans MS" panose="030F0902030302020204" pitchFamily="66" charset="0"/>
                        </a:rPr>
                        <a:t>Quel désastre !</a:t>
                      </a:r>
                    </a:p>
                  </a:txBody>
                  <a:tcPr marL="84406" marR="84406" marT="42203" marB="42203">
                    <a:solidFill>
                      <a:schemeClr val="bg1"/>
                    </a:solidFill>
                  </a:tcPr>
                </a:tc>
                <a:tc>
                  <a:txBody>
                    <a:bodyPr/>
                    <a:lstStyle/>
                    <a:p>
                      <a:r>
                        <a:rPr lang="en-GB" sz="750" b="0" u="none">
                          <a:solidFill>
                            <a:schemeClr val="tx1"/>
                          </a:solidFill>
                          <a:latin typeface="Comic Sans MS" panose="030F0902030302020204" pitchFamily="66" charset="0"/>
                        </a:rPr>
                        <a:t>What a disaster!</a:t>
                      </a:r>
                    </a:p>
                  </a:txBody>
                  <a:tcPr marL="84406" marR="84406" marT="42203" marB="42203">
                    <a:solidFill>
                      <a:schemeClr val="bg1"/>
                    </a:solidFill>
                  </a:tcPr>
                </a:tc>
                <a:extLst>
                  <a:ext uri="{0D108BD9-81ED-4DB2-BD59-A6C34878D82A}">
                    <a16:rowId xmlns:a16="http://schemas.microsoft.com/office/drawing/2014/main" val="3975173833"/>
                  </a:ext>
                </a:extLst>
              </a:tr>
              <a:tr h="0">
                <a:tc>
                  <a:txBody>
                    <a:bodyPr/>
                    <a:lstStyle/>
                    <a:p>
                      <a:r>
                        <a:rPr lang="fr-FR" sz="750" b="0" noProof="0" dirty="0">
                          <a:latin typeface="Comic Sans MS" panose="030F0902030302020204" pitchFamily="66" charset="0"/>
                        </a:rPr>
                        <a:t>J'ai toujours rêvé d'aller en Égypte </a:t>
                      </a:r>
                      <a:endParaRPr lang="fr-FR" sz="750" b="0" u="sng" noProof="0" dirty="0">
                        <a:solidFill>
                          <a:schemeClr val="tx1"/>
                        </a:solidFill>
                        <a:latin typeface="Comic Sans MS" panose="030F0902030302020204" pitchFamily="66" charset="0"/>
                      </a:endParaRPr>
                    </a:p>
                  </a:txBody>
                  <a:tcPr marL="84406" marR="84406" marT="42203" marB="42203">
                    <a:solidFill>
                      <a:schemeClr val="bg1"/>
                    </a:solidFill>
                  </a:tcPr>
                </a:tc>
                <a:tc>
                  <a:txBody>
                    <a:bodyPr/>
                    <a:lstStyle/>
                    <a:p>
                      <a:r>
                        <a:rPr lang="en-GB" sz="750" b="0" u="none">
                          <a:solidFill>
                            <a:schemeClr val="tx1"/>
                          </a:solidFill>
                          <a:latin typeface="Comic Sans MS" panose="030F0902030302020204" pitchFamily="66" charset="0"/>
                        </a:rPr>
                        <a:t>I’ve always dreamed of going to Egypt</a:t>
                      </a:r>
                    </a:p>
                  </a:txBody>
                  <a:tcPr marL="84406" marR="84406" marT="42203" marB="42203">
                    <a:solidFill>
                      <a:schemeClr val="bg1"/>
                    </a:solidFill>
                  </a:tcPr>
                </a:tc>
                <a:extLst>
                  <a:ext uri="{0D108BD9-81ED-4DB2-BD59-A6C34878D82A}">
                    <a16:rowId xmlns:a16="http://schemas.microsoft.com/office/drawing/2014/main" val="2222498975"/>
                  </a:ext>
                </a:extLst>
              </a:tr>
              <a:tr h="0">
                <a:tc>
                  <a:txBody>
                    <a:bodyPr/>
                    <a:lstStyle/>
                    <a:p>
                      <a:r>
                        <a:rPr lang="fr-FR" sz="750" b="0" noProof="0">
                          <a:latin typeface="Comic Sans MS" panose="030F0902030302020204" pitchFamily="66" charset="0"/>
                        </a:rPr>
                        <a:t>car j'adore la culture et l'histoire.</a:t>
                      </a:r>
                      <a:endParaRPr lang="fr-FR" sz="750" b="0" noProof="0" dirty="0">
                        <a:latin typeface="Comic Sans MS" panose="030F0902030302020204" pitchFamily="66" charset="0"/>
                      </a:endParaRPr>
                    </a:p>
                  </a:txBody>
                  <a:tcPr marL="84406" marR="84406" marT="42203" marB="42203">
                    <a:solidFill>
                      <a:schemeClr val="bg1"/>
                    </a:solidFill>
                  </a:tcPr>
                </a:tc>
                <a:tc>
                  <a:txBody>
                    <a:bodyPr/>
                    <a:lstStyle/>
                    <a:p>
                      <a:r>
                        <a:rPr lang="en-GB" sz="750" b="0" u="none">
                          <a:solidFill>
                            <a:schemeClr val="tx1"/>
                          </a:solidFill>
                          <a:latin typeface="Comic Sans MS" panose="030F0902030302020204" pitchFamily="66" charset="0"/>
                        </a:rPr>
                        <a:t>because I love the culture and the history.</a:t>
                      </a:r>
                    </a:p>
                  </a:txBody>
                  <a:tcPr marL="84406" marR="84406" marT="42203" marB="42203">
                    <a:solidFill>
                      <a:schemeClr val="bg1"/>
                    </a:solidFill>
                  </a:tcPr>
                </a:tc>
                <a:extLst>
                  <a:ext uri="{0D108BD9-81ED-4DB2-BD59-A6C34878D82A}">
                    <a16:rowId xmlns:a16="http://schemas.microsoft.com/office/drawing/2014/main" val="2689021854"/>
                  </a:ext>
                </a:extLst>
              </a:tr>
              <a:tr h="0">
                <a:tc>
                  <a:txBody>
                    <a:bodyPr/>
                    <a:lstStyle/>
                    <a:p>
                      <a:r>
                        <a:rPr lang="fr-FR" sz="750" b="0" noProof="0">
                          <a:latin typeface="Comic Sans MS" panose="030F0902030302020204" pitchFamily="66" charset="0"/>
                        </a:rPr>
                        <a:t>J'aimerais y aller à l'avenir avec mes amis et visiter beaucoup de monuments historiques</a:t>
                      </a:r>
                      <a:endParaRPr lang="fr-FR" sz="750" b="0" u="none" noProof="0" dirty="0">
                        <a:solidFill>
                          <a:schemeClr val="tx1"/>
                        </a:solidFill>
                        <a:latin typeface="Comic Sans MS" panose="030F0902030302020204" pitchFamily="66" charset="0"/>
                      </a:endParaRPr>
                    </a:p>
                  </a:txBody>
                  <a:tcPr marL="84406" marR="84406" marT="42203" marB="42203">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0" u="none">
                          <a:solidFill>
                            <a:schemeClr val="tx1"/>
                          </a:solidFill>
                          <a:latin typeface="Comic Sans MS" panose="030F0902030302020204" pitchFamily="66" charset="0"/>
                        </a:rPr>
                        <a:t>I’d like to go in the future with my friends and we would visit lots of historical monuments.</a:t>
                      </a:r>
                    </a:p>
                    <a:p>
                      <a:endParaRPr lang="en-GB" sz="750" b="0" u="none">
                        <a:solidFill>
                          <a:schemeClr val="tx1"/>
                        </a:solidFill>
                        <a:latin typeface="Comic Sans MS" panose="030F0902030302020204" pitchFamily="66" charset="0"/>
                      </a:endParaRPr>
                    </a:p>
                  </a:txBody>
                  <a:tcPr marL="84406" marR="84406" marT="42203" marB="42203">
                    <a:solidFill>
                      <a:schemeClr val="bg1"/>
                    </a:solidFill>
                  </a:tcPr>
                </a:tc>
                <a:extLst>
                  <a:ext uri="{0D108BD9-81ED-4DB2-BD59-A6C34878D82A}">
                    <a16:rowId xmlns:a16="http://schemas.microsoft.com/office/drawing/2014/main" val="2091602831"/>
                  </a:ext>
                </a:extLst>
              </a:tr>
              <a:tr h="0">
                <a:tc>
                  <a:txBody>
                    <a:bodyPr/>
                    <a:lstStyle/>
                    <a:p>
                      <a:r>
                        <a:rPr lang="fr-FR" sz="750" b="0" noProof="0">
                          <a:latin typeface="Comic Sans MS" panose="030F0902030302020204" pitchFamily="66" charset="0"/>
                        </a:rPr>
                        <a:t>Le pire, c'est que cela coûte très cher.</a:t>
                      </a:r>
                      <a:endParaRPr lang="fr-FR" sz="750" b="0" u="none" noProof="0">
                        <a:solidFill>
                          <a:schemeClr val="tx1"/>
                        </a:solidFill>
                        <a:latin typeface="Comic Sans MS" panose="030F0902030302020204" pitchFamily="66" charset="0"/>
                      </a:endParaRPr>
                    </a:p>
                  </a:txBody>
                  <a:tcPr marL="84406" marR="84406" marT="42203" marB="42203">
                    <a:solidFill>
                      <a:schemeClr val="bg1"/>
                    </a:solidFill>
                  </a:tcPr>
                </a:tc>
                <a:tc>
                  <a:txBody>
                    <a:bodyPr/>
                    <a:lstStyle/>
                    <a:p>
                      <a:r>
                        <a:rPr lang="en-GB" sz="750" b="0" u="none">
                          <a:solidFill>
                            <a:schemeClr val="tx1"/>
                          </a:solidFill>
                          <a:latin typeface="Comic Sans MS" panose="030F0902030302020204" pitchFamily="66" charset="0"/>
                        </a:rPr>
                        <a:t>The worst thing is that it costs and arm and a leg.</a:t>
                      </a:r>
                    </a:p>
                  </a:txBody>
                  <a:tcPr marL="84406" marR="84406" marT="42203" marB="42203">
                    <a:solidFill>
                      <a:schemeClr val="bg1"/>
                    </a:solidFill>
                  </a:tcPr>
                </a:tc>
                <a:extLst>
                  <a:ext uri="{0D108BD9-81ED-4DB2-BD59-A6C34878D82A}">
                    <a16:rowId xmlns:a16="http://schemas.microsoft.com/office/drawing/2014/main" val="1600212331"/>
                  </a:ext>
                </a:extLst>
              </a:tr>
              <a:tr h="0">
                <a:tc>
                  <a:txBody>
                    <a:bodyPr/>
                    <a:lstStyle/>
                    <a:p>
                      <a:r>
                        <a:rPr lang="fr-FR" sz="750" b="0" noProof="0">
                          <a:latin typeface="Comic Sans MS" panose="030F0902030302020204" pitchFamily="66" charset="0"/>
                        </a:rPr>
                        <a:t>J'aimerais avoir plus d'argent !</a:t>
                      </a:r>
                      <a:endParaRPr lang="fr-FR" sz="750" b="0" noProof="0" dirty="0">
                        <a:latin typeface="Comic Sans MS" panose="030F0902030302020204" pitchFamily="66" charset="0"/>
                      </a:endParaRPr>
                    </a:p>
                  </a:txBody>
                  <a:tcPr marL="84406" marR="84406" marT="42203" marB="42203">
                    <a:solidFill>
                      <a:schemeClr val="bg1"/>
                    </a:solidFill>
                  </a:tcPr>
                </a:tc>
                <a:tc>
                  <a:txBody>
                    <a:bodyPr/>
                    <a:lstStyle/>
                    <a:p>
                      <a:r>
                        <a:rPr lang="en-GB" sz="750" b="0" u="none" dirty="0">
                          <a:solidFill>
                            <a:schemeClr val="tx1"/>
                          </a:solidFill>
                          <a:latin typeface="Comic Sans MS" panose="030F0902030302020204" pitchFamily="66" charset="0"/>
                        </a:rPr>
                        <a:t>If only I had more money!</a:t>
                      </a:r>
                    </a:p>
                  </a:txBody>
                  <a:tcPr marL="84406" marR="84406" marT="42203" marB="42203">
                    <a:solidFill>
                      <a:schemeClr val="bg1"/>
                    </a:solidFill>
                  </a:tcPr>
                </a:tc>
                <a:extLst>
                  <a:ext uri="{0D108BD9-81ED-4DB2-BD59-A6C34878D82A}">
                    <a16:rowId xmlns:a16="http://schemas.microsoft.com/office/drawing/2014/main" val="1535033436"/>
                  </a:ext>
                </a:extLst>
              </a:tr>
            </a:tbl>
          </a:graphicData>
        </a:graphic>
      </p:graphicFrame>
      <p:sp>
        <p:nvSpPr>
          <p:cNvPr id="9" name="TextBox 8">
            <a:extLst>
              <a:ext uri="{FF2B5EF4-FFF2-40B4-BE49-F238E27FC236}">
                <a16:creationId xmlns:a16="http://schemas.microsoft.com/office/drawing/2014/main" id="{FA793B4D-4AF7-4469-A2A7-0540138970E1}"/>
              </a:ext>
            </a:extLst>
          </p:cNvPr>
          <p:cNvSpPr txBox="1"/>
          <p:nvPr/>
        </p:nvSpPr>
        <p:spPr>
          <a:xfrm>
            <a:off x="4572000" y="311152"/>
            <a:ext cx="787561" cy="215444"/>
          </a:xfrm>
          <a:prstGeom prst="rect">
            <a:avLst/>
          </a:prstGeom>
          <a:noFill/>
        </p:spPr>
        <p:txBody>
          <a:bodyPr wrap="square" rtlCol="0">
            <a:spAutoFit/>
          </a:bodyPr>
          <a:lstStyle/>
          <a:p>
            <a:pPr algn="ctr"/>
            <a:r>
              <a:rPr lang="en-GB" sz="800">
                <a:solidFill>
                  <a:schemeClr val="bg1"/>
                </a:solidFill>
                <a:latin typeface="Comic Sans MS" panose="030F0702030302020204" pitchFamily="66" charset="0"/>
              </a:rPr>
              <a:t>Changes</a:t>
            </a:r>
          </a:p>
        </p:txBody>
      </p:sp>
      <p:sp>
        <p:nvSpPr>
          <p:cNvPr id="12" name="TextBox 11">
            <a:extLst>
              <a:ext uri="{FF2B5EF4-FFF2-40B4-BE49-F238E27FC236}">
                <a16:creationId xmlns:a16="http://schemas.microsoft.com/office/drawing/2014/main" id="{B4D3D82D-F222-4B58-967B-4E075FE8A825}"/>
              </a:ext>
            </a:extLst>
          </p:cNvPr>
          <p:cNvSpPr txBox="1"/>
          <p:nvPr/>
        </p:nvSpPr>
        <p:spPr>
          <a:xfrm>
            <a:off x="5724851" y="188042"/>
            <a:ext cx="788218" cy="215444"/>
          </a:xfrm>
          <a:prstGeom prst="rect">
            <a:avLst/>
          </a:prstGeom>
          <a:noFill/>
        </p:spPr>
        <p:txBody>
          <a:bodyPr wrap="square" rtlCol="0">
            <a:spAutoFit/>
          </a:bodyPr>
          <a:lstStyle/>
          <a:p>
            <a:pPr algn="ctr"/>
            <a:r>
              <a:rPr lang="en-GB" sz="800">
                <a:solidFill>
                  <a:schemeClr val="bg1"/>
                </a:solidFill>
                <a:latin typeface="Comic Sans MS" panose="030F0702030302020204" pitchFamily="66" charset="0"/>
              </a:rPr>
              <a:t>In the past</a:t>
            </a:r>
          </a:p>
        </p:txBody>
      </p:sp>
      <p:graphicFrame>
        <p:nvGraphicFramePr>
          <p:cNvPr id="21" name="Table 20">
            <a:extLst>
              <a:ext uri="{FF2B5EF4-FFF2-40B4-BE49-F238E27FC236}">
                <a16:creationId xmlns:a16="http://schemas.microsoft.com/office/drawing/2014/main" id="{4A6C355F-115D-4846-A96D-2C03E4BD3B43}"/>
              </a:ext>
            </a:extLst>
          </p:cNvPr>
          <p:cNvGraphicFramePr>
            <a:graphicFrameLocks noGrp="1"/>
          </p:cNvGraphicFramePr>
          <p:nvPr>
            <p:extLst>
              <p:ext uri="{D42A27DB-BD31-4B8C-83A1-F6EECF244321}">
                <p14:modId xmlns:p14="http://schemas.microsoft.com/office/powerpoint/2010/main" val="676003856"/>
              </p:ext>
            </p:extLst>
          </p:nvPr>
        </p:nvGraphicFramePr>
        <p:xfrm>
          <a:off x="98081" y="641502"/>
          <a:ext cx="5883105" cy="6076656"/>
        </p:xfrm>
        <a:graphic>
          <a:graphicData uri="http://schemas.openxmlformats.org/drawingml/2006/table">
            <a:tbl>
              <a:tblPr firstRow="1" bandRow="1">
                <a:tableStyleId>{5C22544A-7EE6-4342-B048-85BDC9FD1C3A}</a:tableStyleId>
              </a:tblPr>
              <a:tblGrid>
                <a:gridCol w="298352">
                  <a:extLst>
                    <a:ext uri="{9D8B030D-6E8A-4147-A177-3AD203B41FA5}">
                      <a16:colId xmlns:a16="http://schemas.microsoft.com/office/drawing/2014/main" val="212312847"/>
                    </a:ext>
                  </a:extLst>
                </a:gridCol>
                <a:gridCol w="1082962">
                  <a:extLst>
                    <a:ext uri="{9D8B030D-6E8A-4147-A177-3AD203B41FA5}">
                      <a16:colId xmlns:a16="http://schemas.microsoft.com/office/drawing/2014/main" val="3813713256"/>
                    </a:ext>
                  </a:extLst>
                </a:gridCol>
                <a:gridCol w="885431">
                  <a:extLst>
                    <a:ext uri="{9D8B030D-6E8A-4147-A177-3AD203B41FA5}">
                      <a16:colId xmlns:a16="http://schemas.microsoft.com/office/drawing/2014/main" val="1973855297"/>
                    </a:ext>
                  </a:extLst>
                </a:gridCol>
                <a:gridCol w="393036">
                  <a:extLst>
                    <a:ext uri="{9D8B030D-6E8A-4147-A177-3AD203B41FA5}">
                      <a16:colId xmlns:a16="http://schemas.microsoft.com/office/drawing/2014/main" val="2540321956"/>
                    </a:ext>
                  </a:extLst>
                </a:gridCol>
                <a:gridCol w="3223324">
                  <a:extLst>
                    <a:ext uri="{9D8B030D-6E8A-4147-A177-3AD203B41FA5}">
                      <a16:colId xmlns:a16="http://schemas.microsoft.com/office/drawing/2014/main" val="882046790"/>
                    </a:ext>
                  </a:extLst>
                </a:gridCol>
              </a:tblGrid>
              <a:tr h="170294">
                <a:tc rowSpan="6">
                  <a:txBody>
                    <a:bodyPr/>
                    <a:lstStyle/>
                    <a:p>
                      <a:pPr algn="ctr"/>
                      <a:r>
                        <a:rPr lang="en-GB" sz="850" b="0">
                          <a:solidFill>
                            <a:schemeClr val="tx1"/>
                          </a:solidFill>
                          <a:latin typeface="Comic Sans MS" panose="030F0902030302020204" pitchFamily="66" charset="0"/>
                        </a:rPr>
                        <a:t>Past holidays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850" b="0" u="none" noProof="0">
                          <a:solidFill>
                            <a:schemeClr val="tx1"/>
                          </a:solidFill>
                          <a:latin typeface="Comic Sans MS" panose="030F0902030302020204" pitchFamily="66" charset="0"/>
                        </a:rPr>
                        <a:t>Je suis allé (e) à… -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850" b="0" u="none" noProof="0">
                          <a:solidFill>
                            <a:schemeClr val="tx1"/>
                          </a:solidFill>
                          <a:latin typeface="Comic Sans MS" panose="030F0902030302020204" pitchFamily="66" charset="0"/>
                        </a:rPr>
                        <a:t>I went to….</a:t>
                      </a:r>
                    </a:p>
                    <a:p>
                      <a:pPr marL="0" indent="0">
                        <a:buFont typeface="+mj-lt"/>
                        <a:buNone/>
                      </a:pPr>
                      <a:endParaRPr lang="fr-FR" sz="850" b="0" u="none" noProof="0">
                        <a:solidFill>
                          <a:schemeClr val="tx1"/>
                        </a:solidFill>
                        <a:latin typeface="Comic Sans MS" panose="030F09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lang="fr-FR" sz="850" b="0" u="none" baseline="0" noProof="0">
                          <a:solidFill>
                            <a:schemeClr val="tx1"/>
                          </a:solidFill>
                          <a:latin typeface="Comic Sans MS" panose="030F0902030302020204" pitchFamily="66" charset="0"/>
                        </a:rPr>
                        <a:t>la plage  - the beach </a:t>
                      </a:r>
                    </a:p>
                    <a:p>
                      <a:pPr marL="0" indent="0">
                        <a:buFont typeface="+mj-lt"/>
                        <a:buNone/>
                      </a:pPr>
                      <a:r>
                        <a:rPr lang="fr-FR" sz="850" b="0" u="none" baseline="0" noProof="0">
                          <a:solidFill>
                            <a:schemeClr val="tx1"/>
                          </a:solidFill>
                          <a:latin typeface="Comic Sans MS" panose="030F0902030302020204" pitchFamily="66" charset="0"/>
                        </a:rPr>
                        <a:t>la montagne – the mountains </a:t>
                      </a:r>
                    </a:p>
                    <a:p>
                      <a:pPr marL="0" indent="0">
                        <a:buFont typeface="+mj-lt"/>
                        <a:buNone/>
                      </a:pPr>
                      <a:r>
                        <a:rPr lang="fr-FR" sz="850" b="0" u="none" baseline="0" noProof="0">
                          <a:solidFill>
                            <a:schemeClr val="tx1"/>
                          </a:solidFill>
                          <a:latin typeface="Comic Sans MS" panose="030F0902030302020204" pitchFamily="66" charset="0"/>
                        </a:rPr>
                        <a:t>la côte – the coast </a:t>
                      </a:r>
                    </a:p>
                    <a:p>
                      <a:pPr marL="0" indent="0">
                        <a:buFont typeface="+mj-lt"/>
                        <a:buNone/>
                      </a:pPr>
                      <a:r>
                        <a:rPr lang="fr-FR" sz="850" b="0" u="none" baseline="0" noProof="0">
                          <a:solidFill>
                            <a:schemeClr val="tx1"/>
                          </a:solidFill>
                          <a:latin typeface="Comic Sans MS" panose="030F0902030302020204" pitchFamily="66" charset="0"/>
                        </a:rPr>
                        <a:t>un hôtel – a hotel </a:t>
                      </a:r>
                    </a:p>
                    <a:p>
                      <a:pPr marL="0" indent="0">
                        <a:buFont typeface="+mj-lt"/>
                        <a:buNone/>
                      </a:pPr>
                      <a:endParaRPr lang="fr-FR" sz="850" b="0" u="none" noProof="0">
                        <a:solidFill>
                          <a:schemeClr val="tx1"/>
                        </a:solidFill>
                        <a:latin typeface="Comic Sans MS" panose="030F09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lang="fr-FR" sz="850" b="0" u="none" noProof="0">
                          <a:solidFill>
                            <a:schemeClr val="tx1"/>
                          </a:solidFill>
                          <a:latin typeface="Comic Sans MS" panose="030F0902030302020204" pitchFamily="66" charset="0"/>
                        </a:rPr>
                        <a:t>et - and</a:t>
                      </a:r>
                      <a:endParaRPr lang="fr-FR" sz="850" b="0" u="none" baseline="0" noProof="0">
                        <a:solidFill>
                          <a:schemeClr val="tx1"/>
                        </a:solidFill>
                        <a:latin typeface="Comic Sans MS" panose="030F09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lang="fr-FR" sz="850" b="0" u="none" noProof="0" dirty="0">
                          <a:solidFill>
                            <a:schemeClr val="tx1"/>
                          </a:solidFill>
                          <a:latin typeface="Comic Sans MS" panose="030F0902030302020204" pitchFamily="66" charset="0"/>
                        </a:rPr>
                        <a:t>j’ai vu les montagnes – I </a:t>
                      </a:r>
                      <a:r>
                        <a:rPr lang="fr-FR" sz="850" b="0" u="none" noProof="0" dirty="0" err="1">
                          <a:solidFill>
                            <a:schemeClr val="tx1"/>
                          </a:solidFill>
                          <a:latin typeface="Comic Sans MS" panose="030F0902030302020204" pitchFamily="66" charset="0"/>
                        </a:rPr>
                        <a:t>saw</a:t>
                      </a:r>
                      <a:r>
                        <a:rPr lang="fr-FR" sz="850" b="0" u="none" noProof="0" dirty="0">
                          <a:solidFill>
                            <a:schemeClr val="tx1"/>
                          </a:solidFill>
                          <a:latin typeface="Comic Sans MS" panose="030F0902030302020204" pitchFamily="66" charset="0"/>
                        </a:rPr>
                        <a:t> the </a:t>
                      </a:r>
                      <a:r>
                        <a:rPr lang="fr-FR" sz="850" b="0" u="none" noProof="0" dirty="0" err="1">
                          <a:solidFill>
                            <a:schemeClr val="tx1"/>
                          </a:solidFill>
                          <a:latin typeface="Comic Sans MS" panose="030F0902030302020204" pitchFamily="66" charset="0"/>
                        </a:rPr>
                        <a:t>mountains</a:t>
                      </a:r>
                      <a:r>
                        <a:rPr lang="fr-FR" sz="850" b="0" u="none" noProof="0" dirty="0">
                          <a:solidFill>
                            <a:schemeClr val="tx1"/>
                          </a:solidFill>
                          <a:latin typeface="Comic Sans MS" panose="030F0902030302020204" pitchFamily="66" charset="0"/>
                        </a:rPr>
                        <a:t> </a:t>
                      </a:r>
                    </a:p>
                    <a:p>
                      <a:pPr marL="0" indent="0">
                        <a:buFont typeface="+mj-lt"/>
                        <a:buNone/>
                      </a:pPr>
                      <a:r>
                        <a:rPr lang="fr-FR" sz="850" b="0" u="none" noProof="0" dirty="0">
                          <a:solidFill>
                            <a:schemeClr val="tx1"/>
                          </a:solidFill>
                          <a:latin typeface="Comic Sans MS" panose="030F0902030302020204" pitchFamily="66" charset="0"/>
                        </a:rPr>
                        <a:t>j’ai visité des monuments – I </a:t>
                      </a:r>
                      <a:r>
                        <a:rPr lang="fr-FR" sz="850" b="0" u="none" noProof="0" dirty="0" err="1">
                          <a:solidFill>
                            <a:schemeClr val="tx1"/>
                          </a:solidFill>
                          <a:latin typeface="Comic Sans MS" panose="030F0902030302020204" pitchFamily="66" charset="0"/>
                        </a:rPr>
                        <a:t>visited</a:t>
                      </a:r>
                      <a:r>
                        <a:rPr lang="fr-FR" sz="850" b="0" u="none" noProof="0" dirty="0">
                          <a:solidFill>
                            <a:schemeClr val="tx1"/>
                          </a:solidFill>
                          <a:latin typeface="Comic Sans MS" panose="030F0902030302020204" pitchFamily="66" charset="0"/>
                        </a:rPr>
                        <a:t> monuments  </a:t>
                      </a:r>
                    </a:p>
                    <a:p>
                      <a:pPr marL="0" indent="0">
                        <a:buFont typeface="+mj-lt"/>
                        <a:buNone/>
                      </a:pPr>
                      <a:r>
                        <a:rPr lang="fr-FR" sz="850" b="0" u="none" noProof="0" dirty="0">
                          <a:solidFill>
                            <a:schemeClr val="tx1"/>
                          </a:solidFill>
                          <a:latin typeface="Comic Sans MS" panose="030F0902030302020204" pitchFamily="66" charset="0"/>
                        </a:rPr>
                        <a:t>j’ai nagé dans la piscine/ dans la mer – I </a:t>
                      </a:r>
                      <a:r>
                        <a:rPr lang="fr-FR" sz="850" b="0" u="none" noProof="0" dirty="0" err="1">
                          <a:solidFill>
                            <a:schemeClr val="tx1"/>
                          </a:solidFill>
                          <a:latin typeface="Comic Sans MS" panose="030F0902030302020204" pitchFamily="66" charset="0"/>
                        </a:rPr>
                        <a:t>swam</a:t>
                      </a:r>
                      <a:r>
                        <a:rPr lang="fr-FR" sz="850" b="0" u="none" noProof="0" dirty="0">
                          <a:solidFill>
                            <a:schemeClr val="tx1"/>
                          </a:solidFill>
                          <a:latin typeface="Comic Sans MS" panose="030F0902030302020204" pitchFamily="66" charset="0"/>
                        </a:rPr>
                        <a:t> in the pool/ in the </a:t>
                      </a:r>
                      <a:r>
                        <a:rPr lang="fr-FR" sz="850" b="0" u="none" noProof="0" dirty="0" err="1">
                          <a:solidFill>
                            <a:schemeClr val="tx1"/>
                          </a:solidFill>
                          <a:latin typeface="Comic Sans MS" panose="030F0902030302020204" pitchFamily="66" charset="0"/>
                        </a:rPr>
                        <a:t>sea</a:t>
                      </a:r>
                      <a:r>
                        <a:rPr lang="fr-FR" sz="850" b="0" u="none" noProof="0" dirty="0">
                          <a:solidFill>
                            <a:schemeClr val="tx1"/>
                          </a:solidFill>
                          <a:latin typeface="Comic Sans MS" panose="030F0902030302020204" pitchFamily="66" charset="0"/>
                        </a:rPr>
                        <a:t> </a:t>
                      </a:r>
                    </a:p>
                    <a:p>
                      <a:pPr marL="0" indent="0">
                        <a:buFont typeface="+mj-lt"/>
                        <a:buNone/>
                      </a:pPr>
                      <a:r>
                        <a:rPr lang="fr-FR" sz="850" b="0" u="none" noProof="0" dirty="0">
                          <a:solidFill>
                            <a:schemeClr val="tx1"/>
                          </a:solidFill>
                          <a:latin typeface="Comic Sans MS" panose="030F0902030302020204" pitchFamily="66" charset="0"/>
                        </a:rPr>
                        <a:t>j’ai pris des photos – I </a:t>
                      </a:r>
                      <a:r>
                        <a:rPr lang="fr-FR" sz="850" b="0" u="none" noProof="0" dirty="0" err="1">
                          <a:solidFill>
                            <a:schemeClr val="tx1"/>
                          </a:solidFill>
                          <a:latin typeface="Comic Sans MS" panose="030F0902030302020204" pitchFamily="66" charset="0"/>
                        </a:rPr>
                        <a:t>took</a:t>
                      </a:r>
                      <a:r>
                        <a:rPr lang="fr-FR" sz="850" b="0" u="none" noProof="0" dirty="0">
                          <a:solidFill>
                            <a:schemeClr val="tx1"/>
                          </a:solidFill>
                          <a:latin typeface="Comic Sans MS" panose="030F0902030302020204" pitchFamily="66" charset="0"/>
                        </a:rPr>
                        <a:t> photos </a:t>
                      </a:r>
                    </a:p>
                    <a:p>
                      <a:pPr marL="0" indent="0">
                        <a:buFont typeface="+mj-lt"/>
                        <a:buNone/>
                      </a:pPr>
                      <a:r>
                        <a:rPr lang="fr-FR" sz="850" b="0" u="none" noProof="0" dirty="0">
                          <a:solidFill>
                            <a:schemeClr val="tx1"/>
                          </a:solidFill>
                          <a:latin typeface="Comic Sans MS" panose="030F0902030302020204" pitchFamily="66" charset="0"/>
                        </a:rPr>
                        <a:t>j’ai fait du ski –I </a:t>
                      </a:r>
                      <a:r>
                        <a:rPr lang="fr-FR" sz="850" b="0" u="none" noProof="0" dirty="0" err="1">
                          <a:solidFill>
                            <a:schemeClr val="tx1"/>
                          </a:solidFill>
                          <a:latin typeface="Comic Sans MS" panose="030F0902030302020204" pitchFamily="66" charset="0"/>
                        </a:rPr>
                        <a:t>went</a:t>
                      </a:r>
                      <a:r>
                        <a:rPr lang="fr-FR" sz="850" b="0" u="none" noProof="0" dirty="0">
                          <a:solidFill>
                            <a:schemeClr val="tx1"/>
                          </a:solidFill>
                          <a:latin typeface="Comic Sans MS" panose="030F0902030302020204" pitchFamily="66" charset="0"/>
                        </a:rPr>
                        <a:t> </a:t>
                      </a:r>
                      <a:r>
                        <a:rPr lang="fr-FR" sz="850" b="0" u="none" noProof="0" dirty="0" err="1">
                          <a:solidFill>
                            <a:schemeClr val="tx1"/>
                          </a:solidFill>
                          <a:latin typeface="Comic Sans MS" panose="030F0902030302020204" pitchFamily="66" charset="0"/>
                        </a:rPr>
                        <a:t>skiing</a:t>
                      </a:r>
                      <a:r>
                        <a:rPr lang="fr-FR" sz="850" b="0" u="none" noProof="0" dirty="0">
                          <a:solidFill>
                            <a:schemeClr val="tx1"/>
                          </a:solidFill>
                          <a:latin typeface="Comic Sans MS" panose="030F0902030302020204" pitchFamily="66" charset="0"/>
                        </a:rPr>
                        <a:t>  </a:t>
                      </a:r>
                    </a:p>
                    <a:p>
                      <a:pPr marL="0" indent="0">
                        <a:buFont typeface="+mj-lt"/>
                        <a:buNone/>
                      </a:pPr>
                      <a:r>
                        <a:rPr lang="fr-FR" sz="850" b="0" u="none" noProof="0" dirty="0">
                          <a:solidFill>
                            <a:schemeClr val="tx1"/>
                          </a:solidFill>
                          <a:latin typeface="Comic Sans MS" panose="030F0902030302020204" pitchFamily="66" charset="0"/>
                        </a:rPr>
                        <a:t>j’ai fait des excursions – I </a:t>
                      </a:r>
                      <a:r>
                        <a:rPr lang="fr-FR" sz="850" b="0" u="none" noProof="0" dirty="0" err="1">
                          <a:solidFill>
                            <a:schemeClr val="tx1"/>
                          </a:solidFill>
                          <a:latin typeface="Comic Sans MS" panose="030F0902030302020204" pitchFamily="66" charset="0"/>
                        </a:rPr>
                        <a:t>went</a:t>
                      </a:r>
                      <a:r>
                        <a:rPr lang="fr-FR" sz="850" b="0" u="none" noProof="0" dirty="0">
                          <a:solidFill>
                            <a:schemeClr val="tx1"/>
                          </a:solidFill>
                          <a:latin typeface="Comic Sans MS" panose="030F0902030302020204" pitchFamily="66" charset="0"/>
                        </a:rPr>
                        <a:t> on </a:t>
                      </a:r>
                      <a:r>
                        <a:rPr lang="fr-FR" sz="850" b="0" u="none" noProof="0" dirty="0" err="1">
                          <a:solidFill>
                            <a:schemeClr val="tx1"/>
                          </a:solidFill>
                          <a:latin typeface="Comic Sans MS" panose="030F0902030302020204" pitchFamily="66" charset="0"/>
                        </a:rPr>
                        <a:t>day</a:t>
                      </a:r>
                      <a:r>
                        <a:rPr lang="fr-FR" sz="850" b="0" u="none" noProof="0" dirty="0">
                          <a:solidFill>
                            <a:schemeClr val="tx1"/>
                          </a:solidFill>
                          <a:latin typeface="Comic Sans MS" panose="030F0902030302020204" pitchFamily="66" charset="0"/>
                        </a:rPr>
                        <a:t> trips </a:t>
                      </a:r>
                    </a:p>
                    <a:p>
                      <a:pPr marL="0" indent="0">
                        <a:buFont typeface="+mj-lt"/>
                        <a:buNone/>
                      </a:pPr>
                      <a:r>
                        <a:rPr lang="fr-FR" sz="850" b="0" u="none" noProof="0" dirty="0">
                          <a:solidFill>
                            <a:schemeClr val="tx1"/>
                          </a:solidFill>
                          <a:latin typeface="Comic Sans MS" panose="030F0902030302020204" pitchFamily="66" charset="0"/>
                        </a:rPr>
                        <a:t>j’ai pratiqué des sports nautiques – I </a:t>
                      </a:r>
                      <a:r>
                        <a:rPr lang="fr-FR" sz="850" b="0" u="none" noProof="0" dirty="0" err="1">
                          <a:solidFill>
                            <a:schemeClr val="tx1"/>
                          </a:solidFill>
                          <a:latin typeface="Comic Sans MS" panose="030F0902030302020204" pitchFamily="66" charset="0"/>
                        </a:rPr>
                        <a:t>did</a:t>
                      </a:r>
                      <a:r>
                        <a:rPr lang="fr-FR" sz="850" b="0" u="none" noProof="0" dirty="0">
                          <a:solidFill>
                            <a:schemeClr val="tx1"/>
                          </a:solidFill>
                          <a:latin typeface="Comic Sans MS" panose="030F0902030302020204" pitchFamily="66" charset="0"/>
                        </a:rPr>
                        <a:t> water sports</a:t>
                      </a:r>
                    </a:p>
                    <a:p>
                      <a:pPr marL="0" indent="0">
                        <a:buFont typeface="+mj-lt"/>
                        <a:buNone/>
                      </a:pPr>
                      <a:endParaRPr lang="fr-FR" sz="850" b="0" u="none" baseline="0" noProof="0" dirty="0">
                        <a:solidFill>
                          <a:schemeClr val="tx1"/>
                        </a:solidFill>
                        <a:latin typeface="Comic Sans MS" panose="030F0902030302020204" pitchFamily="66" charset="0"/>
                      </a:endParaRPr>
                    </a:p>
                    <a:p>
                      <a:pPr marL="0" indent="0">
                        <a:buFont typeface="+mj-lt"/>
                        <a:buNone/>
                      </a:pPr>
                      <a:r>
                        <a:rPr lang="fr-FR" sz="850" b="0" u="none" noProof="0" dirty="0">
                          <a:solidFill>
                            <a:schemeClr val="tx1"/>
                          </a:solidFill>
                          <a:latin typeface="Comic Sans MS" panose="030F0902030302020204" pitchFamily="66" charset="0"/>
                        </a:rPr>
                        <a:t>je suis allé (e) au parc aquatique – I </a:t>
                      </a:r>
                      <a:r>
                        <a:rPr lang="fr-FR" sz="850" b="0" u="none" noProof="0" dirty="0" err="1">
                          <a:solidFill>
                            <a:schemeClr val="tx1"/>
                          </a:solidFill>
                          <a:latin typeface="Comic Sans MS" panose="030F0902030302020204" pitchFamily="66" charset="0"/>
                        </a:rPr>
                        <a:t>went</a:t>
                      </a:r>
                      <a:r>
                        <a:rPr lang="fr-FR" sz="850" b="0" u="none" noProof="0" dirty="0">
                          <a:solidFill>
                            <a:schemeClr val="tx1"/>
                          </a:solidFill>
                          <a:latin typeface="Comic Sans MS" panose="030F0902030302020204" pitchFamily="66" charset="0"/>
                        </a:rPr>
                        <a:t> to a water </a:t>
                      </a:r>
                      <a:r>
                        <a:rPr lang="fr-FR" sz="850" b="0" u="none" noProof="0" dirty="0" err="1">
                          <a:solidFill>
                            <a:schemeClr val="tx1"/>
                          </a:solidFill>
                          <a:latin typeface="Comic Sans MS" panose="030F0902030302020204" pitchFamily="66" charset="0"/>
                        </a:rPr>
                        <a:t>park</a:t>
                      </a:r>
                      <a:r>
                        <a:rPr lang="fr-FR" sz="850" b="0" u="none" noProof="0" dirty="0">
                          <a:solidFill>
                            <a:schemeClr val="tx1"/>
                          </a:solidFill>
                          <a:latin typeface="Comic Sans MS" panose="030F0902030302020204" pitchFamily="66" charset="0"/>
                        </a:rPr>
                        <a:t>  </a:t>
                      </a:r>
                    </a:p>
                    <a:p>
                      <a:pPr marL="0" indent="0">
                        <a:buFont typeface="+mj-lt"/>
                        <a:buNone/>
                      </a:pPr>
                      <a:r>
                        <a:rPr lang="fr-FR" sz="850" b="0" u="none" noProof="0" dirty="0">
                          <a:solidFill>
                            <a:schemeClr val="tx1"/>
                          </a:solidFill>
                          <a:latin typeface="Comic Sans MS" panose="030F0902030302020204" pitchFamily="66" charset="0"/>
                        </a:rPr>
                        <a:t>je me suis bronzé (e) – I </a:t>
                      </a:r>
                      <a:r>
                        <a:rPr lang="fr-FR" sz="850" b="0" u="none" noProof="0" dirty="0" err="1">
                          <a:solidFill>
                            <a:schemeClr val="tx1"/>
                          </a:solidFill>
                          <a:latin typeface="Comic Sans MS" panose="030F0902030302020204" pitchFamily="66" charset="0"/>
                        </a:rPr>
                        <a:t>sunbathed</a:t>
                      </a:r>
                      <a:endParaRPr lang="fr-FR" sz="850" b="0" u="none" noProof="0" dirty="0">
                        <a:solidFill>
                          <a:schemeClr val="tx1"/>
                        </a:solidFill>
                        <a:latin typeface="Comic Sans MS" panose="030F0902030302020204" pitchFamily="66" charset="0"/>
                      </a:endParaRPr>
                    </a:p>
                    <a:p>
                      <a:pPr marL="0" indent="0">
                        <a:buFont typeface="+mj-lt"/>
                        <a:buNone/>
                      </a:pPr>
                      <a:r>
                        <a:rPr lang="fr-FR" sz="850" b="0" u="none" noProof="0" dirty="0">
                          <a:solidFill>
                            <a:schemeClr val="tx1"/>
                          </a:solidFill>
                          <a:latin typeface="Comic Sans MS" panose="030F0902030302020204" pitchFamily="66" charset="0"/>
                        </a:rPr>
                        <a:t>je me suis relaxé (e) – I </a:t>
                      </a:r>
                      <a:r>
                        <a:rPr lang="fr-FR" sz="850" b="0" u="none" noProof="0" dirty="0" err="1">
                          <a:solidFill>
                            <a:schemeClr val="tx1"/>
                          </a:solidFill>
                          <a:latin typeface="Comic Sans MS" panose="030F0902030302020204" pitchFamily="66" charset="0"/>
                        </a:rPr>
                        <a:t>relaxed</a:t>
                      </a:r>
                      <a:endParaRPr lang="fr-FR" sz="850" b="0" u="none" noProof="0" dirty="0">
                        <a:solidFill>
                          <a:schemeClr val="tx1"/>
                        </a:solidFill>
                        <a:latin typeface="Comic Sans MS" panose="030F0902030302020204" pitchFamily="66" charset="0"/>
                      </a:endParaRPr>
                    </a:p>
                    <a:p>
                      <a:pPr marL="0" indent="0">
                        <a:buFont typeface="+mj-lt"/>
                        <a:buNone/>
                      </a:pPr>
                      <a:endParaRPr lang="fr-FR" sz="850" b="0" u="none" noProof="0" dirty="0">
                        <a:solidFill>
                          <a:schemeClr val="tx1"/>
                        </a:solidFill>
                        <a:latin typeface="Comic Sans MS" panose="030F09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r h="437759">
                <a:tc vMerge="1">
                  <a:txBody>
                    <a:bodyPr/>
                    <a:lstStyle/>
                    <a:p>
                      <a:endParaRPr lang="en-US"/>
                    </a:p>
                  </a:txBody>
                  <a:tcPr/>
                </a:tc>
                <a:tc>
                  <a:txBody>
                    <a:bodyPr/>
                    <a:lstStyle/>
                    <a:p>
                      <a:pPr marL="0" indent="0">
                        <a:buFont typeface="+mj-lt"/>
                        <a:buNone/>
                      </a:pPr>
                      <a:r>
                        <a:rPr lang="fr-FR" sz="850" b="0" u="none" baseline="0" noProof="0" dirty="0">
                          <a:solidFill>
                            <a:schemeClr val="tx1"/>
                          </a:solidFill>
                          <a:latin typeface="Comic Sans MS" panose="030F0902030302020204" pitchFamily="66" charset="0"/>
                        </a:rPr>
                        <a:t>Nous sommes allés (es) à … - </a:t>
                      </a:r>
                    </a:p>
                    <a:p>
                      <a:pPr marL="0" indent="0">
                        <a:buFont typeface="+mj-lt"/>
                        <a:buNone/>
                      </a:pPr>
                      <a:r>
                        <a:rPr lang="fr-FR" sz="850" b="0" u="none" baseline="0" noProof="0" dirty="0" err="1">
                          <a:solidFill>
                            <a:schemeClr val="tx1"/>
                          </a:solidFill>
                          <a:latin typeface="Comic Sans MS" panose="030F0902030302020204" pitchFamily="66" charset="0"/>
                        </a:rPr>
                        <a:t>We</a:t>
                      </a:r>
                      <a:r>
                        <a:rPr lang="fr-FR" sz="850" b="0" u="none" baseline="0" noProof="0" dirty="0">
                          <a:solidFill>
                            <a:schemeClr val="tx1"/>
                          </a:solidFill>
                          <a:latin typeface="Comic Sans MS" panose="030F0902030302020204" pitchFamily="66" charset="0"/>
                        </a:rPr>
                        <a:t> </a:t>
                      </a:r>
                      <a:r>
                        <a:rPr lang="fr-FR" sz="850" b="0" u="none" baseline="0" noProof="0" dirty="0" err="1">
                          <a:solidFill>
                            <a:schemeClr val="tx1"/>
                          </a:solidFill>
                          <a:latin typeface="Comic Sans MS" panose="030F0902030302020204" pitchFamily="66" charset="0"/>
                        </a:rPr>
                        <a:t>went</a:t>
                      </a:r>
                      <a:r>
                        <a:rPr lang="fr-FR" sz="850" b="0" u="none" baseline="0" noProof="0" dirty="0">
                          <a:solidFill>
                            <a:schemeClr val="tx1"/>
                          </a:solidFill>
                          <a:latin typeface="Comic Sans MS" panose="030F0902030302020204" pitchFamily="66" charset="0"/>
                        </a:rPr>
                        <a:t> to the….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lang="fr-FR" sz="850" b="0" u="none" baseline="0" noProof="0" dirty="0">
                          <a:solidFill>
                            <a:schemeClr val="tx1"/>
                          </a:solidFill>
                          <a:latin typeface="Comic Sans MS" panose="030F0902030302020204" pitchFamily="66" charset="0"/>
                        </a:rPr>
                        <a:t>la plage  - the </a:t>
                      </a:r>
                      <a:r>
                        <a:rPr lang="fr-FR" sz="850" b="0" u="none" baseline="0" noProof="0" dirty="0" err="1">
                          <a:solidFill>
                            <a:schemeClr val="tx1"/>
                          </a:solidFill>
                          <a:latin typeface="Comic Sans MS" panose="030F0902030302020204" pitchFamily="66" charset="0"/>
                        </a:rPr>
                        <a:t>beach</a:t>
                      </a:r>
                      <a:r>
                        <a:rPr lang="fr-FR" sz="850" b="0" u="none" baseline="0" noProof="0" dirty="0">
                          <a:solidFill>
                            <a:schemeClr val="tx1"/>
                          </a:solidFill>
                          <a:latin typeface="Comic Sans MS" panose="030F0902030302020204" pitchFamily="66" charset="0"/>
                        </a:rPr>
                        <a:t> </a:t>
                      </a:r>
                    </a:p>
                    <a:p>
                      <a:pPr marL="0" indent="0">
                        <a:buFont typeface="+mj-lt"/>
                        <a:buNone/>
                      </a:pPr>
                      <a:r>
                        <a:rPr lang="fr-FR" sz="850" b="0" u="none" baseline="0" noProof="0" dirty="0">
                          <a:solidFill>
                            <a:schemeClr val="tx1"/>
                          </a:solidFill>
                          <a:latin typeface="Comic Sans MS" panose="030F0902030302020204" pitchFamily="66" charset="0"/>
                        </a:rPr>
                        <a:t>la montagne – the </a:t>
                      </a:r>
                      <a:r>
                        <a:rPr lang="fr-FR" sz="850" b="0" u="none" baseline="0" noProof="0" dirty="0" err="1">
                          <a:solidFill>
                            <a:schemeClr val="tx1"/>
                          </a:solidFill>
                          <a:latin typeface="Comic Sans MS" panose="030F0902030302020204" pitchFamily="66" charset="0"/>
                        </a:rPr>
                        <a:t>mountains</a:t>
                      </a:r>
                      <a:r>
                        <a:rPr lang="fr-FR" sz="850" b="0" u="none" baseline="0" noProof="0" dirty="0">
                          <a:solidFill>
                            <a:schemeClr val="tx1"/>
                          </a:solidFill>
                          <a:latin typeface="Comic Sans MS" panose="030F0902030302020204" pitchFamily="66" charset="0"/>
                        </a:rPr>
                        <a:t> </a:t>
                      </a:r>
                    </a:p>
                    <a:p>
                      <a:pPr marL="0" indent="0">
                        <a:buFont typeface="+mj-lt"/>
                        <a:buNone/>
                      </a:pPr>
                      <a:r>
                        <a:rPr lang="fr-FR" sz="850" b="0" u="none" baseline="0" noProof="0" dirty="0">
                          <a:solidFill>
                            <a:schemeClr val="tx1"/>
                          </a:solidFill>
                          <a:latin typeface="Comic Sans MS" panose="030F0902030302020204" pitchFamily="66" charset="0"/>
                        </a:rPr>
                        <a:t>la côte – the </a:t>
                      </a:r>
                      <a:r>
                        <a:rPr lang="fr-FR" sz="850" b="0" u="none" baseline="0" noProof="0" dirty="0" err="1">
                          <a:solidFill>
                            <a:schemeClr val="tx1"/>
                          </a:solidFill>
                          <a:latin typeface="Comic Sans MS" panose="030F0902030302020204" pitchFamily="66" charset="0"/>
                        </a:rPr>
                        <a:t>coast</a:t>
                      </a:r>
                      <a:r>
                        <a:rPr lang="fr-FR" sz="850" b="0" u="none" baseline="0" noProof="0" dirty="0">
                          <a:solidFill>
                            <a:schemeClr val="tx1"/>
                          </a:solidFill>
                          <a:latin typeface="Comic Sans MS" panose="030F0902030302020204" pitchFamily="66" charset="0"/>
                        </a:rPr>
                        <a:t> </a:t>
                      </a:r>
                    </a:p>
                    <a:p>
                      <a:pPr marL="0" indent="0">
                        <a:buFont typeface="+mj-lt"/>
                        <a:buNone/>
                      </a:pPr>
                      <a:r>
                        <a:rPr lang="fr-FR" sz="850" b="0" u="none" baseline="0" noProof="0" dirty="0">
                          <a:solidFill>
                            <a:schemeClr val="tx1"/>
                          </a:solidFill>
                          <a:latin typeface="Comic Sans MS" panose="030F0902030302020204" pitchFamily="66" charset="0"/>
                        </a:rPr>
                        <a:t>un hôtel – a </a:t>
                      </a:r>
                      <a:r>
                        <a:rPr lang="fr-FR" sz="850" b="0" u="none" baseline="0" noProof="0" dirty="0" err="1">
                          <a:solidFill>
                            <a:schemeClr val="tx1"/>
                          </a:solidFill>
                          <a:latin typeface="Comic Sans MS" panose="030F0902030302020204" pitchFamily="66" charset="0"/>
                        </a:rPr>
                        <a:t>hotel</a:t>
                      </a:r>
                      <a:r>
                        <a:rPr lang="fr-FR" sz="850" b="0" u="none" baseline="0" noProof="0" dirty="0">
                          <a:solidFill>
                            <a:schemeClr val="tx1"/>
                          </a:solidFill>
                          <a:latin typeface="Comic Sans MS" panose="030F0902030302020204" pitchFamily="66" charset="0"/>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r-FR" sz="850" b="0" u="none" baseline="0" noProof="0" dirty="0">
                        <a:solidFill>
                          <a:schemeClr val="tx1"/>
                        </a:solidFill>
                        <a:latin typeface="Comic Sans MS" panose="030F09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mj-lt"/>
                        <a:buNone/>
                      </a:pPr>
                      <a:r>
                        <a:rPr lang="fr-FR" sz="850" b="0" u="none" kern="1200" noProof="0" dirty="0">
                          <a:solidFill>
                            <a:schemeClr val="tx1"/>
                          </a:solidFill>
                          <a:latin typeface="Comic Sans MS" panose="030F0902030302020204" pitchFamily="66" charset="0"/>
                          <a:ea typeface="+mn-ea"/>
                          <a:cs typeface="+mn-cs"/>
                        </a:rPr>
                        <a:t>et – and </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lang="fr-FR" sz="850" b="0" u="none" noProof="0" dirty="0">
                          <a:solidFill>
                            <a:schemeClr val="tx1"/>
                          </a:solidFill>
                          <a:latin typeface="Comic Sans MS" panose="030F0902030302020204" pitchFamily="66" charset="0"/>
                        </a:rPr>
                        <a:t>nous avons vu des montagnes – </a:t>
                      </a:r>
                      <a:r>
                        <a:rPr lang="fr-FR" sz="850" b="0" u="none" noProof="0" dirty="0" err="1">
                          <a:solidFill>
                            <a:schemeClr val="tx1"/>
                          </a:solidFill>
                          <a:latin typeface="Comic Sans MS" panose="030F0902030302020204" pitchFamily="66" charset="0"/>
                        </a:rPr>
                        <a:t>we</a:t>
                      </a:r>
                      <a:r>
                        <a:rPr lang="fr-FR" sz="850" b="0" u="none" noProof="0" dirty="0">
                          <a:solidFill>
                            <a:schemeClr val="tx1"/>
                          </a:solidFill>
                          <a:latin typeface="Comic Sans MS" panose="030F0902030302020204" pitchFamily="66" charset="0"/>
                        </a:rPr>
                        <a:t> </a:t>
                      </a:r>
                      <a:r>
                        <a:rPr lang="fr-FR" sz="850" b="0" u="none" noProof="0" dirty="0" err="1">
                          <a:solidFill>
                            <a:schemeClr val="tx1"/>
                          </a:solidFill>
                          <a:latin typeface="Comic Sans MS" panose="030F0902030302020204" pitchFamily="66" charset="0"/>
                        </a:rPr>
                        <a:t>saw</a:t>
                      </a:r>
                      <a:r>
                        <a:rPr lang="fr-FR" sz="850" b="0" u="none" noProof="0" dirty="0">
                          <a:solidFill>
                            <a:schemeClr val="tx1"/>
                          </a:solidFill>
                          <a:latin typeface="Comic Sans MS" panose="030F0902030302020204" pitchFamily="66" charset="0"/>
                        </a:rPr>
                        <a:t> the </a:t>
                      </a:r>
                      <a:r>
                        <a:rPr lang="fr-FR" sz="850" b="0" u="none" noProof="0" dirty="0" err="1">
                          <a:solidFill>
                            <a:schemeClr val="tx1"/>
                          </a:solidFill>
                          <a:latin typeface="Comic Sans MS" panose="030F0902030302020204" pitchFamily="66" charset="0"/>
                        </a:rPr>
                        <a:t>mountains</a:t>
                      </a:r>
                      <a:r>
                        <a:rPr lang="fr-FR" sz="850" b="0" u="none" noProof="0" dirty="0">
                          <a:solidFill>
                            <a:schemeClr val="tx1"/>
                          </a:solidFill>
                          <a:latin typeface="Comic Sans MS" panose="030F0902030302020204" pitchFamily="66" charset="0"/>
                        </a:rPr>
                        <a:t> </a:t>
                      </a:r>
                    </a:p>
                    <a:p>
                      <a:pPr marL="0" indent="0">
                        <a:buFont typeface="+mj-lt"/>
                        <a:buNone/>
                      </a:pPr>
                      <a:r>
                        <a:rPr lang="fr-FR" sz="850" b="0" u="none" noProof="0" dirty="0">
                          <a:solidFill>
                            <a:schemeClr val="tx1"/>
                          </a:solidFill>
                          <a:latin typeface="Comic Sans MS" panose="030F0902030302020204" pitchFamily="66" charset="0"/>
                        </a:rPr>
                        <a:t>nous avons visité des monuments – </a:t>
                      </a:r>
                      <a:r>
                        <a:rPr lang="fr-FR" sz="850" b="0" u="none" noProof="0" dirty="0" err="1">
                          <a:solidFill>
                            <a:schemeClr val="tx1"/>
                          </a:solidFill>
                          <a:latin typeface="Comic Sans MS" panose="030F0902030302020204" pitchFamily="66" charset="0"/>
                        </a:rPr>
                        <a:t>we</a:t>
                      </a:r>
                      <a:r>
                        <a:rPr lang="fr-FR" sz="850" b="0" u="none" noProof="0" dirty="0">
                          <a:solidFill>
                            <a:schemeClr val="tx1"/>
                          </a:solidFill>
                          <a:latin typeface="Comic Sans MS" panose="030F0902030302020204" pitchFamily="66" charset="0"/>
                        </a:rPr>
                        <a:t> </a:t>
                      </a:r>
                      <a:r>
                        <a:rPr lang="fr-FR" sz="850" b="0" u="none" noProof="0" dirty="0" err="1">
                          <a:solidFill>
                            <a:schemeClr val="tx1"/>
                          </a:solidFill>
                          <a:latin typeface="Comic Sans MS" panose="030F0902030302020204" pitchFamily="66" charset="0"/>
                        </a:rPr>
                        <a:t>visited</a:t>
                      </a:r>
                      <a:r>
                        <a:rPr lang="fr-FR" sz="850" b="0" u="none" noProof="0" dirty="0">
                          <a:solidFill>
                            <a:schemeClr val="tx1"/>
                          </a:solidFill>
                          <a:latin typeface="Comic Sans MS" panose="030F0902030302020204" pitchFamily="66" charset="0"/>
                        </a:rPr>
                        <a:t> monuments  </a:t>
                      </a:r>
                    </a:p>
                    <a:p>
                      <a:pPr marL="0" indent="0">
                        <a:buFont typeface="+mj-lt"/>
                        <a:buNone/>
                      </a:pPr>
                      <a:r>
                        <a:rPr lang="fr-FR" sz="850" b="0" u="none" noProof="0" dirty="0">
                          <a:solidFill>
                            <a:schemeClr val="tx1"/>
                          </a:solidFill>
                          <a:latin typeface="Comic Sans MS" panose="030F0902030302020204" pitchFamily="66" charset="0"/>
                        </a:rPr>
                        <a:t>nous avons nagé dans la piscine/ dans la mer – </a:t>
                      </a:r>
                      <a:r>
                        <a:rPr lang="fr-FR" sz="850" b="0" u="none" noProof="0" dirty="0" err="1">
                          <a:solidFill>
                            <a:schemeClr val="tx1"/>
                          </a:solidFill>
                          <a:latin typeface="Comic Sans MS" panose="030F0902030302020204" pitchFamily="66" charset="0"/>
                        </a:rPr>
                        <a:t>we</a:t>
                      </a:r>
                      <a:r>
                        <a:rPr lang="fr-FR" sz="850" b="0" u="none" noProof="0" dirty="0">
                          <a:solidFill>
                            <a:schemeClr val="tx1"/>
                          </a:solidFill>
                          <a:latin typeface="Comic Sans MS" panose="030F0902030302020204" pitchFamily="66" charset="0"/>
                        </a:rPr>
                        <a:t> </a:t>
                      </a:r>
                      <a:r>
                        <a:rPr lang="fr-FR" sz="850" b="0" u="none" noProof="0" dirty="0" err="1">
                          <a:solidFill>
                            <a:schemeClr val="tx1"/>
                          </a:solidFill>
                          <a:latin typeface="Comic Sans MS" panose="030F0902030302020204" pitchFamily="66" charset="0"/>
                        </a:rPr>
                        <a:t>swam</a:t>
                      </a:r>
                      <a:r>
                        <a:rPr lang="fr-FR" sz="850" b="0" u="none" noProof="0" dirty="0">
                          <a:solidFill>
                            <a:schemeClr val="tx1"/>
                          </a:solidFill>
                          <a:latin typeface="Comic Sans MS" panose="030F0902030302020204" pitchFamily="66" charset="0"/>
                        </a:rPr>
                        <a:t> in the pool/ in the </a:t>
                      </a:r>
                      <a:r>
                        <a:rPr lang="fr-FR" sz="850" b="0" u="none" noProof="0" dirty="0" err="1">
                          <a:solidFill>
                            <a:schemeClr val="tx1"/>
                          </a:solidFill>
                          <a:latin typeface="Comic Sans MS" panose="030F0902030302020204" pitchFamily="66" charset="0"/>
                        </a:rPr>
                        <a:t>sea</a:t>
                      </a:r>
                      <a:r>
                        <a:rPr lang="fr-FR" sz="850" b="0" u="none" noProof="0" dirty="0">
                          <a:solidFill>
                            <a:schemeClr val="tx1"/>
                          </a:solidFill>
                          <a:latin typeface="Comic Sans MS" panose="030F0902030302020204" pitchFamily="66" charset="0"/>
                        </a:rPr>
                        <a:t> </a:t>
                      </a:r>
                    </a:p>
                    <a:p>
                      <a:pPr marL="0" indent="0">
                        <a:buFont typeface="+mj-lt"/>
                        <a:buNone/>
                      </a:pPr>
                      <a:r>
                        <a:rPr lang="fr-FR" sz="850" b="0" u="none" noProof="0" dirty="0">
                          <a:solidFill>
                            <a:schemeClr val="tx1"/>
                          </a:solidFill>
                          <a:latin typeface="Comic Sans MS" panose="030F0902030302020204" pitchFamily="66" charset="0"/>
                        </a:rPr>
                        <a:t>nous avons  pris des photos – </a:t>
                      </a:r>
                      <a:r>
                        <a:rPr lang="fr-FR" sz="850" b="0" u="none" noProof="0" dirty="0" err="1">
                          <a:solidFill>
                            <a:schemeClr val="tx1"/>
                          </a:solidFill>
                          <a:latin typeface="Comic Sans MS" panose="030F0902030302020204" pitchFamily="66" charset="0"/>
                        </a:rPr>
                        <a:t>we</a:t>
                      </a:r>
                      <a:r>
                        <a:rPr lang="fr-FR" sz="850" b="0" u="none" noProof="0" dirty="0">
                          <a:solidFill>
                            <a:schemeClr val="tx1"/>
                          </a:solidFill>
                          <a:latin typeface="Comic Sans MS" panose="030F0902030302020204" pitchFamily="66" charset="0"/>
                        </a:rPr>
                        <a:t> </a:t>
                      </a:r>
                      <a:r>
                        <a:rPr lang="fr-FR" sz="850" b="0" u="none" noProof="0" dirty="0" err="1">
                          <a:solidFill>
                            <a:schemeClr val="tx1"/>
                          </a:solidFill>
                          <a:latin typeface="Comic Sans MS" panose="030F0902030302020204" pitchFamily="66" charset="0"/>
                        </a:rPr>
                        <a:t>took</a:t>
                      </a:r>
                      <a:r>
                        <a:rPr lang="fr-FR" sz="850" b="0" u="none" noProof="0" dirty="0">
                          <a:solidFill>
                            <a:schemeClr val="tx1"/>
                          </a:solidFill>
                          <a:latin typeface="Comic Sans MS" panose="030F0902030302020204" pitchFamily="66" charset="0"/>
                        </a:rPr>
                        <a:t> photos </a:t>
                      </a:r>
                    </a:p>
                    <a:p>
                      <a:pPr marL="0" indent="0">
                        <a:buFont typeface="+mj-lt"/>
                        <a:buNone/>
                      </a:pPr>
                      <a:r>
                        <a:rPr lang="fr-FR" sz="850" b="0" u="none" noProof="0" dirty="0">
                          <a:solidFill>
                            <a:schemeClr val="tx1"/>
                          </a:solidFill>
                          <a:latin typeface="Comic Sans MS" panose="030F0902030302020204" pitchFamily="66" charset="0"/>
                        </a:rPr>
                        <a:t>nous avons fait du ski – </a:t>
                      </a:r>
                      <a:r>
                        <a:rPr lang="fr-FR" sz="850" b="0" u="none" noProof="0" dirty="0" err="1">
                          <a:solidFill>
                            <a:schemeClr val="tx1"/>
                          </a:solidFill>
                          <a:latin typeface="Comic Sans MS" panose="030F0902030302020204" pitchFamily="66" charset="0"/>
                        </a:rPr>
                        <a:t>we</a:t>
                      </a:r>
                      <a:r>
                        <a:rPr lang="fr-FR" sz="850" b="0" u="none" noProof="0" dirty="0">
                          <a:solidFill>
                            <a:schemeClr val="tx1"/>
                          </a:solidFill>
                          <a:latin typeface="Comic Sans MS" panose="030F0902030302020204" pitchFamily="66" charset="0"/>
                        </a:rPr>
                        <a:t> </a:t>
                      </a:r>
                      <a:r>
                        <a:rPr lang="fr-FR" sz="850" b="0" u="none" noProof="0" dirty="0" err="1">
                          <a:solidFill>
                            <a:schemeClr val="tx1"/>
                          </a:solidFill>
                          <a:latin typeface="Comic Sans MS" panose="030F0902030302020204" pitchFamily="66" charset="0"/>
                        </a:rPr>
                        <a:t>went</a:t>
                      </a:r>
                      <a:r>
                        <a:rPr lang="fr-FR" sz="850" b="0" u="none" noProof="0" dirty="0">
                          <a:solidFill>
                            <a:schemeClr val="tx1"/>
                          </a:solidFill>
                          <a:latin typeface="Comic Sans MS" panose="030F0902030302020204" pitchFamily="66" charset="0"/>
                        </a:rPr>
                        <a:t> </a:t>
                      </a:r>
                      <a:r>
                        <a:rPr lang="fr-FR" sz="850" b="0" u="none" noProof="0" dirty="0" err="1">
                          <a:solidFill>
                            <a:schemeClr val="tx1"/>
                          </a:solidFill>
                          <a:latin typeface="Comic Sans MS" panose="030F0902030302020204" pitchFamily="66" charset="0"/>
                        </a:rPr>
                        <a:t>skiing</a:t>
                      </a:r>
                      <a:r>
                        <a:rPr lang="fr-FR" sz="850" b="0" u="none" noProof="0" dirty="0">
                          <a:solidFill>
                            <a:schemeClr val="tx1"/>
                          </a:solidFill>
                          <a:latin typeface="Comic Sans MS" panose="030F0902030302020204" pitchFamily="66" charset="0"/>
                        </a:rPr>
                        <a:t>  </a:t>
                      </a:r>
                    </a:p>
                    <a:p>
                      <a:pPr marL="0" indent="0">
                        <a:buFont typeface="+mj-lt"/>
                        <a:buNone/>
                      </a:pPr>
                      <a:r>
                        <a:rPr lang="fr-FR" sz="850" b="0" u="none" noProof="0" dirty="0">
                          <a:solidFill>
                            <a:schemeClr val="tx1"/>
                          </a:solidFill>
                          <a:latin typeface="Comic Sans MS" panose="030F0902030302020204" pitchFamily="66" charset="0"/>
                        </a:rPr>
                        <a:t>nous avons  fait des excursions – </a:t>
                      </a:r>
                      <a:r>
                        <a:rPr lang="fr-FR" sz="850" b="0" u="none" noProof="0" dirty="0" err="1">
                          <a:solidFill>
                            <a:schemeClr val="tx1"/>
                          </a:solidFill>
                          <a:latin typeface="Comic Sans MS" panose="030F0902030302020204" pitchFamily="66" charset="0"/>
                        </a:rPr>
                        <a:t>we</a:t>
                      </a:r>
                      <a:r>
                        <a:rPr lang="fr-FR" sz="850" b="0" u="none" noProof="0" dirty="0">
                          <a:solidFill>
                            <a:schemeClr val="tx1"/>
                          </a:solidFill>
                          <a:latin typeface="Comic Sans MS" panose="030F0902030302020204" pitchFamily="66" charset="0"/>
                        </a:rPr>
                        <a:t> </a:t>
                      </a:r>
                      <a:r>
                        <a:rPr lang="fr-FR" sz="850" b="0" u="none" noProof="0" dirty="0" err="1">
                          <a:solidFill>
                            <a:schemeClr val="tx1"/>
                          </a:solidFill>
                          <a:latin typeface="Comic Sans MS" panose="030F0902030302020204" pitchFamily="66" charset="0"/>
                        </a:rPr>
                        <a:t>went</a:t>
                      </a:r>
                      <a:r>
                        <a:rPr lang="fr-FR" sz="850" b="0" u="none" noProof="0" dirty="0">
                          <a:solidFill>
                            <a:schemeClr val="tx1"/>
                          </a:solidFill>
                          <a:latin typeface="Comic Sans MS" panose="030F0902030302020204" pitchFamily="66" charset="0"/>
                        </a:rPr>
                        <a:t> on </a:t>
                      </a:r>
                      <a:r>
                        <a:rPr lang="fr-FR" sz="850" b="0" u="none" noProof="0" dirty="0" err="1">
                          <a:solidFill>
                            <a:schemeClr val="tx1"/>
                          </a:solidFill>
                          <a:latin typeface="Comic Sans MS" panose="030F0902030302020204" pitchFamily="66" charset="0"/>
                        </a:rPr>
                        <a:t>day</a:t>
                      </a:r>
                      <a:r>
                        <a:rPr lang="fr-FR" sz="850" b="0" u="none" noProof="0" dirty="0">
                          <a:solidFill>
                            <a:schemeClr val="tx1"/>
                          </a:solidFill>
                          <a:latin typeface="Comic Sans MS" panose="030F0902030302020204" pitchFamily="66" charset="0"/>
                        </a:rPr>
                        <a:t> trips </a:t>
                      </a:r>
                    </a:p>
                    <a:p>
                      <a:pPr marL="0" indent="0">
                        <a:buFont typeface="+mj-lt"/>
                        <a:buNone/>
                      </a:pPr>
                      <a:r>
                        <a:rPr lang="fr-FR" sz="850" b="0" u="none" noProof="0" dirty="0">
                          <a:solidFill>
                            <a:schemeClr val="tx1"/>
                          </a:solidFill>
                          <a:latin typeface="Comic Sans MS" panose="030F0902030302020204" pitchFamily="66" charset="0"/>
                        </a:rPr>
                        <a:t>nous avons  pratiqué des sports nautiques – </a:t>
                      </a:r>
                      <a:r>
                        <a:rPr lang="fr-FR" sz="850" b="0" u="none" noProof="0" dirty="0" err="1">
                          <a:solidFill>
                            <a:schemeClr val="tx1"/>
                          </a:solidFill>
                          <a:latin typeface="Comic Sans MS" panose="030F0902030302020204" pitchFamily="66" charset="0"/>
                        </a:rPr>
                        <a:t>we</a:t>
                      </a:r>
                      <a:r>
                        <a:rPr lang="fr-FR" sz="850" b="0" u="none" noProof="0" dirty="0">
                          <a:solidFill>
                            <a:schemeClr val="tx1"/>
                          </a:solidFill>
                          <a:latin typeface="Comic Sans MS" panose="030F0902030302020204" pitchFamily="66" charset="0"/>
                        </a:rPr>
                        <a:t> </a:t>
                      </a:r>
                      <a:r>
                        <a:rPr lang="fr-FR" sz="850" b="0" u="none" noProof="0" dirty="0" err="1">
                          <a:solidFill>
                            <a:schemeClr val="tx1"/>
                          </a:solidFill>
                          <a:latin typeface="Comic Sans MS" panose="030F0902030302020204" pitchFamily="66" charset="0"/>
                        </a:rPr>
                        <a:t>did</a:t>
                      </a:r>
                      <a:r>
                        <a:rPr lang="fr-FR" sz="850" b="0" u="none" noProof="0" dirty="0">
                          <a:solidFill>
                            <a:schemeClr val="tx1"/>
                          </a:solidFill>
                          <a:latin typeface="Comic Sans MS" panose="030F0902030302020204" pitchFamily="66" charset="0"/>
                        </a:rPr>
                        <a:t> water sports</a:t>
                      </a:r>
                    </a:p>
                    <a:p>
                      <a:pPr marL="0" indent="0">
                        <a:buFont typeface="+mj-lt"/>
                        <a:buNone/>
                      </a:pPr>
                      <a:endParaRPr lang="fr-FR" sz="850" b="0" u="none" baseline="0" noProof="0" dirty="0">
                        <a:solidFill>
                          <a:schemeClr val="tx1"/>
                        </a:solidFill>
                        <a:latin typeface="Comic Sans MS" panose="030F0902030302020204" pitchFamily="66" charset="0"/>
                      </a:endParaRPr>
                    </a:p>
                    <a:p>
                      <a:pPr marL="0" indent="0">
                        <a:buFont typeface="+mj-lt"/>
                        <a:buNone/>
                      </a:pPr>
                      <a:r>
                        <a:rPr lang="fr-FR" sz="850" b="0" u="none" noProof="0" dirty="0">
                          <a:solidFill>
                            <a:schemeClr val="tx1"/>
                          </a:solidFill>
                          <a:latin typeface="Comic Sans MS" panose="030F0902030302020204" pitchFamily="66" charset="0"/>
                        </a:rPr>
                        <a:t>nous sommes allés (es) au parc aquatique – </a:t>
                      </a:r>
                      <a:r>
                        <a:rPr lang="fr-FR" sz="850" b="0" u="none" noProof="0" dirty="0" err="1">
                          <a:solidFill>
                            <a:schemeClr val="tx1"/>
                          </a:solidFill>
                          <a:latin typeface="Comic Sans MS" panose="030F0902030302020204" pitchFamily="66" charset="0"/>
                        </a:rPr>
                        <a:t>we</a:t>
                      </a:r>
                      <a:r>
                        <a:rPr lang="fr-FR" sz="850" b="0" u="none" noProof="0" dirty="0">
                          <a:solidFill>
                            <a:schemeClr val="tx1"/>
                          </a:solidFill>
                          <a:latin typeface="Comic Sans MS" panose="030F0902030302020204" pitchFamily="66" charset="0"/>
                        </a:rPr>
                        <a:t> </a:t>
                      </a:r>
                      <a:r>
                        <a:rPr lang="fr-FR" sz="850" b="0" u="none" noProof="0" dirty="0" err="1">
                          <a:solidFill>
                            <a:schemeClr val="tx1"/>
                          </a:solidFill>
                          <a:latin typeface="Comic Sans MS" panose="030F0902030302020204" pitchFamily="66" charset="0"/>
                        </a:rPr>
                        <a:t>went</a:t>
                      </a:r>
                      <a:r>
                        <a:rPr lang="fr-FR" sz="850" b="0" u="none" noProof="0" dirty="0">
                          <a:solidFill>
                            <a:schemeClr val="tx1"/>
                          </a:solidFill>
                          <a:latin typeface="Comic Sans MS" panose="030F0902030302020204" pitchFamily="66" charset="0"/>
                        </a:rPr>
                        <a:t> to a water </a:t>
                      </a:r>
                      <a:r>
                        <a:rPr lang="fr-FR" sz="850" b="0" u="none" noProof="0" dirty="0" err="1">
                          <a:solidFill>
                            <a:schemeClr val="tx1"/>
                          </a:solidFill>
                          <a:latin typeface="Comic Sans MS" panose="030F0902030302020204" pitchFamily="66" charset="0"/>
                        </a:rPr>
                        <a:t>park</a:t>
                      </a:r>
                      <a:r>
                        <a:rPr lang="fr-FR" sz="850" b="0" u="none" noProof="0" dirty="0">
                          <a:solidFill>
                            <a:schemeClr val="tx1"/>
                          </a:solidFill>
                          <a:latin typeface="Comic Sans MS" panose="030F0902030302020204" pitchFamily="66" charset="0"/>
                        </a:rPr>
                        <a:t>  </a:t>
                      </a:r>
                    </a:p>
                    <a:p>
                      <a:pPr marL="0" indent="0">
                        <a:buFont typeface="+mj-lt"/>
                        <a:buNone/>
                      </a:pPr>
                      <a:r>
                        <a:rPr lang="fr-FR" sz="850" b="0" u="none" noProof="0" dirty="0">
                          <a:solidFill>
                            <a:schemeClr val="tx1"/>
                          </a:solidFill>
                          <a:latin typeface="Comic Sans MS" panose="030F0902030302020204" pitchFamily="66" charset="0"/>
                        </a:rPr>
                        <a:t>nous nous sommes bronzés (es) – </a:t>
                      </a:r>
                      <a:r>
                        <a:rPr lang="fr-FR" sz="850" b="0" u="none" noProof="0" dirty="0" err="1">
                          <a:solidFill>
                            <a:schemeClr val="tx1"/>
                          </a:solidFill>
                          <a:latin typeface="Comic Sans MS" panose="030F0902030302020204" pitchFamily="66" charset="0"/>
                        </a:rPr>
                        <a:t>we</a:t>
                      </a:r>
                      <a:r>
                        <a:rPr lang="fr-FR" sz="850" b="0" u="none" noProof="0" dirty="0">
                          <a:solidFill>
                            <a:schemeClr val="tx1"/>
                          </a:solidFill>
                          <a:latin typeface="Comic Sans MS" panose="030F0902030302020204" pitchFamily="66" charset="0"/>
                        </a:rPr>
                        <a:t> </a:t>
                      </a:r>
                      <a:r>
                        <a:rPr lang="fr-FR" sz="850" b="0" u="none" noProof="0" dirty="0" err="1">
                          <a:solidFill>
                            <a:schemeClr val="tx1"/>
                          </a:solidFill>
                          <a:latin typeface="Comic Sans MS" panose="030F0902030302020204" pitchFamily="66" charset="0"/>
                        </a:rPr>
                        <a:t>sunbathed</a:t>
                      </a:r>
                      <a:endParaRPr lang="fr-FR" sz="850" b="0" u="none" noProof="0" dirty="0">
                        <a:solidFill>
                          <a:schemeClr val="tx1"/>
                        </a:solidFill>
                        <a:latin typeface="Comic Sans MS" panose="030F0902030302020204" pitchFamily="66" charset="0"/>
                      </a:endParaRPr>
                    </a:p>
                    <a:p>
                      <a:pPr marL="0" indent="0">
                        <a:buFont typeface="+mj-lt"/>
                        <a:buNone/>
                      </a:pPr>
                      <a:r>
                        <a:rPr lang="fr-FR" sz="850" b="0" u="none" noProof="0" dirty="0">
                          <a:solidFill>
                            <a:schemeClr val="tx1"/>
                          </a:solidFill>
                          <a:latin typeface="Comic Sans MS" panose="030F0902030302020204" pitchFamily="66" charset="0"/>
                        </a:rPr>
                        <a:t>nous nous sommes relaxés (es) – </a:t>
                      </a:r>
                      <a:r>
                        <a:rPr lang="fr-FR" sz="850" b="0" u="none" noProof="0" dirty="0" err="1">
                          <a:solidFill>
                            <a:schemeClr val="tx1"/>
                          </a:solidFill>
                          <a:latin typeface="Comic Sans MS" panose="030F0902030302020204" pitchFamily="66" charset="0"/>
                        </a:rPr>
                        <a:t>we</a:t>
                      </a:r>
                      <a:r>
                        <a:rPr lang="fr-FR" sz="850" b="0" u="none" noProof="0" dirty="0">
                          <a:solidFill>
                            <a:schemeClr val="tx1"/>
                          </a:solidFill>
                          <a:latin typeface="Comic Sans MS" panose="030F0902030302020204" pitchFamily="66" charset="0"/>
                        </a:rPr>
                        <a:t> </a:t>
                      </a:r>
                      <a:r>
                        <a:rPr lang="fr-FR" sz="850" b="0" u="none" noProof="0" dirty="0" err="1">
                          <a:solidFill>
                            <a:schemeClr val="tx1"/>
                          </a:solidFill>
                          <a:latin typeface="Comic Sans MS" panose="030F0902030302020204" pitchFamily="66" charset="0"/>
                        </a:rPr>
                        <a:t>relaxed</a:t>
                      </a:r>
                      <a:endParaRPr lang="fr-FR" sz="850" b="0" u="none" noProof="0" dirty="0">
                        <a:solidFill>
                          <a:schemeClr val="tx1"/>
                        </a:solidFill>
                        <a:latin typeface="Comic Sans MS" panose="030F0902030302020204" pitchFamily="66" charset="0"/>
                      </a:endParaRPr>
                    </a:p>
                    <a:p>
                      <a:pPr marL="0" indent="0">
                        <a:buFont typeface="+mj-lt"/>
                        <a:buNone/>
                      </a:pPr>
                      <a:endParaRPr lang="fr-FR" sz="850" b="0" u="none" noProof="0" dirty="0">
                        <a:solidFill>
                          <a:schemeClr val="tx1"/>
                        </a:solidFill>
                        <a:latin typeface="Comic Sans MS" panose="030F09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1673118"/>
                  </a:ext>
                </a:extLst>
              </a:tr>
              <a:tr h="437759">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indent="0">
                        <a:buFont typeface="+mj-lt"/>
                        <a:buNone/>
                      </a:pPr>
                      <a:r>
                        <a:rPr lang="fr-FR" sz="850" b="0" u="none" baseline="0" noProof="0">
                          <a:solidFill>
                            <a:schemeClr val="tx1"/>
                          </a:solidFill>
                          <a:latin typeface="Comic Sans MS" panose="030F0902030302020204" pitchFamily="66" charset="0"/>
                        </a:rPr>
                        <a:t>Malheureusement, j’ai /nous avons eu …</a:t>
                      </a:r>
                    </a:p>
                    <a:p>
                      <a:pPr marL="0" indent="0">
                        <a:buFont typeface="+mj-lt"/>
                        <a:buNone/>
                      </a:pPr>
                      <a:r>
                        <a:rPr lang="fr-FR" sz="850" b="0" u="none" baseline="0" noProof="0">
                          <a:solidFill>
                            <a:schemeClr val="tx1"/>
                          </a:solidFill>
                          <a:latin typeface="Comic Sans MS" panose="030F0902030302020204" pitchFamily="66" charset="0"/>
                        </a:rPr>
                        <a:t>Unfortunately, I/ we had…</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850" b="0" u="none" baseline="0" noProof="0" dirty="0">
                          <a:solidFill>
                            <a:schemeClr val="tx1"/>
                          </a:solidFill>
                          <a:latin typeface="Comic Sans MS" panose="030F0902030302020204" pitchFamily="66" charset="0"/>
                        </a:rPr>
                        <a:t>un accident – an accident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850" b="0" u="none" baseline="0" noProof="0" dirty="0">
                          <a:solidFill>
                            <a:schemeClr val="tx1"/>
                          </a:solidFill>
                          <a:latin typeface="Comic Sans MS" panose="030F0902030302020204" pitchFamily="66" charset="0"/>
                        </a:rPr>
                        <a:t>un retard – a </a:t>
                      </a:r>
                      <a:r>
                        <a:rPr lang="fr-FR" sz="850" b="0" u="none" baseline="0" noProof="0" dirty="0" err="1">
                          <a:solidFill>
                            <a:schemeClr val="tx1"/>
                          </a:solidFill>
                          <a:latin typeface="Comic Sans MS" panose="030F0902030302020204" pitchFamily="66" charset="0"/>
                        </a:rPr>
                        <a:t>delay</a:t>
                      </a:r>
                      <a:endParaRPr lang="fr-FR" sz="850" b="0" u="none" baseline="0" noProof="0" dirty="0">
                        <a:solidFill>
                          <a:schemeClr val="tx1"/>
                        </a:solidFill>
                        <a:latin typeface="Comic Sans MS" panose="030F09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850" b="0" u="none" baseline="0" noProof="0" dirty="0">
                          <a:solidFill>
                            <a:schemeClr val="tx1"/>
                          </a:solidFill>
                          <a:latin typeface="Comic Sans MS" panose="030F0902030302020204" pitchFamily="66" charset="0"/>
                        </a:rPr>
                        <a:t>un pneu crevé  – a </a:t>
                      </a:r>
                      <a:r>
                        <a:rPr lang="fr-FR" sz="850" b="0" u="none" baseline="0" noProof="0" dirty="0" err="1">
                          <a:solidFill>
                            <a:schemeClr val="tx1"/>
                          </a:solidFill>
                          <a:latin typeface="Comic Sans MS" panose="030F0902030302020204" pitchFamily="66" charset="0"/>
                        </a:rPr>
                        <a:t>puncture</a:t>
                      </a:r>
                      <a:endParaRPr lang="fr-FR" sz="850" b="0" u="none" baseline="0" noProof="0" dirty="0">
                        <a:solidFill>
                          <a:schemeClr val="tx1"/>
                        </a:solidFill>
                        <a:latin typeface="Comic Sans MS" panose="030F09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850" b="0" u="none" baseline="0" noProof="0" dirty="0">
                          <a:solidFill>
                            <a:schemeClr val="tx1"/>
                          </a:solidFill>
                          <a:latin typeface="Comic Sans MS" panose="030F0902030302020204" pitchFamily="66" charset="0"/>
                        </a:rPr>
                        <a:t>la voiture est tombée en panne – the car </a:t>
                      </a:r>
                      <a:r>
                        <a:rPr lang="fr-FR" sz="850" b="0" u="none" baseline="0" noProof="0" dirty="0" err="1">
                          <a:solidFill>
                            <a:schemeClr val="tx1"/>
                          </a:solidFill>
                          <a:latin typeface="Comic Sans MS" panose="030F0902030302020204" pitchFamily="66" charset="0"/>
                        </a:rPr>
                        <a:t>broke</a:t>
                      </a:r>
                      <a:r>
                        <a:rPr lang="fr-FR" sz="850" b="0" u="none" baseline="0" noProof="0" dirty="0">
                          <a:solidFill>
                            <a:schemeClr val="tx1"/>
                          </a:solidFill>
                          <a:latin typeface="Comic Sans MS" panose="030F0902030302020204" pitchFamily="66" charset="0"/>
                        </a:rPr>
                        <a:t> down</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err="1">
                          <a:solidFill>
                            <a:schemeClr val="tx1"/>
                          </a:solidFill>
                          <a:latin typeface="Comic Sans MS" panose="030F0702030302020204" pitchFamily="66" charset="0"/>
                        </a:rPr>
                        <a:t>une</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accidente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an accident              </a:t>
                      </a:r>
                      <a:r>
                        <a:rPr lang="en-GB" sz="750" b="1" u="none" baseline="0" dirty="0">
                          <a:solidFill>
                            <a:schemeClr val="tx1"/>
                          </a:solidFill>
                          <a:latin typeface="Comic Sans MS" panose="030F0702030302020204" pitchFamily="66" charset="0"/>
                        </a:rPr>
                        <a:t>un retard </a:t>
                      </a:r>
                      <a:r>
                        <a:rPr lang="en-GB" sz="750" b="0" u="none" baseline="0" dirty="0">
                          <a:solidFill>
                            <a:schemeClr val="tx1"/>
                          </a:solidFill>
                          <a:latin typeface="Comic Sans MS" panose="030F0702030302020204" pitchFamily="66" charset="0"/>
                        </a:rPr>
                        <a:t>– a delay</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pinu</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creve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puncture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49731730"/>
                  </a:ext>
                </a:extLst>
              </a:tr>
              <a:tr h="170294">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gridSpan="2">
                  <a:txBody>
                    <a:bodyPr/>
                    <a:lstStyle/>
                    <a:p>
                      <a:pPr marL="0" indent="0">
                        <a:buFont typeface="+mj-lt"/>
                        <a:buNone/>
                      </a:pPr>
                      <a:r>
                        <a:rPr lang="fr-FR" sz="850" b="0" u="none" baseline="0" noProof="0">
                          <a:solidFill>
                            <a:schemeClr val="tx1"/>
                          </a:solidFill>
                          <a:latin typeface="Comic Sans MS" panose="030F0902030302020204" pitchFamily="66" charset="0"/>
                        </a:rPr>
                        <a:t>J’ai / Nous avons dû – I/we had to</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buFont typeface="+mj-lt"/>
                        <a:buNone/>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indent="0">
                        <a:buFont typeface="+mj-lt"/>
                        <a:buNone/>
                      </a:pPr>
                      <a:r>
                        <a:rPr lang="fr-FR" sz="850" b="0" u="none" baseline="0" noProof="0" dirty="0">
                          <a:solidFill>
                            <a:schemeClr val="tx1"/>
                          </a:solidFill>
                          <a:latin typeface="Comic Sans MS" panose="030F0902030302020204" pitchFamily="66" charset="0"/>
                        </a:rPr>
                        <a:t>attendre longtemps – </a:t>
                      </a:r>
                      <a:r>
                        <a:rPr lang="fr-FR" sz="850" b="0" u="none" baseline="0" noProof="0" dirty="0" err="1">
                          <a:solidFill>
                            <a:schemeClr val="tx1"/>
                          </a:solidFill>
                          <a:latin typeface="Comic Sans MS" panose="030F0902030302020204" pitchFamily="66" charset="0"/>
                        </a:rPr>
                        <a:t>wait</a:t>
                      </a:r>
                      <a:r>
                        <a:rPr lang="fr-FR" sz="850" b="0" u="none" baseline="0" noProof="0" dirty="0">
                          <a:solidFill>
                            <a:schemeClr val="tx1"/>
                          </a:solidFill>
                          <a:latin typeface="Comic Sans MS" panose="030F0902030302020204" pitchFamily="66" charset="0"/>
                        </a:rPr>
                        <a:t> a long time</a:t>
                      </a:r>
                    </a:p>
                    <a:p>
                      <a:pPr marL="0" indent="0">
                        <a:buFont typeface="+mj-lt"/>
                        <a:buNone/>
                      </a:pPr>
                      <a:r>
                        <a:rPr lang="fr-FR" sz="850" b="0" u="none" baseline="0" noProof="0" dirty="0">
                          <a:solidFill>
                            <a:schemeClr val="tx1"/>
                          </a:solidFill>
                          <a:latin typeface="Comic Sans MS" panose="030F0902030302020204" pitchFamily="66" charset="0"/>
                        </a:rPr>
                        <a:t>aller à l’hôpital / aller au commissariat – go to the </a:t>
                      </a:r>
                      <a:r>
                        <a:rPr lang="fr-FR" sz="850" b="0" u="none" baseline="0" noProof="0" dirty="0" err="1">
                          <a:solidFill>
                            <a:schemeClr val="tx1"/>
                          </a:solidFill>
                          <a:latin typeface="Comic Sans MS" panose="030F0902030302020204" pitchFamily="66" charset="0"/>
                        </a:rPr>
                        <a:t>hospital</a:t>
                      </a:r>
                      <a:r>
                        <a:rPr lang="fr-FR" sz="850" b="0" u="none" baseline="0" noProof="0" dirty="0">
                          <a:solidFill>
                            <a:schemeClr val="tx1"/>
                          </a:solidFill>
                          <a:latin typeface="Comic Sans MS" panose="030F0902030302020204" pitchFamily="66" charset="0"/>
                        </a:rPr>
                        <a:t>/the police station</a:t>
                      </a:r>
                    </a:p>
                    <a:p>
                      <a:pPr marL="0" indent="0">
                        <a:buFont typeface="+mj-lt"/>
                        <a:buNone/>
                      </a:pPr>
                      <a:r>
                        <a:rPr lang="fr-FR" sz="850" b="0" u="none" baseline="0" noProof="0" dirty="0">
                          <a:solidFill>
                            <a:schemeClr val="tx1"/>
                          </a:solidFill>
                          <a:latin typeface="Comic Sans MS" panose="030F0902030302020204" pitchFamily="66" charset="0"/>
                        </a:rPr>
                        <a:t>appeler un mécanicien – call a </a:t>
                      </a:r>
                      <a:r>
                        <a:rPr lang="fr-FR" sz="850" b="0" u="none" baseline="0" noProof="0" dirty="0" err="1">
                          <a:solidFill>
                            <a:schemeClr val="tx1"/>
                          </a:solidFill>
                          <a:latin typeface="Comic Sans MS" panose="030F0902030302020204" pitchFamily="66" charset="0"/>
                        </a:rPr>
                        <a:t>mechanic</a:t>
                      </a:r>
                      <a:endParaRPr lang="fr-FR" sz="850" b="0" u="none" baseline="0" noProof="0" dirty="0">
                        <a:solidFill>
                          <a:schemeClr val="tx1"/>
                        </a:solidFill>
                        <a:latin typeface="Comic Sans MS" panose="030F09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66561393"/>
                  </a:ext>
                </a:extLst>
              </a:tr>
              <a:tr h="170294">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gridSpan="2">
                  <a:txBody>
                    <a:bodyPr/>
                    <a:lstStyle/>
                    <a:p>
                      <a:pPr marL="0" indent="0">
                        <a:buFont typeface="+mj-lt"/>
                        <a:buNone/>
                      </a:pPr>
                      <a:r>
                        <a:rPr lang="fr-FR" sz="850" b="0" u="none" baseline="0" noProof="0">
                          <a:solidFill>
                            <a:schemeClr val="tx1"/>
                          </a:solidFill>
                          <a:latin typeface="Comic Sans MS" panose="030F0902030302020204" pitchFamily="66" charset="0"/>
                        </a:rPr>
                        <a:t>J’ai / nous avons perdu – I/we lost </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buFont typeface="+mj-lt"/>
                        <a:buNone/>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indent="0">
                        <a:buFont typeface="+mj-lt"/>
                        <a:buNone/>
                      </a:pPr>
                      <a:r>
                        <a:rPr lang="fr-FR" sz="850" b="0" u="none" baseline="0" noProof="0">
                          <a:solidFill>
                            <a:schemeClr val="tx1"/>
                          </a:solidFill>
                          <a:latin typeface="Comic Sans MS" panose="030F0902030302020204" pitchFamily="66" charset="0"/>
                        </a:rPr>
                        <a:t>les bagages – the luggage</a:t>
                      </a:r>
                    </a:p>
                    <a:p>
                      <a:pPr marL="0" indent="0">
                        <a:buFont typeface="+mj-lt"/>
                        <a:buNone/>
                      </a:pPr>
                      <a:r>
                        <a:rPr lang="fr-FR" sz="850" b="0" u="none" baseline="0" noProof="0">
                          <a:solidFill>
                            <a:schemeClr val="tx1"/>
                          </a:solidFill>
                          <a:latin typeface="Comic Sans MS" panose="030F0902030302020204" pitchFamily="66" charset="0"/>
                        </a:rPr>
                        <a:t>le porte-monnaie – the wallet</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78290976"/>
                  </a:ext>
                </a:extLst>
              </a:tr>
              <a:tr h="170294">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850" b="0" u="none" baseline="0" noProof="0" dirty="0">
                          <a:solidFill>
                            <a:schemeClr val="tx1"/>
                          </a:solidFill>
                          <a:latin typeface="Comic Sans MS" panose="030F0902030302020204" pitchFamily="66" charset="0"/>
                        </a:rPr>
                        <a:t>Quand je suis/ nous sommes arrivés (es)… - </a:t>
                      </a:r>
                      <a:r>
                        <a:rPr lang="fr-FR" sz="850" b="0" u="none" baseline="0" noProof="0" dirty="0" err="1">
                          <a:solidFill>
                            <a:schemeClr val="tx1"/>
                          </a:solidFill>
                          <a:latin typeface="Comic Sans MS" panose="030F0902030302020204" pitchFamily="66" charset="0"/>
                        </a:rPr>
                        <a:t>when</a:t>
                      </a:r>
                      <a:r>
                        <a:rPr lang="fr-FR" sz="850" b="0" u="none" baseline="0" noProof="0" dirty="0">
                          <a:solidFill>
                            <a:schemeClr val="tx1"/>
                          </a:solidFill>
                          <a:latin typeface="Comic Sans MS" panose="030F0902030302020204" pitchFamily="66" charset="0"/>
                        </a:rPr>
                        <a:t> I </a:t>
                      </a:r>
                      <a:r>
                        <a:rPr lang="fr-FR" sz="850" b="0" u="none" baseline="0" noProof="0" dirty="0" err="1">
                          <a:solidFill>
                            <a:schemeClr val="tx1"/>
                          </a:solidFill>
                          <a:latin typeface="Comic Sans MS" panose="030F0902030302020204" pitchFamily="66" charset="0"/>
                        </a:rPr>
                        <a:t>arrived</a:t>
                      </a:r>
                      <a:r>
                        <a:rPr lang="fr-FR" sz="850" b="0" u="none" baseline="0" noProof="0" dirty="0">
                          <a:solidFill>
                            <a:schemeClr val="tx1"/>
                          </a:solidFill>
                          <a:latin typeface="Comic Sans MS" panose="030F0902030302020204" pitchFamily="66" charset="0"/>
                        </a:rPr>
                        <a:t>/ </a:t>
                      </a:r>
                      <a:r>
                        <a:rPr lang="fr-FR" sz="850" b="0" u="none" baseline="0" noProof="0" dirty="0" err="1">
                          <a:solidFill>
                            <a:schemeClr val="tx1"/>
                          </a:solidFill>
                          <a:latin typeface="Comic Sans MS" panose="030F0902030302020204" pitchFamily="66" charset="0"/>
                        </a:rPr>
                        <a:t>we</a:t>
                      </a:r>
                      <a:r>
                        <a:rPr lang="fr-FR" sz="850" b="0" u="none" baseline="0" noProof="0" dirty="0">
                          <a:solidFill>
                            <a:schemeClr val="tx1"/>
                          </a:solidFill>
                          <a:latin typeface="Comic Sans MS" panose="030F0902030302020204" pitchFamily="66" charset="0"/>
                        </a:rPr>
                        <a:t> </a:t>
                      </a:r>
                      <a:r>
                        <a:rPr lang="fr-FR" sz="850" b="0" u="none" baseline="0" noProof="0" dirty="0" err="1">
                          <a:solidFill>
                            <a:schemeClr val="tx1"/>
                          </a:solidFill>
                          <a:latin typeface="Comic Sans MS" panose="030F0902030302020204" pitchFamily="66" charset="0"/>
                        </a:rPr>
                        <a:t>arrived</a:t>
                      </a:r>
                      <a:r>
                        <a:rPr lang="fr-FR" sz="850" b="0" u="none" baseline="0" noProof="0" dirty="0">
                          <a:solidFill>
                            <a:schemeClr val="tx1"/>
                          </a:solidFill>
                          <a:latin typeface="Comic Sans MS" panose="030F0902030302020204" pitchFamily="66" charset="0"/>
                        </a:rPr>
                        <a:t>…</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indent="0">
                        <a:buFont typeface="+mj-lt"/>
                        <a:buNone/>
                      </a:pPr>
                      <a:r>
                        <a:rPr lang="fr-FR" sz="850" b="0" u="none" baseline="0" noProof="0" dirty="0">
                          <a:solidFill>
                            <a:schemeClr val="tx1"/>
                          </a:solidFill>
                          <a:latin typeface="Comic Sans MS" panose="030F0902030302020204" pitchFamily="66" charset="0"/>
                        </a:rPr>
                        <a:t>c’était - </a:t>
                      </a:r>
                      <a:r>
                        <a:rPr lang="fr-FR" sz="850" b="0" u="none" baseline="0" noProof="0" dirty="0" err="1">
                          <a:solidFill>
                            <a:schemeClr val="tx1"/>
                          </a:solidFill>
                          <a:latin typeface="Comic Sans MS" panose="030F0902030302020204" pitchFamily="66" charset="0"/>
                        </a:rPr>
                        <a:t>it</a:t>
                      </a:r>
                      <a:r>
                        <a:rPr lang="fr-FR" sz="850" b="0" u="none" baseline="0" noProof="0" dirty="0">
                          <a:solidFill>
                            <a:schemeClr val="tx1"/>
                          </a:solidFill>
                          <a:latin typeface="Comic Sans MS" panose="030F0902030302020204" pitchFamily="66" charset="0"/>
                        </a:rPr>
                        <a:t> </a:t>
                      </a:r>
                      <a:r>
                        <a:rPr lang="fr-FR" sz="850" b="0" u="none" baseline="0" noProof="0" dirty="0" err="1">
                          <a:solidFill>
                            <a:schemeClr val="tx1"/>
                          </a:solidFill>
                          <a:latin typeface="Comic Sans MS" panose="030F0902030302020204" pitchFamily="66" charset="0"/>
                        </a:rPr>
                        <a:t>was</a:t>
                      </a:r>
                      <a:r>
                        <a:rPr lang="fr-FR" sz="850" b="0" u="none" baseline="0" noProof="0" dirty="0">
                          <a:solidFill>
                            <a:schemeClr val="tx1"/>
                          </a:solidFill>
                          <a:latin typeface="Comic Sans MS" panose="030F0902030302020204" pitchFamily="66" charset="0"/>
                        </a:rPr>
                        <a:t> </a:t>
                      </a:r>
                      <a:r>
                        <a:rPr lang="fr-FR" sz="850" b="0" u="none" baseline="0" noProof="0" dirty="0" err="1">
                          <a:solidFill>
                            <a:schemeClr val="tx1"/>
                          </a:solidFill>
                          <a:latin typeface="Comic Sans MS" panose="030F0902030302020204" pitchFamily="66" charset="0"/>
                        </a:rPr>
                        <a:t>very</a:t>
                      </a:r>
                      <a:r>
                        <a:rPr lang="fr-FR" sz="850" b="0" u="none" baseline="0" noProof="0" dirty="0">
                          <a:solidFill>
                            <a:schemeClr val="tx1"/>
                          </a:solidFill>
                          <a:latin typeface="Comic Sans MS" panose="030F0902030302020204" pitchFamily="66" charset="0"/>
                        </a:rPr>
                        <a:t> </a:t>
                      </a:r>
                      <a:r>
                        <a:rPr lang="fr-FR" sz="850" b="0" u="none" baseline="0" noProof="0" dirty="0" err="1">
                          <a:solidFill>
                            <a:schemeClr val="tx1"/>
                          </a:solidFill>
                          <a:latin typeface="Comic Sans MS" panose="030F0902030302020204" pitchFamily="66" charset="0"/>
                        </a:rPr>
                        <a:t>late</a:t>
                      </a:r>
                      <a:r>
                        <a:rPr lang="fr-FR" sz="850" b="0" u="none" baseline="0" noProof="0" dirty="0">
                          <a:solidFill>
                            <a:schemeClr val="tx1"/>
                          </a:solidFill>
                          <a:latin typeface="Comic Sans MS" panose="030F0902030302020204" pitchFamily="66" charset="0"/>
                        </a:rPr>
                        <a:t>  (in the </a:t>
                      </a:r>
                      <a:r>
                        <a:rPr lang="fr-FR" sz="850" b="0" u="none" baseline="0" noProof="0" dirty="0" err="1">
                          <a:solidFill>
                            <a:schemeClr val="tx1"/>
                          </a:solidFill>
                          <a:latin typeface="Comic Sans MS" panose="030F0902030302020204" pitchFamily="66" charset="0"/>
                        </a:rPr>
                        <a:t>day</a:t>
                      </a:r>
                      <a:r>
                        <a:rPr lang="fr-FR" sz="850" b="0" u="none" baseline="0" noProof="0" dirty="0">
                          <a:solidFill>
                            <a:schemeClr val="tx1"/>
                          </a:solidFill>
                          <a:latin typeface="Comic Sans MS" panose="030F0902030302020204" pitchFamily="66" charset="0"/>
                        </a:rPr>
                        <a:t>/ </a:t>
                      </a:r>
                      <a:r>
                        <a:rPr lang="fr-FR" sz="850" b="0" u="none" baseline="0" noProof="0" dirty="0" err="1">
                          <a:solidFill>
                            <a:schemeClr val="tx1"/>
                          </a:solidFill>
                          <a:latin typeface="Comic Sans MS" panose="030F0902030302020204" pitchFamily="66" charset="0"/>
                        </a:rPr>
                        <a:t>evening</a:t>
                      </a:r>
                      <a:r>
                        <a:rPr lang="fr-FR" sz="850" b="0" u="none" baseline="0" noProof="0" dirty="0">
                          <a:solidFill>
                            <a:schemeClr val="tx1"/>
                          </a:solidFill>
                          <a:latin typeface="Comic Sans MS" panose="030F0902030302020204" pitchFamily="66" charset="0"/>
                        </a:rPr>
                        <a:t>)   </a:t>
                      </a:r>
                    </a:p>
                    <a:p>
                      <a:pPr marL="0" indent="0">
                        <a:buFont typeface="+mj-lt"/>
                        <a:buNone/>
                      </a:pPr>
                      <a:r>
                        <a:rPr lang="fr-FR" sz="850" b="0" i="0" kern="1200" noProof="0" dirty="0">
                          <a:solidFill>
                            <a:schemeClr val="dk1"/>
                          </a:solidFill>
                          <a:effectLst/>
                          <a:latin typeface="Comic Sans MS" panose="030F0902030302020204" pitchFamily="66" charset="0"/>
                          <a:ea typeface="+mn-ea"/>
                          <a:cs typeface="+mn-cs"/>
                        </a:rPr>
                        <a:t>j'étais très fatigué (e) / nous étions très fatigués (es) – I </a:t>
                      </a:r>
                      <a:r>
                        <a:rPr lang="fr-FR" sz="850" b="0" i="0" kern="1200" noProof="0" dirty="0" err="1">
                          <a:solidFill>
                            <a:schemeClr val="dk1"/>
                          </a:solidFill>
                          <a:effectLst/>
                          <a:latin typeface="Comic Sans MS" panose="030F0902030302020204" pitchFamily="66" charset="0"/>
                          <a:ea typeface="+mn-ea"/>
                          <a:cs typeface="+mn-cs"/>
                        </a:rPr>
                        <a:t>was</a:t>
                      </a:r>
                      <a:r>
                        <a:rPr lang="fr-FR" sz="850" b="0" i="0" kern="1200" noProof="0" dirty="0">
                          <a:solidFill>
                            <a:schemeClr val="dk1"/>
                          </a:solidFill>
                          <a:effectLst/>
                          <a:latin typeface="Comic Sans MS" panose="030F0902030302020204" pitchFamily="66" charset="0"/>
                          <a:ea typeface="+mn-ea"/>
                          <a:cs typeface="+mn-cs"/>
                        </a:rPr>
                        <a:t> </a:t>
                      </a:r>
                      <a:r>
                        <a:rPr lang="fr-FR" sz="850" b="0" i="0" kern="1200" noProof="0" dirty="0" err="1">
                          <a:solidFill>
                            <a:schemeClr val="dk1"/>
                          </a:solidFill>
                          <a:effectLst/>
                          <a:latin typeface="Comic Sans MS" panose="030F0902030302020204" pitchFamily="66" charset="0"/>
                          <a:ea typeface="+mn-ea"/>
                          <a:cs typeface="+mn-cs"/>
                        </a:rPr>
                        <a:t>very</a:t>
                      </a:r>
                      <a:r>
                        <a:rPr lang="fr-FR" sz="850" b="0" i="0" kern="1200" noProof="0" dirty="0">
                          <a:solidFill>
                            <a:schemeClr val="dk1"/>
                          </a:solidFill>
                          <a:effectLst/>
                          <a:latin typeface="Comic Sans MS" panose="030F0902030302020204" pitchFamily="66" charset="0"/>
                          <a:ea typeface="+mn-ea"/>
                          <a:cs typeface="+mn-cs"/>
                        </a:rPr>
                        <a:t> </a:t>
                      </a:r>
                      <a:r>
                        <a:rPr lang="fr-FR" sz="850" b="0" i="0" kern="1200" noProof="0" dirty="0" err="1">
                          <a:solidFill>
                            <a:schemeClr val="dk1"/>
                          </a:solidFill>
                          <a:effectLst/>
                          <a:latin typeface="Comic Sans MS" panose="030F0902030302020204" pitchFamily="66" charset="0"/>
                          <a:ea typeface="+mn-ea"/>
                          <a:cs typeface="+mn-cs"/>
                        </a:rPr>
                        <a:t>tired</a:t>
                      </a:r>
                      <a:r>
                        <a:rPr lang="fr-FR" sz="850" b="0" i="0" kern="1200" noProof="0" dirty="0">
                          <a:solidFill>
                            <a:schemeClr val="dk1"/>
                          </a:solidFill>
                          <a:effectLst/>
                          <a:latin typeface="Comic Sans MS" panose="030F0902030302020204" pitchFamily="66" charset="0"/>
                          <a:ea typeface="+mn-ea"/>
                          <a:cs typeface="+mn-cs"/>
                        </a:rPr>
                        <a:t>/ </a:t>
                      </a:r>
                      <a:r>
                        <a:rPr lang="fr-FR" sz="850" b="0" i="0" kern="1200" noProof="0" dirty="0" err="1">
                          <a:solidFill>
                            <a:schemeClr val="dk1"/>
                          </a:solidFill>
                          <a:effectLst/>
                          <a:latin typeface="Comic Sans MS" panose="030F0902030302020204" pitchFamily="66" charset="0"/>
                          <a:ea typeface="+mn-ea"/>
                          <a:cs typeface="+mn-cs"/>
                        </a:rPr>
                        <a:t>we</a:t>
                      </a:r>
                      <a:r>
                        <a:rPr lang="fr-FR" sz="850" b="0" i="0" kern="1200" noProof="0" dirty="0">
                          <a:solidFill>
                            <a:schemeClr val="dk1"/>
                          </a:solidFill>
                          <a:effectLst/>
                          <a:latin typeface="Comic Sans MS" panose="030F0902030302020204" pitchFamily="66" charset="0"/>
                          <a:ea typeface="+mn-ea"/>
                          <a:cs typeface="+mn-cs"/>
                        </a:rPr>
                        <a:t> </a:t>
                      </a:r>
                      <a:r>
                        <a:rPr lang="fr-FR" sz="850" b="0" i="0" kern="1200" noProof="0" dirty="0" err="1">
                          <a:solidFill>
                            <a:schemeClr val="dk1"/>
                          </a:solidFill>
                          <a:effectLst/>
                          <a:latin typeface="Comic Sans MS" panose="030F0902030302020204" pitchFamily="66" charset="0"/>
                          <a:ea typeface="+mn-ea"/>
                          <a:cs typeface="+mn-cs"/>
                        </a:rPr>
                        <a:t>were</a:t>
                      </a:r>
                      <a:r>
                        <a:rPr lang="fr-FR" sz="850" b="0" i="0" kern="1200" noProof="0" dirty="0">
                          <a:solidFill>
                            <a:schemeClr val="dk1"/>
                          </a:solidFill>
                          <a:effectLst/>
                          <a:latin typeface="Comic Sans MS" panose="030F0902030302020204" pitchFamily="66" charset="0"/>
                          <a:ea typeface="+mn-ea"/>
                          <a:cs typeface="+mn-cs"/>
                        </a:rPr>
                        <a:t> </a:t>
                      </a:r>
                      <a:r>
                        <a:rPr lang="fr-FR" sz="850" b="0" i="0" kern="1200" noProof="0" dirty="0" err="1">
                          <a:solidFill>
                            <a:schemeClr val="dk1"/>
                          </a:solidFill>
                          <a:effectLst/>
                          <a:latin typeface="Comic Sans MS" panose="030F0902030302020204" pitchFamily="66" charset="0"/>
                          <a:ea typeface="+mn-ea"/>
                          <a:cs typeface="+mn-cs"/>
                        </a:rPr>
                        <a:t>very</a:t>
                      </a:r>
                      <a:r>
                        <a:rPr lang="fr-FR" sz="850" b="0" i="0" kern="1200" noProof="0" dirty="0">
                          <a:solidFill>
                            <a:schemeClr val="dk1"/>
                          </a:solidFill>
                          <a:effectLst/>
                          <a:latin typeface="Comic Sans MS" panose="030F0902030302020204" pitchFamily="66" charset="0"/>
                          <a:ea typeface="+mn-ea"/>
                          <a:cs typeface="+mn-cs"/>
                        </a:rPr>
                        <a:t> </a:t>
                      </a:r>
                      <a:r>
                        <a:rPr lang="fr-FR" sz="850" b="0" i="0" kern="1200" noProof="0" dirty="0" err="1">
                          <a:solidFill>
                            <a:schemeClr val="dk1"/>
                          </a:solidFill>
                          <a:effectLst/>
                          <a:latin typeface="Comic Sans MS" panose="030F0902030302020204" pitchFamily="66" charset="0"/>
                          <a:ea typeface="+mn-ea"/>
                          <a:cs typeface="+mn-cs"/>
                        </a:rPr>
                        <a:t>tired</a:t>
                      </a:r>
                      <a:r>
                        <a:rPr lang="fr-FR" sz="850" b="0" i="0" kern="1200" noProof="0" dirty="0">
                          <a:solidFill>
                            <a:schemeClr val="dk1"/>
                          </a:solidFill>
                          <a:effectLst/>
                          <a:latin typeface="Comic Sans MS" panose="030F0902030302020204" pitchFamily="66" charset="0"/>
                          <a:ea typeface="+mn-ea"/>
                          <a:cs typeface="+mn-cs"/>
                        </a:rPr>
                        <a:t> </a:t>
                      </a:r>
                    </a:p>
                    <a:p>
                      <a:pPr marL="0" indent="0">
                        <a:buFont typeface="+mj-lt"/>
                        <a:buNone/>
                      </a:pPr>
                      <a:r>
                        <a:rPr lang="fr-FR" sz="850" b="0" i="0" kern="1200" noProof="0" dirty="0">
                          <a:solidFill>
                            <a:schemeClr val="dk1"/>
                          </a:solidFill>
                          <a:effectLst/>
                          <a:latin typeface="Comic Sans MS" panose="030F0902030302020204" pitchFamily="66" charset="0"/>
                          <a:ea typeface="+mn-ea"/>
                          <a:cs typeface="+mn-cs"/>
                        </a:rPr>
                        <a:t>la réception était déjà fermée </a:t>
                      </a:r>
                      <a:r>
                        <a:rPr lang="fr-FR" sz="850" b="0" u="none" baseline="0" noProof="0" dirty="0">
                          <a:solidFill>
                            <a:schemeClr val="tx1"/>
                          </a:solidFill>
                          <a:latin typeface="Comic Sans MS" panose="030F0902030302020204" pitchFamily="66" charset="0"/>
                        </a:rPr>
                        <a:t>– the </a:t>
                      </a:r>
                      <a:r>
                        <a:rPr lang="fr-FR" sz="850" b="0" u="none" baseline="0" noProof="0" dirty="0" err="1">
                          <a:solidFill>
                            <a:schemeClr val="tx1"/>
                          </a:solidFill>
                          <a:latin typeface="Comic Sans MS" panose="030F0902030302020204" pitchFamily="66" charset="0"/>
                        </a:rPr>
                        <a:t>reception</a:t>
                      </a:r>
                      <a:r>
                        <a:rPr lang="fr-FR" sz="850" b="0" u="none" baseline="0" noProof="0" dirty="0">
                          <a:solidFill>
                            <a:schemeClr val="tx1"/>
                          </a:solidFill>
                          <a:latin typeface="Comic Sans MS" panose="030F0902030302020204" pitchFamily="66" charset="0"/>
                        </a:rPr>
                        <a:t> </a:t>
                      </a:r>
                      <a:r>
                        <a:rPr lang="fr-FR" sz="850" b="0" u="none" baseline="0" noProof="0" dirty="0" err="1">
                          <a:solidFill>
                            <a:schemeClr val="tx1"/>
                          </a:solidFill>
                          <a:latin typeface="Comic Sans MS" panose="030F0902030302020204" pitchFamily="66" charset="0"/>
                        </a:rPr>
                        <a:t>was</a:t>
                      </a:r>
                      <a:r>
                        <a:rPr lang="fr-FR" sz="850" b="0" u="none" baseline="0" noProof="0" dirty="0">
                          <a:solidFill>
                            <a:schemeClr val="tx1"/>
                          </a:solidFill>
                          <a:latin typeface="Comic Sans MS" panose="030F0902030302020204" pitchFamily="66" charset="0"/>
                        </a:rPr>
                        <a:t> </a:t>
                      </a:r>
                      <a:r>
                        <a:rPr lang="fr-FR" sz="850" b="0" u="none" baseline="0" noProof="0" dirty="0" err="1">
                          <a:solidFill>
                            <a:schemeClr val="tx1"/>
                          </a:solidFill>
                          <a:latin typeface="Comic Sans MS" panose="030F0902030302020204" pitchFamily="66" charset="0"/>
                        </a:rPr>
                        <a:t>already</a:t>
                      </a:r>
                      <a:r>
                        <a:rPr lang="fr-FR" sz="850" b="0" u="none" baseline="0" noProof="0" dirty="0">
                          <a:solidFill>
                            <a:schemeClr val="tx1"/>
                          </a:solidFill>
                          <a:latin typeface="Comic Sans MS" panose="030F0902030302020204" pitchFamily="66" charset="0"/>
                        </a:rPr>
                        <a:t> </a:t>
                      </a:r>
                      <a:r>
                        <a:rPr lang="fr-FR" sz="850" b="0" u="none" baseline="0" noProof="0" dirty="0" err="1">
                          <a:solidFill>
                            <a:schemeClr val="tx1"/>
                          </a:solidFill>
                          <a:latin typeface="Comic Sans MS" panose="030F0902030302020204" pitchFamily="66" charset="0"/>
                        </a:rPr>
                        <a:t>closed</a:t>
                      </a:r>
                      <a:endParaRPr lang="fr-FR" sz="850" b="0" u="none" baseline="0" noProof="0" dirty="0">
                        <a:solidFill>
                          <a:schemeClr val="tx1"/>
                        </a:solidFill>
                        <a:latin typeface="Comic Sans MS" panose="030F09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36396409"/>
                  </a:ext>
                </a:extLst>
              </a:tr>
            </a:tbl>
          </a:graphicData>
        </a:graphic>
      </p:graphicFrame>
      <p:sp>
        <p:nvSpPr>
          <p:cNvPr id="3" name="TextBox 2">
            <a:extLst>
              <a:ext uri="{FF2B5EF4-FFF2-40B4-BE49-F238E27FC236}">
                <a16:creationId xmlns:a16="http://schemas.microsoft.com/office/drawing/2014/main" id="{1F6EDD1D-B0BF-4C59-B3C9-707F7377CF42}"/>
              </a:ext>
            </a:extLst>
          </p:cNvPr>
          <p:cNvSpPr txBox="1"/>
          <p:nvPr/>
        </p:nvSpPr>
        <p:spPr>
          <a:xfrm>
            <a:off x="8711159" y="6514784"/>
            <a:ext cx="475488" cy="369332"/>
          </a:xfrm>
          <a:prstGeom prst="rect">
            <a:avLst/>
          </a:prstGeom>
          <a:noFill/>
          <a:ln>
            <a:noFill/>
          </a:ln>
        </p:spPr>
        <p:txBody>
          <a:bodyPr wrap="square" lIns="91440" tIns="45720" rIns="91440" bIns="45720" rtlCol="0" anchor="t">
            <a:spAutoFit/>
          </a:bodyPr>
          <a:lstStyle/>
          <a:p>
            <a:r>
              <a:rPr lang="en-GB">
                <a:latin typeface="Comic Sans MS"/>
              </a:rPr>
              <a:t>4</a:t>
            </a:r>
            <a:endParaRPr lang="en-GB">
              <a:latin typeface="Comic Sans MS" panose="030F0702030302020204" pitchFamily="66" charset="0"/>
            </a:endParaRPr>
          </a:p>
        </p:txBody>
      </p:sp>
      <p:graphicFrame>
        <p:nvGraphicFramePr>
          <p:cNvPr id="4" name="Table 3">
            <a:extLst>
              <a:ext uri="{FF2B5EF4-FFF2-40B4-BE49-F238E27FC236}">
                <a16:creationId xmlns:a16="http://schemas.microsoft.com/office/drawing/2014/main" id="{B8878328-BED2-BC18-BA2F-3341573BE5F2}"/>
              </a:ext>
            </a:extLst>
          </p:cNvPr>
          <p:cNvGraphicFramePr>
            <a:graphicFrameLocks noGrp="1"/>
          </p:cNvGraphicFramePr>
          <p:nvPr>
            <p:extLst>
              <p:ext uri="{D42A27DB-BD31-4B8C-83A1-F6EECF244321}">
                <p14:modId xmlns:p14="http://schemas.microsoft.com/office/powerpoint/2010/main" val="3742157776"/>
              </p:ext>
            </p:extLst>
          </p:nvPr>
        </p:nvGraphicFramePr>
        <p:xfrm>
          <a:off x="1834516" y="132407"/>
          <a:ext cx="4417908" cy="396240"/>
        </p:xfrm>
        <a:graphic>
          <a:graphicData uri="http://schemas.openxmlformats.org/drawingml/2006/table">
            <a:tbl>
              <a:tblPr firstRow="1" bandRow="1">
                <a:tableStyleId>{5C22544A-7EE6-4342-B048-85BDC9FD1C3A}</a:tableStyleId>
              </a:tblPr>
              <a:tblGrid>
                <a:gridCol w="1104477">
                  <a:extLst>
                    <a:ext uri="{9D8B030D-6E8A-4147-A177-3AD203B41FA5}">
                      <a16:colId xmlns:a16="http://schemas.microsoft.com/office/drawing/2014/main" val="1881788536"/>
                    </a:ext>
                  </a:extLst>
                </a:gridCol>
                <a:gridCol w="1104477">
                  <a:extLst>
                    <a:ext uri="{9D8B030D-6E8A-4147-A177-3AD203B41FA5}">
                      <a16:colId xmlns:a16="http://schemas.microsoft.com/office/drawing/2014/main" val="59196699"/>
                    </a:ext>
                  </a:extLst>
                </a:gridCol>
                <a:gridCol w="1104477">
                  <a:extLst>
                    <a:ext uri="{9D8B030D-6E8A-4147-A177-3AD203B41FA5}">
                      <a16:colId xmlns:a16="http://schemas.microsoft.com/office/drawing/2014/main" val="402020504"/>
                    </a:ext>
                  </a:extLst>
                </a:gridCol>
                <a:gridCol w="1104477">
                  <a:extLst>
                    <a:ext uri="{9D8B030D-6E8A-4147-A177-3AD203B41FA5}">
                      <a16:colId xmlns:a16="http://schemas.microsoft.com/office/drawing/2014/main" val="416673502"/>
                    </a:ext>
                  </a:extLst>
                </a:gridCol>
              </a:tblGrid>
              <a:tr h="370840">
                <a:tc>
                  <a:txBody>
                    <a:bodyPr/>
                    <a:lstStyle/>
                    <a:p>
                      <a:r>
                        <a:rPr lang="en-US" sz="1000" dirty="0">
                          <a:solidFill>
                            <a:schemeClr val="tx1"/>
                          </a:solidFill>
                        </a:rPr>
                        <a:t>Past Holidays 1</a:t>
                      </a:r>
                    </a:p>
                  </a:txBody>
                  <a:tcPr>
                    <a:noFill/>
                  </a:tcPr>
                </a:tc>
                <a:tc>
                  <a:txBody>
                    <a:bodyPr/>
                    <a:lstStyle/>
                    <a:p>
                      <a:endParaRPr lang="en-US" sz="1000"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Past Holidays 2</a:t>
                      </a:r>
                    </a:p>
                    <a:p>
                      <a:endParaRPr lang="en-US" sz="1000" dirty="0">
                        <a:solidFill>
                          <a:schemeClr val="tx1"/>
                        </a:solidFill>
                      </a:endParaRPr>
                    </a:p>
                  </a:txBody>
                  <a:tcPr>
                    <a:noFill/>
                  </a:tcPr>
                </a:tc>
                <a:tc>
                  <a:txBody>
                    <a:bodyPr/>
                    <a:lstStyle/>
                    <a:p>
                      <a:endParaRPr lang="en-US" sz="1000" dirty="0">
                        <a:solidFill>
                          <a:schemeClr val="tx1"/>
                        </a:solidFill>
                      </a:endParaRPr>
                    </a:p>
                  </a:txBody>
                  <a:tcPr>
                    <a:noFill/>
                  </a:tcPr>
                </a:tc>
                <a:extLst>
                  <a:ext uri="{0D108BD9-81ED-4DB2-BD59-A6C34878D82A}">
                    <a16:rowId xmlns:a16="http://schemas.microsoft.com/office/drawing/2014/main" val="2929879280"/>
                  </a:ext>
                </a:extLst>
              </a:tr>
            </a:tbl>
          </a:graphicData>
        </a:graphic>
      </p:graphicFrame>
      <p:sp>
        <p:nvSpPr>
          <p:cNvPr id="8" name="TextBox 7">
            <a:extLst>
              <a:ext uri="{FF2B5EF4-FFF2-40B4-BE49-F238E27FC236}">
                <a16:creationId xmlns:a16="http://schemas.microsoft.com/office/drawing/2014/main" id="{961EC68E-AC85-FB7E-3C34-3A1DFE202B53}"/>
              </a:ext>
            </a:extLst>
          </p:cNvPr>
          <p:cNvSpPr txBox="1"/>
          <p:nvPr/>
        </p:nvSpPr>
        <p:spPr>
          <a:xfrm>
            <a:off x="0" y="111098"/>
            <a:ext cx="4043470" cy="369332"/>
          </a:xfrm>
          <a:prstGeom prst="rect">
            <a:avLst/>
          </a:prstGeom>
          <a:noFill/>
        </p:spPr>
        <p:txBody>
          <a:bodyPr wrap="square">
            <a:spAutoFit/>
          </a:bodyPr>
          <a:lstStyle/>
          <a:p>
            <a:r>
              <a:rPr lang="en-US" dirty="0"/>
              <a:t>Past Holidays</a:t>
            </a:r>
          </a:p>
        </p:txBody>
      </p:sp>
      <p:pic>
        <p:nvPicPr>
          <p:cNvPr id="27" name="Picture 26" descr="A qr code on a white background&#10;&#10;Description automatically generated">
            <a:extLst>
              <a:ext uri="{FF2B5EF4-FFF2-40B4-BE49-F238E27FC236}">
                <a16:creationId xmlns:a16="http://schemas.microsoft.com/office/drawing/2014/main" id="{C4CB684F-56E2-F969-D61F-CC9CBAF79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94" y="25503"/>
            <a:ext cx="537278" cy="535463"/>
          </a:xfrm>
          <a:prstGeom prst="rect">
            <a:avLst/>
          </a:prstGeom>
        </p:spPr>
      </p:pic>
      <p:pic>
        <p:nvPicPr>
          <p:cNvPr id="31" name="Picture 30" descr="A qr code on a white background&#10;&#10;Description automatically generated">
            <a:extLst>
              <a:ext uri="{FF2B5EF4-FFF2-40B4-BE49-F238E27FC236}">
                <a16:creationId xmlns:a16="http://schemas.microsoft.com/office/drawing/2014/main" id="{13CDA8D8-D519-6262-F1E8-C99CED1300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9653" y="8790"/>
            <a:ext cx="575894" cy="573948"/>
          </a:xfrm>
          <a:prstGeom prst="rect">
            <a:avLst/>
          </a:prstGeom>
        </p:spPr>
      </p:pic>
    </p:spTree>
    <p:extLst>
      <p:ext uri="{BB962C8B-B14F-4D97-AF65-F5344CB8AC3E}">
        <p14:creationId xmlns:p14="http://schemas.microsoft.com/office/powerpoint/2010/main" val="257613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6442549" y="4137894"/>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897010" y="3784124"/>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971A0BC-2ADD-4212-B387-548D1AB6B50C}"/>
              </a:ext>
            </a:extLst>
          </p:cNvPr>
          <p:cNvGraphicFramePr>
            <a:graphicFrameLocks noGrp="1"/>
          </p:cNvGraphicFramePr>
          <p:nvPr>
            <p:extLst>
              <p:ext uri="{D42A27DB-BD31-4B8C-83A1-F6EECF244321}">
                <p14:modId xmlns:p14="http://schemas.microsoft.com/office/powerpoint/2010/main" val="3883365605"/>
              </p:ext>
            </p:extLst>
          </p:nvPr>
        </p:nvGraphicFramePr>
        <p:xfrm>
          <a:off x="93312" y="574739"/>
          <a:ext cx="5900392" cy="2943664"/>
        </p:xfrm>
        <a:graphic>
          <a:graphicData uri="http://schemas.openxmlformats.org/drawingml/2006/table">
            <a:tbl>
              <a:tblPr firstRow="1" bandRow="1">
                <a:tableStyleId>{5C22544A-7EE6-4342-B048-85BDC9FD1C3A}</a:tableStyleId>
              </a:tblPr>
              <a:tblGrid>
                <a:gridCol w="351692">
                  <a:extLst>
                    <a:ext uri="{9D8B030D-6E8A-4147-A177-3AD203B41FA5}">
                      <a16:colId xmlns:a16="http://schemas.microsoft.com/office/drawing/2014/main" val="212312847"/>
                    </a:ext>
                  </a:extLst>
                </a:gridCol>
                <a:gridCol w="1110816">
                  <a:extLst>
                    <a:ext uri="{9D8B030D-6E8A-4147-A177-3AD203B41FA5}">
                      <a16:colId xmlns:a16="http://schemas.microsoft.com/office/drawing/2014/main" val="3813713256"/>
                    </a:ext>
                  </a:extLst>
                </a:gridCol>
                <a:gridCol w="1126307">
                  <a:extLst>
                    <a:ext uri="{9D8B030D-6E8A-4147-A177-3AD203B41FA5}">
                      <a16:colId xmlns:a16="http://schemas.microsoft.com/office/drawing/2014/main" val="157487114"/>
                    </a:ext>
                  </a:extLst>
                </a:gridCol>
                <a:gridCol w="354509">
                  <a:extLst>
                    <a:ext uri="{9D8B030D-6E8A-4147-A177-3AD203B41FA5}">
                      <a16:colId xmlns:a16="http://schemas.microsoft.com/office/drawing/2014/main" val="899866059"/>
                    </a:ext>
                  </a:extLst>
                </a:gridCol>
                <a:gridCol w="2957068">
                  <a:extLst>
                    <a:ext uri="{9D8B030D-6E8A-4147-A177-3AD203B41FA5}">
                      <a16:colId xmlns:a16="http://schemas.microsoft.com/office/drawing/2014/main" val="2090497630"/>
                    </a:ext>
                  </a:extLst>
                </a:gridCol>
              </a:tblGrid>
              <a:tr h="509753">
                <a:tc rowSpan="4">
                  <a:txBody>
                    <a:bodyPr/>
                    <a:lstStyle/>
                    <a:p>
                      <a:pPr algn="ctr"/>
                      <a:r>
                        <a:rPr lang="en-GB" sz="1200" b="0" dirty="0">
                          <a:solidFill>
                            <a:schemeClr val="tx1"/>
                          </a:solidFill>
                          <a:latin typeface="Comic Sans MS" panose="030F0702030302020204" pitchFamily="66" charset="0"/>
                        </a:rPr>
                        <a:t>Future holidays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gridSpan="2">
                  <a:txBody>
                    <a:bodyPr/>
                    <a:lstStyle/>
                    <a:p>
                      <a:pPr marL="0" indent="0">
                        <a:buFont typeface="+mj-lt"/>
                        <a:buNone/>
                      </a:pPr>
                      <a:r>
                        <a:rPr lang="fr-FR" sz="950" b="0" u="none" baseline="0" noProof="0" dirty="0">
                          <a:solidFill>
                            <a:schemeClr val="tx1"/>
                          </a:solidFill>
                          <a:latin typeface="Comic Sans MS" panose="030F0702030302020204" pitchFamily="66" charset="0"/>
                        </a:rPr>
                        <a:t>Je resterai dans un hôtel / un appartement/ un gite -  I </a:t>
                      </a:r>
                      <a:r>
                        <a:rPr lang="fr-FR" sz="950" b="0" u="none" baseline="0" noProof="0" dirty="0" err="1">
                          <a:solidFill>
                            <a:schemeClr val="tx1"/>
                          </a:solidFill>
                          <a:latin typeface="Comic Sans MS" panose="030F0702030302020204" pitchFamily="66" charset="0"/>
                        </a:rPr>
                        <a:t>will</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stay</a:t>
                      </a:r>
                      <a:r>
                        <a:rPr lang="fr-FR" sz="950" b="0" u="none" baseline="0" noProof="0" dirty="0">
                          <a:solidFill>
                            <a:schemeClr val="tx1"/>
                          </a:solidFill>
                          <a:latin typeface="Comic Sans MS" panose="030F0702030302020204" pitchFamily="66" charset="0"/>
                        </a:rPr>
                        <a:t> in a </a:t>
                      </a:r>
                      <a:r>
                        <a:rPr lang="fr-FR" sz="950" b="0" u="none" baseline="0" noProof="0" dirty="0" err="1">
                          <a:solidFill>
                            <a:schemeClr val="tx1"/>
                          </a:solidFill>
                          <a:latin typeface="Comic Sans MS" panose="030F0702030302020204" pitchFamily="66" charset="0"/>
                        </a:rPr>
                        <a:t>hotel</a:t>
                      </a:r>
                      <a:r>
                        <a:rPr lang="fr-FR" sz="950" b="0" u="none" baseline="0" noProof="0" dirty="0">
                          <a:solidFill>
                            <a:schemeClr val="tx1"/>
                          </a:solidFill>
                          <a:latin typeface="Comic Sans MS" panose="030F0702030302020204" pitchFamily="66" charset="0"/>
                        </a:rPr>
                        <a:t>/ appartement / lodge     </a:t>
                      </a:r>
                    </a:p>
                    <a:p>
                      <a:pPr marL="0" indent="0">
                        <a:buFont typeface="+mj-lt"/>
                        <a:buNone/>
                      </a:pPr>
                      <a:endParaRPr lang="fr-FR" sz="950" b="0" u="none" baseline="0" noProof="0" dirty="0">
                        <a:solidFill>
                          <a:schemeClr val="tx1"/>
                        </a:solidFill>
                        <a:latin typeface="Comic Sans MS" panose="030F0702030302020204" pitchFamily="66" charset="0"/>
                      </a:endParaRPr>
                    </a:p>
                    <a:p>
                      <a:pPr marL="0" indent="0">
                        <a:buFont typeface="+mj-lt"/>
                        <a:buNone/>
                      </a:pPr>
                      <a:r>
                        <a:rPr lang="fr-FR" sz="950" b="0" u="none" baseline="0" noProof="0" dirty="0">
                          <a:solidFill>
                            <a:schemeClr val="tx1"/>
                          </a:solidFill>
                          <a:latin typeface="Comic Sans MS" panose="030F0702030302020204" pitchFamily="66" charset="0"/>
                        </a:rPr>
                        <a:t>Je voyagerai à /en… - I </a:t>
                      </a:r>
                      <a:r>
                        <a:rPr lang="fr-FR" sz="950" b="0" u="none" baseline="0" noProof="0" dirty="0" err="1">
                          <a:solidFill>
                            <a:schemeClr val="tx1"/>
                          </a:solidFill>
                          <a:latin typeface="Comic Sans MS" panose="030F0702030302020204" pitchFamily="66" charset="0"/>
                        </a:rPr>
                        <a:t>will</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travel</a:t>
                      </a:r>
                      <a:r>
                        <a:rPr lang="fr-FR" sz="950" b="0" u="none" baseline="0" noProof="0" dirty="0">
                          <a:solidFill>
                            <a:schemeClr val="tx1"/>
                          </a:solidFill>
                          <a:latin typeface="Comic Sans MS" panose="030F0702030302020204" pitchFamily="66" charset="0"/>
                        </a:rPr>
                        <a:t> to/by</a:t>
                      </a:r>
                    </a:p>
                    <a:p>
                      <a:pPr marL="0" indent="0">
                        <a:buFont typeface="+mj-lt"/>
                        <a:buNone/>
                      </a:pPr>
                      <a:endParaRPr lang="fr-FR" sz="950" b="0" u="none" baseline="0" noProof="0" dirty="0">
                        <a:solidFill>
                          <a:schemeClr val="tx1"/>
                        </a:solidFill>
                        <a:latin typeface="Comic Sans MS" panose="030F0702030302020204" pitchFamily="66" charset="0"/>
                      </a:endParaRPr>
                    </a:p>
                    <a:p>
                      <a:pPr marL="0" indent="0">
                        <a:buFont typeface="+mj-lt"/>
                        <a:buNone/>
                      </a:pPr>
                      <a:r>
                        <a:rPr lang="fr-FR" sz="950" b="0" u="none" baseline="0" noProof="0" dirty="0">
                          <a:solidFill>
                            <a:schemeClr val="tx1"/>
                          </a:solidFill>
                          <a:latin typeface="Comic Sans MS" panose="030F0702030302020204" pitchFamily="66" charset="0"/>
                        </a:rPr>
                        <a:t>Nous resterons dans un hôtel/ un appartement/ un gite – </a:t>
                      </a:r>
                      <a:r>
                        <a:rPr lang="fr-FR" sz="950" b="0" u="none" baseline="0" noProof="0" dirty="0" err="1">
                          <a:solidFill>
                            <a:schemeClr val="tx1"/>
                          </a:solidFill>
                          <a:latin typeface="Comic Sans MS" panose="030F0702030302020204" pitchFamily="66" charset="0"/>
                        </a:rPr>
                        <a:t>We</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will</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stay</a:t>
                      </a:r>
                      <a:r>
                        <a:rPr lang="fr-FR" sz="950" b="0" u="none" baseline="0" noProof="0" dirty="0">
                          <a:solidFill>
                            <a:schemeClr val="tx1"/>
                          </a:solidFill>
                          <a:latin typeface="Comic Sans MS" panose="030F0702030302020204" pitchFamily="66" charset="0"/>
                        </a:rPr>
                        <a:t> in a </a:t>
                      </a:r>
                      <a:r>
                        <a:rPr lang="fr-FR" sz="950" b="0" u="none" baseline="0" noProof="0" dirty="0" err="1">
                          <a:solidFill>
                            <a:schemeClr val="tx1"/>
                          </a:solidFill>
                          <a:latin typeface="Comic Sans MS" panose="030F0702030302020204" pitchFamily="66" charset="0"/>
                        </a:rPr>
                        <a:t>hotel</a:t>
                      </a:r>
                      <a:r>
                        <a:rPr lang="fr-FR" sz="950" b="0" u="none" baseline="0" noProof="0" dirty="0">
                          <a:solidFill>
                            <a:schemeClr val="tx1"/>
                          </a:solidFill>
                          <a:latin typeface="Comic Sans MS" panose="030F0702030302020204" pitchFamily="66" charset="0"/>
                        </a:rPr>
                        <a:t>/ appartement/ lodge </a:t>
                      </a:r>
                    </a:p>
                    <a:p>
                      <a:pPr marL="0" indent="0">
                        <a:buFont typeface="+mj-lt"/>
                        <a:buNone/>
                      </a:pPr>
                      <a:endParaRPr lang="fr-FR" sz="950" b="0" u="none" baseline="0" noProof="0" dirty="0">
                        <a:solidFill>
                          <a:schemeClr val="tx1"/>
                        </a:solidFill>
                        <a:latin typeface="Comic Sans MS" panose="030F0702030302020204" pitchFamily="66" charset="0"/>
                      </a:endParaRPr>
                    </a:p>
                    <a:p>
                      <a:pPr marL="0" indent="0">
                        <a:buFont typeface="+mj-lt"/>
                        <a:buNone/>
                      </a:pPr>
                      <a:r>
                        <a:rPr lang="fr-FR" sz="950" b="0" u="none" baseline="0" noProof="0" dirty="0">
                          <a:solidFill>
                            <a:schemeClr val="tx1"/>
                          </a:solidFill>
                          <a:latin typeface="Comic Sans MS" panose="030F0702030302020204" pitchFamily="66" charset="0"/>
                        </a:rPr>
                        <a:t>Nous voyagerons à / en… - </a:t>
                      </a:r>
                      <a:r>
                        <a:rPr lang="fr-FR" sz="950" b="0" u="none" baseline="0" noProof="0" dirty="0" err="1">
                          <a:solidFill>
                            <a:schemeClr val="tx1"/>
                          </a:solidFill>
                          <a:latin typeface="Comic Sans MS" panose="030F0702030302020204" pitchFamily="66" charset="0"/>
                        </a:rPr>
                        <a:t>We</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will</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travel</a:t>
                      </a:r>
                      <a:r>
                        <a:rPr lang="fr-FR" sz="950" b="0" u="none" baseline="0" noProof="0" dirty="0">
                          <a:solidFill>
                            <a:schemeClr val="tx1"/>
                          </a:solidFill>
                          <a:latin typeface="Comic Sans MS" panose="030F0702030302020204" pitchFamily="66" charset="0"/>
                        </a:rPr>
                        <a:t> to/by</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a:txBody>
                    <a:bodyPr/>
                    <a:lstStyle/>
                    <a:p>
                      <a:r>
                        <a:rPr lang="fr-FR" sz="950" b="0" u="none" baseline="0" noProof="0">
                          <a:solidFill>
                            <a:schemeClr val="tx1"/>
                          </a:solidFill>
                          <a:latin typeface="Comic Sans MS" panose="030F0702030302020204" pitchFamily="66" charset="0"/>
                        </a:rPr>
                        <a:t>et - and</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lang="fr-FR" sz="950" b="0" u="none" baseline="0" noProof="0" dirty="0">
                          <a:solidFill>
                            <a:schemeClr val="tx1"/>
                          </a:solidFill>
                          <a:latin typeface="Comic Sans MS" panose="030F0702030302020204" pitchFamily="66" charset="0"/>
                        </a:rPr>
                        <a:t>je me bronzerai -  I </a:t>
                      </a:r>
                      <a:r>
                        <a:rPr lang="fr-FR" sz="950" b="0" u="none" baseline="0" noProof="0" dirty="0" err="1">
                          <a:solidFill>
                            <a:schemeClr val="tx1"/>
                          </a:solidFill>
                          <a:latin typeface="Comic Sans MS" panose="030F0702030302020204" pitchFamily="66" charset="0"/>
                        </a:rPr>
                        <a:t>will</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sunbathe</a:t>
                      </a:r>
                      <a:endParaRPr lang="fr-FR" sz="950" b="0" u="none" baseline="0" noProof="0" dirty="0">
                        <a:solidFill>
                          <a:schemeClr val="tx1"/>
                        </a:solidFill>
                        <a:latin typeface="Comic Sans MS" panose="030F0702030302020204" pitchFamily="66" charset="0"/>
                      </a:endParaRPr>
                    </a:p>
                    <a:p>
                      <a:pPr marL="0" indent="0">
                        <a:buFont typeface="+mj-lt"/>
                        <a:buNone/>
                      </a:pPr>
                      <a:r>
                        <a:rPr lang="fr-FR" sz="950" b="0" u="none" baseline="0" noProof="0" dirty="0">
                          <a:solidFill>
                            <a:schemeClr val="tx1"/>
                          </a:solidFill>
                          <a:latin typeface="Comic Sans MS" panose="030F0702030302020204" pitchFamily="66" charset="0"/>
                        </a:rPr>
                        <a:t>je me détendrai-  I </a:t>
                      </a:r>
                      <a:r>
                        <a:rPr lang="fr-FR" sz="950" b="0" u="none" baseline="0" noProof="0" dirty="0" err="1">
                          <a:solidFill>
                            <a:schemeClr val="tx1"/>
                          </a:solidFill>
                          <a:latin typeface="Comic Sans MS" panose="030F0702030302020204" pitchFamily="66" charset="0"/>
                        </a:rPr>
                        <a:t>will</a:t>
                      </a:r>
                      <a:r>
                        <a:rPr lang="fr-FR" sz="950" b="0" u="none" baseline="0" noProof="0" dirty="0">
                          <a:solidFill>
                            <a:schemeClr val="tx1"/>
                          </a:solidFill>
                          <a:latin typeface="Comic Sans MS" panose="030F0702030302020204" pitchFamily="66" charset="0"/>
                        </a:rPr>
                        <a:t> relax</a:t>
                      </a:r>
                    </a:p>
                    <a:p>
                      <a:pPr marL="0" indent="0">
                        <a:buFont typeface="+mj-lt"/>
                        <a:buNone/>
                      </a:pPr>
                      <a:r>
                        <a:rPr lang="fr-FR" sz="950" b="0" u="none" baseline="0" noProof="0" dirty="0">
                          <a:solidFill>
                            <a:schemeClr val="tx1"/>
                          </a:solidFill>
                          <a:latin typeface="Comic Sans MS" panose="030F0702030302020204" pitchFamily="66" charset="0"/>
                        </a:rPr>
                        <a:t>je me relaxerai </a:t>
                      </a:r>
                      <a:r>
                        <a:rPr lang="fr-FR" sz="950" b="0" u="none" baseline="0" noProof="0" dirty="0" err="1">
                          <a:solidFill>
                            <a:schemeClr val="tx1"/>
                          </a:solidFill>
                          <a:latin typeface="Comic Sans MS" panose="030F0702030302020204" pitchFamily="66" charset="0"/>
                        </a:rPr>
                        <a:t>corrected</a:t>
                      </a:r>
                      <a:r>
                        <a:rPr lang="fr-FR" sz="950" b="0" u="none" baseline="0" noProof="0" dirty="0">
                          <a:solidFill>
                            <a:schemeClr val="tx1"/>
                          </a:solidFill>
                          <a:latin typeface="Comic Sans MS" panose="030F0702030302020204" pitchFamily="66" charset="0"/>
                        </a:rPr>
                        <a:t> to</a:t>
                      </a:r>
                    </a:p>
                    <a:p>
                      <a:pPr marL="0" indent="0">
                        <a:buFont typeface="+mj-lt"/>
                        <a:buNone/>
                      </a:pPr>
                      <a:r>
                        <a:rPr lang="fr-FR" sz="950" b="0" u="none" baseline="0" noProof="0" dirty="0">
                          <a:solidFill>
                            <a:schemeClr val="tx1"/>
                          </a:solidFill>
                          <a:latin typeface="Comic Sans MS" panose="030F0702030302020204" pitchFamily="66" charset="0"/>
                        </a:rPr>
                        <a:t>je ferai – I </a:t>
                      </a:r>
                      <a:r>
                        <a:rPr lang="fr-FR" sz="950" b="0" u="none" baseline="0" noProof="0" dirty="0" err="1">
                          <a:solidFill>
                            <a:schemeClr val="tx1"/>
                          </a:solidFill>
                          <a:latin typeface="Comic Sans MS" panose="030F0702030302020204" pitchFamily="66" charset="0"/>
                        </a:rPr>
                        <a:t>will</a:t>
                      </a:r>
                      <a:r>
                        <a:rPr lang="fr-FR" sz="950" b="0" u="none" baseline="0" noProof="0" dirty="0">
                          <a:solidFill>
                            <a:schemeClr val="tx1"/>
                          </a:solidFill>
                          <a:latin typeface="Comic Sans MS" panose="030F0702030302020204" pitchFamily="66" charset="0"/>
                        </a:rPr>
                        <a:t> do  </a:t>
                      </a:r>
                    </a:p>
                    <a:p>
                      <a:pPr marL="0" indent="0">
                        <a:buFont typeface="+mj-lt"/>
                        <a:buNone/>
                      </a:pPr>
                      <a:r>
                        <a:rPr lang="fr-FR" sz="950" b="0" u="none" baseline="0" noProof="0" dirty="0">
                          <a:solidFill>
                            <a:schemeClr val="tx1"/>
                          </a:solidFill>
                          <a:latin typeface="Comic Sans MS" panose="030F0702030302020204" pitchFamily="66" charset="0"/>
                        </a:rPr>
                        <a:t>je verrai  - I </a:t>
                      </a:r>
                      <a:r>
                        <a:rPr lang="fr-FR" sz="950" b="0" u="none" baseline="0" noProof="0" dirty="0" err="1">
                          <a:solidFill>
                            <a:schemeClr val="tx1"/>
                          </a:solidFill>
                          <a:latin typeface="Comic Sans MS" panose="030F0702030302020204" pitchFamily="66" charset="0"/>
                        </a:rPr>
                        <a:t>will</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see</a:t>
                      </a:r>
                      <a:endParaRPr lang="fr-FR" sz="950" b="0" u="none" baseline="0" noProof="0" dirty="0">
                        <a:solidFill>
                          <a:schemeClr val="tx1"/>
                        </a:solidFill>
                        <a:latin typeface="Comic Sans MS" panose="030F0702030302020204" pitchFamily="66" charset="0"/>
                      </a:endParaRPr>
                    </a:p>
                    <a:p>
                      <a:pPr marL="0" indent="0">
                        <a:buFont typeface="+mj-lt"/>
                        <a:buNone/>
                      </a:pPr>
                      <a:r>
                        <a:rPr lang="fr-FR" sz="950" b="0" u="none" baseline="0" noProof="0" dirty="0">
                          <a:solidFill>
                            <a:schemeClr val="tx1"/>
                          </a:solidFill>
                          <a:latin typeface="Comic Sans MS" panose="030F0702030302020204" pitchFamily="66" charset="0"/>
                        </a:rPr>
                        <a:t>je prendrai – I </a:t>
                      </a:r>
                      <a:r>
                        <a:rPr lang="fr-FR" sz="950" b="0" u="none" baseline="0" noProof="0" dirty="0" err="1">
                          <a:solidFill>
                            <a:schemeClr val="tx1"/>
                          </a:solidFill>
                          <a:latin typeface="Comic Sans MS" panose="030F0702030302020204" pitchFamily="66" charset="0"/>
                        </a:rPr>
                        <a:t>will</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take</a:t>
                      </a:r>
                      <a:r>
                        <a:rPr lang="fr-FR" sz="950" b="0" u="none" baseline="0" noProof="0" dirty="0">
                          <a:solidFill>
                            <a:schemeClr val="tx1"/>
                          </a:solidFill>
                          <a:latin typeface="Comic Sans MS" panose="030F0702030302020204" pitchFamily="66" charset="0"/>
                        </a:rPr>
                        <a:t> </a:t>
                      </a:r>
                    </a:p>
                    <a:p>
                      <a:pPr marL="0" indent="0">
                        <a:buFont typeface="+mj-lt"/>
                        <a:buNone/>
                      </a:pPr>
                      <a:r>
                        <a:rPr lang="fr-FR" sz="950" b="0" u="none" baseline="0" noProof="0" dirty="0">
                          <a:solidFill>
                            <a:schemeClr val="tx1"/>
                          </a:solidFill>
                          <a:latin typeface="Comic Sans MS" panose="030F0702030302020204" pitchFamily="66" charset="0"/>
                        </a:rPr>
                        <a:t>je nagerai – I </a:t>
                      </a:r>
                      <a:r>
                        <a:rPr lang="fr-FR" sz="950" b="0" u="none" baseline="0" noProof="0" dirty="0" err="1">
                          <a:solidFill>
                            <a:schemeClr val="tx1"/>
                          </a:solidFill>
                          <a:latin typeface="Comic Sans MS" panose="030F0702030302020204" pitchFamily="66" charset="0"/>
                        </a:rPr>
                        <a:t>will</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swim</a:t>
                      </a:r>
                      <a:r>
                        <a:rPr lang="fr-FR" sz="950" b="0" u="none" baseline="0" noProof="0" dirty="0">
                          <a:solidFill>
                            <a:schemeClr val="tx1"/>
                          </a:solidFill>
                          <a:latin typeface="Comic Sans MS" panose="030F0702030302020204" pitchFamily="66" charset="0"/>
                        </a:rPr>
                        <a:t> </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r h="154429">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indent="0">
                        <a:buFont typeface="+mj-lt"/>
                        <a:buNone/>
                      </a:pPr>
                      <a:r>
                        <a:rPr lang="fr-FR" sz="950" b="0" u="none" baseline="0" noProof="0">
                          <a:solidFill>
                            <a:schemeClr val="tx1"/>
                          </a:solidFill>
                          <a:latin typeface="Comic Sans MS" panose="030F0702030302020204" pitchFamily="66" charset="0"/>
                        </a:rPr>
                        <a:t>Il fera  – I will do</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indent="0">
                        <a:buFont typeface="+mj-lt"/>
                        <a:buNone/>
                      </a:pPr>
                      <a:r>
                        <a:rPr lang="fr-FR" sz="950" b="0" u="none" baseline="0" noProof="0" dirty="0">
                          <a:solidFill>
                            <a:schemeClr val="tx1"/>
                          </a:solidFill>
                          <a:latin typeface="Comic Sans MS" panose="030F0702030302020204" pitchFamily="66" charset="0"/>
                        </a:rPr>
                        <a:t>du soleil  – </a:t>
                      </a:r>
                      <a:r>
                        <a:rPr lang="fr-FR" sz="950" b="0" u="none" baseline="0" noProof="0" dirty="0" err="1">
                          <a:solidFill>
                            <a:schemeClr val="tx1"/>
                          </a:solidFill>
                          <a:latin typeface="Comic Sans MS" panose="030F0702030302020204" pitchFamily="66" charset="0"/>
                        </a:rPr>
                        <a:t>sunny</a:t>
                      </a:r>
                      <a:r>
                        <a:rPr lang="fr-FR" sz="950" b="0" u="none" baseline="0" noProof="0" dirty="0">
                          <a:solidFill>
                            <a:schemeClr val="tx1"/>
                          </a:solidFill>
                          <a:latin typeface="Comic Sans MS" panose="030F0702030302020204" pitchFamily="66" charset="0"/>
                        </a:rPr>
                        <a:t>           chaud – hot         </a:t>
                      </a:r>
                      <a:r>
                        <a:rPr lang="fr-FR" sz="950" b="0" u="none" baseline="0" noProof="0" dirty="0" err="1">
                          <a:solidFill>
                            <a:schemeClr val="tx1"/>
                          </a:solidFill>
                          <a:latin typeface="Comic Sans MS" panose="030F0702030302020204" pitchFamily="66" charset="0"/>
                        </a:rPr>
                        <a:t>friod</a:t>
                      </a:r>
                      <a:r>
                        <a:rPr lang="fr-FR" sz="950" b="0" u="none" baseline="0" noProof="0" dirty="0">
                          <a:solidFill>
                            <a:schemeClr val="tx1"/>
                          </a:solidFill>
                          <a:latin typeface="Comic Sans MS" panose="030F0702030302020204" pitchFamily="66" charset="0"/>
                        </a:rPr>
                        <a:t> – cold             vent – </a:t>
                      </a:r>
                      <a:r>
                        <a:rPr lang="fr-FR" sz="950" b="0" u="none" baseline="0" noProof="0" dirty="0" err="1">
                          <a:solidFill>
                            <a:schemeClr val="tx1"/>
                          </a:solidFill>
                          <a:latin typeface="Comic Sans MS" panose="030F0702030302020204" pitchFamily="66" charset="0"/>
                        </a:rPr>
                        <a:t>windy</a:t>
                      </a:r>
                      <a:endParaRPr lang="fr-FR" sz="95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buFont typeface="+mj-lt"/>
                        <a:buNone/>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0782108"/>
                  </a:ext>
                </a:extLst>
              </a:tr>
              <a:tr h="154429">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indent="0">
                        <a:buFont typeface="+mj-lt"/>
                        <a:buNone/>
                      </a:pPr>
                      <a:r>
                        <a:rPr lang="fr-FR" sz="950" b="0" u="none" baseline="0" noProof="0">
                          <a:solidFill>
                            <a:schemeClr val="tx1"/>
                          </a:solidFill>
                          <a:latin typeface="Comic Sans MS" panose="030F0702030302020204" pitchFamily="66" charset="0"/>
                        </a:rPr>
                        <a:t>Il sera – it will be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fr-FR" sz="950" b="0" u="none" baseline="0" noProof="0" dirty="0">
                          <a:solidFill>
                            <a:schemeClr val="tx1"/>
                          </a:solidFill>
                          <a:latin typeface="Comic Sans MS" panose="030F0902030302020204" pitchFamily="66" charset="0"/>
                        </a:rPr>
                        <a:t>orageux  – </a:t>
                      </a:r>
                      <a:r>
                        <a:rPr lang="fr-FR" sz="950" b="0" u="none" baseline="0" noProof="0" dirty="0" err="1">
                          <a:solidFill>
                            <a:schemeClr val="tx1"/>
                          </a:solidFill>
                          <a:latin typeface="Comic Sans MS" panose="030F0902030302020204" pitchFamily="66" charset="0"/>
                        </a:rPr>
                        <a:t>stormy</a:t>
                      </a:r>
                      <a:r>
                        <a:rPr lang="fr-FR" sz="950" b="0" u="none" baseline="0" noProof="0" dirty="0">
                          <a:solidFill>
                            <a:schemeClr val="tx1"/>
                          </a:solidFill>
                          <a:latin typeface="Comic Sans MS" panose="030F0902030302020204" pitchFamily="66" charset="0"/>
                        </a:rPr>
                        <a:t>          </a:t>
                      </a:r>
                      <a:r>
                        <a:rPr lang="fr-FR" sz="950" b="0" i="0" noProof="0" dirty="0">
                          <a:solidFill>
                            <a:srgbClr val="0D0D0D"/>
                          </a:solidFill>
                          <a:effectLst/>
                          <a:highlight>
                            <a:srgbClr val="FFFFFF"/>
                          </a:highlight>
                          <a:latin typeface="Comic Sans MS" panose="030F0902030302020204" pitchFamily="66" charset="0"/>
                        </a:rPr>
                        <a:t>nuageux</a:t>
                      </a:r>
                      <a:r>
                        <a:rPr lang="fr-FR" sz="950" b="0" u="none" baseline="0" noProof="0" dirty="0">
                          <a:solidFill>
                            <a:schemeClr val="tx1"/>
                          </a:solidFill>
                          <a:latin typeface="Comic Sans MS" panose="030F0902030302020204" pitchFamily="66" charset="0"/>
                        </a:rPr>
                        <a:t> – </a:t>
                      </a:r>
                      <a:r>
                        <a:rPr lang="fr-FR" sz="950" b="0" u="none" baseline="0" noProof="0" dirty="0" err="1">
                          <a:solidFill>
                            <a:schemeClr val="tx1"/>
                          </a:solidFill>
                          <a:latin typeface="Comic Sans MS" panose="030F0902030302020204" pitchFamily="66" charset="0"/>
                        </a:rPr>
                        <a:t>cloudy</a:t>
                      </a:r>
                      <a:r>
                        <a:rPr lang="fr-FR" sz="950" b="0" u="none" baseline="0" noProof="0" dirty="0">
                          <a:solidFill>
                            <a:schemeClr val="tx1"/>
                          </a:solidFill>
                          <a:latin typeface="Comic Sans MS" panose="030F0902030302020204" pitchFamily="66" charset="0"/>
                        </a:rPr>
                        <a:t>                </a:t>
                      </a:r>
                      <a:r>
                        <a:rPr lang="fr-FR" sz="950" b="0" i="0" noProof="0" dirty="0">
                          <a:solidFill>
                            <a:srgbClr val="0D0D0D"/>
                          </a:solidFill>
                          <a:effectLst/>
                          <a:highlight>
                            <a:srgbClr val="FFFFFF"/>
                          </a:highlight>
                          <a:latin typeface="Comic Sans MS" panose="030F0902030302020204" pitchFamily="66" charset="0"/>
                        </a:rPr>
                        <a:t>brumeux</a:t>
                      </a:r>
                      <a:r>
                        <a:rPr lang="fr-FR" sz="950" b="0" u="none" baseline="0" noProof="0" dirty="0">
                          <a:solidFill>
                            <a:schemeClr val="tx1"/>
                          </a:solidFill>
                          <a:latin typeface="Comic Sans MS" panose="030F0902030302020204" pitchFamily="66" charset="0"/>
                        </a:rPr>
                        <a:t> - </a:t>
                      </a:r>
                      <a:r>
                        <a:rPr lang="fr-FR" sz="950" b="0" u="none" baseline="0" noProof="0" dirty="0" err="1">
                          <a:solidFill>
                            <a:schemeClr val="tx1"/>
                          </a:solidFill>
                          <a:latin typeface="Comic Sans MS" panose="030F0902030302020204" pitchFamily="66" charset="0"/>
                        </a:rPr>
                        <a:t>foggy</a:t>
                      </a:r>
                      <a:endParaRPr lang="fr-FR" sz="950" b="0" u="none" baseline="0" noProof="0" dirty="0">
                        <a:solidFill>
                          <a:schemeClr val="tx1"/>
                        </a:solidFill>
                        <a:latin typeface="Comic Sans MS" panose="030F09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buFont typeface="+mj-lt"/>
                        <a:buNone/>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7594357"/>
                  </a:ext>
                </a:extLst>
              </a:tr>
              <a:tr h="154429">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gridSpan="4">
                  <a:txBody>
                    <a:bodyPr/>
                    <a:lstStyle/>
                    <a:p>
                      <a:pPr marL="0" indent="0">
                        <a:buFont typeface="+mj-lt"/>
                        <a:buNone/>
                      </a:pPr>
                      <a:r>
                        <a:rPr lang="fr-FR" sz="950" b="0" u="none" baseline="0" noProof="0" dirty="0">
                          <a:solidFill>
                            <a:schemeClr val="tx1"/>
                          </a:solidFill>
                          <a:latin typeface="Comic Sans MS" panose="030F0702030302020204" pitchFamily="66" charset="0"/>
                        </a:rPr>
                        <a:t>Il pleuvra – </a:t>
                      </a:r>
                      <a:r>
                        <a:rPr lang="fr-FR" sz="950" b="0" u="none" baseline="0" noProof="0" dirty="0" err="1">
                          <a:solidFill>
                            <a:schemeClr val="tx1"/>
                          </a:solidFill>
                          <a:latin typeface="Comic Sans MS" panose="030F0702030302020204" pitchFamily="66" charset="0"/>
                        </a:rPr>
                        <a:t>it</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will</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rain</a:t>
                      </a:r>
                      <a:r>
                        <a:rPr lang="fr-FR" sz="950" b="0" u="none" baseline="0" noProof="0" dirty="0">
                          <a:solidFill>
                            <a:schemeClr val="tx1"/>
                          </a:solidFill>
                          <a:latin typeface="Comic Sans MS" panose="030F0702030302020204" pitchFamily="66" charset="0"/>
                        </a:rPr>
                        <a:t>                     Il neigera – </a:t>
                      </a:r>
                      <a:r>
                        <a:rPr lang="fr-FR" sz="950" b="0" u="none" baseline="0" noProof="0" dirty="0" err="1">
                          <a:solidFill>
                            <a:schemeClr val="tx1"/>
                          </a:solidFill>
                          <a:latin typeface="Comic Sans MS" panose="030F0702030302020204" pitchFamily="66" charset="0"/>
                        </a:rPr>
                        <a:t>it</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will</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snow</a:t>
                      </a:r>
                      <a:endParaRPr lang="fr-FR" sz="95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buFont typeface="+mj-lt"/>
                        <a:buNone/>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5505085"/>
                  </a:ext>
                </a:extLst>
              </a:tr>
            </a:tbl>
          </a:graphicData>
        </a:graphic>
      </p:graphicFrame>
      <p:sp>
        <p:nvSpPr>
          <p:cNvPr id="9" name="TextBox 8">
            <a:extLst>
              <a:ext uri="{FF2B5EF4-FFF2-40B4-BE49-F238E27FC236}">
                <a16:creationId xmlns:a16="http://schemas.microsoft.com/office/drawing/2014/main" id="{FA793B4D-4AF7-4469-A2A7-0540138970E1}"/>
              </a:ext>
            </a:extLst>
          </p:cNvPr>
          <p:cNvSpPr txBox="1"/>
          <p:nvPr/>
        </p:nvSpPr>
        <p:spPr>
          <a:xfrm>
            <a:off x="5073369" y="180109"/>
            <a:ext cx="787561" cy="215444"/>
          </a:xfrm>
          <a:prstGeom prst="rect">
            <a:avLst/>
          </a:prstGeom>
          <a:noFill/>
        </p:spPr>
        <p:txBody>
          <a:bodyPr wrap="square" rtlCol="0">
            <a:spAutoFit/>
          </a:bodyPr>
          <a:lstStyle/>
          <a:p>
            <a:pPr algn="ctr"/>
            <a:r>
              <a:rPr lang="en-GB" sz="800">
                <a:solidFill>
                  <a:schemeClr val="bg1"/>
                </a:solidFill>
                <a:latin typeface="Comic Sans MS" panose="030F0702030302020204" pitchFamily="66" charset="0"/>
              </a:rPr>
              <a:t>Changes</a:t>
            </a:r>
          </a:p>
        </p:txBody>
      </p:sp>
      <p:sp>
        <p:nvSpPr>
          <p:cNvPr id="10" name="TextBox 9">
            <a:extLst>
              <a:ext uri="{FF2B5EF4-FFF2-40B4-BE49-F238E27FC236}">
                <a16:creationId xmlns:a16="http://schemas.microsoft.com/office/drawing/2014/main" id="{861F053E-34FC-435B-B2E0-E4EA40D6F07E}"/>
              </a:ext>
            </a:extLst>
          </p:cNvPr>
          <p:cNvSpPr txBox="1"/>
          <p:nvPr/>
        </p:nvSpPr>
        <p:spPr>
          <a:xfrm>
            <a:off x="7253500" y="24659"/>
            <a:ext cx="919381" cy="461665"/>
          </a:xfrm>
          <a:prstGeom prst="rect">
            <a:avLst/>
          </a:prstGeom>
          <a:noFill/>
        </p:spPr>
        <p:txBody>
          <a:bodyPr wrap="square" rtlCol="0">
            <a:spAutoFit/>
          </a:bodyPr>
          <a:lstStyle/>
          <a:p>
            <a:pPr algn="ctr"/>
            <a:r>
              <a:rPr lang="en-GB" sz="800">
                <a:solidFill>
                  <a:schemeClr val="bg1"/>
                </a:solidFill>
                <a:latin typeface="Comic Sans MS" panose="030F0702030302020204" pitchFamily="66" charset="0"/>
              </a:rPr>
              <a:t>Advantages and disadvantages</a:t>
            </a:r>
          </a:p>
        </p:txBody>
      </p:sp>
      <p:sp>
        <p:nvSpPr>
          <p:cNvPr id="12" name="TextBox 11">
            <a:extLst>
              <a:ext uri="{FF2B5EF4-FFF2-40B4-BE49-F238E27FC236}">
                <a16:creationId xmlns:a16="http://schemas.microsoft.com/office/drawing/2014/main" id="{B4D3D82D-F222-4B58-967B-4E075FE8A825}"/>
              </a:ext>
            </a:extLst>
          </p:cNvPr>
          <p:cNvSpPr txBox="1"/>
          <p:nvPr/>
        </p:nvSpPr>
        <p:spPr>
          <a:xfrm>
            <a:off x="6226220" y="187514"/>
            <a:ext cx="788218" cy="215444"/>
          </a:xfrm>
          <a:prstGeom prst="rect">
            <a:avLst/>
          </a:prstGeom>
          <a:noFill/>
        </p:spPr>
        <p:txBody>
          <a:bodyPr wrap="square" rtlCol="0">
            <a:spAutoFit/>
          </a:bodyPr>
          <a:lstStyle/>
          <a:p>
            <a:pPr algn="ctr"/>
            <a:r>
              <a:rPr lang="en-GB" sz="800">
                <a:solidFill>
                  <a:schemeClr val="bg1"/>
                </a:solidFill>
                <a:latin typeface="Comic Sans MS" panose="030F0702030302020204" pitchFamily="66" charset="0"/>
              </a:rPr>
              <a:t>In the past</a:t>
            </a:r>
          </a:p>
        </p:txBody>
      </p:sp>
      <p:graphicFrame>
        <p:nvGraphicFramePr>
          <p:cNvPr id="8" name="Table 7">
            <a:extLst>
              <a:ext uri="{FF2B5EF4-FFF2-40B4-BE49-F238E27FC236}">
                <a16:creationId xmlns:a16="http://schemas.microsoft.com/office/drawing/2014/main" id="{1B851191-634A-4224-A6BC-CC6A490718E1}"/>
              </a:ext>
            </a:extLst>
          </p:cNvPr>
          <p:cNvGraphicFramePr>
            <a:graphicFrameLocks noGrp="1"/>
          </p:cNvGraphicFramePr>
          <p:nvPr>
            <p:extLst>
              <p:ext uri="{D42A27DB-BD31-4B8C-83A1-F6EECF244321}">
                <p14:modId xmlns:p14="http://schemas.microsoft.com/office/powerpoint/2010/main" val="173994100"/>
              </p:ext>
            </p:extLst>
          </p:nvPr>
        </p:nvGraphicFramePr>
        <p:xfrm>
          <a:off x="93312" y="3616477"/>
          <a:ext cx="5868042" cy="3004038"/>
        </p:xfrm>
        <a:graphic>
          <a:graphicData uri="http://schemas.openxmlformats.org/drawingml/2006/table">
            <a:tbl>
              <a:tblPr firstRow="1" bandRow="1">
                <a:tableStyleId>{5C22544A-7EE6-4342-B048-85BDC9FD1C3A}</a:tableStyleId>
              </a:tblPr>
              <a:tblGrid>
                <a:gridCol w="351692">
                  <a:extLst>
                    <a:ext uri="{9D8B030D-6E8A-4147-A177-3AD203B41FA5}">
                      <a16:colId xmlns:a16="http://schemas.microsoft.com/office/drawing/2014/main" val="212312847"/>
                    </a:ext>
                  </a:extLst>
                </a:gridCol>
                <a:gridCol w="1558800">
                  <a:extLst>
                    <a:ext uri="{9D8B030D-6E8A-4147-A177-3AD203B41FA5}">
                      <a16:colId xmlns:a16="http://schemas.microsoft.com/office/drawing/2014/main" val="3813713256"/>
                    </a:ext>
                  </a:extLst>
                </a:gridCol>
                <a:gridCol w="1353565">
                  <a:extLst>
                    <a:ext uri="{9D8B030D-6E8A-4147-A177-3AD203B41FA5}">
                      <a16:colId xmlns:a16="http://schemas.microsoft.com/office/drawing/2014/main" val="1418632055"/>
                    </a:ext>
                  </a:extLst>
                </a:gridCol>
                <a:gridCol w="2603985">
                  <a:extLst>
                    <a:ext uri="{9D8B030D-6E8A-4147-A177-3AD203B41FA5}">
                      <a16:colId xmlns:a16="http://schemas.microsoft.com/office/drawing/2014/main" val="2215598902"/>
                    </a:ext>
                  </a:extLst>
                </a:gridCol>
              </a:tblGrid>
              <a:tr h="279503">
                <a:tc rowSpan="3">
                  <a:txBody>
                    <a:bodyPr/>
                    <a:lstStyle/>
                    <a:p>
                      <a:pPr algn="ctr"/>
                      <a:r>
                        <a:rPr lang="fr-FR" sz="1200" b="0" noProof="0">
                          <a:solidFill>
                            <a:schemeClr val="tx1"/>
                          </a:solidFill>
                          <a:latin typeface="Comic Sans MS" panose="030F0702030302020204" pitchFamily="66" charset="0"/>
                        </a:rPr>
                        <a:t>Complaints</a:t>
                      </a:r>
                      <a:endParaRPr lang="fr-FR" sz="1100" b="0" noProof="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indent="0">
                        <a:buFont typeface="+mj-lt"/>
                        <a:buNone/>
                      </a:pPr>
                      <a:r>
                        <a:rPr lang="fr-FR" sz="950" b="0" u="none" baseline="0" noProof="0">
                          <a:solidFill>
                            <a:schemeClr val="tx1"/>
                          </a:solidFill>
                          <a:latin typeface="Comic Sans MS" panose="030F0702030302020204" pitchFamily="66" charset="0"/>
                        </a:rPr>
                        <a:t>L’ascenseur– the lift</a:t>
                      </a:r>
                    </a:p>
                    <a:p>
                      <a:pPr marL="0" indent="0">
                        <a:buFont typeface="+mj-lt"/>
                        <a:buNone/>
                      </a:pPr>
                      <a:r>
                        <a:rPr lang="fr-FR" sz="950" b="0" u="none" baseline="0" noProof="0">
                          <a:solidFill>
                            <a:schemeClr val="tx1"/>
                          </a:solidFill>
                          <a:latin typeface="Comic Sans MS" panose="030F0702030302020204" pitchFamily="66" charset="0"/>
                        </a:rPr>
                        <a:t>L’air conditionné– the air conditioning</a:t>
                      </a:r>
                    </a:p>
                    <a:p>
                      <a:pPr marL="0" indent="0">
                        <a:buFont typeface="+mj-lt"/>
                        <a:buNone/>
                      </a:pPr>
                      <a:r>
                        <a:rPr lang="fr-FR" sz="950" b="0" u="none" baseline="0" noProof="0">
                          <a:solidFill>
                            <a:schemeClr val="tx1"/>
                          </a:solidFill>
                          <a:latin typeface="Comic Sans MS" panose="030F0702030302020204" pitchFamily="66" charset="0"/>
                        </a:rPr>
                        <a:t>La douche– the shower</a:t>
                      </a:r>
                    </a:p>
                    <a:p>
                      <a:pPr marL="0" indent="0">
                        <a:buFont typeface="+mj-lt"/>
                        <a:buNone/>
                      </a:pPr>
                      <a:r>
                        <a:rPr lang="fr-FR" sz="950" b="0" u="none" baseline="0" noProof="0">
                          <a:solidFill>
                            <a:schemeClr val="tx1"/>
                          </a:solidFill>
                          <a:latin typeface="Comic Sans MS" panose="030F0702030302020204" pitchFamily="66" charset="0"/>
                        </a:rPr>
                        <a:t>La lumière– the light</a:t>
                      </a:r>
                    </a:p>
                    <a:p>
                      <a:pPr marL="0" indent="0">
                        <a:buFont typeface="+mj-lt"/>
                        <a:buNone/>
                      </a:pPr>
                      <a:r>
                        <a:rPr lang="fr-FR" sz="950" b="0" u="none" baseline="0" noProof="0">
                          <a:solidFill>
                            <a:schemeClr val="tx1"/>
                          </a:solidFill>
                          <a:latin typeface="Comic Sans MS" panose="030F0702030302020204" pitchFamily="66" charset="0"/>
                        </a:rPr>
                        <a:t>La chambre– the room</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lang="fr-FR" sz="950" b="0" u="none" baseline="0" noProof="0">
                          <a:solidFill>
                            <a:schemeClr val="tx1"/>
                          </a:solidFill>
                          <a:latin typeface="Comic Sans MS" panose="030F0702030302020204" pitchFamily="66" charset="0"/>
                        </a:rPr>
                        <a:t>…est sale – …is dirty</a:t>
                      </a:r>
                    </a:p>
                    <a:p>
                      <a:pPr marL="0" indent="0">
                        <a:buFont typeface="+mj-lt"/>
                        <a:buNone/>
                      </a:pPr>
                      <a:r>
                        <a:rPr lang="fr-FR" sz="950" b="0" u="none" baseline="0" noProof="0">
                          <a:solidFill>
                            <a:schemeClr val="tx1"/>
                          </a:solidFill>
                          <a:latin typeface="Comic Sans MS" panose="030F0702030302020204" pitchFamily="66" charset="0"/>
                        </a:rPr>
                        <a:t>…ne fonctionne pas- … doesn’t work</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indent="0">
                        <a:buFont typeface="+mj-lt"/>
                        <a:buNone/>
                      </a:pPr>
                      <a:r>
                        <a:rPr lang="fr-FR" sz="950" b="0" u="none" baseline="0" noProof="0" dirty="0">
                          <a:solidFill>
                            <a:schemeClr val="tx1"/>
                          </a:solidFill>
                          <a:latin typeface="Comic Sans MS" panose="030F0702030302020204" pitchFamily="66" charset="0"/>
                        </a:rPr>
                        <a:t>C’est </a:t>
                      </a:r>
                      <a:r>
                        <a:rPr lang="fr-FR" sz="950" b="0" u="none" baseline="0" noProof="0" dirty="0" err="1">
                          <a:solidFill>
                            <a:schemeClr val="tx1"/>
                          </a:solidFill>
                          <a:latin typeface="Comic Sans MS" panose="030F0702030302020204" pitchFamily="66" charset="0"/>
                        </a:rPr>
                        <a:t>innaceptable</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it’s</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unacceptable</a:t>
                      </a:r>
                      <a:endParaRPr lang="fr-FR" sz="950" b="0" u="none" baseline="0" noProof="0" dirty="0">
                        <a:solidFill>
                          <a:schemeClr val="tx1"/>
                        </a:solidFill>
                        <a:latin typeface="Comic Sans MS" panose="030F0702030302020204" pitchFamily="66" charset="0"/>
                      </a:endParaRPr>
                    </a:p>
                    <a:p>
                      <a:pPr marL="0" indent="0">
                        <a:buFont typeface="+mj-lt"/>
                        <a:buNone/>
                      </a:pPr>
                      <a:r>
                        <a:rPr lang="fr-FR" sz="950" b="0" u="none" baseline="0" noProof="0" dirty="0">
                          <a:solidFill>
                            <a:schemeClr val="tx1"/>
                          </a:solidFill>
                          <a:latin typeface="Comic Sans MS" panose="030F0702030302020204" pitchFamily="66" charset="0"/>
                        </a:rPr>
                        <a:t>J’aimerai parler au manager– I </a:t>
                      </a:r>
                      <a:r>
                        <a:rPr lang="fr-FR" sz="950" b="0" u="none" baseline="0" noProof="0" dirty="0" err="1">
                          <a:solidFill>
                            <a:schemeClr val="tx1"/>
                          </a:solidFill>
                          <a:latin typeface="Comic Sans MS" panose="030F0702030302020204" pitchFamily="66" charset="0"/>
                        </a:rPr>
                        <a:t>want</a:t>
                      </a:r>
                      <a:r>
                        <a:rPr lang="fr-FR" sz="950" b="0" u="none" baseline="0" noProof="0" dirty="0">
                          <a:solidFill>
                            <a:schemeClr val="tx1"/>
                          </a:solidFill>
                          <a:latin typeface="Comic Sans MS" panose="030F0702030302020204" pitchFamily="66" charset="0"/>
                        </a:rPr>
                        <a:t> to </a:t>
                      </a:r>
                      <a:r>
                        <a:rPr lang="fr-FR" sz="950" b="0" u="none" baseline="0" noProof="0" dirty="0" err="1">
                          <a:solidFill>
                            <a:schemeClr val="tx1"/>
                          </a:solidFill>
                          <a:latin typeface="Comic Sans MS" panose="030F0702030302020204" pitchFamily="66" charset="0"/>
                        </a:rPr>
                        <a:t>speak</a:t>
                      </a:r>
                      <a:r>
                        <a:rPr lang="fr-FR" sz="950" b="0" u="none" baseline="0" noProof="0" dirty="0">
                          <a:solidFill>
                            <a:schemeClr val="tx1"/>
                          </a:solidFill>
                          <a:latin typeface="Comic Sans MS" panose="030F0702030302020204" pitchFamily="66" charset="0"/>
                        </a:rPr>
                        <a:t> to the manager</a:t>
                      </a:r>
                    </a:p>
                    <a:p>
                      <a:pPr marL="0" indent="0">
                        <a:buFont typeface="+mj-lt"/>
                        <a:buNone/>
                      </a:pPr>
                      <a:r>
                        <a:rPr lang="fr-FR" sz="950" b="0" u="none" baseline="0" noProof="0" dirty="0">
                          <a:solidFill>
                            <a:schemeClr val="tx1"/>
                          </a:solidFill>
                          <a:latin typeface="Comic Sans MS" panose="030F0702030302020204" pitchFamily="66" charset="0"/>
                        </a:rPr>
                        <a:t>Je veux changer de chambre– I </a:t>
                      </a:r>
                      <a:r>
                        <a:rPr lang="fr-FR" sz="950" b="0" u="none" baseline="0" noProof="0" dirty="0" err="1">
                          <a:solidFill>
                            <a:schemeClr val="tx1"/>
                          </a:solidFill>
                          <a:latin typeface="Comic Sans MS" panose="030F0702030302020204" pitchFamily="66" charset="0"/>
                        </a:rPr>
                        <a:t>want</a:t>
                      </a:r>
                      <a:r>
                        <a:rPr lang="fr-FR" sz="950" b="0" u="none" baseline="0" noProof="0" dirty="0">
                          <a:solidFill>
                            <a:schemeClr val="tx1"/>
                          </a:solidFill>
                          <a:latin typeface="Comic Sans MS" panose="030F0702030302020204" pitchFamily="66" charset="0"/>
                        </a:rPr>
                        <a:t> to change </a:t>
                      </a:r>
                      <a:r>
                        <a:rPr lang="fr-FR" sz="950" b="0" u="none" baseline="0" noProof="0" dirty="0" err="1">
                          <a:solidFill>
                            <a:schemeClr val="tx1"/>
                          </a:solidFill>
                          <a:latin typeface="Comic Sans MS" panose="030F0702030302020204" pitchFamily="66" charset="0"/>
                        </a:rPr>
                        <a:t>rooms</a:t>
                      </a:r>
                      <a:endParaRPr lang="fr-FR" sz="950" b="0" u="none" baseline="0" noProof="0" dirty="0">
                        <a:solidFill>
                          <a:schemeClr val="tx1"/>
                        </a:solidFill>
                        <a:latin typeface="Comic Sans MS" panose="030F0702030302020204" pitchFamily="66" charset="0"/>
                      </a:endParaRPr>
                    </a:p>
                    <a:p>
                      <a:pPr>
                        <a:lnSpc>
                          <a:spcPct val="100000"/>
                        </a:lnSpc>
                      </a:pPr>
                      <a:endParaRPr lang="fr-FR" sz="95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r h="439801">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950" b="0" u="none" baseline="0" noProof="0" dirty="0">
                          <a:solidFill>
                            <a:schemeClr val="tx1"/>
                          </a:solidFill>
                          <a:latin typeface="Comic Sans MS" panose="030F0702030302020204" pitchFamily="66" charset="0"/>
                        </a:rPr>
                        <a:t>Il n’y a pas… - </a:t>
                      </a:r>
                      <a:r>
                        <a:rPr lang="fr-FR" sz="950" b="0" u="none" baseline="0" noProof="0" dirty="0" err="1">
                          <a:solidFill>
                            <a:schemeClr val="tx1"/>
                          </a:solidFill>
                          <a:latin typeface="Comic Sans MS" panose="030F0702030302020204" pitchFamily="66" charset="0"/>
                        </a:rPr>
                        <a:t>there</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isn’t</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any</a:t>
                      </a:r>
                      <a:r>
                        <a:rPr lang="fr-FR" sz="950" b="0" u="none" baseline="0" noProof="0" dirty="0">
                          <a:solidFill>
                            <a:schemeClr val="tx1"/>
                          </a:solidFill>
                          <a:latin typeface="Comic Sans MS" panose="030F0702030302020204" pitchFamily="66" charset="0"/>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950" b="0" u="none" baseline="0" noProof="0" dirty="0">
                          <a:solidFill>
                            <a:schemeClr val="tx1"/>
                          </a:solidFill>
                          <a:latin typeface="Comic Sans MS" panose="030F0702030302020204" pitchFamily="66" charset="0"/>
                        </a:rPr>
                        <a:t>J’ai besoin... – I </a:t>
                      </a:r>
                      <a:r>
                        <a:rPr lang="fr-FR" sz="950" b="0" u="none" baseline="0" noProof="0" dirty="0" err="1">
                          <a:solidFill>
                            <a:schemeClr val="tx1"/>
                          </a:solidFill>
                          <a:latin typeface="Comic Sans MS" panose="030F0702030302020204" pitchFamily="66" charset="0"/>
                        </a:rPr>
                        <a:t>need</a:t>
                      </a:r>
                      <a:r>
                        <a:rPr lang="fr-FR" sz="950" b="0" u="none" baseline="0" noProof="0" dirty="0">
                          <a:solidFill>
                            <a:schemeClr val="tx1"/>
                          </a:solidFill>
                          <a:latin typeface="Comic Sans MS" panose="030F0702030302020204" pitchFamily="66" charset="0"/>
                        </a:rPr>
                        <a:t>…</a:t>
                      </a:r>
                    </a:p>
                    <a:p>
                      <a:pPr marL="0" indent="0">
                        <a:buFont typeface="+mj-lt"/>
                        <a:buNone/>
                      </a:pPr>
                      <a:endParaRPr lang="fr-FR" sz="95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lang="fr-FR" sz="950" b="0" u="none" baseline="0" noProof="0" dirty="0">
                          <a:solidFill>
                            <a:schemeClr val="tx1"/>
                          </a:solidFill>
                          <a:latin typeface="Comic Sans MS" panose="030F0702030302020204" pitchFamily="66" charset="0"/>
                        </a:rPr>
                        <a:t>le papier toilette– </a:t>
                      </a:r>
                      <a:r>
                        <a:rPr lang="fr-FR" sz="950" b="0" u="none" baseline="0" noProof="0" dirty="0" err="1">
                          <a:solidFill>
                            <a:schemeClr val="tx1"/>
                          </a:solidFill>
                          <a:latin typeface="Comic Sans MS" panose="030F0702030302020204" pitchFamily="66" charset="0"/>
                        </a:rPr>
                        <a:t>toilet</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paper</a:t>
                      </a:r>
                      <a:endParaRPr lang="fr-FR" sz="950" b="0" u="none" baseline="0" noProof="0" dirty="0">
                        <a:solidFill>
                          <a:schemeClr val="tx1"/>
                        </a:solidFill>
                        <a:latin typeface="Comic Sans MS" panose="030F0702030302020204" pitchFamily="66" charset="0"/>
                      </a:endParaRPr>
                    </a:p>
                    <a:p>
                      <a:pPr marL="0" indent="0">
                        <a:buFont typeface="+mj-lt"/>
                        <a:buNone/>
                      </a:pPr>
                      <a:r>
                        <a:rPr lang="fr-FR" sz="950" b="0" u="none" baseline="0" noProof="0" dirty="0">
                          <a:solidFill>
                            <a:schemeClr val="tx1"/>
                          </a:solidFill>
                          <a:latin typeface="Comic Sans MS" panose="030F0702030302020204" pitchFamily="66" charset="0"/>
                        </a:rPr>
                        <a:t>le savon/le shampoing– soap/</a:t>
                      </a:r>
                      <a:r>
                        <a:rPr lang="fr-FR" sz="950" b="0" u="none" baseline="0" noProof="0" dirty="0" err="1">
                          <a:solidFill>
                            <a:schemeClr val="tx1"/>
                          </a:solidFill>
                          <a:latin typeface="Comic Sans MS" panose="030F0702030302020204" pitchFamily="66" charset="0"/>
                        </a:rPr>
                        <a:t>shampoo</a:t>
                      </a:r>
                      <a:endParaRPr lang="fr-FR" sz="950" b="0" u="none" baseline="0" noProof="0" dirty="0">
                        <a:solidFill>
                          <a:schemeClr val="tx1"/>
                        </a:solidFill>
                        <a:latin typeface="Comic Sans MS" panose="030F0702030302020204" pitchFamily="66" charset="0"/>
                      </a:endParaRPr>
                    </a:p>
                    <a:p>
                      <a:pPr marL="0" indent="0">
                        <a:buFont typeface="+mj-lt"/>
                        <a:buNone/>
                      </a:pPr>
                      <a:r>
                        <a:rPr lang="fr-FR" sz="950" b="0" u="none" baseline="0" noProof="0" dirty="0">
                          <a:solidFill>
                            <a:schemeClr val="tx1"/>
                          </a:solidFill>
                          <a:latin typeface="Comic Sans MS" panose="030F0702030302020204" pitchFamily="66" charset="0"/>
                        </a:rPr>
                        <a:t>les serviettes – </a:t>
                      </a:r>
                      <a:r>
                        <a:rPr lang="fr-FR" sz="950" b="0" u="none" baseline="0" noProof="0" dirty="0" err="1">
                          <a:solidFill>
                            <a:schemeClr val="tx1"/>
                          </a:solidFill>
                          <a:latin typeface="Comic Sans MS" panose="030F0702030302020204" pitchFamily="66" charset="0"/>
                        </a:rPr>
                        <a:t>towels</a:t>
                      </a:r>
                      <a:endParaRPr lang="fr-FR" sz="950" b="0" u="none" baseline="0" noProof="0" dirty="0">
                        <a:solidFill>
                          <a:schemeClr val="tx1"/>
                        </a:solidFill>
                        <a:latin typeface="Comic Sans MS" panose="030F0702030302020204" pitchFamily="66" charset="0"/>
                      </a:endParaRPr>
                    </a:p>
                    <a:p>
                      <a:pPr marL="0" indent="0">
                        <a:buFont typeface="+mj-lt"/>
                        <a:buNone/>
                      </a:pPr>
                      <a:r>
                        <a:rPr lang="fr-FR" sz="950" b="0" u="none" baseline="0" noProof="0" dirty="0">
                          <a:solidFill>
                            <a:schemeClr val="tx1"/>
                          </a:solidFill>
                          <a:latin typeface="Comic Sans MS" panose="030F0702030302020204" pitchFamily="66" charset="0"/>
                        </a:rPr>
                        <a:t>un sèche-cheveux– a </a:t>
                      </a:r>
                      <a:r>
                        <a:rPr lang="fr-FR" sz="950" b="0" u="none" baseline="0" noProof="0" dirty="0" err="1">
                          <a:solidFill>
                            <a:schemeClr val="tx1"/>
                          </a:solidFill>
                          <a:latin typeface="Comic Sans MS" panose="030F0702030302020204" pitchFamily="66" charset="0"/>
                        </a:rPr>
                        <a:t>hairdryer</a:t>
                      </a:r>
                      <a:endParaRPr lang="fr-FR" sz="95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00000"/>
                        </a:lnSpc>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4357777"/>
                  </a:ext>
                </a:extLst>
              </a:tr>
              <a:tr h="279503">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950" b="0" u="none" baseline="0" noProof="0">
                          <a:solidFill>
                            <a:schemeClr val="tx1"/>
                          </a:solidFill>
                          <a:latin typeface="Comic Sans MS" panose="030F0702030302020204" pitchFamily="66" charset="0"/>
                        </a:rPr>
                        <a:t>Je suis désolé– I’m sorry</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950" b="0" u="none" baseline="0" noProof="0" dirty="0">
                          <a:solidFill>
                            <a:schemeClr val="tx1"/>
                          </a:solidFill>
                          <a:latin typeface="Comic Sans MS" panose="030F0702030302020204" pitchFamily="66" charset="0"/>
                        </a:rPr>
                        <a:t>l’hôtel est complet– the </a:t>
                      </a:r>
                      <a:r>
                        <a:rPr lang="fr-FR" sz="950" b="0" u="none" baseline="0" noProof="0" dirty="0" err="1">
                          <a:solidFill>
                            <a:schemeClr val="tx1"/>
                          </a:solidFill>
                          <a:latin typeface="Comic Sans MS" panose="030F0702030302020204" pitchFamily="66" charset="0"/>
                        </a:rPr>
                        <a:t>hotel</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is</a:t>
                      </a:r>
                      <a:r>
                        <a:rPr lang="fr-FR" sz="950" b="0" u="none" baseline="0" noProof="0" dirty="0">
                          <a:solidFill>
                            <a:schemeClr val="tx1"/>
                          </a:solidFill>
                          <a:latin typeface="Comic Sans MS" panose="030F0702030302020204" pitchFamily="66" charset="0"/>
                        </a:rPr>
                        <a:t> full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950" b="0" u="none" baseline="0" noProof="0" dirty="0">
                          <a:solidFill>
                            <a:schemeClr val="tx1"/>
                          </a:solidFill>
                          <a:latin typeface="Comic Sans MS" panose="030F0702030302020204" pitchFamily="66" charset="0"/>
                        </a:rPr>
                        <a:t>le directeur n’est pas </a:t>
                      </a:r>
                      <a:r>
                        <a:rPr lang="fr-FR" sz="950" b="0" u="none" baseline="0" noProof="0" dirty="0" err="1">
                          <a:solidFill>
                            <a:schemeClr val="tx1"/>
                          </a:solidFill>
                          <a:latin typeface="Comic Sans MS" panose="030F0702030302020204" pitchFamily="66" charset="0"/>
                        </a:rPr>
                        <a:t>lá</a:t>
                      </a:r>
                      <a:r>
                        <a:rPr lang="fr-FR" sz="950" b="0" u="none" baseline="0" noProof="0" dirty="0">
                          <a:solidFill>
                            <a:schemeClr val="tx1"/>
                          </a:solidFill>
                          <a:latin typeface="Comic Sans MS" panose="030F0702030302020204" pitchFamily="66" charset="0"/>
                        </a:rPr>
                        <a:t>– the manager </a:t>
                      </a:r>
                      <a:r>
                        <a:rPr lang="fr-FR" sz="950" b="0" u="none" baseline="0" noProof="0" dirty="0" err="1">
                          <a:solidFill>
                            <a:schemeClr val="tx1"/>
                          </a:solidFill>
                          <a:latin typeface="Comic Sans MS" panose="030F0702030302020204" pitchFamily="66" charset="0"/>
                        </a:rPr>
                        <a:t>isn’t</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here</a:t>
                      </a:r>
                      <a:endParaRPr lang="fr-FR" sz="950" b="0" u="none" baseline="0" noProof="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950" b="0" u="none" baseline="0" noProof="0" dirty="0">
                          <a:solidFill>
                            <a:schemeClr val="tx1"/>
                          </a:solidFill>
                          <a:latin typeface="Comic Sans MS" panose="030F0702030302020204" pitchFamily="66" charset="0"/>
                        </a:rPr>
                        <a:t>je vais appeler le service d’entretien– </a:t>
                      </a:r>
                      <a:r>
                        <a:rPr lang="fr-FR" sz="950" b="0" u="none" baseline="0" noProof="0" dirty="0" err="1">
                          <a:solidFill>
                            <a:schemeClr val="tx1"/>
                          </a:solidFill>
                          <a:latin typeface="Comic Sans MS" panose="030F0702030302020204" pitchFamily="66" charset="0"/>
                        </a:rPr>
                        <a:t>I’ll</a:t>
                      </a:r>
                      <a:r>
                        <a:rPr lang="fr-FR" sz="950" b="0" u="none" baseline="0" noProof="0" dirty="0">
                          <a:solidFill>
                            <a:schemeClr val="tx1"/>
                          </a:solidFill>
                          <a:latin typeface="Comic Sans MS" panose="030F0702030302020204" pitchFamily="66" charset="0"/>
                        </a:rPr>
                        <a:t> call the </a:t>
                      </a:r>
                      <a:r>
                        <a:rPr lang="fr-FR" sz="950" b="0" u="none" baseline="0" noProof="0" dirty="0" err="1">
                          <a:solidFill>
                            <a:schemeClr val="tx1"/>
                          </a:solidFill>
                          <a:latin typeface="Comic Sans MS" panose="030F0702030302020204" pitchFamily="66" charset="0"/>
                        </a:rPr>
                        <a:t>cleaning</a:t>
                      </a:r>
                      <a:r>
                        <a:rPr lang="fr-FR" sz="950" b="0" u="none" baseline="0" noProof="0" dirty="0">
                          <a:solidFill>
                            <a:schemeClr val="tx1"/>
                          </a:solidFill>
                          <a:latin typeface="Comic Sans MS" panose="030F0702030302020204" pitchFamily="66" charset="0"/>
                        </a:rPr>
                        <a:t> service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950" b="0" u="none" baseline="0" noProof="0" dirty="0">
                          <a:solidFill>
                            <a:schemeClr val="tx1"/>
                          </a:solidFill>
                          <a:latin typeface="Comic Sans MS" panose="030F0702030302020204" pitchFamily="66" charset="0"/>
                        </a:rPr>
                        <a:t>il y a une autre chambre de libre– </a:t>
                      </a:r>
                      <a:r>
                        <a:rPr lang="fr-FR" sz="950" b="0" u="none" baseline="0" noProof="0" dirty="0" err="1">
                          <a:solidFill>
                            <a:schemeClr val="tx1"/>
                          </a:solidFill>
                          <a:latin typeface="Comic Sans MS" panose="030F0702030302020204" pitchFamily="66" charset="0"/>
                        </a:rPr>
                        <a:t>there</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is</a:t>
                      </a:r>
                      <a:r>
                        <a:rPr lang="fr-FR" sz="950" b="0" u="none" baseline="0" noProof="0" dirty="0">
                          <a:solidFill>
                            <a:schemeClr val="tx1"/>
                          </a:solidFill>
                          <a:latin typeface="Comic Sans MS" panose="030F0702030302020204" pitchFamily="66" charset="0"/>
                        </a:rPr>
                        <a:t> </a:t>
                      </a:r>
                      <a:r>
                        <a:rPr lang="fr-FR" sz="950" b="0" u="none" baseline="0" noProof="0" dirty="0" err="1">
                          <a:solidFill>
                            <a:schemeClr val="tx1"/>
                          </a:solidFill>
                          <a:latin typeface="Comic Sans MS" panose="030F0702030302020204" pitchFamily="66" charset="0"/>
                        </a:rPr>
                        <a:t>another</a:t>
                      </a:r>
                      <a:r>
                        <a:rPr lang="fr-FR" sz="950" b="0" u="none" baseline="0" noProof="0" dirty="0">
                          <a:solidFill>
                            <a:schemeClr val="tx1"/>
                          </a:solidFill>
                          <a:latin typeface="Comic Sans MS" panose="030F0702030302020204" pitchFamily="66" charset="0"/>
                        </a:rPr>
                        <a:t> free room</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9139943"/>
                  </a:ext>
                </a:extLst>
              </a:tr>
            </a:tbl>
          </a:graphicData>
        </a:graphic>
      </p:graphicFrame>
      <p:sp>
        <p:nvSpPr>
          <p:cNvPr id="13" name="TextBox 12">
            <a:extLst>
              <a:ext uri="{FF2B5EF4-FFF2-40B4-BE49-F238E27FC236}">
                <a16:creationId xmlns:a16="http://schemas.microsoft.com/office/drawing/2014/main" id="{73F11953-5F7D-446D-9B8F-7E5ECD2FCE7A}"/>
              </a:ext>
            </a:extLst>
          </p:cNvPr>
          <p:cNvSpPr txBox="1"/>
          <p:nvPr/>
        </p:nvSpPr>
        <p:spPr>
          <a:xfrm>
            <a:off x="6066862" y="574739"/>
            <a:ext cx="2904834" cy="5895332"/>
          </a:xfrm>
          <a:prstGeom prst="rect">
            <a:avLst/>
          </a:prstGeom>
          <a:noFill/>
          <a:ln w="38100">
            <a:solidFill>
              <a:srgbClr val="FFFF00"/>
            </a:solidFill>
          </a:ln>
        </p:spPr>
        <p:txBody>
          <a:bodyPr wrap="square" rtlCol="0">
            <a:spAutoFit/>
          </a:bodyPr>
          <a:lstStyle/>
          <a:p>
            <a:pPr>
              <a:lnSpc>
                <a:spcPct val="200000"/>
              </a:lnSpc>
            </a:pPr>
            <a:r>
              <a:rPr lang="fr-FR" sz="1000" u="sng" dirty="0" err="1">
                <a:solidFill>
                  <a:srgbClr val="FF0000"/>
                </a:solidFill>
                <a:latin typeface="Comic Sans MS" panose="030F0702030302020204" pitchFamily="66" charset="0"/>
              </a:rPr>
              <a:t>Receptioniste</a:t>
            </a:r>
            <a:r>
              <a:rPr lang="fr-FR" sz="1000" dirty="0">
                <a:solidFill>
                  <a:srgbClr val="FF0000"/>
                </a:solidFill>
                <a:latin typeface="Comic Sans MS" panose="030F0702030302020204" pitchFamily="66" charset="0"/>
              </a:rPr>
              <a:t>: En quoi puis-je vous aider?</a:t>
            </a:r>
          </a:p>
          <a:p>
            <a:pPr>
              <a:lnSpc>
                <a:spcPct val="200000"/>
              </a:lnSpc>
            </a:pPr>
            <a:endParaRPr lang="fr-FR" sz="1000" i="1" u="sng" dirty="0">
              <a:solidFill>
                <a:srgbClr val="7030A0"/>
              </a:solidFill>
              <a:latin typeface="Comic Sans MS" panose="030F0702030302020204" pitchFamily="66" charset="0"/>
            </a:endParaRPr>
          </a:p>
          <a:p>
            <a:pPr>
              <a:lnSpc>
                <a:spcPct val="200000"/>
              </a:lnSpc>
            </a:pPr>
            <a:r>
              <a:rPr lang="fr-FR" sz="1000" i="1" u="sng" dirty="0">
                <a:solidFill>
                  <a:srgbClr val="7030A0"/>
                </a:solidFill>
                <a:latin typeface="Comic Sans MS" panose="030F0702030302020204" pitchFamily="66" charset="0"/>
              </a:rPr>
              <a:t>Client</a:t>
            </a:r>
            <a:r>
              <a:rPr lang="fr-FR" sz="1000" i="1" dirty="0">
                <a:solidFill>
                  <a:srgbClr val="7030A0"/>
                </a:solidFill>
                <a:latin typeface="Comic Sans MS" panose="030F0702030302020204" pitchFamily="66" charset="0"/>
              </a:rPr>
              <a:t>: Ma chambre est sale et l’air conditionné ne fonctionne pas</a:t>
            </a:r>
          </a:p>
          <a:p>
            <a:pPr>
              <a:lnSpc>
                <a:spcPct val="200000"/>
              </a:lnSpc>
            </a:pPr>
            <a:endParaRPr lang="fr-FR" sz="1000" u="sng" dirty="0">
              <a:solidFill>
                <a:srgbClr val="FF0000"/>
              </a:solidFill>
              <a:latin typeface="Comic Sans MS" panose="030F0702030302020204" pitchFamily="66" charset="0"/>
            </a:endParaRPr>
          </a:p>
          <a:p>
            <a:pPr>
              <a:lnSpc>
                <a:spcPct val="200000"/>
              </a:lnSpc>
            </a:pPr>
            <a:r>
              <a:rPr lang="fr-FR" sz="1000" u="sng" dirty="0" err="1">
                <a:solidFill>
                  <a:srgbClr val="FF0000"/>
                </a:solidFill>
                <a:latin typeface="Comic Sans MS" panose="030F0702030302020204" pitchFamily="66" charset="0"/>
              </a:rPr>
              <a:t>Receptioniste</a:t>
            </a:r>
            <a:r>
              <a:rPr lang="fr-FR" sz="1000" dirty="0">
                <a:solidFill>
                  <a:srgbClr val="FF0000"/>
                </a:solidFill>
                <a:latin typeface="Comic Sans MS" panose="030F0702030302020204" pitchFamily="66" charset="0"/>
              </a:rPr>
              <a:t>: Je vois, je vais appeler le service d’entretien. </a:t>
            </a:r>
            <a:r>
              <a:rPr lang="fr-FR" sz="1000" dirty="0">
                <a:latin typeface="Comic Sans MS" panose="030F0702030302020204" pitchFamily="66" charset="0"/>
              </a:rPr>
              <a:t>	</a:t>
            </a:r>
          </a:p>
          <a:p>
            <a:pPr>
              <a:lnSpc>
                <a:spcPct val="200000"/>
              </a:lnSpc>
            </a:pPr>
            <a:endParaRPr lang="fr-FR" sz="1000" i="1" u="sng" dirty="0">
              <a:solidFill>
                <a:srgbClr val="7030A0"/>
              </a:solidFill>
              <a:latin typeface="Comic Sans MS" panose="030F0702030302020204" pitchFamily="66" charset="0"/>
            </a:endParaRPr>
          </a:p>
          <a:p>
            <a:pPr>
              <a:lnSpc>
                <a:spcPct val="200000"/>
              </a:lnSpc>
            </a:pPr>
            <a:r>
              <a:rPr lang="fr-FR" sz="1000" i="1" u="sng" dirty="0">
                <a:solidFill>
                  <a:srgbClr val="7030A0"/>
                </a:solidFill>
                <a:latin typeface="Comic Sans MS" panose="030F0702030302020204" pitchFamily="66" charset="0"/>
              </a:rPr>
              <a:t>Client</a:t>
            </a:r>
            <a:r>
              <a:rPr lang="fr-FR" sz="1000" i="1" dirty="0">
                <a:solidFill>
                  <a:srgbClr val="7030A0"/>
                </a:solidFill>
                <a:latin typeface="Comic Sans MS" panose="030F0702030302020204" pitchFamily="66" charset="0"/>
              </a:rPr>
              <a:t>: C’est inacceptable. De plus je n’ai pas de papier toilette ni de sèche-cheveux. Je veux changer de chambre.</a:t>
            </a:r>
          </a:p>
          <a:p>
            <a:pPr>
              <a:lnSpc>
                <a:spcPct val="200000"/>
              </a:lnSpc>
            </a:pPr>
            <a:endParaRPr lang="fr-FR" sz="1000" u="sng" dirty="0">
              <a:solidFill>
                <a:srgbClr val="FF0000"/>
              </a:solidFill>
              <a:latin typeface="Comic Sans MS" panose="030F0702030302020204" pitchFamily="66" charset="0"/>
            </a:endParaRPr>
          </a:p>
          <a:p>
            <a:pPr>
              <a:lnSpc>
                <a:spcPct val="200000"/>
              </a:lnSpc>
            </a:pPr>
            <a:r>
              <a:rPr lang="fr-FR" sz="1000" u="sng" dirty="0" err="1">
                <a:solidFill>
                  <a:srgbClr val="FF0000"/>
                </a:solidFill>
                <a:latin typeface="Comic Sans MS" panose="030F0702030302020204" pitchFamily="66" charset="0"/>
              </a:rPr>
              <a:t>Receptioniste</a:t>
            </a:r>
            <a:r>
              <a:rPr lang="fr-FR" sz="1000" dirty="0">
                <a:solidFill>
                  <a:srgbClr val="FF0000"/>
                </a:solidFill>
                <a:latin typeface="Comic Sans MS" panose="030F0702030302020204" pitchFamily="66" charset="0"/>
              </a:rPr>
              <a:t>: Je suis désolé mais l’hôtel est complet.</a:t>
            </a:r>
          </a:p>
          <a:p>
            <a:pPr>
              <a:lnSpc>
                <a:spcPct val="200000"/>
              </a:lnSpc>
            </a:pPr>
            <a:endParaRPr lang="fr-FR" sz="1000" dirty="0">
              <a:latin typeface="Comic Sans MS" panose="030F0702030302020204" pitchFamily="66" charset="0"/>
            </a:endParaRPr>
          </a:p>
          <a:p>
            <a:pPr>
              <a:lnSpc>
                <a:spcPct val="200000"/>
              </a:lnSpc>
            </a:pPr>
            <a:r>
              <a:rPr lang="fr-FR" sz="1000" i="1" u="sng" dirty="0">
                <a:solidFill>
                  <a:srgbClr val="7030A0"/>
                </a:solidFill>
                <a:latin typeface="Comic Sans MS" panose="030F0702030302020204" pitchFamily="66" charset="0"/>
              </a:rPr>
              <a:t>Client</a:t>
            </a:r>
            <a:r>
              <a:rPr lang="fr-FR" sz="1000" i="1" dirty="0">
                <a:solidFill>
                  <a:srgbClr val="7030A0"/>
                </a:solidFill>
                <a:latin typeface="Comic Sans MS" panose="030F0702030302020204" pitchFamily="66" charset="0"/>
              </a:rPr>
              <a:t>: Dans ce cas, je veux parler au directeur, </a:t>
            </a:r>
          </a:p>
          <a:p>
            <a:pPr>
              <a:lnSpc>
                <a:spcPct val="200000"/>
              </a:lnSpc>
            </a:pPr>
            <a:endParaRPr lang="fr-FR" sz="1000" i="1" dirty="0">
              <a:solidFill>
                <a:srgbClr val="7030A0"/>
              </a:solidFill>
              <a:latin typeface="Comic Sans MS" panose="030F0702030302020204" pitchFamily="66" charset="0"/>
            </a:endParaRPr>
          </a:p>
          <a:p>
            <a:pPr>
              <a:lnSpc>
                <a:spcPct val="200000"/>
              </a:lnSpc>
            </a:pPr>
            <a:r>
              <a:rPr lang="fr-FR" sz="1000" u="sng" dirty="0" err="1">
                <a:solidFill>
                  <a:srgbClr val="FF0000"/>
                </a:solidFill>
                <a:latin typeface="Comic Sans MS" panose="030F0702030302020204" pitchFamily="66" charset="0"/>
              </a:rPr>
              <a:t>Receptioniste</a:t>
            </a:r>
            <a:r>
              <a:rPr lang="fr-FR" sz="1000" dirty="0">
                <a:solidFill>
                  <a:srgbClr val="FF0000"/>
                </a:solidFill>
                <a:latin typeface="Comic Sans MS" panose="030F0702030302020204" pitchFamily="66" charset="0"/>
              </a:rPr>
              <a:t>. Bien sûr, je vais le chercher</a:t>
            </a:r>
          </a:p>
        </p:txBody>
      </p:sp>
      <p:sp>
        <p:nvSpPr>
          <p:cNvPr id="2" name="TextBox 1">
            <a:extLst>
              <a:ext uri="{FF2B5EF4-FFF2-40B4-BE49-F238E27FC236}">
                <a16:creationId xmlns:a16="http://schemas.microsoft.com/office/drawing/2014/main" id="{36BE04BF-2D56-4CBB-A01D-4DBCCB1E3676}"/>
              </a:ext>
            </a:extLst>
          </p:cNvPr>
          <p:cNvSpPr txBox="1"/>
          <p:nvPr/>
        </p:nvSpPr>
        <p:spPr>
          <a:xfrm>
            <a:off x="8711159" y="6514784"/>
            <a:ext cx="475488" cy="369332"/>
          </a:xfrm>
          <a:prstGeom prst="rect">
            <a:avLst/>
          </a:prstGeom>
          <a:noFill/>
          <a:ln>
            <a:noFill/>
          </a:ln>
        </p:spPr>
        <p:txBody>
          <a:bodyPr wrap="square" lIns="91440" tIns="45720" rIns="91440" bIns="45720" rtlCol="0" anchor="t">
            <a:spAutoFit/>
          </a:bodyPr>
          <a:lstStyle/>
          <a:p>
            <a:r>
              <a:rPr lang="en-GB">
                <a:latin typeface="Comic Sans MS" panose="030F0702030302020204" pitchFamily="66" charset="0"/>
              </a:rPr>
              <a:t>5</a:t>
            </a:r>
          </a:p>
        </p:txBody>
      </p:sp>
      <p:graphicFrame>
        <p:nvGraphicFramePr>
          <p:cNvPr id="5" name="Table 4">
            <a:extLst>
              <a:ext uri="{FF2B5EF4-FFF2-40B4-BE49-F238E27FC236}">
                <a16:creationId xmlns:a16="http://schemas.microsoft.com/office/drawing/2014/main" id="{AA081E6A-1D7D-3FC4-F037-63E9EE40C743}"/>
              </a:ext>
            </a:extLst>
          </p:cNvPr>
          <p:cNvGraphicFramePr>
            <a:graphicFrameLocks noGrp="1"/>
          </p:cNvGraphicFramePr>
          <p:nvPr>
            <p:extLst>
              <p:ext uri="{D42A27DB-BD31-4B8C-83A1-F6EECF244321}">
                <p14:modId xmlns:p14="http://schemas.microsoft.com/office/powerpoint/2010/main" val="2105343169"/>
              </p:ext>
            </p:extLst>
          </p:nvPr>
        </p:nvGraphicFramePr>
        <p:xfrm>
          <a:off x="3478981" y="22683"/>
          <a:ext cx="4417908" cy="396240"/>
        </p:xfrm>
        <a:graphic>
          <a:graphicData uri="http://schemas.openxmlformats.org/drawingml/2006/table">
            <a:tbl>
              <a:tblPr firstRow="1" bandRow="1">
                <a:tableStyleId>{5C22544A-7EE6-4342-B048-85BDC9FD1C3A}</a:tableStyleId>
              </a:tblPr>
              <a:tblGrid>
                <a:gridCol w="1104477">
                  <a:extLst>
                    <a:ext uri="{9D8B030D-6E8A-4147-A177-3AD203B41FA5}">
                      <a16:colId xmlns:a16="http://schemas.microsoft.com/office/drawing/2014/main" val="1881788536"/>
                    </a:ext>
                  </a:extLst>
                </a:gridCol>
                <a:gridCol w="1104477">
                  <a:extLst>
                    <a:ext uri="{9D8B030D-6E8A-4147-A177-3AD203B41FA5}">
                      <a16:colId xmlns:a16="http://schemas.microsoft.com/office/drawing/2014/main" val="59196699"/>
                    </a:ext>
                  </a:extLst>
                </a:gridCol>
                <a:gridCol w="1104477">
                  <a:extLst>
                    <a:ext uri="{9D8B030D-6E8A-4147-A177-3AD203B41FA5}">
                      <a16:colId xmlns:a16="http://schemas.microsoft.com/office/drawing/2014/main" val="402020504"/>
                    </a:ext>
                  </a:extLst>
                </a:gridCol>
                <a:gridCol w="1104477">
                  <a:extLst>
                    <a:ext uri="{9D8B030D-6E8A-4147-A177-3AD203B41FA5}">
                      <a16:colId xmlns:a16="http://schemas.microsoft.com/office/drawing/2014/main" val="416673502"/>
                    </a:ext>
                  </a:extLst>
                </a:gridCol>
              </a:tblGrid>
              <a:tr h="370840">
                <a:tc>
                  <a:txBody>
                    <a:bodyPr/>
                    <a:lstStyle/>
                    <a:p>
                      <a:r>
                        <a:rPr lang="en-US" sz="1000" dirty="0">
                          <a:solidFill>
                            <a:schemeClr val="tx1"/>
                          </a:solidFill>
                        </a:rPr>
                        <a:t>Future Holidays </a:t>
                      </a:r>
                    </a:p>
                  </a:txBody>
                  <a:tcPr>
                    <a:noFill/>
                  </a:tcPr>
                </a:tc>
                <a:tc>
                  <a:txBody>
                    <a:bodyPr/>
                    <a:lstStyle/>
                    <a:p>
                      <a:endParaRPr lang="en-US" sz="1000"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Complaints</a:t>
                      </a:r>
                    </a:p>
                    <a:p>
                      <a:endParaRPr lang="en-US" sz="1000" dirty="0">
                        <a:solidFill>
                          <a:schemeClr val="tx1"/>
                        </a:solidFill>
                      </a:endParaRPr>
                    </a:p>
                  </a:txBody>
                  <a:tcPr>
                    <a:noFill/>
                  </a:tcPr>
                </a:tc>
                <a:tc>
                  <a:txBody>
                    <a:bodyPr/>
                    <a:lstStyle/>
                    <a:p>
                      <a:endParaRPr lang="en-US" sz="1000" dirty="0">
                        <a:solidFill>
                          <a:schemeClr val="tx1"/>
                        </a:solidFill>
                      </a:endParaRPr>
                    </a:p>
                  </a:txBody>
                  <a:tcPr>
                    <a:noFill/>
                  </a:tcPr>
                </a:tc>
                <a:extLst>
                  <a:ext uri="{0D108BD9-81ED-4DB2-BD59-A6C34878D82A}">
                    <a16:rowId xmlns:a16="http://schemas.microsoft.com/office/drawing/2014/main" val="2929879280"/>
                  </a:ext>
                </a:extLst>
              </a:tr>
            </a:tbl>
          </a:graphicData>
        </a:graphic>
      </p:graphicFrame>
      <p:sp>
        <p:nvSpPr>
          <p:cNvPr id="6" name="TextBox 5">
            <a:extLst>
              <a:ext uri="{FF2B5EF4-FFF2-40B4-BE49-F238E27FC236}">
                <a16:creationId xmlns:a16="http://schemas.microsoft.com/office/drawing/2014/main" id="{C6223341-98E0-406D-A793-0A008A11005D}"/>
              </a:ext>
            </a:extLst>
          </p:cNvPr>
          <p:cNvSpPr txBox="1"/>
          <p:nvPr/>
        </p:nvSpPr>
        <p:spPr>
          <a:xfrm>
            <a:off x="0" y="111098"/>
            <a:ext cx="4043470" cy="369332"/>
          </a:xfrm>
          <a:prstGeom prst="rect">
            <a:avLst/>
          </a:prstGeom>
          <a:noFill/>
        </p:spPr>
        <p:txBody>
          <a:bodyPr wrap="square">
            <a:spAutoFit/>
          </a:bodyPr>
          <a:lstStyle/>
          <a:p>
            <a:r>
              <a:rPr lang="en-US" dirty="0"/>
              <a:t>Future Holidays</a:t>
            </a:r>
          </a:p>
        </p:txBody>
      </p:sp>
      <p:pic>
        <p:nvPicPr>
          <p:cNvPr id="14" name="Picture 13" descr="A qr code on a white background&#10;&#10;Description automatically generated">
            <a:extLst>
              <a:ext uri="{FF2B5EF4-FFF2-40B4-BE49-F238E27FC236}">
                <a16:creationId xmlns:a16="http://schemas.microsoft.com/office/drawing/2014/main" id="{2514663D-4C29-3D0F-8E7C-D2B5DF219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745" y="1"/>
            <a:ext cx="487972" cy="486324"/>
          </a:xfrm>
          <a:prstGeom prst="rect">
            <a:avLst/>
          </a:prstGeom>
        </p:spPr>
      </p:pic>
      <p:pic>
        <p:nvPicPr>
          <p:cNvPr id="16" name="Picture 15" descr="A qr code on a white background&#10;&#10;Description automatically generated">
            <a:extLst>
              <a:ext uri="{FF2B5EF4-FFF2-40B4-BE49-F238E27FC236}">
                <a16:creationId xmlns:a16="http://schemas.microsoft.com/office/drawing/2014/main" id="{725AACEF-C6D4-5F0B-C91F-2189543B6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116" y="22683"/>
            <a:ext cx="487973" cy="486324"/>
          </a:xfrm>
          <a:prstGeom prst="rect">
            <a:avLst/>
          </a:prstGeom>
        </p:spPr>
      </p:pic>
    </p:spTree>
    <p:extLst>
      <p:ext uri="{BB962C8B-B14F-4D97-AF65-F5344CB8AC3E}">
        <p14:creationId xmlns:p14="http://schemas.microsoft.com/office/powerpoint/2010/main" val="163574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6387451" y="365400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841912" y="330023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52BB582-9ADC-4B29-9515-9A35275AA31F}"/>
              </a:ext>
            </a:extLst>
          </p:cNvPr>
          <p:cNvSpPr txBox="1"/>
          <p:nvPr/>
        </p:nvSpPr>
        <p:spPr>
          <a:xfrm>
            <a:off x="6189992" y="6218863"/>
            <a:ext cx="2834542" cy="646331"/>
          </a:xfrm>
          <a:prstGeom prst="rect">
            <a:avLst/>
          </a:prstGeom>
          <a:noFill/>
        </p:spPr>
        <p:txBody>
          <a:bodyPr wrap="square" rtlCol="0">
            <a:spAutoFit/>
          </a:bodyPr>
          <a:lstStyle/>
          <a:p>
            <a:pPr algn="ctr"/>
            <a:r>
              <a:rPr lang="en-GB">
                <a:latin typeface="Comic Sans MS" panose="030F0702030302020204" pitchFamily="66" charset="0"/>
              </a:rPr>
              <a:t>A model text on my house</a:t>
            </a:r>
          </a:p>
        </p:txBody>
      </p:sp>
      <p:cxnSp>
        <p:nvCxnSpPr>
          <p:cNvPr id="5" name="Straight Arrow Connector 4">
            <a:extLst>
              <a:ext uri="{FF2B5EF4-FFF2-40B4-BE49-F238E27FC236}">
                <a16:creationId xmlns:a16="http://schemas.microsoft.com/office/drawing/2014/main" id="{81D45120-3A05-4619-8E37-2D542CD37916}"/>
              </a:ext>
            </a:extLst>
          </p:cNvPr>
          <p:cNvCxnSpPr>
            <a:cxnSpLocks/>
          </p:cNvCxnSpPr>
          <p:nvPr/>
        </p:nvCxnSpPr>
        <p:spPr>
          <a:xfrm flipV="1">
            <a:off x="6771573" y="6085289"/>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1AAA09A-3EDD-43FD-9809-0382789BF9B8}"/>
              </a:ext>
            </a:extLst>
          </p:cNvPr>
          <p:cNvCxnSpPr>
            <a:cxnSpLocks/>
          </p:cNvCxnSpPr>
          <p:nvPr/>
        </p:nvCxnSpPr>
        <p:spPr>
          <a:xfrm flipV="1">
            <a:off x="7642241" y="6085289"/>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428E4BE-E7A1-4CB5-A8D1-7D2455136E5B}"/>
              </a:ext>
            </a:extLst>
          </p:cNvPr>
          <p:cNvCxnSpPr>
            <a:cxnSpLocks/>
          </p:cNvCxnSpPr>
          <p:nvPr/>
        </p:nvCxnSpPr>
        <p:spPr>
          <a:xfrm flipV="1">
            <a:off x="8434721" y="6085451"/>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971A0BC-2ADD-4212-B387-548D1AB6B50C}"/>
              </a:ext>
            </a:extLst>
          </p:cNvPr>
          <p:cNvGraphicFramePr>
            <a:graphicFrameLocks noGrp="1"/>
          </p:cNvGraphicFramePr>
          <p:nvPr>
            <p:extLst>
              <p:ext uri="{D42A27DB-BD31-4B8C-83A1-F6EECF244321}">
                <p14:modId xmlns:p14="http://schemas.microsoft.com/office/powerpoint/2010/main" val="222386185"/>
              </p:ext>
            </p:extLst>
          </p:nvPr>
        </p:nvGraphicFramePr>
        <p:xfrm>
          <a:off x="119456" y="675777"/>
          <a:ext cx="5898858" cy="3567918"/>
        </p:xfrm>
        <a:graphic>
          <a:graphicData uri="http://schemas.openxmlformats.org/drawingml/2006/table">
            <a:tbl>
              <a:tblPr firstRow="1" bandRow="1">
                <a:tableStyleId>{5C22544A-7EE6-4342-B048-85BDC9FD1C3A}</a:tableStyleId>
              </a:tblPr>
              <a:tblGrid>
                <a:gridCol w="325325">
                  <a:extLst>
                    <a:ext uri="{9D8B030D-6E8A-4147-A177-3AD203B41FA5}">
                      <a16:colId xmlns:a16="http://schemas.microsoft.com/office/drawing/2014/main" val="212312847"/>
                    </a:ext>
                  </a:extLst>
                </a:gridCol>
                <a:gridCol w="1263703">
                  <a:extLst>
                    <a:ext uri="{9D8B030D-6E8A-4147-A177-3AD203B41FA5}">
                      <a16:colId xmlns:a16="http://schemas.microsoft.com/office/drawing/2014/main" val="3813713256"/>
                    </a:ext>
                  </a:extLst>
                </a:gridCol>
                <a:gridCol w="1918461">
                  <a:extLst>
                    <a:ext uri="{9D8B030D-6E8A-4147-A177-3AD203B41FA5}">
                      <a16:colId xmlns:a16="http://schemas.microsoft.com/office/drawing/2014/main" val="2533008582"/>
                    </a:ext>
                  </a:extLst>
                </a:gridCol>
                <a:gridCol w="2391369">
                  <a:extLst>
                    <a:ext uri="{9D8B030D-6E8A-4147-A177-3AD203B41FA5}">
                      <a16:colId xmlns:a16="http://schemas.microsoft.com/office/drawing/2014/main" val="1034602417"/>
                    </a:ext>
                  </a:extLst>
                </a:gridCol>
              </a:tblGrid>
              <a:tr h="1393616">
                <a:tc rowSpan="3">
                  <a:txBody>
                    <a:bodyPr/>
                    <a:lstStyle/>
                    <a:p>
                      <a:pPr algn="ctr"/>
                      <a:r>
                        <a:rPr lang="en-GB" sz="1100" b="0">
                          <a:solidFill>
                            <a:schemeClr val="tx1"/>
                          </a:solidFill>
                          <a:latin typeface="Comic Sans MS" panose="030F0702030302020204" pitchFamily="66" charset="0"/>
                        </a:rPr>
                        <a:t>My house</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u="none" baseline="0" noProof="0">
                          <a:solidFill>
                            <a:schemeClr val="tx1"/>
                          </a:solidFill>
                          <a:latin typeface="Comic Sans MS" panose="030F0702030302020204" pitchFamily="66" charset="0"/>
                        </a:rPr>
                        <a:t>J'habite dans - I live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750" b="0" u="none" baseline="0" noProof="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u="none" baseline="0" noProof="0">
                          <a:solidFill>
                            <a:schemeClr val="tx1"/>
                          </a:solidFill>
                          <a:latin typeface="Comic Sans MS" panose="030F0702030302020204" pitchFamily="66" charset="0"/>
                        </a:rPr>
                        <a:t>Il/Elle habite dans - he/she lives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750" b="0" u="none" baseline="0" noProof="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u="none" baseline="0" noProof="0">
                          <a:solidFill>
                            <a:schemeClr val="tx1"/>
                          </a:solidFill>
                          <a:latin typeface="Comic Sans MS" panose="030F0702030302020204" pitchFamily="66" charset="0"/>
                        </a:rPr>
                        <a:t>Nous habitons dans - we live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750" b="0" u="none" baseline="0" noProof="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u="none" baseline="0" noProof="0">
                          <a:solidFill>
                            <a:schemeClr val="tx1"/>
                          </a:solidFill>
                          <a:latin typeface="Comic Sans MS" panose="030F0702030302020204" pitchFamily="66" charset="0"/>
                        </a:rPr>
                        <a:t>Ils/Elles habitent dans - they live in</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750" b="0" u="none" baseline="0" noProof="0">
                          <a:solidFill>
                            <a:schemeClr val="tx1"/>
                          </a:solidFill>
                          <a:latin typeface="Comic Sans MS" panose="030F0702030302020204" pitchFamily="66" charset="0"/>
                        </a:rPr>
                        <a:t>une maison - a house  </a:t>
                      </a:r>
                    </a:p>
                    <a:p>
                      <a:r>
                        <a:rPr lang="fr-FR" sz="750" b="0" u="none" baseline="0" noProof="0">
                          <a:solidFill>
                            <a:schemeClr val="tx1"/>
                          </a:solidFill>
                          <a:latin typeface="Comic Sans MS" panose="030F0702030302020204" pitchFamily="66" charset="0"/>
                        </a:rPr>
                        <a:t>une maison individuelle - a detached house  </a:t>
                      </a:r>
                    </a:p>
                    <a:p>
                      <a:r>
                        <a:rPr lang="fr-FR" sz="750" b="0" u="none" baseline="0" noProof="0">
                          <a:solidFill>
                            <a:schemeClr val="tx1"/>
                          </a:solidFill>
                          <a:latin typeface="Comic Sans MS" panose="030F0702030302020204" pitchFamily="66" charset="0"/>
                        </a:rPr>
                        <a:t>une maison mitoyenne - a semi-detached house  </a:t>
                      </a:r>
                    </a:p>
                    <a:p>
                      <a:r>
                        <a:rPr lang="fr-FR" sz="750" b="0" u="none" baseline="0" noProof="0">
                          <a:solidFill>
                            <a:schemeClr val="tx1"/>
                          </a:solidFill>
                          <a:latin typeface="Comic Sans MS" panose="030F0702030302020204" pitchFamily="66" charset="0"/>
                        </a:rPr>
                        <a:t>un chalet - a bungalow/chalet/villa  </a:t>
                      </a:r>
                    </a:p>
                    <a:p>
                      <a:r>
                        <a:rPr lang="fr-FR" sz="750" b="0" u="none" baseline="0" noProof="0">
                          <a:solidFill>
                            <a:schemeClr val="tx1"/>
                          </a:solidFill>
                          <a:latin typeface="Comic Sans MS" panose="030F0702030302020204" pitchFamily="66" charset="0"/>
                        </a:rPr>
                        <a:t>un appartement - a flat/apartment  </a:t>
                      </a:r>
                    </a:p>
                    <a:p>
                      <a:r>
                        <a:rPr lang="fr-FR" sz="750" b="0" u="none" baseline="0" noProof="0">
                          <a:solidFill>
                            <a:schemeClr val="tx1"/>
                          </a:solidFill>
                          <a:latin typeface="Comic Sans MS" panose="030F0702030302020204" pitchFamily="66" charset="0"/>
                        </a:rPr>
                        <a:t>un immeuble - a block of flats  </a:t>
                      </a:r>
                    </a:p>
                    <a:p>
                      <a:r>
                        <a:rPr lang="fr-FR" sz="750" b="0" u="none" baseline="0" noProof="0">
                          <a:solidFill>
                            <a:schemeClr val="tx1"/>
                          </a:solidFill>
                          <a:latin typeface="Comic Sans MS" panose="030F0702030302020204" pitchFamily="66" charset="0"/>
                        </a:rPr>
                        <a:t>une maison de retraite - an old people’s home  </a:t>
                      </a:r>
                    </a:p>
                    <a:p>
                      <a:r>
                        <a:rPr lang="fr-FR" sz="750" b="0" u="none" baseline="0" noProof="0">
                          <a:solidFill>
                            <a:schemeClr val="tx1"/>
                          </a:solidFill>
                          <a:latin typeface="Comic Sans MS" panose="030F0702030302020204" pitchFamily="66" charset="0"/>
                        </a:rPr>
                        <a:t>une ferme - a farm</a:t>
                      </a:r>
                      <a:endParaRPr lang="fr-FR" sz="750" b="0" noProof="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mj-lt"/>
                        <a:buNone/>
                      </a:pPr>
                      <a:r>
                        <a:rPr lang="fr-FR" sz="750" b="0" u="none" baseline="0" noProof="0" dirty="0">
                          <a:solidFill>
                            <a:schemeClr val="tx1"/>
                          </a:solidFill>
                          <a:latin typeface="Comic Sans MS" panose="030F0702030302020204" pitchFamily="66" charset="0"/>
                        </a:rPr>
                        <a:t>à la compagne – in the </a:t>
                      </a:r>
                      <a:r>
                        <a:rPr lang="fr-FR" sz="750" b="0" u="none" baseline="0" noProof="0" dirty="0" err="1">
                          <a:solidFill>
                            <a:schemeClr val="tx1"/>
                          </a:solidFill>
                          <a:latin typeface="Comic Sans MS" panose="030F0702030302020204" pitchFamily="66" charset="0"/>
                        </a:rPr>
                        <a:t>countryside</a:t>
                      </a:r>
                      <a:endParaRPr lang="fr-FR" sz="750" b="0" u="none" baseline="0" noProof="0" dirty="0">
                        <a:solidFill>
                          <a:schemeClr val="tx1"/>
                        </a:solidFill>
                        <a:latin typeface="Comic Sans MS" panose="030F0702030302020204" pitchFamily="66" charset="0"/>
                      </a:endParaRPr>
                    </a:p>
                    <a:p>
                      <a:pPr marL="0" indent="0">
                        <a:buFont typeface="+mj-lt"/>
                        <a:buNone/>
                      </a:pPr>
                      <a:r>
                        <a:rPr lang="fr-FR" sz="750" b="0" u="none" baseline="0" noProof="0" dirty="0">
                          <a:solidFill>
                            <a:schemeClr val="tx1"/>
                          </a:solidFill>
                          <a:latin typeface="Comic Sans MS" panose="030F0702030302020204" pitchFamily="66" charset="0"/>
                        </a:rPr>
                        <a:t>sur la côte – on the </a:t>
                      </a:r>
                      <a:r>
                        <a:rPr lang="fr-FR" sz="750" b="0" u="none" baseline="0" noProof="0" dirty="0" err="1">
                          <a:solidFill>
                            <a:schemeClr val="tx1"/>
                          </a:solidFill>
                          <a:latin typeface="Comic Sans MS" panose="030F0702030302020204" pitchFamily="66" charset="0"/>
                        </a:rPr>
                        <a:t>coast</a:t>
                      </a:r>
                      <a:endParaRPr lang="fr-FR" sz="750" b="0" u="none" baseline="0" noProof="0" dirty="0">
                        <a:solidFill>
                          <a:schemeClr val="tx1"/>
                        </a:solidFill>
                        <a:latin typeface="Comic Sans MS" panose="030F0702030302020204" pitchFamily="66" charset="0"/>
                      </a:endParaRPr>
                    </a:p>
                    <a:p>
                      <a:pPr marL="0" indent="0">
                        <a:buFont typeface="+mj-lt"/>
                        <a:buNone/>
                      </a:pPr>
                      <a:r>
                        <a:rPr lang="fr-FR" sz="750" b="0" u="none" baseline="0" noProof="0" dirty="0">
                          <a:solidFill>
                            <a:schemeClr val="tx1"/>
                          </a:solidFill>
                          <a:latin typeface="Comic Sans MS" panose="030F0702030302020204" pitchFamily="66" charset="0"/>
                        </a:rPr>
                        <a:t>à la montage – in the </a:t>
                      </a:r>
                      <a:r>
                        <a:rPr lang="fr-FR" sz="750" b="0" u="none" baseline="0" noProof="0" dirty="0" err="1">
                          <a:solidFill>
                            <a:schemeClr val="tx1"/>
                          </a:solidFill>
                          <a:latin typeface="Comic Sans MS" panose="030F0702030302020204" pitchFamily="66" charset="0"/>
                        </a:rPr>
                        <a:t>mountains</a:t>
                      </a:r>
                      <a:endParaRPr lang="fr-FR" sz="750" b="0" u="none" baseline="0" noProof="0" dirty="0">
                        <a:solidFill>
                          <a:schemeClr val="tx1"/>
                        </a:solidFill>
                        <a:latin typeface="Comic Sans MS" panose="030F0702030302020204" pitchFamily="66" charset="0"/>
                      </a:endParaRPr>
                    </a:p>
                    <a:p>
                      <a:pPr marL="0" indent="0">
                        <a:buFont typeface="+mj-lt"/>
                        <a:buNone/>
                      </a:pPr>
                      <a:r>
                        <a:rPr lang="fr-FR" sz="750" b="0" u="none" baseline="0" noProof="0" dirty="0">
                          <a:solidFill>
                            <a:schemeClr val="tx1"/>
                          </a:solidFill>
                          <a:latin typeface="Comic Sans MS" panose="030F0702030302020204" pitchFamily="66" charset="0"/>
                        </a:rPr>
                        <a:t>en banlieue – in the </a:t>
                      </a:r>
                      <a:r>
                        <a:rPr lang="fr-FR" sz="750" b="0" u="none" baseline="0" noProof="0" dirty="0" err="1">
                          <a:solidFill>
                            <a:schemeClr val="tx1"/>
                          </a:solidFill>
                          <a:latin typeface="Comic Sans MS" panose="030F0702030302020204" pitchFamily="66" charset="0"/>
                        </a:rPr>
                        <a:t>suburbs</a:t>
                      </a:r>
                      <a:r>
                        <a:rPr lang="fr-FR" sz="750" b="0" u="none" baseline="0" noProof="0" dirty="0">
                          <a:solidFill>
                            <a:schemeClr val="tx1"/>
                          </a:solidFill>
                          <a:latin typeface="Comic Sans MS" panose="030F0702030302020204" pitchFamily="66" charset="0"/>
                        </a:rPr>
                        <a:t>/</a:t>
                      </a:r>
                      <a:r>
                        <a:rPr lang="fr-FR" sz="750" b="0" u="none" baseline="0" noProof="0" dirty="0" err="1">
                          <a:solidFill>
                            <a:schemeClr val="tx1"/>
                          </a:solidFill>
                          <a:latin typeface="Comic Sans MS" panose="030F0702030302020204" pitchFamily="66" charset="0"/>
                        </a:rPr>
                        <a:t>outskirts</a:t>
                      </a:r>
                      <a:endParaRPr lang="fr-FR" sz="750" b="0" u="none" baseline="0" noProof="0" dirty="0">
                        <a:solidFill>
                          <a:schemeClr val="tx1"/>
                        </a:solidFill>
                        <a:latin typeface="Comic Sans MS" panose="030F0702030302020204" pitchFamily="66" charset="0"/>
                      </a:endParaRPr>
                    </a:p>
                    <a:p>
                      <a:pPr marL="0" indent="0">
                        <a:buFont typeface="+mj-lt"/>
                        <a:buNone/>
                      </a:pPr>
                      <a:r>
                        <a:rPr lang="fr-FR" sz="750" b="0" u="none" baseline="0" noProof="0" dirty="0">
                          <a:solidFill>
                            <a:schemeClr val="tx1"/>
                          </a:solidFill>
                          <a:latin typeface="Comic Sans MS" panose="030F0702030302020204" pitchFamily="66" charset="0"/>
                        </a:rPr>
                        <a:t>le premier/deuxième/troisième/quatrième étage d'un bâtiment ancien - </a:t>
                      </a:r>
                      <a:r>
                        <a:rPr lang="fr-FR" sz="750" b="0" u="none" baseline="0" noProof="0" dirty="0" err="1">
                          <a:solidFill>
                            <a:schemeClr val="tx1"/>
                          </a:solidFill>
                          <a:latin typeface="Comic Sans MS" panose="030F0702030302020204" pitchFamily="66" charset="0"/>
                        </a:rPr>
                        <a:t>it’s</a:t>
                      </a:r>
                      <a:r>
                        <a:rPr lang="fr-FR" sz="750" b="0" u="none" baseline="0" noProof="0" dirty="0">
                          <a:solidFill>
                            <a:schemeClr val="tx1"/>
                          </a:solidFill>
                          <a:latin typeface="Comic Sans MS" panose="030F0702030302020204" pitchFamily="66" charset="0"/>
                        </a:rPr>
                        <a:t> on the first/second/</a:t>
                      </a:r>
                      <a:r>
                        <a:rPr lang="fr-FR" sz="750" b="0" u="none" baseline="0" noProof="0" dirty="0" err="1">
                          <a:solidFill>
                            <a:schemeClr val="tx1"/>
                          </a:solidFill>
                          <a:latin typeface="Comic Sans MS" panose="030F0702030302020204" pitchFamily="66" charset="0"/>
                        </a:rPr>
                        <a:t>third</a:t>
                      </a:r>
                      <a:r>
                        <a:rPr lang="fr-FR" sz="750" b="0" u="none" baseline="0" noProof="0" dirty="0">
                          <a:solidFill>
                            <a:schemeClr val="tx1"/>
                          </a:solidFill>
                          <a:latin typeface="Comic Sans MS" panose="030F0702030302020204" pitchFamily="66" charset="0"/>
                        </a:rPr>
                        <a:t>/</a:t>
                      </a:r>
                      <a:r>
                        <a:rPr lang="fr-FR" sz="750" b="0" u="none" baseline="0" noProof="0" dirty="0" err="1">
                          <a:solidFill>
                            <a:schemeClr val="tx1"/>
                          </a:solidFill>
                          <a:latin typeface="Comic Sans MS" panose="030F0702030302020204" pitchFamily="66" charset="0"/>
                        </a:rPr>
                        <a:t>fourth</a:t>
                      </a:r>
                      <a:r>
                        <a:rPr lang="fr-FR" sz="750" b="0" u="none" baseline="0" noProof="0" dirty="0">
                          <a:solidFill>
                            <a:schemeClr val="tx1"/>
                          </a:solidFill>
                          <a:latin typeface="Comic Sans MS" panose="030F0702030302020204" pitchFamily="66" charset="0"/>
                        </a:rPr>
                        <a:t> </a:t>
                      </a:r>
                      <a:r>
                        <a:rPr lang="fr-FR" sz="750" b="0" u="none" baseline="0" noProof="0" dirty="0" err="1">
                          <a:solidFill>
                            <a:schemeClr val="tx1"/>
                          </a:solidFill>
                          <a:latin typeface="Comic Sans MS" panose="030F0702030302020204" pitchFamily="66" charset="0"/>
                        </a:rPr>
                        <a:t>floor</a:t>
                      </a:r>
                      <a:r>
                        <a:rPr lang="fr-FR" sz="750" b="0" u="none" baseline="0" noProof="0" dirty="0">
                          <a:solidFill>
                            <a:schemeClr val="tx1"/>
                          </a:solidFill>
                          <a:latin typeface="Comic Sans MS" panose="030F0702030302020204" pitchFamily="66" charset="0"/>
                        </a:rPr>
                        <a:t> of an </a:t>
                      </a:r>
                      <a:r>
                        <a:rPr lang="fr-FR" sz="750" b="0" u="none" baseline="0" noProof="0" dirty="0" err="1">
                          <a:solidFill>
                            <a:schemeClr val="tx1"/>
                          </a:solidFill>
                          <a:latin typeface="Comic Sans MS" panose="030F0702030302020204" pitchFamily="66" charset="0"/>
                        </a:rPr>
                        <a:t>old</a:t>
                      </a:r>
                      <a:r>
                        <a:rPr lang="fr-FR" sz="750" b="0" u="none" baseline="0" noProof="0" dirty="0">
                          <a:solidFill>
                            <a:schemeClr val="tx1"/>
                          </a:solidFill>
                          <a:latin typeface="Comic Sans MS" panose="030F0702030302020204" pitchFamily="66" charset="0"/>
                        </a:rPr>
                        <a:t> building.</a:t>
                      </a:r>
                    </a:p>
                    <a:p>
                      <a:pPr marL="0" indent="0">
                        <a:buFont typeface="+mj-lt"/>
                        <a:buNone/>
                      </a:pPr>
                      <a:r>
                        <a:rPr lang="fr-FR" sz="750" b="0" u="none" baseline="0" noProof="0" dirty="0">
                          <a:solidFill>
                            <a:schemeClr val="tx1"/>
                          </a:solidFill>
                          <a:latin typeface="Comic Sans MS" panose="030F0702030302020204" pitchFamily="66" charset="0"/>
                        </a:rPr>
                        <a:t>dans le nord - the </a:t>
                      </a:r>
                      <a:r>
                        <a:rPr lang="fr-FR" sz="750" b="0" u="none" baseline="0" noProof="0" dirty="0" err="1">
                          <a:solidFill>
                            <a:schemeClr val="tx1"/>
                          </a:solidFill>
                          <a:latin typeface="Comic Sans MS" panose="030F0702030302020204" pitchFamily="66" charset="0"/>
                        </a:rPr>
                        <a:t>north</a:t>
                      </a:r>
                      <a:endParaRPr lang="fr-FR" sz="750" b="0" u="none" baseline="0" noProof="0" dirty="0">
                        <a:solidFill>
                          <a:schemeClr val="tx1"/>
                        </a:solidFill>
                        <a:latin typeface="Comic Sans MS" panose="030F0702030302020204" pitchFamily="66" charset="0"/>
                      </a:endParaRPr>
                    </a:p>
                    <a:p>
                      <a:pPr marL="0" indent="0">
                        <a:buFont typeface="+mj-lt"/>
                        <a:buNone/>
                      </a:pPr>
                      <a:r>
                        <a:rPr lang="fr-FR" sz="750" b="0" u="none" baseline="0" noProof="0" dirty="0">
                          <a:solidFill>
                            <a:schemeClr val="tx1"/>
                          </a:solidFill>
                          <a:latin typeface="Comic Sans MS" panose="030F0702030302020204" pitchFamily="66" charset="0"/>
                        </a:rPr>
                        <a:t>dans l’est - the </a:t>
                      </a:r>
                      <a:r>
                        <a:rPr lang="fr-FR" sz="750" b="0" u="none" baseline="0" noProof="0" dirty="0" err="1">
                          <a:solidFill>
                            <a:schemeClr val="tx1"/>
                          </a:solidFill>
                          <a:latin typeface="Comic Sans MS" panose="030F0702030302020204" pitchFamily="66" charset="0"/>
                        </a:rPr>
                        <a:t>east</a:t>
                      </a:r>
                      <a:endParaRPr lang="fr-FR" sz="750" b="0" u="none" baseline="0" noProof="0" dirty="0">
                        <a:solidFill>
                          <a:schemeClr val="tx1"/>
                        </a:solidFill>
                        <a:latin typeface="Comic Sans MS" panose="030F0702030302020204" pitchFamily="66" charset="0"/>
                      </a:endParaRPr>
                    </a:p>
                    <a:p>
                      <a:pPr marL="0" indent="0">
                        <a:buFont typeface="+mj-lt"/>
                        <a:buNone/>
                      </a:pPr>
                      <a:r>
                        <a:rPr lang="fr-FR" sz="750" b="0" u="none" baseline="0" noProof="0" dirty="0">
                          <a:solidFill>
                            <a:schemeClr val="tx1"/>
                          </a:solidFill>
                          <a:latin typeface="Comic Sans MS" panose="030F0702030302020204" pitchFamily="66" charset="0"/>
                        </a:rPr>
                        <a:t>dans l’ouest - the </a:t>
                      </a:r>
                      <a:r>
                        <a:rPr lang="fr-FR" sz="750" b="0" u="none" baseline="0" noProof="0" dirty="0" err="1">
                          <a:solidFill>
                            <a:schemeClr val="tx1"/>
                          </a:solidFill>
                          <a:latin typeface="Comic Sans MS" panose="030F0702030302020204" pitchFamily="66" charset="0"/>
                        </a:rPr>
                        <a:t>west</a:t>
                      </a:r>
                      <a:endParaRPr lang="fr-FR" sz="750" b="0" u="none" baseline="0" noProof="0" dirty="0">
                        <a:solidFill>
                          <a:schemeClr val="tx1"/>
                        </a:solidFill>
                        <a:latin typeface="Comic Sans MS" panose="030F0702030302020204" pitchFamily="66" charset="0"/>
                      </a:endParaRPr>
                    </a:p>
                    <a:p>
                      <a:pPr marL="0" indent="0">
                        <a:buFont typeface="+mj-lt"/>
                        <a:buNone/>
                      </a:pPr>
                      <a:r>
                        <a:rPr lang="fr-FR" sz="750" b="0" u="none" baseline="0" noProof="0" dirty="0">
                          <a:solidFill>
                            <a:schemeClr val="tx1"/>
                          </a:solidFill>
                          <a:latin typeface="Comic Sans MS" panose="030F0702030302020204" pitchFamily="66" charset="0"/>
                        </a:rPr>
                        <a:t>dans le sud - the </a:t>
                      </a:r>
                      <a:r>
                        <a:rPr lang="fr-FR" sz="750" b="0" u="none" baseline="0" noProof="0" dirty="0" err="1">
                          <a:solidFill>
                            <a:schemeClr val="tx1"/>
                          </a:solidFill>
                          <a:latin typeface="Comic Sans MS" panose="030F0702030302020204" pitchFamily="66" charset="0"/>
                        </a:rPr>
                        <a:t>south</a:t>
                      </a:r>
                      <a:endParaRPr lang="fr-FR" sz="75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3235862"/>
                  </a:ext>
                </a:extLst>
              </a:tr>
              <a:tr h="1087240">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r>
                        <a:rPr lang="fr-FR" sz="750" b="0" baseline="0" noProof="0" dirty="0">
                          <a:solidFill>
                            <a:schemeClr val="tx1"/>
                          </a:solidFill>
                          <a:latin typeface="Comic Sans MS" panose="030F0702030302020204" pitchFamily="66" charset="0"/>
                        </a:rPr>
                        <a:t>Dans la maison (il n') il n'y a pas... - In the house </a:t>
                      </a:r>
                      <a:r>
                        <a:rPr lang="fr-FR" sz="750" b="0" baseline="0" noProof="0" dirty="0" err="1">
                          <a:solidFill>
                            <a:schemeClr val="tx1"/>
                          </a:solidFill>
                          <a:latin typeface="Comic Sans MS" panose="030F0702030302020204" pitchFamily="66" charset="0"/>
                        </a:rPr>
                        <a:t>there</a:t>
                      </a:r>
                      <a:r>
                        <a:rPr lang="fr-FR" sz="750" b="0" baseline="0" noProof="0" dirty="0">
                          <a:solidFill>
                            <a:schemeClr val="tx1"/>
                          </a:solidFill>
                          <a:latin typeface="Comic Sans MS" panose="030F0702030302020204" pitchFamily="66" charset="0"/>
                        </a:rPr>
                        <a:t> </a:t>
                      </a:r>
                      <a:r>
                        <a:rPr lang="fr-FR" sz="750" b="0" baseline="0" noProof="0" dirty="0" err="1">
                          <a:solidFill>
                            <a:schemeClr val="tx1"/>
                          </a:solidFill>
                          <a:latin typeface="Comic Sans MS" panose="030F0702030302020204" pitchFamily="66" charset="0"/>
                        </a:rPr>
                        <a:t>is</a:t>
                      </a:r>
                      <a:r>
                        <a:rPr lang="fr-FR" sz="750" b="0" baseline="0" noProof="0" dirty="0">
                          <a:solidFill>
                            <a:schemeClr val="tx1"/>
                          </a:solidFill>
                          <a:latin typeface="Comic Sans MS" panose="030F0702030302020204" pitchFamily="66" charset="0"/>
                        </a:rPr>
                        <a:t>(n'</a:t>
                      </a:r>
                      <a:r>
                        <a:rPr lang="fr-FR" sz="750" b="0" baseline="0" noProof="0" dirty="0" err="1">
                          <a:solidFill>
                            <a:schemeClr val="tx1"/>
                          </a:solidFill>
                          <a:latin typeface="Comic Sans MS" panose="030F0702030302020204" pitchFamily="66" charset="0"/>
                        </a:rPr>
                        <a:t>t</a:t>
                      </a:r>
                      <a:r>
                        <a:rPr lang="fr-FR" sz="750" b="0" baseline="0" noProof="0" dirty="0">
                          <a:solidFill>
                            <a:schemeClr val="tx1"/>
                          </a:solidFill>
                          <a:latin typeface="Comic Sans MS" panose="030F0702030302020204" pitchFamily="66" charset="0"/>
                        </a:rPr>
                        <a:t>)...  </a:t>
                      </a:r>
                    </a:p>
                    <a:p>
                      <a:r>
                        <a:rPr lang="fr-FR" sz="750" b="0" baseline="0" noProof="0" dirty="0">
                          <a:solidFill>
                            <a:schemeClr val="tx1"/>
                          </a:solidFill>
                          <a:latin typeface="Comic Sans MS" panose="030F0702030302020204" pitchFamily="66" charset="0"/>
                        </a:rPr>
                        <a:t>Il/Elle a... - It has...  </a:t>
                      </a:r>
                    </a:p>
                    <a:p>
                      <a:r>
                        <a:rPr lang="fr-FR" sz="750" b="0" baseline="0" noProof="0" dirty="0">
                          <a:solidFill>
                            <a:schemeClr val="tx1"/>
                          </a:solidFill>
                          <a:latin typeface="Comic Sans MS" panose="030F0702030302020204" pitchFamily="66" charset="0"/>
                        </a:rPr>
                        <a:t>En haut, il y a - </a:t>
                      </a:r>
                      <a:r>
                        <a:rPr lang="fr-FR" sz="750" b="0" baseline="0" noProof="0" dirty="0" err="1">
                          <a:solidFill>
                            <a:schemeClr val="tx1"/>
                          </a:solidFill>
                          <a:latin typeface="Comic Sans MS" panose="030F0702030302020204" pitchFamily="66" charset="0"/>
                        </a:rPr>
                        <a:t>Upstairs</a:t>
                      </a:r>
                      <a:r>
                        <a:rPr lang="fr-FR" sz="750" b="0" baseline="0" noProof="0" dirty="0">
                          <a:solidFill>
                            <a:schemeClr val="tx1"/>
                          </a:solidFill>
                          <a:latin typeface="Comic Sans MS" panose="030F0702030302020204" pitchFamily="66" charset="0"/>
                        </a:rPr>
                        <a:t> </a:t>
                      </a:r>
                      <a:r>
                        <a:rPr lang="fr-FR" sz="750" b="0" baseline="0" noProof="0" dirty="0" err="1">
                          <a:solidFill>
                            <a:schemeClr val="tx1"/>
                          </a:solidFill>
                          <a:latin typeface="Comic Sans MS" panose="030F0702030302020204" pitchFamily="66" charset="0"/>
                        </a:rPr>
                        <a:t>there</a:t>
                      </a:r>
                      <a:r>
                        <a:rPr lang="fr-FR" sz="750" b="0" baseline="0" noProof="0" dirty="0">
                          <a:solidFill>
                            <a:schemeClr val="tx1"/>
                          </a:solidFill>
                          <a:latin typeface="Comic Sans MS" panose="030F0702030302020204" pitchFamily="66" charset="0"/>
                        </a:rPr>
                        <a:t> </a:t>
                      </a:r>
                      <a:r>
                        <a:rPr lang="fr-FR" sz="750" b="0" baseline="0" noProof="0" dirty="0" err="1">
                          <a:solidFill>
                            <a:schemeClr val="tx1"/>
                          </a:solidFill>
                          <a:latin typeface="Comic Sans MS" panose="030F0702030302020204" pitchFamily="66" charset="0"/>
                        </a:rPr>
                        <a:t>is</a:t>
                      </a:r>
                      <a:r>
                        <a:rPr lang="fr-FR" sz="750" b="0" baseline="0" noProof="0" dirty="0">
                          <a:solidFill>
                            <a:schemeClr val="tx1"/>
                          </a:solidFill>
                          <a:latin typeface="Comic Sans MS" panose="030F0702030302020204" pitchFamily="66" charset="0"/>
                        </a:rPr>
                        <a:t>...  </a:t>
                      </a:r>
                    </a:p>
                    <a:p>
                      <a:r>
                        <a:rPr lang="fr-FR" sz="750" b="0" baseline="0" noProof="0" dirty="0">
                          <a:solidFill>
                            <a:schemeClr val="tx1"/>
                          </a:solidFill>
                          <a:latin typeface="Comic Sans MS" panose="030F0702030302020204" pitchFamily="66" charset="0"/>
                        </a:rPr>
                        <a:t>En bas, il y a - </a:t>
                      </a:r>
                      <a:r>
                        <a:rPr lang="fr-FR" sz="750" b="0" baseline="0" noProof="0" dirty="0" err="1">
                          <a:solidFill>
                            <a:schemeClr val="tx1"/>
                          </a:solidFill>
                          <a:latin typeface="Comic Sans MS" panose="030F0702030302020204" pitchFamily="66" charset="0"/>
                        </a:rPr>
                        <a:t>Downstairs</a:t>
                      </a:r>
                      <a:r>
                        <a:rPr lang="fr-FR" sz="750" b="0" baseline="0" noProof="0" dirty="0">
                          <a:solidFill>
                            <a:schemeClr val="tx1"/>
                          </a:solidFill>
                          <a:latin typeface="Comic Sans MS" panose="030F0702030302020204" pitchFamily="66" charset="0"/>
                        </a:rPr>
                        <a:t> </a:t>
                      </a:r>
                      <a:r>
                        <a:rPr lang="fr-FR" sz="750" b="0" baseline="0" noProof="0" dirty="0" err="1">
                          <a:solidFill>
                            <a:schemeClr val="tx1"/>
                          </a:solidFill>
                          <a:latin typeface="Comic Sans MS" panose="030F0702030302020204" pitchFamily="66" charset="0"/>
                        </a:rPr>
                        <a:t>there</a:t>
                      </a:r>
                      <a:r>
                        <a:rPr lang="fr-FR" sz="750" b="0" baseline="0" noProof="0" dirty="0">
                          <a:solidFill>
                            <a:schemeClr val="tx1"/>
                          </a:solidFill>
                          <a:latin typeface="Comic Sans MS" panose="030F0702030302020204" pitchFamily="66" charset="0"/>
                        </a:rPr>
                        <a:t> </a:t>
                      </a:r>
                      <a:r>
                        <a:rPr lang="fr-FR" sz="750" b="0" baseline="0" noProof="0" dirty="0" err="1">
                          <a:solidFill>
                            <a:schemeClr val="tx1"/>
                          </a:solidFill>
                          <a:latin typeface="Comic Sans MS" panose="030F0702030302020204" pitchFamily="66" charset="0"/>
                        </a:rPr>
                        <a:t>is</a:t>
                      </a:r>
                      <a:r>
                        <a:rPr lang="fr-FR" sz="750" b="0" baseline="0" noProof="0" dirty="0">
                          <a:solidFill>
                            <a:schemeClr val="tx1"/>
                          </a:solidFill>
                          <a:latin typeface="Comic Sans MS" panose="030F0702030302020204" pitchFamily="66" charset="0"/>
                        </a:rPr>
                        <a:t>...  </a:t>
                      </a:r>
                    </a:p>
                    <a:p>
                      <a:r>
                        <a:rPr lang="fr-FR" sz="750" b="0" baseline="0" noProof="0" dirty="0">
                          <a:solidFill>
                            <a:schemeClr val="tx1"/>
                          </a:solidFill>
                          <a:latin typeface="Comic Sans MS" panose="030F0702030302020204" pitchFamily="66" charset="0"/>
                        </a:rPr>
                        <a:t>Dehors, il y a - </a:t>
                      </a:r>
                      <a:r>
                        <a:rPr lang="fr-FR" sz="750" b="0" baseline="0" noProof="0" dirty="0" err="1">
                          <a:solidFill>
                            <a:schemeClr val="tx1"/>
                          </a:solidFill>
                          <a:latin typeface="Comic Sans MS" panose="030F0702030302020204" pitchFamily="66" charset="0"/>
                        </a:rPr>
                        <a:t>Outside</a:t>
                      </a:r>
                      <a:r>
                        <a:rPr lang="fr-FR" sz="750" b="0" baseline="0" noProof="0" dirty="0">
                          <a:solidFill>
                            <a:schemeClr val="tx1"/>
                          </a:solidFill>
                          <a:latin typeface="Comic Sans MS" panose="030F0702030302020204" pitchFamily="66" charset="0"/>
                        </a:rPr>
                        <a:t> </a:t>
                      </a:r>
                      <a:r>
                        <a:rPr lang="fr-FR" sz="750" b="0" baseline="0" noProof="0" dirty="0" err="1">
                          <a:solidFill>
                            <a:schemeClr val="tx1"/>
                          </a:solidFill>
                          <a:latin typeface="Comic Sans MS" panose="030F0702030302020204" pitchFamily="66" charset="0"/>
                        </a:rPr>
                        <a:t>there</a:t>
                      </a:r>
                      <a:r>
                        <a:rPr lang="fr-FR" sz="750" b="0" baseline="0" noProof="0" dirty="0">
                          <a:solidFill>
                            <a:schemeClr val="tx1"/>
                          </a:solidFill>
                          <a:latin typeface="Comic Sans MS" panose="030F0702030302020204" pitchFamily="66" charset="0"/>
                        </a:rPr>
                        <a:t> </a:t>
                      </a:r>
                      <a:r>
                        <a:rPr lang="fr-FR" sz="750" b="0" baseline="0" noProof="0" dirty="0" err="1">
                          <a:solidFill>
                            <a:schemeClr val="tx1"/>
                          </a:solidFill>
                          <a:latin typeface="Comic Sans MS" panose="030F0702030302020204" pitchFamily="66" charset="0"/>
                        </a:rPr>
                        <a:t>is</a:t>
                      </a:r>
                      <a:r>
                        <a:rPr lang="fr-FR" sz="750" b="0" baseline="0" noProof="0" dirty="0">
                          <a:solidFill>
                            <a:schemeClr val="tx1"/>
                          </a:solidFill>
                          <a:latin typeface="Comic Sans MS" panose="030F0702030302020204" pitchFamily="66" charset="0"/>
                        </a:rPr>
                        <a:t>...</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750" b="0" baseline="0" noProof="0" dirty="0">
                          <a:solidFill>
                            <a:schemeClr val="tx1"/>
                          </a:solidFill>
                          <a:latin typeface="Comic Sans MS" panose="030F0702030302020204" pitchFamily="66" charset="0"/>
                        </a:rPr>
                        <a:t>cinq chambres/salles - five </a:t>
                      </a:r>
                      <a:r>
                        <a:rPr lang="fr-FR" sz="750" b="0" baseline="0" noProof="0" dirty="0" err="1">
                          <a:solidFill>
                            <a:schemeClr val="tx1"/>
                          </a:solidFill>
                          <a:latin typeface="Comic Sans MS" panose="030F0702030302020204" pitchFamily="66" charset="0"/>
                        </a:rPr>
                        <a:t>rooms</a:t>
                      </a:r>
                      <a:r>
                        <a:rPr lang="fr-FR" sz="750" b="0" baseline="0" noProof="0" dirty="0">
                          <a:solidFill>
                            <a:schemeClr val="tx1"/>
                          </a:solidFill>
                          <a:latin typeface="Comic Sans MS" panose="030F0702030302020204" pitchFamily="66" charset="0"/>
                        </a:rPr>
                        <a:t>  </a:t>
                      </a:r>
                    </a:p>
                    <a:p>
                      <a:r>
                        <a:rPr lang="fr-FR" sz="750" b="0" baseline="0" noProof="0" dirty="0">
                          <a:solidFill>
                            <a:schemeClr val="tx1"/>
                          </a:solidFill>
                          <a:latin typeface="Comic Sans MS" panose="030F0702030302020204" pitchFamily="66" charset="0"/>
                        </a:rPr>
                        <a:t>trois chambres à coucher - </a:t>
                      </a:r>
                      <a:r>
                        <a:rPr lang="fr-FR" sz="750" b="0" baseline="0" noProof="0" dirty="0" err="1">
                          <a:solidFill>
                            <a:schemeClr val="tx1"/>
                          </a:solidFill>
                          <a:latin typeface="Comic Sans MS" panose="030F0702030302020204" pitchFamily="66" charset="0"/>
                        </a:rPr>
                        <a:t>three</a:t>
                      </a:r>
                      <a:r>
                        <a:rPr lang="fr-FR" sz="750" b="0" baseline="0" noProof="0" dirty="0">
                          <a:solidFill>
                            <a:schemeClr val="tx1"/>
                          </a:solidFill>
                          <a:latin typeface="Comic Sans MS" panose="030F0702030302020204" pitchFamily="66" charset="0"/>
                        </a:rPr>
                        <a:t> </a:t>
                      </a:r>
                      <a:r>
                        <a:rPr lang="fr-FR" sz="750" b="0" baseline="0" noProof="0" dirty="0" err="1">
                          <a:solidFill>
                            <a:schemeClr val="tx1"/>
                          </a:solidFill>
                          <a:latin typeface="Comic Sans MS" panose="030F0702030302020204" pitchFamily="66" charset="0"/>
                        </a:rPr>
                        <a:t>bedrooms</a:t>
                      </a:r>
                      <a:r>
                        <a:rPr lang="fr-FR" sz="750" b="0" baseline="0" noProof="0" dirty="0">
                          <a:solidFill>
                            <a:schemeClr val="tx1"/>
                          </a:solidFill>
                          <a:latin typeface="Comic Sans MS" panose="030F0702030302020204" pitchFamily="66" charset="0"/>
                        </a:rPr>
                        <a:t>  </a:t>
                      </a:r>
                    </a:p>
                    <a:p>
                      <a:r>
                        <a:rPr lang="fr-FR" sz="750" b="0" baseline="0" noProof="0" dirty="0">
                          <a:solidFill>
                            <a:schemeClr val="tx1"/>
                          </a:solidFill>
                          <a:latin typeface="Comic Sans MS" panose="030F0702030302020204" pitchFamily="66" charset="0"/>
                        </a:rPr>
                        <a:t>deux salles de bains - </a:t>
                      </a:r>
                      <a:r>
                        <a:rPr lang="fr-FR" sz="750" b="0" baseline="0" noProof="0" dirty="0" err="1">
                          <a:solidFill>
                            <a:schemeClr val="tx1"/>
                          </a:solidFill>
                          <a:latin typeface="Comic Sans MS" panose="030F0702030302020204" pitchFamily="66" charset="0"/>
                        </a:rPr>
                        <a:t>two</a:t>
                      </a:r>
                      <a:r>
                        <a:rPr lang="fr-FR" sz="750" b="0" baseline="0" noProof="0" dirty="0">
                          <a:solidFill>
                            <a:schemeClr val="tx1"/>
                          </a:solidFill>
                          <a:latin typeface="Comic Sans MS" panose="030F0702030302020204" pitchFamily="66" charset="0"/>
                        </a:rPr>
                        <a:t> </a:t>
                      </a:r>
                      <a:r>
                        <a:rPr lang="fr-FR" sz="750" b="0" baseline="0" noProof="0" dirty="0" err="1">
                          <a:solidFill>
                            <a:schemeClr val="tx1"/>
                          </a:solidFill>
                          <a:latin typeface="Comic Sans MS" panose="030F0702030302020204" pitchFamily="66" charset="0"/>
                        </a:rPr>
                        <a:t>bathrooms</a:t>
                      </a:r>
                      <a:r>
                        <a:rPr lang="fr-FR" sz="750" b="0" baseline="0" noProof="0" dirty="0">
                          <a:solidFill>
                            <a:schemeClr val="tx1"/>
                          </a:solidFill>
                          <a:latin typeface="Comic Sans MS" panose="030F0702030302020204" pitchFamily="66" charset="0"/>
                        </a:rPr>
                        <a:t>  </a:t>
                      </a:r>
                    </a:p>
                    <a:p>
                      <a:r>
                        <a:rPr lang="fr-FR" sz="750" b="0" baseline="0" noProof="0" dirty="0">
                          <a:solidFill>
                            <a:schemeClr val="tx1"/>
                          </a:solidFill>
                          <a:latin typeface="Comic Sans MS" panose="030F0702030302020204" pitchFamily="66" charset="0"/>
                        </a:rPr>
                        <a:t>une cuisine - a </a:t>
                      </a:r>
                      <a:r>
                        <a:rPr lang="fr-FR" sz="750" b="0" baseline="0" noProof="0" dirty="0" err="1">
                          <a:solidFill>
                            <a:schemeClr val="tx1"/>
                          </a:solidFill>
                          <a:latin typeface="Comic Sans MS" panose="030F0702030302020204" pitchFamily="66" charset="0"/>
                        </a:rPr>
                        <a:t>kitchen</a:t>
                      </a:r>
                      <a:r>
                        <a:rPr lang="fr-FR" sz="750" b="0" baseline="0" noProof="0" dirty="0">
                          <a:solidFill>
                            <a:schemeClr val="tx1"/>
                          </a:solidFill>
                          <a:latin typeface="Comic Sans MS" panose="030F0702030302020204" pitchFamily="66" charset="0"/>
                        </a:rPr>
                        <a:t>  </a:t>
                      </a:r>
                    </a:p>
                    <a:p>
                      <a:r>
                        <a:rPr lang="fr-FR" sz="750" b="0" baseline="0" noProof="0" dirty="0">
                          <a:solidFill>
                            <a:schemeClr val="tx1"/>
                          </a:solidFill>
                          <a:latin typeface="Comic Sans MS" panose="030F0702030302020204" pitchFamily="66" charset="0"/>
                        </a:rPr>
                        <a:t>une salle à manger - a </a:t>
                      </a:r>
                      <a:r>
                        <a:rPr lang="fr-FR" sz="750" b="0" baseline="0" noProof="0" dirty="0" err="1">
                          <a:solidFill>
                            <a:schemeClr val="tx1"/>
                          </a:solidFill>
                          <a:latin typeface="Comic Sans MS" panose="030F0702030302020204" pitchFamily="66" charset="0"/>
                        </a:rPr>
                        <a:t>dining</a:t>
                      </a:r>
                      <a:r>
                        <a:rPr lang="fr-FR" sz="750" b="0" baseline="0" noProof="0" dirty="0">
                          <a:solidFill>
                            <a:schemeClr val="tx1"/>
                          </a:solidFill>
                          <a:latin typeface="Comic Sans MS" panose="030F0702030302020204" pitchFamily="66" charset="0"/>
                        </a:rPr>
                        <a:t> room  </a:t>
                      </a:r>
                    </a:p>
                    <a:p>
                      <a:r>
                        <a:rPr lang="fr-FR" sz="750" b="0" baseline="0" noProof="0" dirty="0">
                          <a:solidFill>
                            <a:schemeClr val="tx1"/>
                          </a:solidFill>
                          <a:latin typeface="Comic Sans MS" panose="030F0702030302020204" pitchFamily="66" charset="0"/>
                        </a:rPr>
                        <a:t>un bureau/un cabinet/ un bureau - an office  </a:t>
                      </a:r>
                    </a:p>
                    <a:p>
                      <a:r>
                        <a:rPr lang="fr-FR" sz="750" b="0" baseline="0" noProof="0" dirty="0">
                          <a:solidFill>
                            <a:schemeClr val="tx1"/>
                          </a:solidFill>
                          <a:latin typeface="Comic Sans MS" panose="030F0702030302020204" pitchFamily="66" charset="0"/>
                        </a:rPr>
                        <a:t>un sous-sol - a </a:t>
                      </a:r>
                      <a:r>
                        <a:rPr lang="fr-FR" sz="750" b="0" baseline="0" noProof="0" dirty="0" err="1">
                          <a:solidFill>
                            <a:schemeClr val="tx1"/>
                          </a:solidFill>
                          <a:latin typeface="Comic Sans MS" panose="030F0702030302020204" pitchFamily="66" charset="0"/>
                        </a:rPr>
                        <a:t>basement</a:t>
                      </a:r>
                      <a:endParaRPr lang="fr-FR" sz="750" b="0" baseline="0" noProof="0" dirty="0">
                        <a:solidFill>
                          <a:schemeClr val="tx1"/>
                        </a:solidFill>
                        <a:latin typeface="Comic Sans MS" panose="030F0702030302020204" pitchFamily="66" charset="0"/>
                      </a:endParaRPr>
                    </a:p>
                    <a:p>
                      <a:endParaRPr lang="fr-FR" sz="750" b="0"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baseline="0" noProof="0" dirty="0">
                          <a:solidFill>
                            <a:schemeClr val="tx1"/>
                          </a:solidFill>
                          <a:latin typeface="Comic Sans MS" panose="030F0702030302020204" pitchFamily="66" charset="0"/>
                        </a:rPr>
                        <a:t>un salon - a living room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baseline="0" noProof="0" dirty="0">
                          <a:solidFill>
                            <a:schemeClr val="tx1"/>
                          </a:solidFill>
                          <a:latin typeface="Comic Sans MS" panose="030F0702030302020204" pitchFamily="66" charset="0"/>
                        </a:rPr>
                        <a:t>un WC - a </a:t>
                      </a:r>
                      <a:r>
                        <a:rPr lang="fr-FR" sz="750" b="0" baseline="0" noProof="0" dirty="0" err="1">
                          <a:solidFill>
                            <a:schemeClr val="tx1"/>
                          </a:solidFill>
                          <a:latin typeface="Comic Sans MS" panose="030F0702030302020204" pitchFamily="66" charset="0"/>
                        </a:rPr>
                        <a:t>toilet</a:t>
                      </a:r>
                      <a:r>
                        <a:rPr lang="fr-FR" sz="750" b="0" baseline="0" noProof="0" dirty="0">
                          <a:solidFill>
                            <a:schemeClr val="tx1"/>
                          </a:solidFill>
                          <a:latin typeface="Comic Sans MS" panose="030F0702030302020204" pitchFamily="66" charset="0"/>
                        </a:rPr>
                        <a:t> (room)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baseline="0" noProof="0" dirty="0">
                          <a:solidFill>
                            <a:schemeClr val="tx1"/>
                          </a:solidFill>
                          <a:latin typeface="Comic Sans MS" panose="030F0702030302020204" pitchFamily="66" charset="0"/>
                        </a:rPr>
                        <a:t>une entrée - an entrance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baseline="0" noProof="0" dirty="0">
                          <a:solidFill>
                            <a:schemeClr val="tx1"/>
                          </a:solidFill>
                          <a:latin typeface="Comic Sans MS" panose="030F0702030302020204" pitchFamily="66" charset="0"/>
                        </a:rPr>
                        <a:t>une terrasse - a </a:t>
                      </a:r>
                      <a:r>
                        <a:rPr lang="fr-FR" sz="750" b="0" baseline="0" noProof="0" dirty="0" err="1">
                          <a:solidFill>
                            <a:schemeClr val="tx1"/>
                          </a:solidFill>
                          <a:latin typeface="Comic Sans MS" panose="030F0702030302020204" pitchFamily="66" charset="0"/>
                        </a:rPr>
                        <a:t>terrace</a:t>
                      </a:r>
                      <a:r>
                        <a:rPr lang="fr-FR" sz="750" b="0" baseline="0" noProof="0" dirty="0">
                          <a:solidFill>
                            <a:schemeClr val="tx1"/>
                          </a:solidFill>
                          <a:latin typeface="Comic Sans MS" panose="030F0702030302020204" pitchFamily="66"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baseline="0" noProof="0" dirty="0">
                          <a:solidFill>
                            <a:schemeClr val="tx1"/>
                          </a:solidFill>
                          <a:latin typeface="Comic Sans MS" panose="030F0702030302020204" pitchFamily="66" charset="0"/>
                        </a:rPr>
                        <a:t>un garage - a garage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baseline="0" noProof="0" dirty="0">
                          <a:solidFill>
                            <a:schemeClr val="tx1"/>
                          </a:solidFill>
                          <a:latin typeface="Comic Sans MS" panose="030F0702030302020204" pitchFamily="66" charset="0"/>
                        </a:rPr>
                        <a:t>un jardin - a </a:t>
                      </a:r>
                      <a:r>
                        <a:rPr lang="fr-FR" sz="750" b="0" baseline="0" noProof="0" dirty="0" err="1">
                          <a:solidFill>
                            <a:schemeClr val="tx1"/>
                          </a:solidFill>
                          <a:latin typeface="Comic Sans MS" panose="030F0702030302020204" pitchFamily="66" charset="0"/>
                        </a:rPr>
                        <a:t>garden</a:t>
                      </a:r>
                      <a:r>
                        <a:rPr lang="fr-FR" sz="750" b="0" baseline="0" noProof="0" dirty="0">
                          <a:solidFill>
                            <a:schemeClr val="tx1"/>
                          </a:solidFill>
                          <a:latin typeface="Comic Sans MS" panose="030F0702030302020204" pitchFamily="66"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baseline="0" noProof="0" dirty="0">
                          <a:solidFill>
                            <a:schemeClr val="tx1"/>
                          </a:solidFill>
                          <a:latin typeface="Comic Sans MS" panose="030F0702030302020204" pitchFamily="66" charset="0"/>
                        </a:rPr>
                        <a:t>la pelouse - the </a:t>
                      </a:r>
                      <a:r>
                        <a:rPr lang="fr-FR" sz="750" b="0" baseline="0" noProof="0" dirty="0" err="1">
                          <a:solidFill>
                            <a:schemeClr val="tx1"/>
                          </a:solidFill>
                          <a:latin typeface="Comic Sans MS" panose="030F0702030302020204" pitchFamily="66" charset="0"/>
                        </a:rPr>
                        <a:t>lawn</a:t>
                      </a:r>
                      <a:endParaRPr lang="fr-FR" sz="750" b="0"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0036829"/>
                  </a:ext>
                </a:extLst>
              </a:tr>
              <a:tr h="784983">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noProof="0">
                          <a:latin typeface="Comic Sans MS" panose="030F0902030302020204" pitchFamily="66" charset="0"/>
                        </a:rPr>
                        <a:t>Ma maison /appartement est...</a:t>
                      </a:r>
                    </a:p>
                    <a:p>
                      <a:r>
                        <a:rPr lang="fr-FR" sz="750" b="0" baseline="0" noProof="0">
                          <a:solidFill>
                            <a:schemeClr val="tx1"/>
                          </a:solidFill>
                          <a:latin typeface="Comic Sans MS" panose="030F0702030302020204" pitchFamily="66" charset="0"/>
                        </a:rPr>
                        <a:t>- My house/flat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750" b="0" baseline="0" noProof="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fr-FR" sz="750" b="0" baseline="0" noProof="0" dirty="0">
                          <a:latin typeface="Comic Sans MS" panose="030F0702030302020204" pitchFamily="66" charset="0"/>
                        </a:rPr>
                        <a:t>moderne – modern          </a:t>
                      </a:r>
                    </a:p>
                    <a:p>
                      <a:pPr>
                        <a:lnSpc>
                          <a:spcPct val="100000"/>
                        </a:lnSpc>
                      </a:pPr>
                      <a:r>
                        <a:rPr lang="fr-FR" sz="750" b="0" kern="1200" baseline="0" noProof="0" dirty="0">
                          <a:solidFill>
                            <a:schemeClr val="dk1"/>
                          </a:solidFill>
                          <a:latin typeface="Comic Sans MS" panose="030F0702030302020204" pitchFamily="66" charset="0"/>
                          <a:ea typeface="+mn-ea"/>
                          <a:cs typeface="+mn-cs"/>
                        </a:rPr>
                        <a:t>ancien/ne</a:t>
                      </a:r>
                      <a:r>
                        <a:rPr lang="fr-FR" sz="750" b="0" baseline="0" noProof="0" dirty="0">
                          <a:latin typeface="Comic Sans MS" panose="030F0702030302020204" pitchFamily="66" charset="0"/>
                        </a:rPr>
                        <a:t>– </a:t>
                      </a:r>
                      <a:r>
                        <a:rPr lang="fr-FR" sz="750" b="0" baseline="0" noProof="0" dirty="0" err="1">
                          <a:latin typeface="Comic Sans MS" panose="030F0702030302020204" pitchFamily="66" charset="0"/>
                        </a:rPr>
                        <a:t>old</a:t>
                      </a:r>
                      <a:r>
                        <a:rPr lang="fr-FR" sz="750" b="0" baseline="0" noProof="0" dirty="0">
                          <a:latin typeface="Comic Sans MS" panose="030F0702030302020204" pitchFamily="66" charset="0"/>
                        </a:rPr>
                        <a:t> </a:t>
                      </a:r>
                      <a:r>
                        <a:rPr lang="fr-FR" sz="750" b="0" baseline="0" noProof="0" dirty="0" err="1">
                          <a:latin typeface="Comic Sans MS" panose="030F0702030302020204" pitchFamily="66" charset="0"/>
                        </a:rPr>
                        <a:t>fashioned</a:t>
                      </a:r>
                      <a:endParaRPr lang="fr-FR" sz="750" b="0" baseline="0" noProof="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baseline="0" noProof="0" dirty="0">
                          <a:latin typeface="Comic Sans MS" panose="030F0702030302020204" pitchFamily="66" charset="0"/>
                        </a:rPr>
                        <a:t>petit/e– </a:t>
                      </a:r>
                      <a:r>
                        <a:rPr lang="fr-FR" sz="750" b="0" baseline="0" noProof="0" dirty="0" err="1">
                          <a:latin typeface="Comic Sans MS" panose="030F0702030302020204" pitchFamily="66" charset="0"/>
                        </a:rPr>
                        <a:t>small</a:t>
                      </a:r>
                      <a:r>
                        <a:rPr lang="fr-FR" sz="750" b="0" baseline="0" noProof="0" dirty="0">
                          <a:latin typeface="Comic Sans MS" panose="030F0702030302020204" pitchFamily="66"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baseline="0" noProof="0" dirty="0">
                          <a:latin typeface="Comic Sans MS" panose="030F0702030302020204" pitchFamily="66" charset="0"/>
                        </a:rPr>
                        <a:t>énorme – </a:t>
                      </a:r>
                      <a:r>
                        <a:rPr lang="fr-FR" sz="750" b="0" baseline="0" noProof="0" dirty="0" err="1">
                          <a:latin typeface="Comic Sans MS" panose="030F0702030302020204" pitchFamily="66" charset="0"/>
                        </a:rPr>
                        <a:t>enormous</a:t>
                      </a:r>
                      <a:endParaRPr lang="fr-FR" sz="750" b="0" baseline="0" noProof="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kern="1200" baseline="0" noProof="0" dirty="0">
                          <a:solidFill>
                            <a:schemeClr val="dk1"/>
                          </a:solidFill>
                          <a:latin typeface="Comic Sans MS" panose="030F0702030302020204" pitchFamily="66" charset="0"/>
                          <a:ea typeface="+mn-ea"/>
                          <a:cs typeface="+mn-cs"/>
                        </a:rPr>
                        <a:t>nouveau/nouvelle  – new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kern="1200" baseline="0" noProof="0" dirty="0">
                          <a:solidFill>
                            <a:schemeClr val="dk1"/>
                          </a:solidFill>
                          <a:latin typeface="Comic Sans MS" panose="030F0702030302020204" pitchFamily="66" charset="0"/>
                          <a:ea typeface="+mn-ea"/>
                          <a:cs typeface="+mn-cs"/>
                        </a:rPr>
                        <a:t>vieux/ vielle – </a:t>
                      </a:r>
                      <a:r>
                        <a:rPr lang="fr-FR" sz="750" b="0" kern="1200" baseline="0" noProof="0" dirty="0" err="1">
                          <a:solidFill>
                            <a:schemeClr val="dk1"/>
                          </a:solidFill>
                          <a:latin typeface="Comic Sans MS" panose="030F0702030302020204" pitchFamily="66" charset="0"/>
                          <a:ea typeface="+mn-ea"/>
                          <a:cs typeface="+mn-cs"/>
                        </a:rPr>
                        <a:t>old</a:t>
                      </a:r>
                      <a:endParaRPr lang="fr-FR" sz="750" b="0" kern="1200" baseline="0" noProof="0" dirty="0">
                        <a:solidFill>
                          <a:schemeClr val="dk1"/>
                        </a:solidFill>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750" b="0" kern="1200" baseline="0" noProof="0" dirty="0">
                        <a:solidFill>
                          <a:schemeClr val="dk1"/>
                        </a:solidFill>
                        <a:latin typeface="Comic Sans MS" panose="030F0702030302020204" pitchFamily="66" charset="0"/>
                        <a:ea typeface="+mn-ea"/>
                        <a:cs typeface="+mn-cs"/>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750" b="0" noProof="0" dirty="0">
                          <a:latin typeface="Comic Sans MS" panose="030F0902030302020204" pitchFamily="66" charset="0"/>
                        </a:rPr>
                        <a:t>cher/chère - </a:t>
                      </a:r>
                      <a:r>
                        <a:rPr lang="fr-FR" sz="750" b="0" noProof="0" dirty="0" err="1">
                          <a:latin typeface="Comic Sans MS" panose="030F0902030302020204" pitchFamily="66" charset="0"/>
                        </a:rPr>
                        <a:t>expensive</a:t>
                      </a:r>
                      <a:r>
                        <a:rPr lang="fr-FR" sz="750" b="0" noProof="0" dirty="0">
                          <a:latin typeface="Comic Sans MS" panose="030F0902030302020204" pitchFamily="66" charset="0"/>
                        </a:rPr>
                        <a:t>  </a:t>
                      </a:r>
                    </a:p>
                    <a:p>
                      <a:r>
                        <a:rPr lang="fr-FR" sz="750" b="0" noProof="0" dirty="0">
                          <a:latin typeface="Comic Sans MS" panose="030F0902030302020204" pitchFamily="66" charset="0"/>
                        </a:rPr>
                        <a:t>bon marché - cheap  </a:t>
                      </a:r>
                    </a:p>
                    <a:p>
                      <a:r>
                        <a:rPr lang="fr-FR" sz="750" b="0" noProof="0" dirty="0">
                          <a:latin typeface="Comic Sans MS" panose="030F0902030302020204" pitchFamily="66" charset="0"/>
                        </a:rPr>
                        <a:t>beau/belle - </a:t>
                      </a:r>
                      <a:r>
                        <a:rPr lang="fr-FR" sz="750" b="0" noProof="0" dirty="0" err="1">
                          <a:latin typeface="Comic Sans MS" panose="030F0902030302020204" pitchFamily="66" charset="0"/>
                        </a:rPr>
                        <a:t>beautiful</a:t>
                      </a:r>
                      <a:r>
                        <a:rPr lang="fr-FR" sz="750" b="0" noProof="0" dirty="0">
                          <a:latin typeface="Comic Sans MS" panose="030F0902030302020204" pitchFamily="66" charset="0"/>
                        </a:rPr>
                        <a:t>  </a:t>
                      </a:r>
                    </a:p>
                    <a:p>
                      <a:r>
                        <a:rPr lang="fr-FR" sz="750" b="0" noProof="0" dirty="0">
                          <a:latin typeface="Comic Sans MS" panose="030F0902030302020204" pitchFamily="66" charset="0"/>
                        </a:rPr>
                        <a:t>joli/e - </a:t>
                      </a:r>
                      <a:r>
                        <a:rPr lang="fr-FR" sz="750" b="0" noProof="0" dirty="0" err="1">
                          <a:latin typeface="Comic Sans MS" panose="030F0902030302020204" pitchFamily="66" charset="0"/>
                        </a:rPr>
                        <a:t>pretty</a:t>
                      </a:r>
                      <a:r>
                        <a:rPr lang="fr-FR" sz="750" b="0" noProof="0" dirty="0">
                          <a:latin typeface="Comic Sans MS" panose="030F0902030302020204" pitchFamily="66" charset="0"/>
                        </a:rPr>
                        <a:t>  </a:t>
                      </a:r>
                    </a:p>
                    <a:p>
                      <a:r>
                        <a:rPr lang="fr-FR" sz="750" b="0" noProof="0" dirty="0">
                          <a:latin typeface="Comic Sans MS" panose="030F0902030302020204" pitchFamily="66" charset="0"/>
                        </a:rPr>
                        <a:t>moche - </a:t>
                      </a:r>
                      <a:r>
                        <a:rPr lang="fr-FR" sz="750" b="0" noProof="0" dirty="0" err="1">
                          <a:latin typeface="Comic Sans MS" panose="030F0902030302020204" pitchFamily="66" charset="0"/>
                        </a:rPr>
                        <a:t>ugly</a:t>
                      </a:r>
                      <a:r>
                        <a:rPr lang="fr-FR" sz="750" b="0" noProof="0" dirty="0">
                          <a:latin typeface="Comic Sans MS" panose="030F0902030302020204" pitchFamily="66" charset="0"/>
                        </a:rPr>
                        <a:t>                </a:t>
                      </a:r>
                    </a:p>
                    <a:p>
                      <a:r>
                        <a:rPr lang="fr-FR" sz="750" b="0" noProof="0" dirty="0">
                          <a:latin typeface="Comic Sans MS" panose="030F0902030302020204" pitchFamily="66" charset="0"/>
                        </a:rPr>
                        <a:t>confortable - </a:t>
                      </a:r>
                      <a:r>
                        <a:rPr lang="fr-FR" sz="750" b="0" noProof="0" dirty="0" err="1">
                          <a:latin typeface="Comic Sans MS" panose="030F0902030302020204" pitchFamily="66" charset="0"/>
                        </a:rPr>
                        <a:t>comfy</a:t>
                      </a:r>
                      <a:endParaRPr lang="fr-FR" sz="750" b="0" noProof="0" dirty="0">
                        <a:latin typeface="Comic Sans MS" panose="030F09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673606"/>
                  </a:ext>
                </a:extLst>
              </a:tr>
            </a:tbl>
          </a:graphicData>
        </a:graphic>
      </p:graphicFrame>
      <p:graphicFrame>
        <p:nvGraphicFramePr>
          <p:cNvPr id="11" name="Table 10">
            <a:extLst>
              <a:ext uri="{FF2B5EF4-FFF2-40B4-BE49-F238E27FC236}">
                <a16:creationId xmlns:a16="http://schemas.microsoft.com/office/drawing/2014/main" id="{852F2823-FA2B-4D1A-8982-F77893DCBFC3}"/>
              </a:ext>
            </a:extLst>
          </p:cNvPr>
          <p:cNvGraphicFramePr>
            <a:graphicFrameLocks noGrp="1"/>
          </p:cNvGraphicFramePr>
          <p:nvPr>
            <p:extLst>
              <p:ext uri="{D42A27DB-BD31-4B8C-83A1-F6EECF244321}">
                <p14:modId xmlns:p14="http://schemas.microsoft.com/office/powerpoint/2010/main" val="1760820105"/>
              </p:ext>
            </p:extLst>
          </p:nvPr>
        </p:nvGraphicFramePr>
        <p:xfrm>
          <a:off x="6076936" y="684568"/>
          <a:ext cx="2981310" cy="5380890"/>
        </p:xfrm>
        <a:graphic>
          <a:graphicData uri="http://schemas.openxmlformats.org/drawingml/2006/table">
            <a:tbl>
              <a:tblPr firstRow="1" bandRow="1">
                <a:tableStyleId>{5940675A-B579-460E-94D1-54222C63F5DA}</a:tableStyleId>
              </a:tblPr>
              <a:tblGrid>
                <a:gridCol w="1490655">
                  <a:extLst>
                    <a:ext uri="{9D8B030D-6E8A-4147-A177-3AD203B41FA5}">
                      <a16:colId xmlns:a16="http://schemas.microsoft.com/office/drawing/2014/main" val="20000"/>
                    </a:ext>
                  </a:extLst>
                </a:gridCol>
                <a:gridCol w="1490655">
                  <a:extLst>
                    <a:ext uri="{9D8B030D-6E8A-4147-A177-3AD203B41FA5}">
                      <a16:colId xmlns:a16="http://schemas.microsoft.com/office/drawing/2014/main" val="20001"/>
                    </a:ext>
                  </a:extLst>
                </a:gridCol>
              </a:tblGrid>
              <a:tr h="0">
                <a:tc>
                  <a:txBody>
                    <a:bodyPr/>
                    <a:lstStyle/>
                    <a:p>
                      <a:r>
                        <a:rPr lang="fr-FR" sz="750" b="0" i="0" noProof="0">
                          <a:solidFill>
                            <a:srgbClr val="0D0D0D"/>
                          </a:solidFill>
                          <a:effectLst/>
                          <a:latin typeface="Comic Sans MS" panose="030F0902030302020204" pitchFamily="66" charset="0"/>
                        </a:rPr>
                        <a:t>Je vis dans une maison mitoyenne située en périphérie de Liverpool, dans le nord-ouest de l'Angleterre. </a:t>
                      </a:r>
                      <a:endParaRPr lang="fr-FR" sz="750" b="0" u="none" noProof="0">
                        <a:solidFill>
                          <a:schemeClr val="tx1"/>
                        </a:solidFill>
                        <a:latin typeface="Comic Sans MS" panose="030F0702030302020204" pitchFamily="66" charset="0"/>
                      </a:endParaRPr>
                    </a:p>
                  </a:txBody>
                  <a:tcPr marL="84406" marR="84406" marT="42203" marB="42203">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0" u="none">
                          <a:solidFill>
                            <a:schemeClr val="tx1"/>
                          </a:solidFill>
                          <a:latin typeface="Comic Sans MS" panose="030F0702030302020204" pitchFamily="66" charset="0"/>
                        </a:rPr>
                        <a:t>I live in a semi-detached house which is in the outskirts of Liverpool in the Northwest of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0" u="none">
                        <a:solidFill>
                          <a:schemeClr val="tx1"/>
                        </a:solidFill>
                        <a:latin typeface="Comic Sans MS" panose="030F0702030302020204" pitchFamily="66" charset="0"/>
                      </a:endParaRPr>
                    </a:p>
                  </a:txBody>
                  <a:tcPr marL="84406" marR="84406" marT="42203" marB="42203">
                    <a:solidFill>
                      <a:schemeClr val="bg1"/>
                    </a:solidFill>
                  </a:tcPr>
                </a:tc>
                <a:extLst>
                  <a:ext uri="{0D108BD9-81ED-4DB2-BD59-A6C34878D82A}">
                    <a16:rowId xmlns:a16="http://schemas.microsoft.com/office/drawing/2014/main" val="10000"/>
                  </a:ext>
                </a:extLst>
              </a:tr>
              <a:tr h="0">
                <a:tc>
                  <a:txBody>
                    <a:bodyPr/>
                    <a:lstStyle/>
                    <a:p>
                      <a:r>
                        <a:rPr lang="fr-FR" sz="750" b="0" u="none" kern="1200" noProof="0">
                          <a:solidFill>
                            <a:schemeClr val="tx1"/>
                          </a:solidFill>
                          <a:latin typeface="Comic Sans MS" panose="030F0702030302020204" pitchFamily="66" charset="0"/>
                          <a:ea typeface="+mn-ea"/>
                          <a:cs typeface="+mn-cs"/>
                        </a:rPr>
                        <a:t>Dans la maison, il y a huit pièces.</a:t>
                      </a:r>
                    </a:p>
                  </a:txBody>
                  <a:tcPr marL="84406" marR="84406" marT="42203" marB="42203">
                    <a:solidFill>
                      <a:schemeClr val="bg1"/>
                    </a:solidFill>
                  </a:tcPr>
                </a:tc>
                <a:tc>
                  <a:txBody>
                    <a:bodyPr/>
                    <a:lstStyle/>
                    <a:p>
                      <a:r>
                        <a:rPr lang="en-GB" sz="750" b="0" u="none">
                          <a:solidFill>
                            <a:schemeClr val="tx1"/>
                          </a:solidFill>
                          <a:latin typeface="Comic Sans MS" panose="030F0702030302020204" pitchFamily="66" charset="0"/>
                        </a:rPr>
                        <a:t>In the house there are 8 rooms.</a:t>
                      </a:r>
                    </a:p>
                  </a:txBody>
                  <a:tcPr marL="84406" marR="84406" marT="42203" marB="42203">
                    <a:solidFill>
                      <a:schemeClr val="bg1"/>
                    </a:solidFill>
                  </a:tcPr>
                </a:tc>
                <a:extLst>
                  <a:ext uri="{0D108BD9-81ED-4DB2-BD59-A6C34878D82A}">
                    <a16:rowId xmlns:a16="http://schemas.microsoft.com/office/drawing/2014/main" val="357473082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u="none" noProof="0">
                          <a:solidFill>
                            <a:schemeClr val="tx1"/>
                          </a:solidFill>
                          <a:latin typeface="Comic Sans MS" panose="030F0702030302020204" pitchFamily="66" charset="0"/>
                        </a:rPr>
                        <a:t>En bas, il y a une cuisine, une salle à manger et un salon immense.</a:t>
                      </a:r>
                      <a:endParaRPr lang="fr-FR" sz="750" b="0" u="sng" noProof="0">
                        <a:solidFill>
                          <a:schemeClr val="tx1"/>
                        </a:solidFill>
                        <a:latin typeface="Comic Sans MS" panose="030F0702030302020204" pitchFamily="66" charset="0"/>
                      </a:endParaRPr>
                    </a:p>
                  </a:txBody>
                  <a:tcPr marL="84406" marR="84406" marT="42203" marB="42203">
                    <a:solidFill>
                      <a:schemeClr val="bg1"/>
                    </a:solidFill>
                  </a:tcPr>
                </a:tc>
                <a:tc>
                  <a:txBody>
                    <a:bodyPr/>
                    <a:lstStyle/>
                    <a:p>
                      <a:r>
                        <a:rPr lang="en-GB" sz="750" b="0" u="none">
                          <a:solidFill>
                            <a:schemeClr val="tx1"/>
                          </a:solidFill>
                          <a:latin typeface="Comic Sans MS" panose="030F0702030302020204" pitchFamily="66" charset="0"/>
                        </a:rPr>
                        <a:t>Downstairs there is a kitchen, a dining room and an enormous living room</a:t>
                      </a:r>
                    </a:p>
                  </a:txBody>
                  <a:tcPr marL="84406" marR="84406" marT="42203" marB="42203">
                    <a:solidFill>
                      <a:schemeClr val="bg1"/>
                    </a:solidFill>
                  </a:tcPr>
                </a:tc>
                <a:extLst>
                  <a:ext uri="{0D108BD9-81ED-4DB2-BD59-A6C34878D82A}">
                    <a16:rowId xmlns:a16="http://schemas.microsoft.com/office/drawing/2014/main" val="1238948132"/>
                  </a:ext>
                </a:extLst>
              </a:tr>
              <a:tr h="0">
                <a:tc>
                  <a:txBody>
                    <a:bodyPr/>
                    <a:lstStyle/>
                    <a:p>
                      <a:r>
                        <a:rPr lang="fr-FR" sz="750" b="0" u="none" noProof="0">
                          <a:solidFill>
                            <a:schemeClr val="tx1"/>
                          </a:solidFill>
                          <a:latin typeface="Comic Sans MS" panose="030F0702030302020204" pitchFamily="66" charset="0"/>
                        </a:rPr>
                        <a:t>Et en haut, il y a quatre chambres et une salle de bain.</a:t>
                      </a:r>
                    </a:p>
                  </a:txBody>
                  <a:tcPr marL="84406" marR="84406" marT="42203" marB="42203">
                    <a:solidFill>
                      <a:schemeClr val="bg1"/>
                    </a:solidFill>
                  </a:tcPr>
                </a:tc>
                <a:tc>
                  <a:txBody>
                    <a:bodyPr/>
                    <a:lstStyle/>
                    <a:p>
                      <a:r>
                        <a:rPr lang="en-GB" sz="750" b="0" u="none">
                          <a:solidFill>
                            <a:schemeClr val="tx1"/>
                          </a:solidFill>
                          <a:latin typeface="Comic Sans MS" panose="030F0702030302020204" pitchFamily="66" charset="0"/>
                        </a:rPr>
                        <a:t>and upstairs there are four bedrooms and a bathroom.</a:t>
                      </a:r>
                    </a:p>
                  </a:txBody>
                  <a:tcPr marL="84406" marR="84406" marT="42203" marB="42203">
                    <a:solidFill>
                      <a:schemeClr val="bg1"/>
                    </a:solidFill>
                  </a:tcPr>
                </a:tc>
                <a:extLst>
                  <a:ext uri="{0D108BD9-81ED-4DB2-BD59-A6C34878D82A}">
                    <a16:rowId xmlns:a16="http://schemas.microsoft.com/office/drawing/2014/main" val="10001"/>
                  </a:ext>
                </a:extLst>
              </a:tr>
              <a:tr h="0">
                <a:tc>
                  <a:txBody>
                    <a:bodyPr/>
                    <a:lstStyle/>
                    <a:p>
                      <a:r>
                        <a:rPr lang="fr-FR" sz="750" b="0" i="0" u="none" noProof="0">
                          <a:solidFill>
                            <a:schemeClr val="tx1"/>
                          </a:solidFill>
                          <a:latin typeface="Comic Sans MS" panose="030F0702030302020204" pitchFamily="66" charset="0"/>
                        </a:rPr>
                        <a:t>J'adore ma maison car elle est belle et spacieuse.</a:t>
                      </a:r>
                    </a:p>
                  </a:txBody>
                  <a:tcPr marL="84406" marR="84406" marT="42203" marB="42203">
                    <a:solidFill>
                      <a:schemeClr val="bg1"/>
                    </a:solidFill>
                  </a:tcPr>
                </a:tc>
                <a:tc>
                  <a:txBody>
                    <a:bodyPr/>
                    <a:lstStyle/>
                    <a:p>
                      <a:r>
                        <a:rPr lang="en-GB" sz="750" b="0" u="none">
                          <a:solidFill>
                            <a:schemeClr val="tx1"/>
                          </a:solidFill>
                          <a:latin typeface="Comic Sans MS" panose="030F0702030302020204" pitchFamily="66" charset="0"/>
                        </a:rPr>
                        <a:t>I love my house because it’s pretty and spacious</a:t>
                      </a:r>
                    </a:p>
                  </a:txBody>
                  <a:tcPr marL="84406" marR="84406" marT="42203" marB="42203">
                    <a:solidFill>
                      <a:schemeClr val="bg1"/>
                    </a:solidFill>
                  </a:tcPr>
                </a:tc>
                <a:extLst>
                  <a:ext uri="{0D108BD9-81ED-4DB2-BD59-A6C34878D82A}">
                    <a16:rowId xmlns:a16="http://schemas.microsoft.com/office/drawing/2014/main" val="10004"/>
                  </a:ext>
                </a:extLst>
              </a:tr>
              <a:tr h="0">
                <a:tc>
                  <a:txBody>
                    <a:bodyPr/>
                    <a:lstStyle/>
                    <a:p>
                      <a:r>
                        <a:rPr lang="fr-FR" sz="750" b="0" i="0" u="none" kern="1200" noProof="0">
                          <a:solidFill>
                            <a:schemeClr val="tx1"/>
                          </a:solidFill>
                          <a:latin typeface="Comic Sans MS" panose="030F0702030302020204" pitchFamily="66" charset="0"/>
                          <a:ea typeface="+mn-ea"/>
                          <a:cs typeface="+mn-cs"/>
                        </a:rPr>
                        <a:t>Même si elle est un peu vieille.</a:t>
                      </a:r>
                    </a:p>
                  </a:txBody>
                  <a:tcPr marL="84406" marR="84406" marT="42203" marB="42203">
                    <a:solidFill>
                      <a:schemeClr val="bg1"/>
                    </a:solidFill>
                  </a:tcPr>
                </a:tc>
                <a:tc>
                  <a:txBody>
                    <a:bodyPr/>
                    <a:lstStyle/>
                    <a:p>
                      <a:r>
                        <a:rPr lang="en-GB" sz="750" b="0" u="none">
                          <a:solidFill>
                            <a:schemeClr val="tx1"/>
                          </a:solidFill>
                          <a:latin typeface="Comic Sans MS" panose="030F0702030302020204" pitchFamily="66" charset="0"/>
                        </a:rPr>
                        <a:t>although it’s a bit old.</a:t>
                      </a:r>
                    </a:p>
                  </a:txBody>
                  <a:tcPr marL="84406" marR="84406" marT="42203" marB="42203">
                    <a:solidFill>
                      <a:schemeClr val="bg1"/>
                    </a:solidFill>
                  </a:tcPr>
                </a:tc>
                <a:extLst>
                  <a:ext uri="{0D108BD9-81ED-4DB2-BD59-A6C34878D82A}">
                    <a16:rowId xmlns:a16="http://schemas.microsoft.com/office/drawing/2014/main" val="10005"/>
                  </a:ext>
                </a:extLst>
              </a:tr>
              <a:tr h="0">
                <a:tc>
                  <a:txBody>
                    <a:bodyPr/>
                    <a:lstStyle/>
                    <a:p>
                      <a:r>
                        <a:rPr lang="fr-FR" sz="750" b="0" u="none" kern="1200" noProof="0">
                          <a:solidFill>
                            <a:schemeClr val="tx1"/>
                          </a:solidFill>
                          <a:latin typeface="Comic Sans MS" panose="030F0702030302020204" pitchFamily="66" charset="0"/>
                          <a:ea typeface="+mn-ea"/>
                          <a:cs typeface="+mn-cs"/>
                        </a:rPr>
                        <a:t>Ce que j'aime le plus, c'est d'avoir ma propre chambre.</a:t>
                      </a:r>
                    </a:p>
                  </a:txBody>
                  <a:tcPr marL="84406" marR="84406" marT="42203" marB="42203">
                    <a:solidFill>
                      <a:schemeClr val="bg1"/>
                    </a:solidFill>
                  </a:tcPr>
                </a:tc>
                <a:tc>
                  <a:txBody>
                    <a:bodyPr/>
                    <a:lstStyle/>
                    <a:p>
                      <a:r>
                        <a:rPr lang="en-GB" sz="750" b="0" u="none">
                          <a:solidFill>
                            <a:schemeClr val="tx1"/>
                          </a:solidFill>
                          <a:latin typeface="Comic Sans MS" panose="030F0702030302020204" pitchFamily="66" charset="0"/>
                        </a:rPr>
                        <a:t>The thing I like the most is that I have my own room</a:t>
                      </a:r>
                    </a:p>
                  </a:txBody>
                  <a:tcPr marL="84406" marR="84406" marT="42203" marB="42203">
                    <a:solidFill>
                      <a:schemeClr val="bg1"/>
                    </a:solidFill>
                  </a:tcPr>
                </a:tc>
                <a:extLst>
                  <a:ext uri="{0D108BD9-81ED-4DB2-BD59-A6C34878D82A}">
                    <a16:rowId xmlns:a16="http://schemas.microsoft.com/office/drawing/2014/main" val="10006"/>
                  </a:ext>
                </a:extLst>
              </a:tr>
              <a:tr h="0">
                <a:tc>
                  <a:txBody>
                    <a:bodyPr/>
                    <a:lstStyle/>
                    <a:p>
                      <a:r>
                        <a:rPr lang="fr-FR" sz="750" b="0" u="none" kern="1200" noProof="0">
                          <a:solidFill>
                            <a:schemeClr val="tx1"/>
                          </a:solidFill>
                          <a:latin typeface="Comic Sans MS" panose="030F0702030302020204" pitchFamily="66" charset="0"/>
                          <a:ea typeface="+mn-ea"/>
                          <a:cs typeface="+mn-cs"/>
                        </a:rPr>
                        <a:t>Cependant, ma chambre peut être très désordonnée. </a:t>
                      </a:r>
                    </a:p>
                  </a:txBody>
                  <a:tcPr marL="84406" marR="84406" marT="42203" marB="42203">
                    <a:solidFill>
                      <a:schemeClr val="bg1"/>
                    </a:solidFill>
                  </a:tcPr>
                </a:tc>
                <a:tc>
                  <a:txBody>
                    <a:bodyPr/>
                    <a:lstStyle/>
                    <a:p>
                      <a:r>
                        <a:rPr lang="en-GB" sz="750" b="0" u="none">
                          <a:solidFill>
                            <a:schemeClr val="tx1"/>
                          </a:solidFill>
                          <a:latin typeface="Comic Sans MS" panose="030F0702030302020204" pitchFamily="66" charset="0"/>
                        </a:rPr>
                        <a:t>however my room can be very messy</a:t>
                      </a:r>
                    </a:p>
                  </a:txBody>
                  <a:tcPr marL="84406" marR="84406" marT="42203" marB="42203">
                    <a:solidFill>
                      <a:schemeClr val="bg1"/>
                    </a:solidFill>
                  </a:tcPr>
                </a:tc>
                <a:extLst>
                  <a:ext uri="{0D108BD9-81ED-4DB2-BD59-A6C34878D82A}">
                    <a16:rowId xmlns:a16="http://schemas.microsoft.com/office/drawing/2014/main" val="3895669012"/>
                  </a:ext>
                </a:extLst>
              </a:tr>
              <a:tr h="0">
                <a:tc>
                  <a:txBody>
                    <a:bodyPr/>
                    <a:lstStyle/>
                    <a:p>
                      <a:r>
                        <a:rPr lang="fr-FR" sz="750" b="0" u="none" kern="1200" noProof="0">
                          <a:solidFill>
                            <a:schemeClr val="tx1"/>
                          </a:solidFill>
                          <a:latin typeface="Comic Sans MS" panose="030F0702030302020204" pitchFamily="66" charset="0"/>
                          <a:ea typeface="+mn-ea"/>
                          <a:cs typeface="+mn-cs"/>
                        </a:rPr>
                        <a:t>et elle a besoin d'être rénovée.</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and it needs redecorating</a:t>
                      </a:r>
                    </a:p>
                  </a:txBody>
                  <a:tcPr marL="84406" marR="84406" marT="42203" marB="42203">
                    <a:solidFill>
                      <a:schemeClr val="bg1"/>
                    </a:solidFill>
                  </a:tcPr>
                </a:tc>
                <a:extLst>
                  <a:ext uri="{0D108BD9-81ED-4DB2-BD59-A6C34878D82A}">
                    <a16:rowId xmlns:a16="http://schemas.microsoft.com/office/drawing/2014/main" val="3530178940"/>
                  </a:ext>
                </a:extLst>
              </a:tr>
              <a:tr h="0">
                <a:tc>
                  <a:txBody>
                    <a:bodyPr/>
                    <a:lstStyle/>
                    <a:p>
                      <a:r>
                        <a:rPr lang="fr-FR" sz="750" b="0" u="none" kern="1200" noProof="0">
                          <a:solidFill>
                            <a:schemeClr val="tx1"/>
                          </a:solidFill>
                          <a:latin typeface="Comic Sans MS" panose="030F0702030302020204" pitchFamily="66" charset="0"/>
                          <a:ea typeface="+mn-ea"/>
                          <a:cs typeface="+mn-cs"/>
                        </a:rPr>
                        <a:t>Même si quand j'étais enfant, je vivais dans un petit appartement. </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although when I was a child I used to live in a small flat</a:t>
                      </a:r>
                    </a:p>
                  </a:txBody>
                  <a:tcPr marL="84406" marR="84406" marT="42203" marB="42203">
                    <a:solidFill>
                      <a:schemeClr val="bg1"/>
                    </a:solidFill>
                  </a:tcPr>
                </a:tc>
                <a:extLst>
                  <a:ext uri="{0D108BD9-81ED-4DB2-BD59-A6C34878D82A}">
                    <a16:rowId xmlns:a16="http://schemas.microsoft.com/office/drawing/2014/main" val="3975173833"/>
                  </a:ext>
                </a:extLst>
              </a:tr>
              <a:tr h="0">
                <a:tc>
                  <a:txBody>
                    <a:bodyPr/>
                    <a:lstStyle/>
                    <a:p>
                      <a:r>
                        <a:rPr lang="fr-FR" sz="750" b="0" u="none" kern="1200" noProof="0">
                          <a:solidFill>
                            <a:schemeClr val="tx1"/>
                          </a:solidFill>
                          <a:latin typeface="Comic Sans MS" panose="030F0702030302020204" pitchFamily="66" charset="0"/>
                          <a:ea typeface="+mn-ea"/>
                          <a:cs typeface="+mn-cs"/>
                        </a:rPr>
                        <a:t>et je devais partager ma chambre avec mon petit frère.</a:t>
                      </a:r>
                    </a:p>
                  </a:txBody>
                  <a:tcPr marL="84406" marR="84406" marT="42203" marB="42203">
                    <a:solidFill>
                      <a:schemeClr val="bg1"/>
                    </a:solidFill>
                  </a:tcPr>
                </a:tc>
                <a:tc>
                  <a:txBody>
                    <a:bodyPr/>
                    <a:lstStyle/>
                    <a:p>
                      <a:r>
                        <a:rPr lang="en-GB" sz="750" b="0" u="none">
                          <a:solidFill>
                            <a:schemeClr val="tx1"/>
                          </a:solidFill>
                          <a:latin typeface="Comic Sans MS" panose="030F0702030302020204" pitchFamily="66" charset="0"/>
                        </a:rPr>
                        <a:t>and I had to share a room with my younger brother.</a:t>
                      </a:r>
                    </a:p>
                  </a:txBody>
                  <a:tcPr marL="84406" marR="84406" marT="42203" marB="42203">
                    <a:solidFill>
                      <a:schemeClr val="bg1"/>
                    </a:solidFill>
                  </a:tcPr>
                </a:tc>
                <a:extLst>
                  <a:ext uri="{0D108BD9-81ED-4DB2-BD59-A6C34878D82A}">
                    <a16:rowId xmlns:a16="http://schemas.microsoft.com/office/drawing/2014/main" val="2222498975"/>
                  </a:ext>
                </a:extLst>
              </a:tr>
              <a:tr h="0">
                <a:tc>
                  <a:txBody>
                    <a:bodyPr/>
                    <a:lstStyle/>
                    <a:p>
                      <a:r>
                        <a:rPr lang="fr-FR" sz="750" b="0" u="none" noProof="0">
                          <a:solidFill>
                            <a:schemeClr val="tx1"/>
                          </a:solidFill>
                          <a:latin typeface="Comic Sans MS" panose="030F0702030302020204" pitchFamily="66" charset="0"/>
                        </a:rPr>
                        <a:t>C'était un désastre !</a:t>
                      </a:r>
                    </a:p>
                  </a:txBody>
                  <a:tcPr marL="84406" marR="84406" marT="42203" marB="42203">
                    <a:solidFill>
                      <a:schemeClr val="bg1"/>
                    </a:solidFill>
                  </a:tcPr>
                </a:tc>
                <a:tc>
                  <a:txBody>
                    <a:bodyPr/>
                    <a:lstStyle/>
                    <a:p>
                      <a:r>
                        <a:rPr lang="en-GB" sz="750" b="0" u="none">
                          <a:solidFill>
                            <a:schemeClr val="tx1"/>
                          </a:solidFill>
                          <a:latin typeface="Comic Sans MS" panose="030F0702030302020204" pitchFamily="66" charset="0"/>
                        </a:rPr>
                        <a:t>It was a disaster!</a:t>
                      </a:r>
                    </a:p>
                  </a:txBody>
                  <a:tcPr marL="84406" marR="84406" marT="42203" marB="42203">
                    <a:solidFill>
                      <a:schemeClr val="bg1"/>
                    </a:solidFill>
                  </a:tcPr>
                </a:tc>
                <a:extLst>
                  <a:ext uri="{0D108BD9-81ED-4DB2-BD59-A6C34878D82A}">
                    <a16:rowId xmlns:a16="http://schemas.microsoft.com/office/drawing/2014/main" val="2689021854"/>
                  </a:ext>
                </a:extLst>
              </a:tr>
              <a:tr h="0">
                <a:tc>
                  <a:txBody>
                    <a:bodyPr/>
                    <a:lstStyle/>
                    <a:p>
                      <a:r>
                        <a:rPr lang="fr-FR" sz="750" b="0" u="none" kern="1200" noProof="0">
                          <a:solidFill>
                            <a:schemeClr val="tx1"/>
                          </a:solidFill>
                          <a:latin typeface="Comic Sans MS" panose="030F0702030302020204" pitchFamily="66" charset="0"/>
                          <a:ea typeface="+mn-ea"/>
                          <a:cs typeface="+mn-cs"/>
                        </a:rPr>
                        <a:t>Nous nous disputions tous les jours. </a:t>
                      </a:r>
                    </a:p>
                  </a:txBody>
                  <a:tcPr marL="84406" marR="84406" marT="42203" marB="42203">
                    <a:solidFill>
                      <a:schemeClr val="bg1"/>
                    </a:solidFill>
                  </a:tcPr>
                </a:tc>
                <a:tc>
                  <a:txBody>
                    <a:bodyPr/>
                    <a:lstStyle/>
                    <a:p>
                      <a:r>
                        <a:rPr lang="en-GB" sz="750" b="0" u="none">
                          <a:solidFill>
                            <a:schemeClr val="tx1"/>
                          </a:solidFill>
                          <a:latin typeface="Comic Sans MS" panose="030F0702030302020204" pitchFamily="66" charset="0"/>
                        </a:rPr>
                        <a:t>We used to argue every day.</a:t>
                      </a:r>
                    </a:p>
                  </a:txBody>
                  <a:tcPr marL="84406" marR="84406" marT="42203" marB="42203">
                    <a:solidFill>
                      <a:schemeClr val="bg1"/>
                    </a:solidFill>
                  </a:tcPr>
                </a:tc>
                <a:extLst>
                  <a:ext uri="{0D108BD9-81ED-4DB2-BD59-A6C34878D82A}">
                    <a16:rowId xmlns:a16="http://schemas.microsoft.com/office/drawing/2014/main" val="2091602831"/>
                  </a:ext>
                </a:extLst>
              </a:tr>
              <a:tr h="0">
                <a:tc>
                  <a:txBody>
                    <a:bodyPr/>
                    <a:lstStyle/>
                    <a:p>
                      <a:r>
                        <a:rPr lang="fr-FR" sz="750" b="0" u="none" noProof="0">
                          <a:solidFill>
                            <a:schemeClr val="tx1"/>
                          </a:solidFill>
                          <a:latin typeface="Comic Sans MS" panose="030F0702030302020204" pitchFamily="66" charset="0"/>
                        </a:rPr>
                        <a:t>Quand je serai plus grand(e), j'aimerais vivre</a:t>
                      </a:r>
                    </a:p>
                  </a:txBody>
                  <a:tcPr marL="84406" marR="84406" marT="42203" marB="42203">
                    <a:solidFill>
                      <a:schemeClr val="bg1"/>
                    </a:solidFill>
                  </a:tcPr>
                </a:tc>
                <a:tc>
                  <a:txBody>
                    <a:bodyPr/>
                    <a:lstStyle/>
                    <a:p>
                      <a:r>
                        <a:rPr lang="en-GB" sz="750" b="0" u="none">
                          <a:solidFill>
                            <a:schemeClr val="tx1"/>
                          </a:solidFill>
                          <a:latin typeface="Comic Sans MS" panose="030F0702030302020204" pitchFamily="66" charset="0"/>
                        </a:rPr>
                        <a:t>When I’m older I would like to live</a:t>
                      </a:r>
                    </a:p>
                  </a:txBody>
                  <a:tcPr marL="84406" marR="84406" marT="42203" marB="42203">
                    <a:solidFill>
                      <a:schemeClr val="bg1"/>
                    </a:solidFill>
                  </a:tcPr>
                </a:tc>
                <a:extLst>
                  <a:ext uri="{0D108BD9-81ED-4DB2-BD59-A6C34878D82A}">
                    <a16:rowId xmlns:a16="http://schemas.microsoft.com/office/drawing/2014/main" val="1383347430"/>
                  </a:ext>
                </a:extLst>
              </a:tr>
              <a:tr h="0">
                <a:tc>
                  <a:txBody>
                    <a:bodyPr/>
                    <a:lstStyle/>
                    <a:p>
                      <a:r>
                        <a:rPr lang="fr-FR" sz="750" b="0" u="none" noProof="0" dirty="0">
                          <a:solidFill>
                            <a:schemeClr val="tx1"/>
                          </a:solidFill>
                          <a:latin typeface="Comic Sans MS" panose="030F0702030302020204" pitchFamily="66" charset="0"/>
                        </a:rPr>
                        <a:t>dans une maison plus grande sur la côte.</a:t>
                      </a:r>
                      <a:endParaRPr lang="fr-FR" sz="750" b="0" u="sng" noProof="0" dirty="0">
                        <a:solidFill>
                          <a:schemeClr val="tx1"/>
                        </a:solidFill>
                        <a:latin typeface="Comic Sans MS" panose="030F0702030302020204" pitchFamily="66" charset="0"/>
                      </a:endParaRP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in a bigger house on the coast.</a:t>
                      </a:r>
                    </a:p>
                  </a:txBody>
                  <a:tcPr marL="84406" marR="84406" marT="42203" marB="42203">
                    <a:solidFill>
                      <a:schemeClr val="bg1"/>
                    </a:solidFill>
                  </a:tcPr>
                </a:tc>
                <a:extLst>
                  <a:ext uri="{0D108BD9-81ED-4DB2-BD59-A6C34878D82A}">
                    <a16:rowId xmlns:a16="http://schemas.microsoft.com/office/drawing/2014/main" val="1600212331"/>
                  </a:ext>
                </a:extLst>
              </a:tr>
            </a:tbl>
          </a:graphicData>
        </a:graphic>
      </p:graphicFrame>
      <p:sp>
        <p:nvSpPr>
          <p:cNvPr id="13" name="TextBox 12">
            <a:extLst>
              <a:ext uri="{FF2B5EF4-FFF2-40B4-BE49-F238E27FC236}">
                <a16:creationId xmlns:a16="http://schemas.microsoft.com/office/drawing/2014/main" id="{52A8E7A8-1841-4704-8922-95E226CF67E4}"/>
              </a:ext>
            </a:extLst>
          </p:cNvPr>
          <p:cNvSpPr txBox="1"/>
          <p:nvPr/>
        </p:nvSpPr>
        <p:spPr>
          <a:xfrm>
            <a:off x="6945046" y="-614502"/>
            <a:ext cx="788217" cy="215444"/>
          </a:xfrm>
          <a:prstGeom prst="rect">
            <a:avLst/>
          </a:prstGeom>
          <a:noFill/>
        </p:spPr>
        <p:txBody>
          <a:bodyPr wrap="square" rtlCol="0">
            <a:spAutoFit/>
          </a:bodyPr>
          <a:lstStyle/>
          <a:p>
            <a:pPr algn="ctr"/>
            <a:r>
              <a:rPr lang="en-GB" sz="800">
                <a:latin typeface="Comic Sans MS" panose="030F0702030302020204" pitchFamily="66" charset="0"/>
              </a:rPr>
              <a:t> </a:t>
            </a:r>
          </a:p>
        </p:txBody>
      </p:sp>
      <p:graphicFrame>
        <p:nvGraphicFramePr>
          <p:cNvPr id="21" name="Table 20">
            <a:extLst>
              <a:ext uri="{FF2B5EF4-FFF2-40B4-BE49-F238E27FC236}">
                <a16:creationId xmlns:a16="http://schemas.microsoft.com/office/drawing/2014/main" id="{0F3B03B9-60CC-464E-950E-ADE8948F1A2C}"/>
              </a:ext>
            </a:extLst>
          </p:cNvPr>
          <p:cNvGraphicFramePr>
            <a:graphicFrameLocks noGrp="1"/>
          </p:cNvGraphicFramePr>
          <p:nvPr>
            <p:extLst>
              <p:ext uri="{D42A27DB-BD31-4B8C-83A1-F6EECF244321}">
                <p14:modId xmlns:p14="http://schemas.microsoft.com/office/powerpoint/2010/main" val="1658345779"/>
              </p:ext>
            </p:extLst>
          </p:nvPr>
        </p:nvGraphicFramePr>
        <p:xfrm>
          <a:off x="119456" y="4302790"/>
          <a:ext cx="5898859" cy="1227406"/>
        </p:xfrm>
        <a:graphic>
          <a:graphicData uri="http://schemas.openxmlformats.org/drawingml/2006/table">
            <a:tbl>
              <a:tblPr firstRow="1" bandRow="1">
                <a:tableStyleId>{5C22544A-7EE6-4342-B048-85BDC9FD1C3A}</a:tableStyleId>
              </a:tblPr>
              <a:tblGrid>
                <a:gridCol w="333010">
                  <a:extLst>
                    <a:ext uri="{9D8B030D-6E8A-4147-A177-3AD203B41FA5}">
                      <a16:colId xmlns:a16="http://schemas.microsoft.com/office/drawing/2014/main" val="212312847"/>
                    </a:ext>
                  </a:extLst>
                </a:gridCol>
                <a:gridCol w="1855283">
                  <a:extLst>
                    <a:ext uri="{9D8B030D-6E8A-4147-A177-3AD203B41FA5}">
                      <a16:colId xmlns:a16="http://schemas.microsoft.com/office/drawing/2014/main" val="3813713256"/>
                    </a:ext>
                  </a:extLst>
                </a:gridCol>
                <a:gridCol w="1855283">
                  <a:extLst>
                    <a:ext uri="{9D8B030D-6E8A-4147-A177-3AD203B41FA5}">
                      <a16:colId xmlns:a16="http://schemas.microsoft.com/office/drawing/2014/main" val="1111781765"/>
                    </a:ext>
                  </a:extLst>
                </a:gridCol>
                <a:gridCol w="1855283">
                  <a:extLst>
                    <a:ext uri="{9D8B030D-6E8A-4147-A177-3AD203B41FA5}">
                      <a16:colId xmlns:a16="http://schemas.microsoft.com/office/drawing/2014/main" val="3144437630"/>
                    </a:ext>
                  </a:extLst>
                </a:gridCol>
              </a:tblGrid>
              <a:tr h="1128843">
                <a:tc>
                  <a:txBody>
                    <a:bodyPr/>
                    <a:lstStyle/>
                    <a:p>
                      <a:pPr algn="ctr"/>
                      <a:r>
                        <a:rPr lang="fr-FR" sz="1100" b="0">
                          <a:solidFill>
                            <a:schemeClr val="tx1"/>
                          </a:solidFill>
                          <a:latin typeface="Comic Sans MS" panose="030F0702030302020204" pitchFamily="66" charset="0"/>
                        </a:rPr>
                        <a:t>Furniture</a:t>
                      </a:r>
                      <a:endParaRPr lang="fr-FR"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50" b="0" i="0" u="none" strike="noStrike" kern="1200" cap="none" spc="0" normalizeH="0" baseline="0" noProof="0">
                          <a:ln>
                            <a:noFill/>
                          </a:ln>
                          <a:solidFill>
                            <a:schemeClr val="tx1"/>
                          </a:solidFill>
                          <a:effectLst/>
                          <a:uLnTx/>
                          <a:uFillTx/>
                          <a:latin typeface="Comic Sans MS" panose="030F0902030302020204" pitchFamily="66" charset="0"/>
                          <a:ea typeface="+mn-ea"/>
                          <a:cs typeface="+mn-cs"/>
                        </a:rPr>
                        <a:t>une table  </a:t>
                      </a:r>
                      <a:r>
                        <a:rPr lang="fr-FR" sz="750" b="0" u="none">
                          <a:solidFill>
                            <a:schemeClr val="tx1"/>
                          </a:solidFill>
                          <a:latin typeface="Comic Sans MS" panose="030F0702030302020204" pitchFamily="66" charset="0"/>
                        </a:rPr>
                        <a:t>– a table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50" b="0" i="0" u="none" strike="noStrike" kern="1200" cap="none" spc="0" normalizeH="0" baseline="0" noProof="0">
                          <a:ln>
                            <a:noFill/>
                          </a:ln>
                          <a:solidFill>
                            <a:schemeClr val="tx1"/>
                          </a:solidFill>
                          <a:effectLst/>
                          <a:uLnTx/>
                          <a:uFillTx/>
                          <a:latin typeface="Comic Sans MS" panose="030F0902030302020204" pitchFamily="66" charset="0"/>
                          <a:ea typeface="+mn-ea"/>
                          <a:cs typeface="+mn-cs"/>
                        </a:rPr>
                        <a:t>un ascenseur  </a:t>
                      </a:r>
                      <a:r>
                        <a:rPr lang="fr-FR" sz="750" b="0" u="none" baseline="0">
                          <a:solidFill>
                            <a:schemeClr val="tx1"/>
                          </a:solidFill>
                          <a:latin typeface="Comic Sans MS" panose="030F0702030302020204" pitchFamily="66" charset="0"/>
                        </a:rPr>
                        <a:t>– a lift</a:t>
                      </a:r>
                      <a:endParaRPr lang="fr-FR" sz="750" b="0" u="none">
                        <a:solidFill>
                          <a:schemeClr val="tx1"/>
                        </a:solidFill>
                        <a:latin typeface="Comic Sans MS" panose="030F0702030302020204" pitchFamily="66"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50" b="0" i="0" u="none" strike="noStrike" kern="1200" cap="none" spc="0" normalizeH="0" baseline="0" noProof="0">
                          <a:ln>
                            <a:noFill/>
                          </a:ln>
                          <a:solidFill>
                            <a:schemeClr val="tx1"/>
                          </a:solidFill>
                          <a:effectLst/>
                          <a:uLnTx/>
                          <a:uFillTx/>
                          <a:latin typeface="Comic Sans MS" panose="030F0902030302020204" pitchFamily="66" charset="0"/>
                          <a:ea typeface="+mn-ea"/>
                          <a:cs typeface="+mn-cs"/>
                        </a:rPr>
                        <a:t>quelques chaises  </a:t>
                      </a:r>
                      <a:r>
                        <a:rPr lang="fr-FR" sz="750" b="0" u="none">
                          <a:solidFill>
                            <a:schemeClr val="tx1"/>
                          </a:solidFill>
                          <a:latin typeface="Comic Sans MS" panose="030F0702030302020204" pitchFamily="66" charset="0"/>
                        </a:rPr>
                        <a:t>– some</a:t>
                      </a:r>
                      <a:r>
                        <a:rPr lang="fr-FR" sz="750" b="0" u="none" baseline="0">
                          <a:solidFill>
                            <a:schemeClr val="tx1"/>
                          </a:solidFill>
                          <a:latin typeface="Comic Sans MS" panose="030F0702030302020204" pitchFamily="66" charset="0"/>
                        </a:rPr>
                        <a:t> chairs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none" spc="0" normalizeH="0" baseline="0" noProof="0">
                          <a:ln>
                            <a:noFill/>
                          </a:ln>
                          <a:solidFill>
                            <a:schemeClr val="tx1"/>
                          </a:solidFill>
                          <a:effectLst/>
                          <a:uLnTx/>
                          <a:uFillTx/>
                          <a:latin typeface="Comic Sans MS" panose="030F0902030302020204" pitchFamily="66" charset="0"/>
                          <a:ea typeface="+mn-ea"/>
                          <a:cs typeface="+mn-cs"/>
                        </a:rPr>
                        <a:t>un fauteuil/un siège </a:t>
                      </a:r>
                      <a:r>
                        <a:rPr lang="fr-FR" sz="750" b="0" u="none" baseline="0">
                          <a:solidFill>
                            <a:schemeClr val="tx1"/>
                          </a:solidFill>
                          <a:latin typeface="Comic Sans MS" panose="030F0702030302020204" pitchFamily="66" charset="0"/>
                        </a:rPr>
                        <a:t>– an armchair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none" spc="0" normalizeH="0" baseline="0" noProof="0">
                          <a:ln>
                            <a:noFill/>
                          </a:ln>
                          <a:solidFill>
                            <a:schemeClr val="tx1"/>
                          </a:solidFill>
                          <a:effectLst/>
                          <a:uLnTx/>
                          <a:uFillTx/>
                          <a:latin typeface="Comic Sans MS" panose="030F0902030302020204" pitchFamily="66" charset="0"/>
                          <a:ea typeface="+mn-ea"/>
                          <a:cs typeface="+mn-cs"/>
                        </a:rPr>
                        <a:t>un tapis </a:t>
                      </a:r>
                      <a:r>
                        <a:rPr lang="fr-FR" sz="750" b="0" u="none" baseline="0">
                          <a:solidFill>
                            <a:schemeClr val="tx1"/>
                          </a:solidFill>
                          <a:latin typeface="Comic Sans MS" panose="030F0702030302020204" pitchFamily="66" charset="0"/>
                        </a:rPr>
                        <a:t>– a rug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50" b="0" i="0" u="none" strike="noStrike" kern="1200" cap="none" spc="0" normalizeH="0" baseline="0" noProof="0">
                          <a:ln>
                            <a:noFill/>
                          </a:ln>
                          <a:solidFill>
                            <a:schemeClr val="tx1"/>
                          </a:solidFill>
                          <a:effectLst/>
                          <a:uLnTx/>
                          <a:uFillTx/>
                          <a:latin typeface="Comic Sans MS" panose="030F0902030302020204" pitchFamily="66" charset="0"/>
                          <a:ea typeface="+mn-ea"/>
                          <a:cs typeface="+mn-cs"/>
                        </a:rPr>
                        <a:t>un lit  </a:t>
                      </a:r>
                      <a:r>
                        <a:rPr lang="fr-FR" sz="750" b="0" u="none" baseline="0">
                          <a:solidFill>
                            <a:schemeClr val="tx1"/>
                          </a:solidFill>
                          <a:latin typeface="Comic Sans MS" panose="030F0702030302020204" pitchFamily="66" charset="0"/>
                        </a:rPr>
                        <a:t>– a bed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u="none" baseline="0">
                          <a:solidFill>
                            <a:schemeClr val="tx1"/>
                          </a:solidFill>
                          <a:latin typeface="Comic Sans MS" panose="030F0702030302020204" pitchFamily="66" charset="0"/>
                        </a:rPr>
                        <a:t>une armaoire – a wardrobe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u="none" baseline="0">
                          <a:solidFill>
                            <a:schemeClr val="tx1"/>
                          </a:solidFill>
                          <a:latin typeface="Comic Sans MS" panose="030F0702030302020204" pitchFamily="66" charset="0"/>
                        </a:rPr>
                        <a:t>une lumière - a light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u="none" baseline="0">
                          <a:solidFill>
                            <a:schemeClr val="tx1"/>
                          </a:solidFill>
                          <a:latin typeface="Comic Sans MS" panose="030F0702030302020204" pitchFamily="66" charset="0"/>
                        </a:rPr>
                        <a:t>le chauffage – heating                                      </a:t>
                      </a:r>
                      <a:endParaRPr lang="fr-FR" sz="750" b="0" u="none" baseline="0" dirty="0">
                        <a:solidFill>
                          <a:schemeClr val="tx1"/>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750" b="0">
                          <a:solidFill>
                            <a:schemeClr val="tx1"/>
                          </a:solidFill>
                          <a:latin typeface="Comic Sans MS" panose="030F0902030302020204" pitchFamily="66" charset="0"/>
                        </a:rPr>
                        <a:t>une machine à laver </a:t>
                      </a:r>
                      <a:r>
                        <a:rPr lang="fr-FR" sz="750" b="0" u="none" baseline="0">
                          <a:solidFill>
                            <a:schemeClr val="tx1"/>
                          </a:solidFill>
                          <a:latin typeface="Comic Sans MS" panose="030F0702030302020204" pitchFamily="66" charset="0"/>
                        </a:rPr>
                        <a:t>– a washing machine</a:t>
                      </a:r>
                    </a:p>
                    <a:p>
                      <a:pPr defTabSz="914400">
                        <a:defRPr/>
                      </a:pPr>
                      <a:r>
                        <a:rPr lang="fr-FR" sz="750" b="0">
                          <a:solidFill>
                            <a:schemeClr val="tx1"/>
                          </a:solidFill>
                          <a:latin typeface="Comic Sans MS" panose="030F0902030302020204" pitchFamily="66" charset="0"/>
                        </a:rPr>
                        <a:t>un lave-vaisselle </a:t>
                      </a:r>
                      <a:r>
                        <a:rPr lang="fr-FR" sz="750" b="0" u="none" baseline="0">
                          <a:solidFill>
                            <a:schemeClr val="tx1"/>
                          </a:solidFill>
                          <a:latin typeface="Comic Sans MS" panose="030F0702030302020204" pitchFamily="66" charset="0"/>
                        </a:rPr>
                        <a:t>– a dishwasher</a:t>
                      </a:r>
                    </a:p>
                    <a:p>
                      <a:pPr defTabSz="914400">
                        <a:defRPr/>
                      </a:pPr>
                      <a:r>
                        <a:rPr lang="fr-FR" sz="750" b="0">
                          <a:solidFill>
                            <a:schemeClr val="tx1"/>
                          </a:solidFill>
                          <a:latin typeface="Comic Sans MS" panose="030F0902030302020204" pitchFamily="66" charset="0"/>
                        </a:rPr>
                        <a:t>un micro-ondes </a:t>
                      </a:r>
                      <a:r>
                        <a:rPr lang="fr-FR" sz="750" b="0" u="none" baseline="0">
                          <a:solidFill>
                            <a:schemeClr val="tx1"/>
                          </a:solidFill>
                          <a:latin typeface="Comic Sans MS" panose="030F0702030302020204" pitchFamily="66" charset="0"/>
                        </a:rPr>
                        <a:t>– a microwave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u="none" baseline="0">
                          <a:solidFill>
                            <a:schemeClr val="tx1"/>
                          </a:solidFill>
                          <a:latin typeface="Comic Sans MS" panose="030F0702030302020204" pitchFamily="66" charset="0"/>
                        </a:rPr>
                        <a:t>un four – an oven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u="none" baseline="0">
                          <a:solidFill>
                            <a:schemeClr val="tx1"/>
                          </a:solidFill>
                          <a:latin typeface="Comic Sans MS" panose="030F0702030302020204" pitchFamily="66" charset="0"/>
                        </a:rPr>
                        <a:t>les meubles – the furniture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u="none" baseline="0">
                          <a:solidFill>
                            <a:schemeClr val="tx1"/>
                          </a:solidFill>
                          <a:latin typeface="Comic Sans MS" panose="030F0702030302020204" pitchFamily="66" charset="0"/>
                        </a:rPr>
                        <a:t>la porte– the door</a:t>
                      </a:r>
                    </a:p>
                    <a:p>
                      <a:r>
                        <a:rPr lang="fr-FR" sz="750" b="0" baseline="0">
                          <a:solidFill>
                            <a:schemeClr val="tx1"/>
                          </a:solidFill>
                          <a:latin typeface="Comic Sans MS" panose="030F0702030302020204" pitchFamily="66" charset="0"/>
                        </a:rPr>
                        <a:t>la fenêtre – the window</a:t>
                      </a:r>
                    </a:p>
                    <a:p>
                      <a:r>
                        <a:rPr lang="fr-FR" sz="750" b="0">
                          <a:solidFill>
                            <a:schemeClr val="tx1"/>
                          </a:solidFill>
                          <a:latin typeface="Comic Sans MS" panose="030F0902030302020204" pitchFamily="66" charset="0"/>
                        </a:rPr>
                        <a:t>un réfrigérateur </a:t>
                      </a:r>
                      <a:r>
                        <a:rPr lang="fr-FR" sz="750" b="0" baseline="0">
                          <a:solidFill>
                            <a:schemeClr val="tx1"/>
                          </a:solidFill>
                          <a:latin typeface="Comic Sans MS" panose="030F0702030302020204" pitchFamily="66" charset="0"/>
                        </a:rPr>
                        <a:t>– a fridge</a:t>
                      </a:r>
                    </a:p>
                    <a:p>
                      <a:r>
                        <a:rPr lang="fr-FR" sz="750" b="0">
                          <a:solidFill>
                            <a:schemeClr val="tx1"/>
                          </a:solidFill>
                          <a:latin typeface="Comic Sans MS" panose="030F0902030302020204" pitchFamily="66" charset="0"/>
                        </a:rPr>
                        <a:t>le congélateur </a:t>
                      </a:r>
                      <a:r>
                        <a:rPr lang="fr-FR" sz="750" b="0" baseline="0">
                          <a:solidFill>
                            <a:schemeClr val="tx1"/>
                          </a:solidFill>
                          <a:latin typeface="Comic Sans MS" panose="030F0702030302020204" pitchFamily="66" charset="0"/>
                        </a:rPr>
                        <a:t>– a freezer</a:t>
                      </a:r>
                      <a:endParaRPr lang="fr-FR" sz="750" b="0" baseline="0" dirty="0">
                        <a:solidFill>
                          <a:schemeClr val="tx1"/>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defTabSz="914400">
                        <a:defRPr/>
                      </a:pPr>
                      <a:r>
                        <a:rPr lang="fr-FR" sz="750" b="0" dirty="0">
                          <a:solidFill>
                            <a:schemeClr val="tx1"/>
                          </a:solidFill>
                          <a:latin typeface="Comic Sans MS" panose="030F0902030302020204" pitchFamily="66" charset="0"/>
                        </a:rPr>
                        <a:t>une bibliothèque  </a:t>
                      </a:r>
                      <a:r>
                        <a:rPr lang="fr-FR" sz="750" b="0" u="none" baseline="0" dirty="0">
                          <a:solidFill>
                            <a:schemeClr val="tx1"/>
                          </a:solidFill>
                          <a:latin typeface="Comic Sans MS" panose="030F0702030302020204" pitchFamily="66" charset="0"/>
                        </a:rPr>
                        <a:t>– a </a:t>
                      </a:r>
                      <a:r>
                        <a:rPr lang="fr-FR" sz="750" b="0" u="none" baseline="0" dirty="0" err="1">
                          <a:solidFill>
                            <a:schemeClr val="tx1"/>
                          </a:solidFill>
                          <a:latin typeface="Comic Sans MS" panose="030F0702030302020204" pitchFamily="66" charset="0"/>
                        </a:rPr>
                        <a:t>bookcase</a:t>
                      </a:r>
                      <a:endParaRPr lang="fr-FR" sz="750" b="0" u="none" baseline="0" dirty="0">
                        <a:solidFill>
                          <a:schemeClr val="tx1"/>
                        </a:solidFill>
                        <a:latin typeface="Comic Sans MS" panose="030F0702030302020204" pitchFamily="66" charset="0"/>
                      </a:endParaRPr>
                    </a:p>
                    <a:p>
                      <a:pPr defTabSz="914400">
                        <a:defRPr/>
                      </a:pPr>
                      <a:r>
                        <a:rPr lang="fr-FR" sz="750" b="0" dirty="0">
                          <a:solidFill>
                            <a:schemeClr val="tx1"/>
                          </a:solidFill>
                          <a:latin typeface="Comic Sans MS" panose="030F0902030302020204" pitchFamily="66" charset="0"/>
                        </a:rPr>
                        <a:t>une douche  </a:t>
                      </a:r>
                      <a:r>
                        <a:rPr lang="fr-FR" sz="750" b="0" u="none" baseline="0" dirty="0">
                          <a:solidFill>
                            <a:schemeClr val="tx1"/>
                          </a:solidFill>
                          <a:latin typeface="Comic Sans MS" panose="030F0702030302020204" pitchFamily="66" charset="0"/>
                        </a:rPr>
                        <a:t>– a </a:t>
                      </a:r>
                      <a:r>
                        <a:rPr lang="fr-FR" sz="750" b="0" u="none" baseline="0" dirty="0" err="1">
                          <a:solidFill>
                            <a:schemeClr val="tx1"/>
                          </a:solidFill>
                          <a:latin typeface="Comic Sans MS" panose="030F0702030302020204" pitchFamily="66" charset="0"/>
                        </a:rPr>
                        <a:t>shower</a:t>
                      </a:r>
                      <a:endParaRPr lang="fr-FR" sz="750" b="0" u="none" baseline="0" dirty="0">
                        <a:solidFill>
                          <a:schemeClr val="tx1"/>
                        </a:solidFill>
                        <a:latin typeface="Comic Sans MS" panose="030F0702030302020204" pitchFamily="66" charset="0"/>
                      </a:endParaRPr>
                    </a:p>
                    <a:p>
                      <a:pPr defTabSz="914400">
                        <a:defRPr/>
                      </a:pPr>
                      <a:r>
                        <a:rPr lang="fr-FR" sz="750" b="0" dirty="0">
                          <a:solidFill>
                            <a:schemeClr val="tx1"/>
                          </a:solidFill>
                          <a:latin typeface="Comic Sans MS" panose="030F0902030302020204" pitchFamily="66" charset="0"/>
                        </a:rPr>
                        <a:t>un miroir  </a:t>
                      </a:r>
                      <a:r>
                        <a:rPr lang="fr-FR" sz="750" b="0" u="none" baseline="0" dirty="0">
                          <a:solidFill>
                            <a:schemeClr val="tx1"/>
                          </a:solidFill>
                          <a:latin typeface="Comic Sans MS" panose="030F0702030302020204" pitchFamily="66" charset="0"/>
                        </a:rPr>
                        <a:t>– a </a:t>
                      </a:r>
                      <a:r>
                        <a:rPr lang="fr-FR" sz="750" b="0" u="none" baseline="0" dirty="0" err="1">
                          <a:solidFill>
                            <a:schemeClr val="tx1"/>
                          </a:solidFill>
                          <a:latin typeface="Comic Sans MS" panose="030F0702030302020204" pitchFamily="66" charset="0"/>
                        </a:rPr>
                        <a:t>mirror</a:t>
                      </a:r>
                      <a:endParaRPr lang="fr-FR" sz="750" b="0" u="none" baseline="0" dirty="0">
                        <a:solidFill>
                          <a:schemeClr val="tx1"/>
                        </a:solidFill>
                        <a:latin typeface="Comic Sans MS" panose="030F0702030302020204" pitchFamily="66" charset="0"/>
                      </a:endParaRPr>
                    </a:p>
                    <a:p>
                      <a:pPr defTabSz="914400">
                        <a:defRPr/>
                      </a:pPr>
                      <a:r>
                        <a:rPr lang="fr-FR" sz="750" b="0" dirty="0">
                          <a:solidFill>
                            <a:schemeClr val="tx1"/>
                          </a:solidFill>
                          <a:latin typeface="Comic Sans MS" panose="030F0902030302020204" pitchFamily="66" charset="0"/>
                        </a:rPr>
                        <a:t>les rideaux  </a:t>
                      </a:r>
                      <a:r>
                        <a:rPr lang="fr-FR" sz="750" b="0" u="none" baseline="0" dirty="0">
                          <a:solidFill>
                            <a:schemeClr val="tx1"/>
                          </a:solidFill>
                          <a:latin typeface="Comic Sans MS" panose="030F0702030302020204" pitchFamily="66" charset="0"/>
                        </a:rPr>
                        <a:t>– the </a:t>
                      </a:r>
                      <a:r>
                        <a:rPr lang="fr-FR" sz="750" b="0" u="none" baseline="0" dirty="0" err="1">
                          <a:solidFill>
                            <a:schemeClr val="tx1"/>
                          </a:solidFill>
                          <a:latin typeface="Comic Sans MS" panose="030F0702030302020204" pitchFamily="66" charset="0"/>
                        </a:rPr>
                        <a:t>curtains</a:t>
                      </a:r>
                      <a:r>
                        <a:rPr lang="fr-FR" sz="750" b="0" u="none" baseline="0" dirty="0">
                          <a:solidFill>
                            <a:schemeClr val="tx1"/>
                          </a:solidFill>
                          <a:latin typeface="Comic Sans MS" panose="030F0702030302020204" pitchFamily="66" charset="0"/>
                        </a:rPr>
                        <a:t>                             </a:t>
                      </a:r>
                    </a:p>
                    <a:p>
                      <a:pPr defTabSz="914400">
                        <a:defRPr/>
                      </a:pPr>
                      <a:r>
                        <a:rPr lang="fr-FR" sz="750" b="0" dirty="0">
                          <a:solidFill>
                            <a:schemeClr val="tx1"/>
                          </a:solidFill>
                          <a:latin typeface="Comic Sans MS" panose="030F0902030302020204" pitchFamily="66" charset="0"/>
                        </a:rPr>
                        <a:t>un tapis  </a:t>
                      </a:r>
                      <a:r>
                        <a:rPr lang="fr-FR" sz="750" b="0" u="none" baseline="0" dirty="0">
                          <a:solidFill>
                            <a:schemeClr val="tx1"/>
                          </a:solidFill>
                          <a:latin typeface="Comic Sans MS" panose="030F0702030302020204" pitchFamily="66" charset="0"/>
                        </a:rPr>
                        <a:t>– a </a:t>
                      </a:r>
                      <a:r>
                        <a:rPr lang="fr-FR" sz="750" b="0" u="none" baseline="0" dirty="0" err="1">
                          <a:solidFill>
                            <a:schemeClr val="tx1"/>
                          </a:solidFill>
                          <a:latin typeface="Comic Sans MS" panose="030F0702030302020204" pitchFamily="66" charset="0"/>
                        </a:rPr>
                        <a:t>carpet</a:t>
                      </a:r>
                      <a:endParaRPr lang="fr-FR" sz="750" b="0" u="none" baseline="0" dirty="0">
                        <a:solidFill>
                          <a:schemeClr val="tx1"/>
                        </a:solidFill>
                        <a:latin typeface="Comic Sans MS" panose="030F0702030302020204" pitchFamily="66" charset="0"/>
                      </a:endParaRPr>
                    </a:p>
                    <a:p>
                      <a:pPr defTabSz="914400">
                        <a:defRPr/>
                      </a:pPr>
                      <a:r>
                        <a:rPr lang="fr-FR" sz="750" b="0" dirty="0">
                          <a:solidFill>
                            <a:schemeClr val="tx1"/>
                          </a:solidFill>
                          <a:latin typeface="Comic Sans MS" panose="030F0902030302020204" pitchFamily="66" charset="0"/>
                        </a:rPr>
                        <a:t>les murs  </a:t>
                      </a:r>
                      <a:r>
                        <a:rPr lang="fr-FR" sz="750" b="0" u="none" baseline="0" dirty="0">
                          <a:solidFill>
                            <a:schemeClr val="tx1"/>
                          </a:solidFill>
                          <a:latin typeface="Comic Sans MS" panose="030F0702030302020204" pitchFamily="66" charset="0"/>
                        </a:rPr>
                        <a:t>– the </a:t>
                      </a:r>
                      <a:r>
                        <a:rPr lang="fr-FR" sz="750" b="0" u="none" baseline="0" dirty="0" err="1">
                          <a:solidFill>
                            <a:schemeClr val="tx1"/>
                          </a:solidFill>
                          <a:latin typeface="Comic Sans MS" panose="030F0702030302020204" pitchFamily="66" charset="0"/>
                        </a:rPr>
                        <a:t>walls</a:t>
                      </a:r>
                      <a:endParaRPr lang="fr-FR" sz="750" b="0" u="none" baseline="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dirty="0">
                          <a:solidFill>
                            <a:schemeClr val="tx1"/>
                          </a:solidFill>
                          <a:latin typeface="Comic Sans MS" panose="030F0902030302020204" pitchFamily="66" charset="0"/>
                        </a:rPr>
                        <a:t>l'escalier </a:t>
                      </a:r>
                      <a:r>
                        <a:rPr lang="fr-FR" sz="750" b="0" u="none" baseline="0" dirty="0">
                          <a:solidFill>
                            <a:schemeClr val="tx1"/>
                          </a:solidFill>
                          <a:latin typeface="Comic Sans MS" panose="030F0702030302020204" pitchFamily="66" charset="0"/>
                        </a:rPr>
                        <a:t>– the </a:t>
                      </a:r>
                      <a:r>
                        <a:rPr lang="fr-FR" sz="750" b="0" u="none" baseline="0" dirty="0" err="1">
                          <a:solidFill>
                            <a:schemeClr val="tx1"/>
                          </a:solidFill>
                          <a:latin typeface="Comic Sans MS" panose="030F0702030302020204" pitchFamily="66" charset="0"/>
                        </a:rPr>
                        <a:t>stairs</a:t>
                      </a:r>
                      <a:endParaRPr lang="fr-FR" sz="750" b="0" u="none" baseline="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dirty="0">
                          <a:solidFill>
                            <a:schemeClr val="tx1"/>
                          </a:solidFill>
                          <a:latin typeface="Comic Sans MS" panose="030F0902030302020204" pitchFamily="66" charset="0"/>
                        </a:rPr>
                        <a:t>un évier </a:t>
                      </a:r>
                      <a:r>
                        <a:rPr lang="fr-FR" sz="750" b="0" u="none" baseline="0" dirty="0">
                          <a:solidFill>
                            <a:schemeClr val="tx1"/>
                          </a:solidFill>
                          <a:latin typeface="Comic Sans MS" panose="030F0702030302020204" pitchFamily="66" charset="0"/>
                        </a:rPr>
                        <a:t>– a </a:t>
                      </a:r>
                      <a:r>
                        <a:rPr lang="fr-FR" sz="750" b="0" u="none" baseline="0" dirty="0" err="1">
                          <a:solidFill>
                            <a:schemeClr val="tx1"/>
                          </a:solidFill>
                          <a:latin typeface="Comic Sans MS" panose="030F0702030302020204" pitchFamily="66" charset="0"/>
                        </a:rPr>
                        <a:t>sink</a:t>
                      </a:r>
                      <a:endParaRPr lang="fr-FR" sz="750" b="0" u="none" baseline="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u="none" baseline="0" dirty="0">
                          <a:solidFill>
                            <a:schemeClr val="tx1"/>
                          </a:solidFill>
                          <a:latin typeface="Comic Sans MS" panose="030F0702030302020204" pitchFamily="66" charset="0"/>
                        </a:rPr>
                        <a:t>un lavabo – a </a:t>
                      </a:r>
                      <a:r>
                        <a:rPr lang="fr-FR" sz="750" b="0" u="none" baseline="0" dirty="0" err="1">
                          <a:solidFill>
                            <a:schemeClr val="tx1"/>
                          </a:solidFill>
                          <a:latin typeface="Comic Sans MS" panose="030F0702030302020204" pitchFamily="66" charset="0"/>
                        </a:rPr>
                        <a:t>wash</a:t>
                      </a:r>
                      <a:r>
                        <a:rPr lang="fr-FR" sz="750" b="0" u="none" baseline="0" dirty="0">
                          <a:solidFill>
                            <a:schemeClr val="tx1"/>
                          </a:solidFill>
                          <a:latin typeface="Comic Sans MS" panose="030F0702030302020204" pitchFamily="66" charset="0"/>
                        </a:rPr>
                        <a:t> basin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750" b="0" u="none" baseline="0" dirty="0">
                        <a:solidFill>
                          <a:schemeClr val="tx1"/>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graphicFrame>
        <p:nvGraphicFramePr>
          <p:cNvPr id="31" name="Table 30">
            <a:extLst>
              <a:ext uri="{FF2B5EF4-FFF2-40B4-BE49-F238E27FC236}">
                <a16:creationId xmlns:a16="http://schemas.microsoft.com/office/drawing/2014/main" id="{825E857E-AB78-447E-8557-8791D3015463}"/>
              </a:ext>
            </a:extLst>
          </p:cNvPr>
          <p:cNvGraphicFramePr>
            <a:graphicFrameLocks noGrp="1"/>
          </p:cNvGraphicFramePr>
          <p:nvPr>
            <p:extLst>
              <p:ext uri="{D42A27DB-BD31-4B8C-83A1-F6EECF244321}">
                <p14:modId xmlns:p14="http://schemas.microsoft.com/office/powerpoint/2010/main" val="1639394886"/>
              </p:ext>
            </p:extLst>
          </p:nvPr>
        </p:nvGraphicFramePr>
        <p:xfrm>
          <a:off x="119455" y="5589291"/>
          <a:ext cx="2185895" cy="1227406"/>
        </p:xfrm>
        <a:graphic>
          <a:graphicData uri="http://schemas.openxmlformats.org/drawingml/2006/table">
            <a:tbl>
              <a:tblPr firstRow="1" bandRow="1">
                <a:tableStyleId>{5C22544A-7EE6-4342-B048-85BDC9FD1C3A}</a:tableStyleId>
              </a:tblPr>
              <a:tblGrid>
                <a:gridCol w="295398">
                  <a:extLst>
                    <a:ext uri="{9D8B030D-6E8A-4147-A177-3AD203B41FA5}">
                      <a16:colId xmlns:a16="http://schemas.microsoft.com/office/drawing/2014/main" val="212312847"/>
                    </a:ext>
                  </a:extLst>
                </a:gridCol>
                <a:gridCol w="1890497">
                  <a:extLst>
                    <a:ext uri="{9D8B030D-6E8A-4147-A177-3AD203B41FA5}">
                      <a16:colId xmlns:a16="http://schemas.microsoft.com/office/drawing/2014/main" val="3813713256"/>
                    </a:ext>
                  </a:extLst>
                </a:gridCol>
              </a:tblGrid>
              <a:tr h="1036371">
                <a:tc>
                  <a:txBody>
                    <a:bodyPr/>
                    <a:lstStyle/>
                    <a:p>
                      <a:pPr algn="ctr"/>
                      <a:r>
                        <a:rPr lang="fr-FR" sz="1100" b="0" noProof="0">
                          <a:solidFill>
                            <a:schemeClr val="tx1"/>
                          </a:solidFill>
                          <a:latin typeface="Comic Sans MS" panose="030F0702030302020204" pitchFamily="66" charset="0"/>
                        </a:rPr>
                        <a:t>Prepositions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a:lnSpc>
                          <a:spcPct val="100000"/>
                        </a:lnSpc>
                      </a:pPr>
                      <a:r>
                        <a:rPr lang="fr-FR" sz="750" b="0" i="0" noProof="0" dirty="0">
                          <a:solidFill>
                            <a:srgbClr val="0D0D0D"/>
                          </a:solidFill>
                          <a:effectLst/>
                          <a:latin typeface="Comic Sans MS" panose="030F0902030302020204" pitchFamily="66" charset="0"/>
                        </a:rPr>
                        <a:t>devant</a:t>
                      </a:r>
                      <a:r>
                        <a:rPr lang="fr-FR" sz="750" b="0" u="none" baseline="0" noProof="0" dirty="0">
                          <a:solidFill>
                            <a:schemeClr val="tx1"/>
                          </a:solidFill>
                          <a:latin typeface="Comic Sans MS" panose="030F0702030302020204" pitchFamily="66" charset="0"/>
                        </a:rPr>
                        <a:t>– in front of</a:t>
                      </a:r>
                    </a:p>
                    <a:p>
                      <a:pPr>
                        <a:lnSpc>
                          <a:spcPct val="100000"/>
                        </a:lnSpc>
                      </a:pPr>
                      <a:r>
                        <a:rPr lang="fr-FR" sz="750" b="0" i="0" noProof="0" dirty="0">
                          <a:solidFill>
                            <a:srgbClr val="0D0D0D"/>
                          </a:solidFill>
                          <a:effectLst/>
                          <a:latin typeface="Comic Sans MS" panose="030F0902030302020204" pitchFamily="66" charset="0"/>
                        </a:rPr>
                        <a:t>derrière</a:t>
                      </a:r>
                      <a:r>
                        <a:rPr lang="fr-FR" sz="750" b="0" u="none" baseline="0" noProof="0" dirty="0">
                          <a:solidFill>
                            <a:schemeClr val="tx1"/>
                          </a:solidFill>
                          <a:latin typeface="Comic Sans MS" panose="030F0702030302020204" pitchFamily="66" charset="0"/>
                        </a:rPr>
                        <a:t>– </a:t>
                      </a:r>
                      <a:r>
                        <a:rPr lang="fr-FR" sz="750" b="0" u="none" baseline="0" noProof="0" dirty="0" err="1">
                          <a:solidFill>
                            <a:schemeClr val="tx1"/>
                          </a:solidFill>
                          <a:latin typeface="Comic Sans MS" panose="030F0702030302020204" pitchFamily="66" charset="0"/>
                        </a:rPr>
                        <a:t>behind</a:t>
                      </a:r>
                      <a:endParaRPr lang="fr-FR" sz="750" b="0" u="none" baseline="0" noProof="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i="0" noProof="0" dirty="0">
                          <a:solidFill>
                            <a:srgbClr val="0D0D0D"/>
                          </a:solidFill>
                          <a:effectLst/>
                          <a:latin typeface="Comic Sans MS" panose="030F0902030302020204" pitchFamily="66" charset="0"/>
                        </a:rPr>
                        <a:t>à côté de  </a:t>
                      </a:r>
                      <a:r>
                        <a:rPr lang="fr-FR" sz="750" b="0" u="none" baseline="0" noProof="0" dirty="0">
                          <a:solidFill>
                            <a:schemeClr val="tx1"/>
                          </a:solidFill>
                          <a:latin typeface="Comic Sans MS" panose="030F0702030302020204" pitchFamily="66" charset="0"/>
                        </a:rPr>
                        <a:t>– </a:t>
                      </a:r>
                      <a:r>
                        <a:rPr lang="fr-FR" sz="750" b="0" u="none" baseline="0" noProof="0" dirty="0" err="1">
                          <a:solidFill>
                            <a:schemeClr val="tx1"/>
                          </a:solidFill>
                          <a:latin typeface="Comic Sans MS" panose="030F0702030302020204" pitchFamily="66" charset="0"/>
                        </a:rPr>
                        <a:t>next</a:t>
                      </a:r>
                      <a:r>
                        <a:rPr lang="fr-FR" sz="750" b="0" u="none" baseline="0" noProof="0" dirty="0">
                          <a:solidFill>
                            <a:schemeClr val="tx1"/>
                          </a:solidFill>
                          <a:latin typeface="Comic Sans MS" panose="030F0702030302020204" pitchFamily="66" charset="0"/>
                        </a:rPr>
                        <a:t> to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i="0" noProof="0" dirty="0">
                          <a:solidFill>
                            <a:srgbClr val="0D0D0D"/>
                          </a:solidFill>
                          <a:effectLst/>
                          <a:latin typeface="Comic Sans MS" panose="030F0902030302020204" pitchFamily="66" charset="0"/>
                        </a:rPr>
                        <a:t>près de  </a:t>
                      </a:r>
                      <a:r>
                        <a:rPr lang="fr-FR" sz="750" b="0" u="none" baseline="0" noProof="0" dirty="0">
                          <a:solidFill>
                            <a:schemeClr val="tx1"/>
                          </a:solidFill>
                          <a:latin typeface="Comic Sans MS" panose="030F0702030302020204" pitchFamily="66" charset="0"/>
                        </a:rPr>
                        <a:t>– </a:t>
                      </a:r>
                      <a:r>
                        <a:rPr lang="fr-FR" sz="750" b="0" u="none" baseline="0" noProof="0" dirty="0" err="1">
                          <a:solidFill>
                            <a:schemeClr val="tx1"/>
                          </a:solidFill>
                          <a:latin typeface="Comic Sans MS" panose="030F0702030302020204" pitchFamily="66" charset="0"/>
                        </a:rPr>
                        <a:t>near</a:t>
                      </a:r>
                      <a:endParaRPr lang="fr-FR" sz="750" b="0" u="none" baseline="0" noProof="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i="0" noProof="0" dirty="0">
                          <a:solidFill>
                            <a:srgbClr val="0D0D0D"/>
                          </a:solidFill>
                          <a:effectLst/>
                          <a:latin typeface="Comic Sans MS" panose="030F0902030302020204" pitchFamily="66" charset="0"/>
                        </a:rPr>
                        <a:t>loin de  </a:t>
                      </a:r>
                      <a:r>
                        <a:rPr lang="fr-FR" sz="750" b="0" u="none" baseline="0" noProof="0" dirty="0">
                          <a:solidFill>
                            <a:schemeClr val="tx1"/>
                          </a:solidFill>
                          <a:latin typeface="Comic Sans MS" panose="030F0702030302020204" pitchFamily="66" charset="0"/>
                        </a:rPr>
                        <a:t>– far </a:t>
                      </a:r>
                      <a:r>
                        <a:rPr lang="fr-FR" sz="750" b="0" u="none" baseline="0" noProof="0" dirty="0" err="1">
                          <a:solidFill>
                            <a:schemeClr val="tx1"/>
                          </a:solidFill>
                          <a:latin typeface="Comic Sans MS" panose="030F0702030302020204" pitchFamily="66" charset="0"/>
                        </a:rPr>
                        <a:t>from</a:t>
                      </a:r>
                      <a:endParaRPr lang="fr-FR" sz="750" b="0" u="none" baseline="0" noProof="0" dirty="0">
                        <a:solidFill>
                          <a:schemeClr val="tx1"/>
                        </a:solidFill>
                        <a:latin typeface="Comic Sans MS" panose="030F0702030302020204" pitchFamily="66" charset="0"/>
                      </a:endParaRPr>
                    </a:p>
                    <a:p>
                      <a:pPr>
                        <a:lnSpc>
                          <a:spcPct val="100000"/>
                        </a:lnSpc>
                      </a:pPr>
                      <a:r>
                        <a:rPr lang="fr-FR" sz="750" b="0" i="0" noProof="0" dirty="0">
                          <a:solidFill>
                            <a:srgbClr val="0D0D0D"/>
                          </a:solidFill>
                          <a:effectLst/>
                          <a:latin typeface="Comic Sans MS" panose="030F0902030302020204" pitchFamily="66" charset="0"/>
                        </a:rPr>
                        <a:t>sous </a:t>
                      </a:r>
                      <a:r>
                        <a:rPr lang="fr-FR" sz="750" b="0" u="none" baseline="0" noProof="0" dirty="0">
                          <a:solidFill>
                            <a:schemeClr val="tx1"/>
                          </a:solidFill>
                          <a:latin typeface="Comic Sans MS" panose="030F0702030302020204" pitchFamily="66" charset="0"/>
                        </a:rPr>
                        <a:t>– </a:t>
                      </a:r>
                      <a:r>
                        <a:rPr lang="fr-FR" sz="750" b="0" u="none" baseline="0" noProof="0" dirty="0" err="1">
                          <a:solidFill>
                            <a:schemeClr val="tx1"/>
                          </a:solidFill>
                          <a:latin typeface="Comic Sans MS" panose="030F0702030302020204" pitchFamily="66" charset="0"/>
                        </a:rPr>
                        <a:t>under</a:t>
                      </a:r>
                      <a:endParaRPr lang="fr-FR" sz="750" b="0" u="none" baseline="0" noProof="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i="0" noProof="0" dirty="0">
                          <a:solidFill>
                            <a:srgbClr val="0D0D0D"/>
                          </a:solidFill>
                          <a:effectLst/>
                          <a:latin typeface="Comic Sans MS" panose="030F0902030302020204" pitchFamily="66" charset="0"/>
                        </a:rPr>
                        <a:t>au-dessus de  </a:t>
                      </a:r>
                      <a:r>
                        <a:rPr lang="fr-FR" sz="750" b="0" u="none" baseline="0" noProof="0" dirty="0">
                          <a:solidFill>
                            <a:schemeClr val="tx1"/>
                          </a:solidFill>
                          <a:latin typeface="Comic Sans MS" panose="030F0702030302020204" pitchFamily="66" charset="0"/>
                        </a:rPr>
                        <a:t>– </a:t>
                      </a:r>
                      <a:r>
                        <a:rPr lang="fr-FR" sz="750" b="0" u="none" baseline="0" noProof="0" dirty="0" err="1">
                          <a:solidFill>
                            <a:schemeClr val="tx1"/>
                          </a:solidFill>
                          <a:latin typeface="Comic Sans MS" panose="030F0702030302020204" pitchFamily="66" charset="0"/>
                        </a:rPr>
                        <a:t>above</a:t>
                      </a:r>
                      <a:r>
                        <a:rPr lang="fr-FR" sz="750" b="0" u="none" baseline="0" noProof="0" dirty="0">
                          <a:solidFill>
                            <a:schemeClr val="tx1"/>
                          </a:solidFill>
                          <a:latin typeface="Comic Sans MS" panose="030F0702030302020204" pitchFamily="66" charset="0"/>
                        </a:rPr>
                        <a:t>/on top of</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i="0" noProof="0" dirty="0">
                          <a:solidFill>
                            <a:srgbClr val="0D0D0D"/>
                          </a:solidFill>
                          <a:effectLst/>
                          <a:latin typeface="Comic Sans MS" panose="030F0902030302020204" pitchFamily="66" charset="0"/>
                        </a:rPr>
                        <a:t>dans / sur  </a:t>
                      </a:r>
                      <a:r>
                        <a:rPr lang="fr-FR" sz="750" b="0" u="none" baseline="0" noProof="0" dirty="0">
                          <a:solidFill>
                            <a:schemeClr val="tx1"/>
                          </a:solidFill>
                          <a:latin typeface="Comic Sans MS" panose="030F0702030302020204" pitchFamily="66" charset="0"/>
                        </a:rPr>
                        <a:t> – in/on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i="0" noProof="0" dirty="0">
                          <a:solidFill>
                            <a:srgbClr val="0D0D0D"/>
                          </a:solidFill>
                          <a:effectLst/>
                          <a:latin typeface="Comic Sans MS" panose="030F0902030302020204" pitchFamily="66" charset="0"/>
                        </a:rPr>
                        <a:t>à droite de  </a:t>
                      </a:r>
                      <a:r>
                        <a:rPr lang="fr-FR" sz="750" b="0" u="none" baseline="0" noProof="0" dirty="0">
                          <a:solidFill>
                            <a:schemeClr val="tx1"/>
                          </a:solidFill>
                          <a:latin typeface="Comic Sans MS" panose="030F0702030302020204" pitchFamily="66" charset="0"/>
                        </a:rPr>
                        <a:t>– to the right of</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i="0" noProof="0" dirty="0">
                          <a:solidFill>
                            <a:srgbClr val="0D0D0D"/>
                          </a:solidFill>
                          <a:effectLst/>
                          <a:latin typeface="Comic Sans MS" panose="030F0902030302020204" pitchFamily="66" charset="0"/>
                        </a:rPr>
                        <a:t>à gauche de</a:t>
                      </a:r>
                      <a:r>
                        <a:rPr lang="fr-FR" sz="750" b="0" i="0" u="none" baseline="0" noProof="0" dirty="0">
                          <a:solidFill>
                            <a:schemeClr val="lt1"/>
                          </a:solidFill>
                          <a:effectLst/>
                          <a:latin typeface="Comic Sans MS" panose="030F0902030302020204" pitchFamily="66" charset="0"/>
                        </a:rPr>
                        <a:t> </a:t>
                      </a:r>
                      <a:r>
                        <a:rPr lang="fr-FR" sz="750" b="0" u="none" baseline="0" noProof="0" dirty="0">
                          <a:solidFill>
                            <a:schemeClr val="tx1"/>
                          </a:solidFill>
                          <a:latin typeface="Comic Sans MS" panose="030F0702030302020204" pitchFamily="66" charset="0"/>
                        </a:rPr>
                        <a:t>– to the </a:t>
                      </a:r>
                      <a:r>
                        <a:rPr lang="fr-FR" sz="750" b="0" u="none" baseline="0" noProof="0" dirty="0" err="1">
                          <a:solidFill>
                            <a:schemeClr val="tx1"/>
                          </a:solidFill>
                          <a:latin typeface="Comic Sans MS" panose="030F0702030302020204" pitchFamily="66" charset="0"/>
                        </a:rPr>
                        <a:t>left</a:t>
                      </a:r>
                      <a:r>
                        <a:rPr lang="fr-FR" sz="750" b="0" u="none" baseline="0" noProof="0" dirty="0">
                          <a:solidFill>
                            <a:schemeClr val="tx1"/>
                          </a:solidFill>
                          <a:latin typeface="Comic Sans MS" panose="030F0702030302020204" pitchFamily="66" charset="0"/>
                        </a:rPr>
                        <a:t> of</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graphicFrame>
        <p:nvGraphicFramePr>
          <p:cNvPr id="33" name="Table 32">
            <a:extLst>
              <a:ext uri="{FF2B5EF4-FFF2-40B4-BE49-F238E27FC236}">
                <a16:creationId xmlns:a16="http://schemas.microsoft.com/office/drawing/2014/main" id="{07B0D5D9-CE88-47D1-8EA4-71B8C5AF1C63}"/>
              </a:ext>
            </a:extLst>
          </p:cNvPr>
          <p:cNvGraphicFramePr>
            <a:graphicFrameLocks noGrp="1"/>
          </p:cNvGraphicFramePr>
          <p:nvPr>
            <p:extLst>
              <p:ext uri="{D42A27DB-BD31-4B8C-83A1-F6EECF244321}">
                <p14:modId xmlns:p14="http://schemas.microsoft.com/office/powerpoint/2010/main" val="756792899"/>
              </p:ext>
            </p:extLst>
          </p:nvPr>
        </p:nvGraphicFramePr>
        <p:xfrm>
          <a:off x="2334662" y="5595050"/>
          <a:ext cx="3692512" cy="1226716"/>
        </p:xfrm>
        <a:graphic>
          <a:graphicData uri="http://schemas.openxmlformats.org/drawingml/2006/table">
            <a:tbl>
              <a:tblPr firstRow="1" bandRow="1">
                <a:tableStyleId>{5C22544A-7EE6-4342-B048-85BDC9FD1C3A}</a:tableStyleId>
              </a:tblPr>
              <a:tblGrid>
                <a:gridCol w="347294">
                  <a:extLst>
                    <a:ext uri="{9D8B030D-6E8A-4147-A177-3AD203B41FA5}">
                      <a16:colId xmlns:a16="http://schemas.microsoft.com/office/drawing/2014/main" val="212312847"/>
                    </a:ext>
                  </a:extLst>
                </a:gridCol>
                <a:gridCol w="3345218">
                  <a:extLst>
                    <a:ext uri="{9D8B030D-6E8A-4147-A177-3AD203B41FA5}">
                      <a16:colId xmlns:a16="http://schemas.microsoft.com/office/drawing/2014/main" val="3813713256"/>
                    </a:ext>
                  </a:extLst>
                </a:gridCol>
              </a:tblGrid>
              <a:tr h="1226716">
                <a:tc>
                  <a:txBody>
                    <a:bodyPr/>
                    <a:lstStyle/>
                    <a:p>
                      <a:pPr algn="ctr"/>
                      <a:r>
                        <a:rPr lang="fr-FR" sz="1100" b="0" noProof="0">
                          <a:solidFill>
                            <a:schemeClr val="tx1"/>
                          </a:solidFill>
                          <a:latin typeface="Comic Sans MS" panose="030F0902030302020204" pitchFamily="66" charset="0"/>
                        </a:rPr>
                        <a:t>Prepositions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indent="0">
                        <a:buFont typeface="+mj-lt"/>
                        <a:buNone/>
                      </a:pPr>
                      <a:r>
                        <a:rPr lang="fr-FR" sz="750" b="0" i="0" noProof="0" dirty="0">
                          <a:solidFill>
                            <a:srgbClr val="0D0D0D"/>
                          </a:solidFill>
                          <a:effectLst/>
                          <a:latin typeface="Comic Sans MS" panose="030F0902030302020204" pitchFamily="66" charset="0"/>
                        </a:rPr>
                        <a:t>J'ai ma propre chambre </a:t>
                      </a:r>
                      <a:r>
                        <a:rPr lang="fr-FR" sz="750" b="0" u="none" baseline="0" noProof="0" dirty="0">
                          <a:solidFill>
                            <a:schemeClr val="tx1"/>
                          </a:solidFill>
                          <a:latin typeface="Comic Sans MS" panose="030F0902030302020204" pitchFamily="66" charset="0"/>
                        </a:rPr>
                        <a:t>– I have </a:t>
                      </a:r>
                      <a:r>
                        <a:rPr lang="fr-FR" sz="750" b="0" u="none" baseline="0" noProof="0" dirty="0" err="1">
                          <a:solidFill>
                            <a:schemeClr val="tx1"/>
                          </a:solidFill>
                          <a:latin typeface="Comic Sans MS" panose="030F0902030302020204" pitchFamily="66" charset="0"/>
                        </a:rPr>
                        <a:t>my</a:t>
                      </a:r>
                      <a:r>
                        <a:rPr lang="fr-FR" sz="750" b="0" u="none" baseline="0" noProof="0" dirty="0">
                          <a:solidFill>
                            <a:schemeClr val="tx1"/>
                          </a:solidFill>
                          <a:latin typeface="Comic Sans MS" panose="030F0902030302020204" pitchFamily="66" charset="0"/>
                        </a:rPr>
                        <a:t> </a:t>
                      </a:r>
                      <a:r>
                        <a:rPr lang="fr-FR" sz="750" b="0" u="none" baseline="0" noProof="0" dirty="0" err="1">
                          <a:solidFill>
                            <a:schemeClr val="tx1"/>
                          </a:solidFill>
                          <a:latin typeface="Comic Sans MS" panose="030F0902030302020204" pitchFamily="66" charset="0"/>
                        </a:rPr>
                        <a:t>own</a:t>
                      </a:r>
                      <a:r>
                        <a:rPr lang="fr-FR" sz="750" b="0" u="none" baseline="0" noProof="0" dirty="0">
                          <a:solidFill>
                            <a:schemeClr val="tx1"/>
                          </a:solidFill>
                          <a:latin typeface="Comic Sans MS" panose="030F0902030302020204" pitchFamily="66" charset="0"/>
                        </a:rPr>
                        <a:t> room</a:t>
                      </a:r>
                    </a:p>
                    <a:p>
                      <a:pPr marL="0" indent="0">
                        <a:buFont typeface="+mj-lt"/>
                        <a:buNone/>
                      </a:pPr>
                      <a:r>
                        <a:rPr lang="fr-FR" sz="750" b="0" i="0" noProof="0" dirty="0">
                          <a:solidFill>
                            <a:srgbClr val="0D0D0D"/>
                          </a:solidFill>
                          <a:effectLst/>
                          <a:latin typeface="Comic Sans MS" panose="030F0902030302020204" pitchFamily="66" charset="0"/>
                        </a:rPr>
                        <a:t>(Je ne) dois pas partager ma chambre </a:t>
                      </a:r>
                      <a:r>
                        <a:rPr lang="fr-FR" sz="750" b="0" u="none" baseline="0" noProof="0" dirty="0">
                          <a:solidFill>
                            <a:schemeClr val="tx1"/>
                          </a:solidFill>
                          <a:latin typeface="Comic Sans MS" panose="030F0902030302020204" pitchFamily="66" charset="0"/>
                        </a:rPr>
                        <a:t>– I (</a:t>
                      </a:r>
                      <a:r>
                        <a:rPr lang="fr-FR" sz="750" b="0" u="none" baseline="0" noProof="0" dirty="0" err="1">
                          <a:solidFill>
                            <a:schemeClr val="tx1"/>
                          </a:solidFill>
                          <a:latin typeface="Comic Sans MS" panose="030F0902030302020204" pitchFamily="66" charset="0"/>
                        </a:rPr>
                        <a:t>don’t</a:t>
                      </a:r>
                      <a:r>
                        <a:rPr lang="fr-FR" sz="750" b="0" u="none" baseline="0" noProof="0" dirty="0">
                          <a:solidFill>
                            <a:schemeClr val="tx1"/>
                          </a:solidFill>
                          <a:latin typeface="Comic Sans MS" panose="030F0902030302020204" pitchFamily="66" charset="0"/>
                        </a:rPr>
                        <a:t>) have to </a:t>
                      </a:r>
                      <a:r>
                        <a:rPr lang="fr-FR" sz="750" b="0" u="none" baseline="0" noProof="0" dirty="0" err="1">
                          <a:solidFill>
                            <a:schemeClr val="tx1"/>
                          </a:solidFill>
                          <a:latin typeface="Comic Sans MS" panose="030F0902030302020204" pitchFamily="66" charset="0"/>
                        </a:rPr>
                        <a:t>share</a:t>
                      </a:r>
                      <a:r>
                        <a:rPr lang="fr-FR" sz="750" b="0" u="none" baseline="0" noProof="0" dirty="0">
                          <a:solidFill>
                            <a:schemeClr val="tx1"/>
                          </a:solidFill>
                          <a:latin typeface="Comic Sans MS" panose="030F0902030302020204" pitchFamily="66" charset="0"/>
                        </a:rPr>
                        <a:t> </a:t>
                      </a:r>
                      <a:r>
                        <a:rPr lang="fr-FR" sz="750" b="0" u="none" baseline="0" noProof="0" dirty="0" err="1">
                          <a:solidFill>
                            <a:schemeClr val="tx1"/>
                          </a:solidFill>
                          <a:latin typeface="Comic Sans MS" panose="030F0902030302020204" pitchFamily="66" charset="0"/>
                        </a:rPr>
                        <a:t>my</a:t>
                      </a:r>
                      <a:r>
                        <a:rPr lang="fr-FR" sz="750" b="0" u="none" baseline="0" noProof="0" dirty="0">
                          <a:solidFill>
                            <a:schemeClr val="tx1"/>
                          </a:solidFill>
                          <a:latin typeface="Comic Sans MS" panose="030F0902030302020204" pitchFamily="66" charset="0"/>
                        </a:rPr>
                        <a:t> room</a:t>
                      </a:r>
                    </a:p>
                    <a:p>
                      <a:pPr marL="0" indent="0">
                        <a:buFont typeface="+mj-lt"/>
                        <a:buNone/>
                      </a:pPr>
                      <a:r>
                        <a:rPr lang="fr-FR" sz="750" b="0" i="0" noProof="0" dirty="0">
                          <a:solidFill>
                            <a:srgbClr val="0D0D0D"/>
                          </a:solidFill>
                          <a:effectLst/>
                          <a:latin typeface="Comic Sans MS" panose="030F0902030302020204" pitchFamily="66" charset="0"/>
                        </a:rPr>
                        <a:t>La chambre que j'aime le plus est... </a:t>
                      </a:r>
                      <a:r>
                        <a:rPr lang="fr-FR" sz="750" b="0" u="none" baseline="0" noProof="0" dirty="0">
                          <a:solidFill>
                            <a:schemeClr val="tx1"/>
                          </a:solidFill>
                          <a:latin typeface="Comic Sans MS" panose="030F0902030302020204" pitchFamily="66" charset="0"/>
                        </a:rPr>
                        <a:t>- the room I like the </a:t>
                      </a:r>
                      <a:r>
                        <a:rPr lang="fr-FR" sz="750" b="0" u="none" baseline="0" noProof="0" dirty="0" err="1">
                          <a:solidFill>
                            <a:schemeClr val="tx1"/>
                          </a:solidFill>
                          <a:latin typeface="Comic Sans MS" panose="030F0902030302020204" pitchFamily="66" charset="0"/>
                        </a:rPr>
                        <a:t>most</a:t>
                      </a:r>
                      <a:r>
                        <a:rPr lang="fr-FR" sz="750" b="0" u="none" baseline="0" noProof="0" dirty="0">
                          <a:solidFill>
                            <a:schemeClr val="tx1"/>
                          </a:solidFill>
                          <a:latin typeface="Comic Sans MS" panose="030F0902030302020204" pitchFamily="66" charset="0"/>
                        </a:rPr>
                        <a:t> </a:t>
                      </a:r>
                      <a:r>
                        <a:rPr lang="fr-FR" sz="750" b="0" u="none" baseline="0" noProof="0" dirty="0" err="1">
                          <a:solidFill>
                            <a:schemeClr val="tx1"/>
                          </a:solidFill>
                          <a:latin typeface="Comic Sans MS" panose="030F0902030302020204" pitchFamily="66" charset="0"/>
                        </a:rPr>
                        <a:t>is</a:t>
                      </a:r>
                      <a:r>
                        <a:rPr lang="fr-FR" sz="750" b="0" u="none" baseline="0" noProof="0" dirty="0">
                          <a:solidFill>
                            <a:schemeClr val="tx1"/>
                          </a:solidFill>
                          <a:latin typeface="Comic Sans MS" panose="030F0902030302020204" pitchFamily="66" charset="0"/>
                        </a:rPr>
                        <a:t>…</a:t>
                      </a:r>
                    </a:p>
                    <a:p>
                      <a:pPr marL="0" indent="0">
                        <a:buFont typeface="+mj-lt"/>
                        <a:buNone/>
                      </a:pPr>
                      <a:r>
                        <a:rPr lang="fr-FR" sz="750" b="0" i="0" noProof="0" dirty="0">
                          <a:solidFill>
                            <a:srgbClr val="0D0D0D"/>
                          </a:solidFill>
                          <a:effectLst/>
                          <a:latin typeface="Comic Sans MS" panose="030F0902030302020204" pitchFamily="66" charset="0"/>
                        </a:rPr>
                        <a:t>Les toilettes ont besoin d'une </a:t>
                      </a:r>
                      <a:r>
                        <a:rPr lang="fr-FR" sz="750" b="0" i="0" noProof="0" dirty="0" err="1">
                          <a:solidFill>
                            <a:srgbClr val="0D0D0D"/>
                          </a:solidFill>
                          <a:effectLst/>
                          <a:latin typeface="Comic Sans MS" panose="030F0902030302020204" pitchFamily="66" charset="0"/>
                        </a:rPr>
                        <a:t>renovation</a:t>
                      </a:r>
                      <a:r>
                        <a:rPr lang="fr-FR" sz="750" b="0" i="0" noProof="0" dirty="0">
                          <a:solidFill>
                            <a:srgbClr val="0D0D0D"/>
                          </a:solidFill>
                          <a:effectLst/>
                          <a:latin typeface="Comic Sans MS" panose="030F0902030302020204" pitchFamily="66" charset="0"/>
                        </a:rPr>
                        <a:t> </a:t>
                      </a:r>
                      <a:r>
                        <a:rPr lang="fr-FR" sz="750" b="0" u="none" baseline="0" noProof="0" dirty="0">
                          <a:solidFill>
                            <a:schemeClr val="tx1"/>
                          </a:solidFill>
                          <a:latin typeface="Comic Sans MS" panose="030F0902030302020204" pitchFamily="66" charset="0"/>
                        </a:rPr>
                        <a:t>– the </a:t>
                      </a:r>
                      <a:r>
                        <a:rPr lang="fr-FR" sz="750" b="0" u="none" baseline="0" noProof="0" dirty="0" err="1">
                          <a:solidFill>
                            <a:schemeClr val="tx1"/>
                          </a:solidFill>
                          <a:latin typeface="Comic Sans MS" panose="030F0902030302020204" pitchFamily="66" charset="0"/>
                        </a:rPr>
                        <a:t>toilet</a:t>
                      </a:r>
                      <a:r>
                        <a:rPr lang="fr-FR" sz="750" b="0" u="none" baseline="0" noProof="0" dirty="0">
                          <a:solidFill>
                            <a:schemeClr val="tx1"/>
                          </a:solidFill>
                          <a:latin typeface="Comic Sans MS" panose="030F0902030302020204" pitchFamily="66" charset="0"/>
                        </a:rPr>
                        <a:t> </a:t>
                      </a:r>
                      <a:r>
                        <a:rPr lang="fr-FR" sz="750" b="0" u="none" baseline="0" noProof="0" dirty="0" err="1">
                          <a:solidFill>
                            <a:schemeClr val="tx1"/>
                          </a:solidFill>
                          <a:latin typeface="Comic Sans MS" panose="030F0902030302020204" pitchFamily="66" charset="0"/>
                        </a:rPr>
                        <a:t>needs</a:t>
                      </a:r>
                      <a:r>
                        <a:rPr lang="fr-FR" sz="750" b="0" u="none" baseline="0" noProof="0" dirty="0">
                          <a:solidFill>
                            <a:schemeClr val="tx1"/>
                          </a:solidFill>
                          <a:latin typeface="Comic Sans MS" panose="030F0902030302020204" pitchFamily="66" charset="0"/>
                        </a:rPr>
                        <a:t> </a:t>
                      </a:r>
                      <a:r>
                        <a:rPr lang="fr-FR" sz="750" b="0" u="none" baseline="0" noProof="0" dirty="0" err="1">
                          <a:solidFill>
                            <a:schemeClr val="tx1"/>
                          </a:solidFill>
                          <a:latin typeface="Comic Sans MS" panose="030F0902030302020204" pitchFamily="66" charset="0"/>
                        </a:rPr>
                        <a:t>remodelling</a:t>
                      </a:r>
                      <a:r>
                        <a:rPr lang="fr-FR" sz="750" b="0" u="none" baseline="0" noProof="0" dirty="0">
                          <a:solidFill>
                            <a:schemeClr val="tx1"/>
                          </a:solidFill>
                          <a:latin typeface="Comic Sans MS" panose="030F0902030302020204" pitchFamily="66" charset="0"/>
                        </a:rPr>
                        <a:t>/</a:t>
                      </a:r>
                      <a:r>
                        <a:rPr lang="fr-FR" sz="750" b="0" u="none" baseline="0" noProof="0" dirty="0" err="1">
                          <a:solidFill>
                            <a:schemeClr val="tx1"/>
                          </a:solidFill>
                          <a:latin typeface="Comic Sans MS" panose="030F0902030302020204" pitchFamily="66" charset="0"/>
                        </a:rPr>
                        <a:t>redecorating</a:t>
                      </a:r>
                      <a:endParaRPr lang="fr-FR" sz="750" b="0" u="none" baseline="0" noProof="0" dirty="0">
                        <a:solidFill>
                          <a:schemeClr val="tx1"/>
                        </a:solidFill>
                        <a:latin typeface="Comic Sans MS" panose="030F0902030302020204" pitchFamily="66" charset="0"/>
                      </a:endParaRPr>
                    </a:p>
                    <a:p>
                      <a:pPr marL="0" indent="0">
                        <a:buFont typeface="+mj-lt"/>
                        <a:buNone/>
                      </a:pPr>
                      <a:r>
                        <a:rPr lang="fr-FR" sz="750" b="0" i="0" noProof="0" dirty="0">
                          <a:solidFill>
                            <a:srgbClr val="0D0D0D"/>
                          </a:solidFill>
                          <a:effectLst/>
                          <a:latin typeface="Comic Sans MS" panose="030F0902030302020204" pitchFamily="66" charset="0"/>
                        </a:rPr>
                        <a:t>Ma chambre peut être très désordonnée</a:t>
                      </a:r>
                      <a:r>
                        <a:rPr lang="fr-FR" sz="750" b="0" u="none" baseline="0" noProof="0" dirty="0">
                          <a:solidFill>
                            <a:schemeClr val="tx1"/>
                          </a:solidFill>
                          <a:latin typeface="Comic Sans MS" panose="030F0902030302020204" pitchFamily="66" charset="0"/>
                        </a:rPr>
                        <a:t> – </a:t>
                      </a:r>
                      <a:r>
                        <a:rPr lang="fr-FR" sz="750" b="0" u="none" baseline="0" noProof="0" dirty="0" err="1">
                          <a:solidFill>
                            <a:schemeClr val="tx1"/>
                          </a:solidFill>
                          <a:latin typeface="Comic Sans MS" panose="030F0902030302020204" pitchFamily="66" charset="0"/>
                        </a:rPr>
                        <a:t>my</a:t>
                      </a:r>
                      <a:r>
                        <a:rPr lang="fr-FR" sz="750" b="0" u="none" baseline="0" noProof="0" dirty="0">
                          <a:solidFill>
                            <a:schemeClr val="tx1"/>
                          </a:solidFill>
                          <a:latin typeface="Comic Sans MS" panose="030F0902030302020204" pitchFamily="66" charset="0"/>
                        </a:rPr>
                        <a:t> room can </a:t>
                      </a:r>
                      <a:r>
                        <a:rPr lang="fr-FR" sz="750" b="0" u="none" baseline="0" noProof="0" dirty="0" err="1">
                          <a:solidFill>
                            <a:schemeClr val="tx1"/>
                          </a:solidFill>
                          <a:latin typeface="Comic Sans MS" panose="030F0902030302020204" pitchFamily="66" charset="0"/>
                        </a:rPr>
                        <a:t>be</a:t>
                      </a:r>
                      <a:r>
                        <a:rPr lang="fr-FR" sz="750" b="0" u="none" baseline="0" noProof="0" dirty="0">
                          <a:solidFill>
                            <a:schemeClr val="tx1"/>
                          </a:solidFill>
                          <a:latin typeface="Comic Sans MS" panose="030F0902030302020204" pitchFamily="66" charset="0"/>
                        </a:rPr>
                        <a:t> </a:t>
                      </a:r>
                      <a:r>
                        <a:rPr lang="fr-FR" sz="750" b="0" u="none" baseline="0" noProof="0" dirty="0" err="1">
                          <a:solidFill>
                            <a:schemeClr val="tx1"/>
                          </a:solidFill>
                          <a:latin typeface="Comic Sans MS" panose="030F0902030302020204" pitchFamily="66" charset="0"/>
                        </a:rPr>
                        <a:t>very</a:t>
                      </a:r>
                      <a:r>
                        <a:rPr lang="fr-FR" sz="750" b="0" u="none" baseline="0" noProof="0" dirty="0">
                          <a:solidFill>
                            <a:schemeClr val="tx1"/>
                          </a:solidFill>
                          <a:latin typeface="Comic Sans MS" panose="030F0902030302020204" pitchFamily="66" charset="0"/>
                        </a:rPr>
                        <a:t> </a:t>
                      </a:r>
                      <a:r>
                        <a:rPr lang="fr-FR" sz="750" b="0" u="none" baseline="0" noProof="0" dirty="0" err="1">
                          <a:solidFill>
                            <a:schemeClr val="tx1"/>
                          </a:solidFill>
                          <a:latin typeface="Comic Sans MS" panose="030F0902030302020204" pitchFamily="66" charset="0"/>
                        </a:rPr>
                        <a:t>messy</a:t>
                      </a:r>
                      <a:endParaRPr lang="fr-FR" sz="750" b="0" u="none" baseline="0" noProof="0" dirty="0">
                        <a:solidFill>
                          <a:schemeClr val="tx1"/>
                        </a:solidFill>
                        <a:latin typeface="Comic Sans MS" panose="030F0902030302020204" pitchFamily="66" charset="0"/>
                      </a:endParaRPr>
                    </a:p>
                    <a:p>
                      <a:pPr marL="0" indent="0">
                        <a:buFont typeface="+mj-lt"/>
                        <a:buNone/>
                      </a:pPr>
                      <a:r>
                        <a:rPr lang="fr-FR" sz="750" b="0" i="0" noProof="0" dirty="0">
                          <a:solidFill>
                            <a:srgbClr val="0D0D0D"/>
                          </a:solidFill>
                          <a:effectLst/>
                          <a:latin typeface="Comic Sans MS" panose="030F0902030302020204" pitchFamily="66" charset="0"/>
                        </a:rPr>
                        <a:t>Mon frère n'aime pas notre maison parce que... </a:t>
                      </a:r>
                      <a:r>
                        <a:rPr lang="fr-FR" sz="750" b="0" u="none" baseline="0" noProof="0" dirty="0">
                          <a:solidFill>
                            <a:schemeClr val="tx1"/>
                          </a:solidFill>
                          <a:latin typeface="Comic Sans MS" panose="030F0902030302020204" pitchFamily="66" charset="0"/>
                        </a:rPr>
                        <a:t>- </a:t>
                      </a:r>
                      <a:r>
                        <a:rPr lang="fr-FR" sz="750" b="0" u="none" baseline="0" noProof="0" dirty="0" err="1">
                          <a:solidFill>
                            <a:schemeClr val="tx1"/>
                          </a:solidFill>
                          <a:latin typeface="Comic Sans MS" panose="030F0902030302020204" pitchFamily="66" charset="0"/>
                        </a:rPr>
                        <a:t>my</a:t>
                      </a:r>
                      <a:r>
                        <a:rPr lang="fr-FR" sz="750" b="0" u="none" baseline="0" noProof="0" dirty="0">
                          <a:solidFill>
                            <a:schemeClr val="tx1"/>
                          </a:solidFill>
                          <a:latin typeface="Comic Sans MS" panose="030F0902030302020204" pitchFamily="66" charset="0"/>
                        </a:rPr>
                        <a:t> </a:t>
                      </a:r>
                      <a:r>
                        <a:rPr lang="fr-FR" sz="750" b="0" u="none" baseline="0" noProof="0" dirty="0" err="1">
                          <a:solidFill>
                            <a:schemeClr val="tx1"/>
                          </a:solidFill>
                          <a:latin typeface="Comic Sans MS" panose="030F0902030302020204" pitchFamily="66" charset="0"/>
                        </a:rPr>
                        <a:t>brother</a:t>
                      </a:r>
                      <a:r>
                        <a:rPr lang="fr-FR" sz="750" b="0" u="none" baseline="0" noProof="0" dirty="0">
                          <a:solidFill>
                            <a:schemeClr val="tx1"/>
                          </a:solidFill>
                          <a:latin typeface="Comic Sans MS" panose="030F0902030302020204" pitchFamily="66" charset="0"/>
                        </a:rPr>
                        <a:t> </a:t>
                      </a:r>
                      <a:r>
                        <a:rPr lang="fr-FR" sz="750" b="0" u="none" baseline="0" noProof="0" dirty="0" err="1">
                          <a:solidFill>
                            <a:schemeClr val="tx1"/>
                          </a:solidFill>
                          <a:latin typeface="Comic Sans MS" panose="030F0902030302020204" pitchFamily="66" charset="0"/>
                        </a:rPr>
                        <a:t>doesn’t</a:t>
                      </a:r>
                      <a:r>
                        <a:rPr lang="fr-FR" sz="750" b="0" u="none" baseline="0" noProof="0" dirty="0">
                          <a:solidFill>
                            <a:schemeClr val="tx1"/>
                          </a:solidFill>
                          <a:latin typeface="Comic Sans MS" panose="030F0902030302020204" pitchFamily="66" charset="0"/>
                        </a:rPr>
                        <a:t> like </a:t>
                      </a:r>
                      <a:r>
                        <a:rPr lang="fr-FR" sz="750" b="0" u="none" baseline="0" noProof="0" dirty="0" err="1">
                          <a:solidFill>
                            <a:schemeClr val="tx1"/>
                          </a:solidFill>
                          <a:latin typeface="Comic Sans MS" panose="030F0902030302020204" pitchFamily="66" charset="0"/>
                        </a:rPr>
                        <a:t>our</a:t>
                      </a:r>
                      <a:r>
                        <a:rPr lang="fr-FR" sz="750" b="0" u="none" baseline="0" noProof="0" dirty="0">
                          <a:solidFill>
                            <a:schemeClr val="tx1"/>
                          </a:solidFill>
                          <a:latin typeface="Comic Sans MS" panose="030F0902030302020204" pitchFamily="66" charset="0"/>
                        </a:rPr>
                        <a:t> house </a:t>
                      </a:r>
                      <a:r>
                        <a:rPr lang="fr-FR" sz="750" b="0" u="none" baseline="0" noProof="0" dirty="0" err="1">
                          <a:solidFill>
                            <a:schemeClr val="tx1"/>
                          </a:solidFill>
                          <a:latin typeface="Comic Sans MS" panose="030F0902030302020204" pitchFamily="66" charset="0"/>
                        </a:rPr>
                        <a:t>because</a:t>
                      </a:r>
                      <a:r>
                        <a:rPr lang="fr-FR" sz="750" b="0" u="none" baseline="0" noProof="0" dirty="0">
                          <a:solidFill>
                            <a:schemeClr val="tx1"/>
                          </a:solidFill>
                          <a:latin typeface="Comic Sans MS" panose="030F0902030302020204" pitchFamily="66" charset="0"/>
                        </a:rPr>
                        <a:t>…</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sp>
        <p:nvSpPr>
          <p:cNvPr id="3" name="TextBox 2">
            <a:extLst>
              <a:ext uri="{FF2B5EF4-FFF2-40B4-BE49-F238E27FC236}">
                <a16:creationId xmlns:a16="http://schemas.microsoft.com/office/drawing/2014/main" id="{FE95BDCB-CB04-480C-8830-7B069C403418}"/>
              </a:ext>
            </a:extLst>
          </p:cNvPr>
          <p:cNvSpPr txBox="1"/>
          <p:nvPr/>
        </p:nvSpPr>
        <p:spPr>
          <a:xfrm>
            <a:off x="8711159" y="6514784"/>
            <a:ext cx="475488" cy="369332"/>
          </a:xfrm>
          <a:prstGeom prst="rect">
            <a:avLst/>
          </a:prstGeom>
          <a:noFill/>
          <a:ln>
            <a:noFill/>
          </a:ln>
        </p:spPr>
        <p:txBody>
          <a:bodyPr wrap="square" lIns="91440" tIns="45720" rIns="91440" bIns="45720" rtlCol="0" anchor="t">
            <a:spAutoFit/>
          </a:bodyPr>
          <a:lstStyle/>
          <a:p>
            <a:r>
              <a:rPr lang="en-GB">
                <a:latin typeface="Comic Sans MS"/>
              </a:rPr>
              <a:t>1</a:t>
            </a:r>
            <a:endParaRPr lang="en-GB">
              <a:latin typeface="Comic Sans MS" panose="030F0702030302020204" pitchFamily="66" charset="0"/>
            </a:endParaRPr>
          </a:p>
        </p:txBody>
      </p:sp>
      <p:sp>
        <p:nvSpPr>
          <p:cNvPr id="6" name="TextBox 5">
            <a:extLst>
              <a:ext uri="{FF2B5EF4-FFF2-40B4-BE49-F238E27FC236}">
                <a16:creationId xmlns:a16="http://schemas.microsoft.com/office/drawing/2014/main" id="{E40BB0B6-3991-70C9-035A-E032CB03F134}"/>
              </a:ext>
            </a:extLst>
          </p:cNvPr>
          <p:cNvSpPr txBox="1"/>
          <p:nvPr/>
        </p:nvSpPr>
        <p:spPr>
          <a:xfrm>
            <a:off x="-1541254" y="1897511"/>
            <a:ext cx="213520" cy="207749"/>
          </a:xfrm>
          <a:prstGeom prst="rect">
            <a:avLst/>
          </a:prstGeom>
          <a:noFill/>
        </p:spPr>
        <p:txBody>
          <a:bodyPr wrap="none" rtlCol="0">
            <a:spAutoFit/>
          </a:bodyPr>
          <a:lstStyle/>
          <a:p>
            <a:r>
              <a:rPr lang="en-US" sz="750">
                <a:latin typeface="Comic Sans MS" panose="030F0902030302020204" pitchFamily="66" charset="0"/>
              </a:rPr>
              <a:t> </a:t>
            </a:r>
          </a:p>
        </p:txBody>
      </p:sp>
      <p:sp>
        <p:nvSpPr>
          <p:cNvPr id="24" name="TextBox 23">
            <a:extLst>
              <a:ext uri="{FF2B5EF4-FFF2-40B4-BE49-F238E27FC236}">
                <a16:creationId xmlns:a16="http://schemas.microsoft.com/office/drawing/2014/main" id="{2D2B728C-B140-221B-6351-76F8F5EFB5ED}"/>
              </a:ext>
            </a:extLst>
          </p:cNvPr>
          <p:cNvSpPr txBox="1"/>
          <p:nvPr/>
        </p:nvSpPr>
        <p:spPr>
          <a:xfrm>
            <a:off x="-1001210" y="4265271"/>
            <a:ext cx="184731" cy="207749"/>
          </a:xfrm>
          <a:prstGeom prst="rect">
            <a:avLst/>
          </a:prstGeom>
          <a:noFill/>
        </p:spPr>
        <p:txBody>
          <a:bodyPr wrap="none" rtlCol="0">
            <a:spAutoFit/>
          </a:bodyPr>
          <a:lstStyle/>
          <a:p>
            <a:endParaRPr lang="en-US" sz="750">
              <a:latin typeface="Comic Sans MS" panose="030F0902030302020204" pitchFamily="66" charset="0"/>
            </a:endParaRPr>
          </a:p>
        </p:txBody>
      </p:sp>
      <p:graphicFrame>
        <p:nvGraphicFramePr>
          <p:cNvPr id="53" name="Table 52">
            <a:extLst>
              <a:ext uri="{FF2B5EF4-FFF2-40B4-BE49-F238E27FC236}">
                <a16:creationId xmlns:a16="http://schemas.microsoft.com/office/drawing/2014/main" id="{DF3B1159-64DE-0B13-6880-6B8D73313980}"/>
              </a:ext>
            </a:extLst>
          </p:cNvPr>
          <p:cNvGraphicFramePr>
            <a:graphicFrameLocks noGrp="1"/>
          </p:cNvGraphicFramePr>
          <p:nvPr>
            <p:extLst>
              <p:ext uri="{D42A27DB-BD31-4B8C-83A1-F6EECF244321}">
                <p14:modId xmlns:p14="http://schemas.microsoft.com/office/powerpoint/2010/main" val="1837705128"/>
              </p:ext>
            </p:extLst>
          </p:nvPr>
        </p:nvGraphicFramePr>
        <p:xfrm>
          <a:off x="1878227" y="118312"/>
          <a:ext cx="7146310" cy="370840"/>
        </p:xfrm>
        <a:graphic>
          <a:graphicData uri="http://schemas.openxmlformats.org/drawingml/2006/table">
            <a:tbl>
              <a:tblPr firstRow="1" bandRow="1">
                <a:tableStyleId>{5C22544A-7EE6-4342-B048-85BDC9FD1C3A}</a:tableStyleId>
              </a:tblPr>
              <a:tblGrid>
                <a:gridCol w="714631">
                  <a:extLst>
                    <a:ext uri="{9D8B030D-6E8A-4147-A177-3AD203B41FA5}">
                      <a16:colId xmlns:a16="http://schemas.microsoft.com/office/drawing/2014/main" val="608704029"/>
                    </a:ext>
                  </a:extLst>
                </a:gridCol>
                <a:gridCol w="558115">
                  <a:extLst>
                    <a:ext uri="{9D8B030D-6E8A-4147-A177-3AD203B41FA5}">
                      <a16:colId xmlns:a16="http://schemas.microsoft.com/office/drawing/2014/main" val="261720091"/>
                    </a:ext>
                  </a:extLst>
                </a:gridCol>
                <a:gridCol w="871147">
                  <a:extLst>
                    <a:ext uri="{9D8B030D-6E8A-4147-A177-3AD203B41FA5}">
                      <a16:colId xmlns:a16="http://schemas.microsoft.com/office/drawing/2014/main" val="2066585577"/>
                    </a:ext>
                  </a:extLst>
                </a:gridCol>
                <a:gridCol w="714631">
                  <a:extLst>
                    <a:ext uri="{9D8B030D-6E8A-4147-A177-3AD203B41FA5}">
                      <a16:colId xmlns:a16="http://schemas.microsoft.com/office/drawing/2014/main" val="1734244724"/>
                    </a:ext>
                  </a:extLst>
                </a:gridCol>
                <a:gridCol w="749649">
                  <a:extLst>
                    <a:ext uri="{9D8B030D-6E8A-4147-A177-3AD203B41FA5}">
                      <a16:colId xmlns:a16="http://schemas.microsoft.com/office/drawing/2014/main" val="817768713"/>
                    </a:ext>
                  </a:extLst>
                </a:gridCol>
                <a:gridCol w="679613">
                  <a:extLst>
                    <a:ext uri="{9D8B030D-6E8A-4147-A177-3AD203B41FA5}">
                      <a16:colId xmlns:a16="http://schemas.microsoft.com/office/drawing/2014/main" val="3691926618"/>
                    </a:ext>
                  </a:extLst>
                </a:gridCol>
                <a:gridCol w="714631">
                  <a:extLst>
                    <a:ext uri="{9D8B030D-6E8A-4147-A177-3AD203B41FA5}">
                      <a16:colId xmlns:a16="http://schemas.microsoft.com/office/drawing/2014/main" val="363786182"/>
                    </a:ext>
                  </a:extLst>
                </a:gridCol>
                <a:gridCol w="656978">
                  <a:extLst>
                    <a:ext uri="{9D8B030D-6E8A-4147-A177-3AD203B41FA5}">
                      <a16:colId xmlns:a16="http://schemas.microsoft.com/office/drawing/2014/main" val="4251638867"/>
                    </a:ext>
                  </a:extLst>
                </a:gridCol>
                <a:gridCol w="772284">
                  <a:extLst>
                    <a:ext uri="{9D8B030D-6E8A-4147-A177-3AD203B41FA5}">
                      <a16:colId xmlns:a16="http://schemas.microsoft.com/office/drawing/2014/main" val="9189234"/>
                    </a:ext>
                  </a:extLst>
                </a:gridCol>
                <a:gridCol w="714631">
                  <a:extLst>
                    <a:ext uri="{9D8B030D-6E8A-4147-A177-3AD203B41FA5}">
                      <a16:colId xmlns:a16="http://schemas.microsoft.com/office/drawing/2014/main" val="2855364894"/>
                    </a:ext>
                  </a:extLst>
                </a:gridCol>
              </a:tblGrid>
              <a:tr h="370840">
                <a:tc>
                  <a:txBody>
                    <a:bodyPr/>
                    <a:lstStyle/>
                    <a:p>
                      <a:r>
                        <a:rPr lang="en-GB" sz="700" dirty="0">
                          <a:solidFill>
                            <a:schemeClr val="tx1"/>
                          </a:solidFill>
                          <a:latin typeface="Comic Sans MS" panose="030F0702030302020204" pitchFamily="66" charset="0"/>
                        </a:rPr>
                        <a:t>My House 1</a:t>
                      </a:r>
                      <a:endParaRPr lang="en-US" sz="750" dirty="0">
                        <a:solidFill>
                          <a:schemeClr val="tx1"/>
                        </a:solidFill>
                        <a:latin typeface="Comic Sans MS" panose="030F0902030302020204"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50" dirty="0">
                        <a:solidFill>
                          <a:schemeClr val="tx1"/>
                        </a:solidFill>
                        <a:latin typeface="Comic Sans MS" panose="030F0902030302020204"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Comic Sans MS" panose="030F0702030302020204" pitchFamily="66" charset="0"/>
                        </a:rPr>
                        <a:t>My House 2</a:t>
                      </a:r>
                      <a:endParaRPr lang="en-US" sz="800" dirty="0">
                        <a:solidFill>
                          <a:schemeClr val="tx1"/>
                        </a:solidFill>
                        <a:latin typeface="Comic Sans MS" panose="030F0902030302020204" pitchFamily="66" charset="0"/>
                      </a:endParaRPr>
                    </a:p>
                    <a:p>
                      <a:endParaRPr lang="en-US" sz="750" dirty="0">
                        <a:solidFill>
                          <a:schemeClr val="tx1"/>
                        </a:solidFill>
                        <a:latin typeface="Comic Sans MS" panose="030F0902030302020204"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50" dirty="0">
                        <a:solidFill>
                          <a:schemeClr val="tx1"/>
                        </a:solidFill>
                        <a:latin typeface="Comic Sans MS" panose="030F0902030302020204"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750" dirty="0">
                          <a:solidFill>
                            <a:schemeClr val="tx1"/>
                          </a:solidFill>
                          <a:latin typeface="Comic Sans MS" panose="030F0902030302020204" pitchFamily="66" charset="0"/>
                        </a:rPr>
                        <a:t>My House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50" dirty="0">
                        <a:solidFill>
                          <a:schemeClr val="tx1"/>
                        </a:solidFill>
                        <a:latin typeface="Comic Sans MS" panose="030F0902030302020204"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dirty="0">
                          <a:solidFill>
                            <a:schemeClr val="tx1"/>
                          </a:solidFill>
                          <a:latin typeface="Comic Sans MS" panose="030F0902030302020204" pitchFamily="66" charset="0"/>
                        </a:rPr>
                        <a:t>Furniture</a:t>
                      </a:r>
                    </a:p>
                    <a:p>
                      <a:endParaRPr lang="en-US" sz="750" dirty="0">
                        <a:solidFill>
                          <a:schemeClr val="tx1"/>
                        </a:solidFill>
                        <a:latin typeface="Comic Sans MS" panose="030F0902030302020204"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50">
                        <a:solidFill>
                          <a:schemeClr val="tx1"/>
                        </a:solidFill>
                        <a:latin typeface="Comic Sans MS" panose="030F0902030302020204"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750" dirty="0">
                          <a:solidFill>
                            <a:schemeClr val="tx1"/>
                          </a:solidFill>
                          <a:latin typeface="Comic Sans MS" panose="030F0902030302020204" pitchFamily="66" charset="0"/>
                        </a:rPr>
                        <a:t>Prepositions</a:t>
                      </a:r>
                      <a:endParaRPr lang="en-US" sz="750" dirty="0">
                        <a:solidFill>
                          <a:schemeClr val="tx1"/>
                        </a:solidFill>
                        <a:latin typeface="Comic Sans MS" panose="030F0902030302020204"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50" dirty="0">
                        <a:solidFill>
                          <a:schemeClr val="tx1"/>
                        </a:solidFill>
                        <a:latin typeface="Comic Sans MS" panose="030F0902030302020204"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9442142"/>
                  </a:ext>
                </a:extLst>
              </a:tr>
            </a:tbl>
          </a:graphicData>
        </a:graphic>
      </p:graphicFrame>
      <p:graphicFrame>
        <p:nvGraphicFramePr>
          <p:cNvPr id="54" name="Table 53">
            <a:extLst>
              <a:ext uri="{FF2B5EF4-FFF2-40B4-BE49-F238E27FC236}">
                <a16:creationId xmlns:a16="http://schemas.microsoft.com/office/drawing/2014/main" id="{5836CA7D-7316-30D8-26DB-3E2497213C1A}"/>
              </a:ext>
            </a:extLst>
          </p:cNvPr>
          <p:cNvGraphicFramePr>
            <a:graphicFrameLocks noGrp="1"/>
          </p:cNvGraphicFramePr>
          <p:nvPr>
            <p:extLst>
              <p:ext uri="{D42A27DB-BD31-4B8C-83A1-F6EECF244321}">
                <p14:modId xmlns:p14="http://schemas.microsoft.com/office/powerpoint/2010/main" val="2988153548"/>
              </p:ext>
            </p:extLst>
          </p:nvPr>
        </p:nvGraphicFramePr>
        <p:xfrm>
          <a:off x="119455" y="112897"/>
          <a:ext cx="1571693" cy="370840"/>
        </p:xfrm>
        <a:graphic>
          <a:graphicData uri="http://schemas.openxmlformats.org/drawingml/2006/table">
            <a:tbl>
              <a:tblPr firstRow="1" bandRow="1">
                <a:tableStyleId>{5C22544A-7EE6-4342-B048-85BDC9FD1C3A}</a:tableStyleId>
              </a:tblPr>
              <a:tblGrid>
                <a:gridCol w="1571693">
                  <a:extLst>
                    <a:ext uri="{9D8B030D-6E8A-4147-A177-3AD203B41FA5}">
                      <a16:colId xmlns:a16="http://schemas.microsoft.com/office/drawing/2014/main" val="4280814092"/>
                    </a:ext>
                  </a:extLst>
                </a:gridCol>
              </a:tblGrid>
              <a:tr h="370840">
                <a:tc>
                  <a:txBody>
                    <a:bodyPr/>
                    <a:lstStyle/>
                    <a:p>
                      <a:r>
                        <a:rPr lang="en-US" sz="1800" b="1" kern="1200" dirty="0">
                          <a:solidFill>
                            <a:schemeClr val="tx1"/>
                          </a:solidFill>
                          <a:latin typeface="Patchwork Stitchlings" panose="03000600000000000000" pitchFamily="66" charset="0"/>
                          <a:ea typeface="+mn-ea"/>
                          <a:cs typeface="Times New Roman" panose="02020603050405020304" pitchFamily="18" charset="0"/>
                        </a:rPr>
                        <a:t>My House</a:t>
                      </a:r>
                      <a:endParaRPr lang="en-US" sz="1800" b="1" kern="1200" dirty="0">
                        <a:solidFill>
                          <a:schemeClr val="tx1"/>
                        </a:solidFill>
                        <a:latin typeface="Patchwork Stitchlings" panose="03000600000000000000" pitchFamily="66"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780075"/>
                  </a:ext>
                </a:extLst>
              </a:tr>
            </a:tbl>
          </a:graphicData>
        </a:graphic>
      </p:graphicFrame>
      <p:pic>
        <p:nvPicPr>
          <p:cNvPr id="8" name="Picture 7" descr="A qr code with a few black squares&#10;&#10;Description automatically generated">
            <a:extLst>
              <a:ext uri="{FF2B5EF4-FFF2-40B4-BE49-F238E27FC236}">
                <a16:creationId xmlns:a16="http://schemas.microsoft.com/office/drawing/2014/main" id="{3C2EA6C2-20C1-73F4-293F-B175A6B2C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120" y="36235"/>
            <a:ext cx="576182" cy="574236"/>
          </a:xfrm>
          <a:prstGeom prst="rect">
            <a:avLst/>
          </a:prstGeom>
        </p:spPr>
      </p:pic>
      <p:pic>
        <p:nvPicPr>
          <p:cNvPr id="10" name="Picture 9" descr="A qr code on a white background&#10;&#10;Description automatically generated">
            <a:extLst>
              <a:ext uri="{FF2B5EF4-FFF2-40B4-BE49-F238E27FC236}">
                <a16:creationId xmlns:a16="http://schemas.microsoft.com/office/drawing/2014/main" id="{2ABCF522-D118-808C-23D1-5B227CDA3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378" y="36234"/>
            <a:ext cx="580411" cy="578450"/>
          </a:xfrm>
          <a:prstGeom prst="rect">
            <a:avLst/>
          </a:prstGeom>
        </p:spPr>
      </p:pic>
      <p:pic>
        <p:nvPicPr>
          <p:cNvPr id="9" name="Picture 8">
            <a:extLst>
              <a:ext uri="{FF2B5EF4-FFF2-40B4-BE49-F238E27FC236}">
                <a16:creationId xmlns:a16="http://schemas.microsoft.com/office/drawing/2014/main" id="{34CD49C2-D7E2-0A3D-E4A2-B6D08FD49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762" y="36234"/>
            <a:ext cx="580412" cy="578451"/>
          </a:xfrm>
          <a:prstGeom prst="rect">
            <a:avLst/>
          </a:prstGeom>
        </p:spPr>
      </p:pic>
      <p:pic>
        <p:nvPicPr>
          <p:cNvPr id="12" name="Picture 11" descr="A qr code with a few squares&#10;&#10;Description automatically generated">
            <a:extLst>
              <a:ext uri="{FF2B5EF4-FFF2-40B4-BE49-F238E27FC236}">
                <a16:creationId xmlns:a16="http://schemas.microsoft.com/office/drawing/2014/main" id="{46F8B474-A039-ABEE-B6F1-828D7AC8F4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8992" y="36234"/>
            <a:ext cx="580412" cy="574237"/>
          </a:xfrm>
          <a:prstGeom prst="rect">
            <a:avLst/>
          </a:prstGeom>
        </p:spPr>
      </p:pic>
      <p:pic>
        <p:nvPicPr>
          <p:cNvPr id="17" name="Picture 16" descr="A qr code on a white background&#10;&#10;Description automatically generated">
            <a:extLst>
              <a:ext uri="{FF2B5EF4-FFF2-40B4-BE49-F238E27FC236}">
                <a16:creationId xmlns:a16="http://schemas.microsoft.com/office/drawing/2014/main" id="{B8BF2F84-CBDB-94F3-66F4-1FA3BEDFF5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1528" y="36234"/>
            <a:ext cx="580411" cy="580411"/>
          </a:xfrm>
          <a:prstGeom prst="rect">
            <a:avLst/>
          </a:prstGeom>
        </p:spPr>
      </p:pic>
    </p:spTree>
    <p:extLst>
      <p:ext uri="{BB962C8B-B14F-4D97-AF65-F5344CB8AC3E}">
        <p14:creationId xmlns:p14="http://schemas.microsoft.com/office/powerpoint/2010/main" val="3310886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6387451" y="365400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841912" y="330023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52BB582-9ADC-4B29-9515-9A35275AA31F}"/>
              </a:ext>
            </a:extLst>
          </p:cNvPr>
          <p:cNvSpPr txBox="1"/>
          <p:nvPr/>
        </p:nvSpPr>
        <p:spPr>
          <a:xfrm>
            <a:off x="6190001" y="6140880"/>
            <a:ext cx="2834542" cy="369332"/>
          </a:xfrm>
          <a:prstGeom prst="rect">
            <a:avLst/>
          </a:prstGeom>
          <a:noFill/>
        </p:spPr>
        <p:txBody>
          <a:bodyPr wrap="square" rtlCol="0">
            <a:spAutoFit/>
          </a:bodyPr>
          <a:lstStyle/>
          <a:p>
            <a:pPr algn="ctr"/>
            <a:r>
              <a:rPr lang="en-GB">
                <a:solidFill>
                  <a:srgbClr val="0070C0"/>
                </a:solidFill>
                <a:latin typeface="Comic Sans MS" panose="030F0702030302020204" pitchFamily="66" charset="0"/>
              </a:rPr>
              <a:t>A model text on my city</a:t>
            </a:r>
          </a:p>
        </p:txBody>
      </p:sp>
      <p:cxnSp>
        <p:nvCxnSpPr>
          <p:cNvPr id="5" name="Straight Arrow Connector 4">
            <a:extLst>
              <a:ext uri="{FF2B5EF4-FFF2-40B4-BE49-F238E27FC236}">
                <a16:creationId xmlns:a16="http://schemas.microsoft.com/office/drawing/2014/main" id="{81D45120-3A05-4619-8E37-2D542CD37916}"/>
              </a:ext>
            </a:extLst>
          </p:cNvPr>
          <p:cNvCxnSpPr>
            <a:cxnSpLocks/>
          </p:cNvCxnSpPr>
          <p:nvPr/>
        </p:nvCxnSpPr>
        <p:spPr>
          <a:xfrm flipV="1">
            <a:off x="6771582" y="6007306"/>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1AAA09A-3EDD-43FD-9809-0382789BF9B8}"/>
              </a:ext>
            </a:extLst>
          </p:cNvPr>
          <p:cNvCxnSpPr>
            <a:cxnSpLocks/>
          </p:cNvCxnSpPr>
          <p:nvPr/>
        </p:nvCxnSpPr>
        <p:spPr>
          <a:xfrm flipV="1">
            <a:off x="7642250" y="6007306"/>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428E4BE-E7A1-4CB5-A8D1-7D2455136E5B}"/>
              </a:ext>
            </a:extLst>
          </p:cNvPr>
          <p:cNvCxnSpPr>
            <a:cxnSpLocks/>
          </p:cNvCxnSpPr>
          <p:nvPr/>
        </p:nvCxnSpPr>
        <p:spPr>
          <a:xfrm flipV="1">
            <a:off x="8434730" y="6007468"/>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971A0BC-2ADD-4212-B387-548D1AB6B50C}"/>
              </a:ext>
            </a:extLst>
          </p:cNvPr>
          <p:cNvGraphicFramePr>
            <a:graphicFrameLocks noGrp="1"/>
          </p:cNvGraphicFramePr>
          <p:nvPr>
            <p:extLst>
              <p:ext uri="{D42A27DB-BD31-4B8C-83A1-F6EECF244321}">
                <p14:modId xmlns:p14="http://schemas.microsoft.com/office/powerpoint/2010/main" val="2877415029"/>
              </p:ext>
            </p:extLst>
          </p:nvPr>
        </p:nvGraphicFramePr>
        <p:xfrm>
          <a:off x="119459" y="664335"/>
          <a:ext cx="5903973" cy="3335972"/>
        </p:xfrm>
        <a:graphic>
          <a:graphicData uri="http://schemas.openxmlformats.org/drawingml/2006/table">
            <a:tbl>
              <a:tblPr firstRow="1" bandRow="1">
                <a:tableStyleId>{5C22544A-7EE6-4342-B048-85BDC9FD1C3A}</a:tableStyleId>
              </a:tblPr>
              <a:tblGrid>
                <a:gridCol w="280593">
                  <a:extLst>
                    <a:ext uri="{9D8B030D-6E8A-4147-A177-3AD203B41FA5}">
                      <a16:colId xmlns:a16="http://schemas.microsoft.com/office/drawing/2014/main" val="212312847"/>
                    </a:ext>
                  </a:extLst>
                </a:gridCol>
                <a:gridCol w="901035">
                  <a:extLst>
                    <a:ext uri="{9D8B030D-6E8A-4147-A177-3AD203B41FA5}">
                      <a16:colId xmlns:a16="http://schemas.microsoft.com/office/drawing/2014/main" val="3813713256"/>
                    </a:ext>
                  </a:extLst>
                </a:gridCol>
                <a:gridCol w="4722345">
                  <a:extLst>
                    <a:ext uri="{9D8B030D-6E8A-4147-A177-3AD203B41FA5}">
                      <a16:colId xmlns:a16="http://schemas.microsoft.com/office/drawing/2014/main" val="2722848671"/>
                    </a:ext>
                  </a:extLst>
                </a:gridCol>
              </a:tblGrid>
              <a:tr h="1247827">
                <a:tc rowSpan="4">
                  <a:txBody>
                    <a:bodyPr/>
                    <a:lstStyle/>
                    <a:p>
                      <a:pPr algn="ctr"/>
                      <a:r>
                        <a:rPr lang="en-GB" sz="1100" b="0" dirty="0">
                          <a:solidFill>
                            <a:schemeClr val="tx1"/>
                          </a:solidFill>
                          <a:latin typeface="Comic Sans MS" panose="030F0702030302020204" pitchFamily="66" charset="0"/>
                        </a:rPr>
                        <a:t>Ma </a:t>
                      </a:r>
                      <a:r>
                        <a:rPr lang="en-GB" sz="1100" b="0" dirty="0" err="1">
                          <a:solidFill>
                            <a:schemeClr val="tx1"/>
                          </a:solidFill>
                          <a:latin typeface="Comic Sans MS" panose="030F0702030302020204" pitchFamily="66" charset="0"/>
                        </a:rPr>
                        <a:t>ville</a:t>
                      </a: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r>
                        <a:rPr lang="fr-FR" sz="750" b="0" u="none" baseline="0" noProof="0" dirty="0">
                          <a:solidFill>
                            <a:schemeClr val="tx1"/>
                          </a:solidFill>
                          <a:latin typeface="Comic Sans MS" panose="030F0702030302020204" pitchFamily="66" charset="0"/>
                        </a:rPr>
                        <a:t>Dans ma ville/village… - In </a:t>
                      </a:r>
                      <a:r>
                        <a:rPr lang="fr-FR" sz="750" b="0" u="none" baseline="0" noProof="0" dirty="0" err="1">
                          <a:solidFill>
                            <a:schemeClr val="tx1"/>
                          </a:solidFill>
                          <a:latin typeface="Comic Sans MS" panose="030F0702030302020204" pitchFamily="66" charset="0"/>
                        </a:rPr>
                        <a:t>my</a:t>
                      </a:r>
                      <a:r>
                        <a:rPr lang="fr-FR" sz="750" b="0" u="none" baseline="0" noProof="0" dirty="0">
                          <a:solidFill>
                            <a:schemeClr val="tx1"/>
                          </a:solidFill>
                          <a:latin typeface="Comic Sans MS" panose="030F0702030302020204" pitchFamily="66" charset="0"/>
                        </a:rPr>
                        <a:t> city/</a:t>
                      </a:r>
                      <a:r>
                        <a:rPr lang="fr-FR" sz="750" b="0" u="none" baseline="0" noProof="0" dirty="0" err="1">
                          <a:solidFill>
                            <a:schemeClr val="tx1"/>
                          </a:solidFill>
                          <a:latin typeface="Comic Sans MS" panose="030F0702030302020204" pitchFamily="66" charset="0"/>
                        </a:rPr>
                        <a:t>town</a:t>
                      </a:r>
                      <a:r>
                        <a:rPr lang="fr-FR" sz="750" b="0" u="none" baseline="0" noProof="0" dirty="0">
                          <a:solidFill>
                            <a:schemeClr val="tx1"/>
                          </a:solidFill>
                          <a:latin typeface="Comic Sans MS" panose="030F0702030302020204" pitchFamily="66" charset="0"/>
                        </a:rPr>
                        <a:t> </a:t>
                      </a:r>
                      <a:r>
                        <a:rPr lang="fr-FR" sz="750" b="0" u="none" baseline="0" noProof="0" dirty="0" err="1">
                          <a:solidFill>
                            <a:schemeClr val="tx1"/>
                          </a:solidFill>
                          <a:latin typeface="Comic Sans MS" panose="030F0702030302020204" pitchFamily="66" charset="0"/>
                        </a:rPr>
                        <a:t>there</a:t>
                      </a:r>
                      <a:r>
                        <a:rPr lang="fr-FR" sz="750" b="0" u="none" baseline="0" noProof="0" dirty="0">
                          <a:solidFill>
                            <a:schemeClr val="tx1"/>
                          </a:solidFill>
                          <a:latin typeface="Comic Sans MS" panose="030F0702030302020204" pitchFamily="66" charset="0"/>
                        </a:rPr>
                        <a:t> </a:t>
                      </a:r>
                      <a:r>
                        <a:rPr lang="fr-FR" sz="750" b="0" u="none" baseline="0" noProof="0" dirty="0" err="1">
                          <a:solidFill>
                            <a:schemeClr val="tx1"/>
                          </a:solidFill>
                          <a:latin typeface="Comic Sans MS" panose="030F0702030302020204" pitchFamily="66" charset="0"/>
                        </a:rPr>
                        <a:t>is</a:t>
                      </a:r>
                      <a:r>
                        <a:rPr lang="fr-FR" sz="750" b="0" u="none" baseline="0" noProof="0" dirty="0">
                          <a:solidFill>
                            <a:schemeClr val="tx1"/>
                          </a:solidFill>
                          <a:latin typeface="Comic Sans MS" panose="030F0702030302020204" pitchFamily="66" charset="0"/>
                        </a:rPr>
                        <a:t>…</a:t>
                      </a:r>
                    </a:p>
                    <a:p>
                      <a:endParaRPr lang="fr-FR" sz="750" b="0" u="none" baseline="0" noProof="0" dirty="0">
                        <a:solidFill>
                          <a:schemeClr val="tx1"/>
                        </a:solidFill>
                        <a:latin typeface="Comic Sans MS" panose="030F0702030302020204" pitchFamily="66" charset="0"/>
                      </a:endParaRPr>
                    </a:p>
                    <a:p>
                      <a:r>
                        <a:rPr lang="fr-FR" sz="750" b="0" u="none" baseline="0" noProof="0" dirty="0">
                          <a:solidFill>
                            <a:schemeClr val="tx1"/>
                          </a:solidFill>
                          <a:latin typeface="Comic Sans MS" panose="030F0702030302020204" pitchFamily="66" charset="0"/>
                        </a:rPr>
                        <a:t>Ma ville/village a… - </a:t>
                      </a:r>
                      <a:r>
                        <a:rPr lang="fr-FR" sz="750" b="0" u="none" baseline="0" noProof="0" dirty="0" err="1">
                          <a:solidFill>
                            <a:schemeClr val="tx1"/>
                          </a:solidFill>
                          <a:latin typeface="Comic Sans MS" panose="030F0702030302020204" pitchFamily="66" charset="0"/>
                        </a:rPr>
                        <a:t>My</a:t>
                      </a:r>
                      <a:r>
                        <a:rPr lang="fr-FR" sz="750" b="0" u="none" baseline="0" noProof="0" dirty="0">
                          <a:solidFill>
                            <a:schemeClr val="tx1"/>
                          </a:solidFill>
                          <a:latin typeface="Comic Sans MS" panose="030F0702030302020204" pitchFamily="66" charset="0"/>
                        </a:rPr>
                        <a:t> city/</a:t>
                      </a:r>
                      <a:r>
                        <a:rPr lang="fr-FR" sz="750" b="0" u="none" baseline="0" noProof="0" dirty="0" err="1">
                          <a:solidFill>
                            <a:schemeClr val="tx1"/>
                          </a:solidFill>
                          <a:latin typeface="Comic Sans MS" panose="030F0702030302020204" pitchFamily="66" charset="0"/>
                        </a:rPr>
                        <a:t>town</a:t>
                      </a:r>
                      <a:r>
                        <a:rPr lang="fr-FR" sz="750" b="0" u="none" baseline="0" noProof="0" dirty="0">
                          <a:solidFill>
                            <a:schemeClr val="tx1"/>
                          </a:solidFill>
                          <a:latin typeface="Comic Sans MS" panose="030F0702030302020204" pitchFamily="66" charset="0"/>
                        </a:rPr>
                        <a:t> has…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75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750" b="0" u="none" baseline="0" noProof="0" dirty="0">
                          <a:solidFill>
                            <a:schemeClr val="tx1"/>
                          </a:solidFill>
                          <a:latin typeface="Comic Sans MS" panose="030F0702030302020204" pitchFamily="66" charset="0"/>
                        </a:rPr>
                        <a:t>une mairie– a </a:t>
                      </a:r>
                      <a:r>
                        <a:rPr lang="fr-FR" sz="750" b="0" u="none" baseline="0" noProof="0" dirty="0" err="1">
                          <a:solidFill>
                            <a:schemeClr val="tx1"/>
                          </a:solidFill>
                          <a:latin typeface="Comic Sans MS" panose="030F0702030302020204" pitchFamily="66" charset="0"/>
                        </a:rPr>
                        <a:t>town</a:t>
                      </a:r>
                      <a:r>
                        <a:rPr lang="fr-FR" sz="750" b="0" u="none" baseline="0" noProof="0" dirty="0">
                          <a:solidFill>
                            <a:schemeClr val="tx1"/>
                          </a:solidFill>
                          <a:latin typeface="Comic Sans MS" panose="030F0702030302020204" pitchFamily="66" charset="0"/>
                        </a:rPr>
                        <a:t> hall</a:t>
                      </a:r>
                    </a:p>
                    <a:p>
                      <a:r>
                        <a:rPr lang="fr-FR" sz="750" b="0" u="none" baseline="0" noProof="0" dirty="0">
                          <a:solidFill>
                            <a:schemeClr val="tx1"/>
                          </a:solidFill>
                          <a:latin typeface="Comic Sans MS" panose="030F0702030302020204" pitchFamily="66" charset="0"/>
                        </a:rPr>
                        <a:t>un bar/plein de bars– a bar/lots of bars</a:t>
                      </a:r>
                    </a:p>
                    <a:p>
                      <a:r>
                        <a:rPr lang="fr-FR" sz="750" b="0" u="none" baseline="0" noProof="0" dirty="0">
                          <a:solidFill>
                            <a:schemeClr val="tx1"/>
                          </a:solidFill>
                          <a:latin typeface="Comic Sans MS" panose="030F0702030302020204" pitchFamily="66" charset="0"/>
                        </a:rPr>
                        <a:t>un château (en ruines) – a (</a:t>
                      </a:r>
                      <a:r>
                        <a:rPr lang="fr-FR" sz="750" b="0" u="none" baseline="0" noProof="0" dirty="0" err="1">
                          <a:solidFill>
                            <a:schemeClr val="tx1"/>
                          </a:solidFill>
                          <a:latin typeface="Comic Sans MS" panose="030F0702030302020204" pitchFamily="66" charset="0"/>
                        </a:rPr>
                        <a:t>ruined</a:t>
                      </a:r>
                      <a:r>
                        <a:rPr lang="fr-FR" sz="750" b="0" u="none" baseline="0" noProof="0" dirty="0">
                          <a:solidFill>
                            <a:schemeClr val="tx1"/>
                          </a:solidFill>
                          <a:latin typeface="Comic Sans MS" panose="030F0702030302020204" pitchFamily="66" charset="0"/>
                        </a:rPr>
                        <a:t>) </a:t>
                      </a:r>
                      <a:r>
                        <a:rPr lang="fr-FR" sz="750" b="0" u="none" baseline="0" noProof="0" dirty="0" err="1">
                          <a:solidFill>
                            <a:schemeClr val="tx1"/>
                          </a:solidFill>
                          <a:latin typeface="Comic Sans MS" panose="030F0702030302020204" pitchFamily="66" charset="0"/>
                        </a:rPr>
                        <a:t>castle</a:t>
                      </a:r>
                      <a:endParaRPr lang="fr-FR" sz="750" b="0" u="none" baseline="0" noProof="0" dirty="0">
                        <a:solidFill>
                          <a:schemeClr val="tx1"/>
                        </a:solidFill>
                        <a:latin typeface="Comic Sans MS" panose="030F0702030302020204" pitchFamily="66" charset="0"/>
                      </a:endParaRPr>
                    </a:p>
                    <a:p>
                      <a:r>
                        <a:rPr lang="fr-FR" sz="750" b="0" u="none" baseline="0" noProof="0" dirty="0">
                          <a:solidFill>
                            <a:schemeClr val="tx1"/>
                          </a:solidFill>
                          <a:latin typeface="Comic Sans MS" panose="030F0702030302020204" pitchFamily="66" charset="0"/>
                        </a:rPr>
                        <a:t>un cinéma – a </a:t>
                      </a:r>
                      <a:r>
                        <a:rPr lang="fr-FR" sz="750" b="0" u="none" baseline="0" noProof="0" dirty="0" err="1">
                          <a:solidFill>
                            <a:schemeClr val="tx1"/>
                          </a:solidFill>
                          <a:latin typeface="Comic Sans MS" panose="030F0702030302020204" pitchFamily="66" charset="0"/>
                        </a:rPr>
                        <a:t>cinema</a:t>
                      </a:r>
                      <a:endParaRPr lang="fr-FR" sz="750" b="0" u="none" baseline="0" noProof="0" dirty="0">
                        <a:solidFill>
                          <a:schemeClr val="tx1"/>
                        </a:solidFill>
                        <a:latin typeface="Comic Sans MS" panose="030F0702030302020204" pitchFamily="66" charset="0"/>
                      </a:endParaRPr>
                    </a:p>
                    <a:p>
                      <a:r>
                        <a:rPr lang="fr-FR" sz="750" b="0" u="none" baseline="0" noProof="0" dirty="0">
                          <a:solidFill>
                            <a:schemeClr val="tx1"/>
                          </a:solidFill>
                          <a:latin typeface="Comic Sans MS" panose="030F0702030302020204" pitchFamily="66" charset="0"/>
                        </a:rPr>
                        <a:t>un marché – a </a:t>
                      </a:r>
                      <a:r>
                        <a:rPr lang="fr-FR" sz="750" b="0" u="none" baseline="0" noProof="0" dirty="0" err="1">
                          <a:solidFill>
                            <a:schemeClr val="tx1"/>
                          </a:solidFill>
                          <a:latin typeface="Comic Sans MS" panose="030F0702030302020204" pitchFamily="66" charset="0"/>
                        </a:rPr>
                        <a:t>market</a:t>
                      </a:r>
                      <a:r>
                        <a:rPr lang="fr-FR" sz="750" b="0" u="none" baseline="0" noProof="0" dirty="0">
                          <a:solidFill>
                            <a:schemeClr val="tx1"/>
                          </a:solidFill>
                          <a:latin typeface="Comic Sans MS" panose="030F0702030302020204" pitchFamily="66" charset="0"/>
                        </a:rPr>
                        <a:t>                                         </a:t>
                      </a:r>
                    </a:p>
                    <a:p>
                      <a:r>
                        <a:rPr lang="fr-FR" sz="750" b="0" u="none" baseline="0" noProof="0" dirty="0">
                          <a:solidFill>
                            <a:schemeClr val="tx1"/>
                          </a:solidFill>
                          <a:latin typeface="Comic Sans MS" panose="030F0702030302020204" pitchFamily="66" charset="0"/>
                        </a:rPr>
                        <a:t>une piscine – a </a:t>
                      </a:r>
                      <a:r>
                        <a:rPr lang="fr-FR" sz="750" b="0" u="none" baseline="0" noProof="0" dirty="0" err="1">
                          <a:solidFill>
                            <a:schemeClr val="tx1"/>
                          </a:solidFill>
                          <a:latin typeface="Comic Sans MS" panose="030F0702030302020204" pitchFamily="66" charset="0"/>
                        </a:rPr>
                        <a:t>swimming</a:t>
                      </a:r>
                      <a:r>
                        <a:rPr lang="fr-FR" sz="750" b="0" u="none" baseline="0" noProof="0" dirty="0">
                          <a:solidFill>
                            <a:schemeClr val="tx1"/>
                          </a:solidFill>
                          <a:latin typeface="Comic Sans MS" panose="030F0702030302020204" pitchFamily="66" charset="0"/>
                        </a:rPr>
                        <a:t> pool</a:t>
                      </a:r>
                    </a:p>
                    <a:p>
                      <a:r>
                        <a:rPr lang="fr-FR" sz="750" b="0" u="none" baseline="0" noProof="0" dirty="0">
                          <a:solidFill>
                            <a:schemeClr val="tx1"/>
                          </a:solidFill>
                          <a:latin typeface="Comic Sans MS" panose="030F0702030302020204" pitchFamily="66" charset="0"/>
                        </a:rPr>
                        <a:t>un supermarché – a </a:t>
                      </a:r>
                      <a:r>
                        <a:rPr lang="fr-FR" sz="750" b="0" u="none" baseline="0" noProof="0" dirty="0" err="1">
                          <a:solidFill>
                            <a:schemeClr val="tx1"/>
                          </a:solidFill>
                          <a:latin typeface="Comic Sans MS" panose="030F0702030302020204" pitchFamily="66" charset="0"/>
                        </a:rPr>
                        <a:t>supermarket</a:t>
                      </a:r>
                      <a:r>
                        <a:rPr lang="fr-FR" sz="750" b="0" u="none" baseline="0" noProof="0" dirty="0">
                          <a:solidFill>
                            <a:schemeClr val="tx1"/>
                          </a:solidFill>
                          <a:latin typeface="Comic Sans MS" panose="030F0702030302020204" pitchFamily="66" charset="0"/>
                        </a:rPr>
                        <a:t>                     </a:t>
                      </a:r>
                    </a:p>
                    <a:p>
                      <a:r>
                        <a:rPr lang="fr-FR" sz="750" b="0" u="none" baseline="0" noProof="0" dirty="0">
                          <a:solidFill>
                            <a:schemeClr val="tx1"/>
                          </a:solidFill>
                          <a:latin typeface="Comic Sans MS" panose="030F0702030302020204" pitchFamily="66" charset="0"/>
                        </a:rPr>
                        <a:t>une plage – a </a:t>
                      </a:r>
                      <a:r>
                        <a:rPr lang="fr-FR" sz="750" b="0" u="none" baseline="0" noProof="0" dirty="0" err="1">
                          <a:solidFill>
                            <a:schemeClr val="tx1"/>
                          </a:solidFill>
                          <a:latin typeface="Comic Sans MS" panose="030F0702030302020204" pitchFamily="66" charset="0"/>
                        </a:rPr>
                        <a:t>beach</a:t>
                      </a:r>
                      <a:endParaRPr lang="fr-FR" sz="750" b="0" u="none" baseline="0" noProof="0" dirty="0">
                        <a:solidFill>
                          <a:schemeClr val="tx1"/>
                        </a:solidFill>
                        <a:latin typeface="Comic Sans MS" panose="030F0702030302020204" pitchFamily="66" charset="0"/>
                      </a:endParaRPr>
                    </a:p>
                    <a:p>
                      <a:r>
                        <a:rPr lang="fr-FR" sz="750" b="0" u="none" baseline="0" noProof="0" dirty="0">
                          <a:solidFill>
                            <a:schemeClr val="tx1"/>
                          </a:solidFill>
                          <a:latin typeface="Comic Sans MS" panose="030F0702030302020204" pitchFamily="66" charset="0"/>
                        </a:rPr>
                        <a:t>un musée – a </a:t>
                      </a:r>
                      <a:r>
                        <a:rPr lang="fr-FR" sz="750" b="0" u="none" baseline="0" noProof="0" dirty="0" err="1">
                          <a:solidFill>
                            <a:schemeClr val="tx1"/>
                          </a:solidFill>
                          <a:latin typeface="Comic Sans MS" panose="030F0702030302020204" pitchFamily="66" charset="0"/>
                        </a:rPr>
                        <a:t>museum</a:t>
                      </a:r>
                      <a:r>
                        <a:rPr lang="fr-FR" sz="750" b="0" u="none" baseline="0" noProof="0" dirty="0">
                          <a:solidFill>
                            <a:schemeClr val="tx1"/>
                          </a:solidFill>
                          <a:latin typeface="Comic Sans MS" panose="030F0702030302020204" pitchFamily="66" charset="0"/>
                        </a:rPr>
                        <a:t>                                          </a:t>
                      </a:r>
                    </a:p>
                    <a:p>
                      <a:r>
                        <a:rPr lang="fr-FR" sz="750" b="0" u="none" baseline="0" noProof="0" dirty="0">
                          <a:solidFill>
                            <a:schemeClr val="tx1"/>
                          </a:solidFill>
                          <a:latin typeface="Comic Sans MS" panose="030F0702030302020204" pitchFamily="66" charset="0"/>
                        </a:rPr>
                        <a:t>une place– a </a:t>
                      </a:r>
                      <a:r>
                        <a:rPr lang="fr-FR" sz="750" b="0" u="none" baseline="0" noProof="0" dirty="0" err="1">
                          <a:solidFill>
                            <a:schemeClr val="tx1"/>
                          </a:solidFill>
                          <a:latin typeface="Comic Sans MS" panose="030F0702030302020204" pitchFamily="66" charset="0"/>
                        </a:rPr>
                        <a:t>town</a:t>
                      </a:r>
                      <a:r>
                        <a:rPr lang="fr-FR" sz="750" b="0" u="none" baseline="0" noProof="0" dirty="0">
                          <a:solidFill>
                            <a:schemeClr val="tx1"/>
                          </a:solidFill>
                          <a:latin typeface="Comic Sans MS" panose="030F0702030302020204" pitchFamily="66" charset="0"/>
                        </a:rPr>
                        <a:t> square</a:t>
                      </a:r>
                    </a:p>
                    <a:p>
                      <a:r>
                        <a:rPr lang="fr-FR" sz="750" b="0" u="none" baseline="0" noProof="0" dirty="0">
                          <a:solidFill>
                            <a:schemeClr val="tx1"/>
                          </a:solidFill>
                          <a:latin typeface="Comic Sans MS" panose="030F0702030302020204" pitchFamily="66" charset="0"/>
                        </a:rPr>
                        <a:t>un parc – a </a:t>
                      </a:r>
                      <a:r>
                        <a:rPr lang="fr-FR" sz="750" b="0" u="none" baseline="0" noProof="0" dirty="0" err="1">
                          <a:solidFill>
                            <a:schemeClr val="tx1"/>
                          </a:solidFill>
                          <a:latin typeface="Comic Sans MS" panose="030F0702030302020204" pitchFamily="66" charset="0"/>
                        </a:rPr>
                        <a:t>park</a:t>
                      </a:r>
                      <a:r>
                        <a:rPr lang="fr-FR" sz="750" b="0" u="none" baseline="0" noProof="0" dirty="0">
                          <a:solidFill>
                            <a:schemeClr val="tx1"/>
                          </a:solidFill>
                          <a:latin typeface="Comic Sans MS" panose="030F0702030302020204" pitchFamily="66" charset="0"/>
                        </a:rPr>
                        <a:t>                                                 </a:t>
                      </a:r>
                    </a:p>
                    <a:p>
                      <a:r>
                        <a:rPr lang="fr-FR" sz="750" b="0" u="none" baseline="0" noProof="0" dirty="0">
                          <a:solidFill>
                            <a:schemeClr val="tx1"/>
                          </a:solidFill>
                          <a:latin typeface="Comic Sans MS" panose="030F0702030302020204" pitchFamily="66" charset="0"/>
                        </a:rPr>
                        <a:t>une arène de corrida– a bull ring</a:t>
                      </a:r>
                    </a:p>
                    <a:p>
                      <a:r>
                        <a:rPr lang="fr-FR" sz="750" b="0" u="none" baseline="0" noProof="0" dirty="0">
                          <a:solidFill>
                            <a:schemeClr val="tx1"/>
                          </a:solidFill>
                          <a:latin typeface="Comic Sans MS" panose="030F0702030302020204" pitchFamily="66" charset="0"/>
                        </a:rPr>
                        <a:t>un centre de sport– a sports centre                      </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r h="612036">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u="none" noProof="0" dirty="0">
                          <a:solidFill>
                            <a:schemeClr val="tx1"/>
                          </a:solidFill>
                          <a:latin typeface="Comic Sans MS" panose="030F0702030302020204" pitchFamily="66" charset="0"/>
                        </a:rPr>
                        <a:t>C’est une ville/village_______-</a:t>
                      </a:r>
                      <a:r>
                        <a:rPr lang="fr-FR" sz="750" b="0" u="none" baseline="0" noProof="0" dirty="0">
                          <a:solidFill>
                            <a:schemeClr val="tx1"/>
                          </a:solidFill>
                          <a:latin typeface="Comic Sans MS" panose="030F0702030302020204" pitchFamily="66" charset="0"/>
                        </a:rPr>
                        <a:t> </a:t>
                      </a:r>
                      <a:r>
                        <a:rPr lang="fr-FR" sz="750" b="0" u="none" baseline="0" noProof="0" dirty="0" err="1">
                          <a:solidFill>
                            <a:schemeClr val="tx1"/>
                          </a:solidFill>
                          <a:latin typeface="Comic Sans MS" panose="030F0702030302020204" pitchFamily="66" charset="0"/>
                        </a:rPr>
                        <a:t>It’s</a:t>
                      </a:r>
                      <a:r>
                        <a:rPr lang="fr-FR" sz="750" b="0" u="none" baseline="0" noProof="0" dirty="0">
                          <a:solidFill>
                            <a:schemeClr val="tx1"/>
                          </a:solidFill>
                          <a:latin typeface="Comic Sans MS" panose="030F0702030302020204" pitchFamily="66" charset="0"/>
                        </a:rPr>
                        <a:t> a ____ city/</a:t>
                      </a:r>
                      <a:r>
                        <a:rPr lang="fr-FR" sz="750" b="0" u="none" baseline="0" noProof="0" dirty="0" err="1">
                          <a:solidFill>
                            <a:schemeClr val="tx1"/>
                          </a:solidFill>
                          <a:latin typeface="Comic Sans MS" panose="030F0702030302020204" pitchFamily="66" charset="0"/>
                        </a:rPr>
                        <a:t>town</a:t>
                      </a:r>
                      <a:endParaRPr lang="fr-FR" sz="750" b="0" u="none" baseline="0" noProof="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75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750" b="0" u="none" baseline="0" noProof="0" dirty="0">
                          <a:solidFill>
                            <a:schemeClr val="tx1"/>
                          </a:solidFill>
                          <a:latin typeface="Comic Sans MS" panose="030F0702030302020204" pitchFamily="66" charset="0"/>
                        </a:rPr>
                        <a:t>historique – </a:t>
                      </a:r>
                      <a:r>
                        <a:rPr lang="fr-FR" sz="750" b="0" u="none" baseline="0" noProof="0" dirty="0" err="1">
                          <a:solidFill>
                            <a:schemeClr val="tx1"/>
                          </a:solidFill>
                          <a:latin typeface="Comic Sans MS" panose="030F0702030302020204" pitchFamily="66" charset="0"/>
                        </a:rPr>
                        <a:t>historic</a:t>
                      </a:r>
                      <a:r>
                        <a:rPr lang="fr-FR" sz="750" b="0" u="none" baseline="0" noProof="0" dirty="0">
                          <a:solidFill>
                            <a:schemeClr val="tx1"/>
                          </a:solidFill>
                          <a:latin typeface="Comic Sans MS" panose="030F0702030302020204" pitchFamily="66" charset="0"/>
                        </a:rPr>
                        <a:t>                     </a:t>
                      </a:r>
                    </a:p>
                    <a:p>
                      <a:r>
                        <a:rPr lang="fr-FR" sz="750" b="0" u="none" baseline="0" noProof="0" dirty="0">
                          <a:solidFill>
                            <a:schemeClr val="tx1"/>
                          </a:solidFill>
                          <a:latin typeface="Comic Sans MS" panose="030F0702030302020204" pitchFamily="66" charset="0"/>
                        </a:rPr>
                        <a:t>tranquille – </a:t>
                      </a:r>
                      <a:r>
                        <a:rPr lang="fr-FR" sz="750" b="0" u="none" baseline="0" noProof="0" dirty="0" err="1">
                          <a:solidFill>
                            <a:schemeClr val="tx1"/>
                          </a:solidFill>
                          <a:latin typeface="Comic Sans MS" panose="030F0702030302020204" pitchFamily="66" charset="0"/>
                        </a:rPr>
                        <a:t>calm</a:t>
                      </a:r>
                      <a:r>
                        <a:rPr lang="fr-FR" sz="750" b="0" u="none" baseline="0" noProof="0" dirty="0">
                          <a:solidFill>
                            <a:schemeClr val="tx1"/>
                          </a:solidFill>
                          <a:latin typeface="Comic Sans MS" panose="030F0702030302020204" pitchFamily="66" charset="0"/>
                        </a:rPr>
                        <a:t>/quiet                </a:t>
                      </a:r>
                    </a:p>
                    <a:p>
                      <a:r>
                        <a:rPr lang="fr-FR" sz="750" b="0" u="none" baseline="0" noProof="0" dirty="0">
                          <a:solidFill>
                            <a:schemeClr val="tx1"/>
                          </a:solidFill>
                          <a:latin typeface="Comic Sans MS" panose="030F0702030302020204" pitchFamily="66" charset="0"/>
                        </a:rPr>
                        <a:t> animé – </a:t>
                      </a:r>
                      <a:r>
                        <a:rPr lang="fr-FR" sz="750" b="0" u="none" baseline="0" noProof="0" dirty="0" err="1">
                          <a:solidFill>
                            <a:schemeClr val="tx1"/>
                          </a:solidFill>
                          <a:latin typeface="Comic Sans MS" panose="030F0702030302020204" pitchFamily="66" charset="0"/>
                        </a:rPr>
                        <a:t>lively</a:t>
                      </a:r>
                      <a:r>
                        <a:rPr lang="fr-FR" sz="750" b="0" u="none" baseline="0" noProof="0" dirty="0">
                          <a:solidFill>
                            <a:schemeClr val="tx1"/>
                          </a:solidFill>
                          <a:latin typeface="Comic Sans MS" panose="030F0702030302020204" pitchFamily="66" charset="0"/>
                        </a:rPr>
                        <a:t>                           </a:t>
                      </a:r>
                    </a:p>
                    <a:p>
                      <a:r>
                        <a:rPr lang="fr-FR" sz="750" b="0" u="none" baseline="0" noProof="0" dirty="0">
                          <a:solidFill>
                            <a:schemeClr val="tx1"/>
                          </a:solidFill>
                          <a:latin typeface="Comic Sans MS" panose="030F0702030302020204" pitchFamily="66" charset="0"/>
                        </a:rPr>
                        <a:t>touristique – </a:t>
                      </a:r>
                      <a:r>
                        <a:rPr lang="fr-FR" sz="750" b="0" u="none" baseline="0" noProof="0" dirty="0" err="1">
                          <a:solidFill>
                            <a:schemeClr val="tx1"/>
                          </a:solidFill>
                          <a:latin typeface="Comic Sans MS" panose="030F0702030302020204" pitchFamily="66" charset="0"/>
                        </a:rPr>
                        <a:t>touristy</a:t>
                      </a:r>
                      <a:endParaRPr lang="fr-FR" sz="750" b="0" u="none" baseline="0" noProof="0" dirty="0">
                        <a:solidFill>
                          <a:schemeClr val="tx1"/>
                        </a:solidFill>
                        <a:latin typeface="Comic Sans MS" panose="030F0702030302020204" pitchFamily="66" charset="0"/>
                      </a:endParaRPr>
                    </a:p>
                    <a:p>
                      <a:r>
                        <a:rPr lang="fr-FR" sz="750" b="0" u="none" baseline="0" noProof="0" dirty="0">
                          <a:solidFill>
                            <a:schemeClr val="tx1"/>
                          </a:solidFill>
                          <a:latin typeface="Comic Sans MS" panose="030F0702030302020204" pitchFamily="66" charset="0"/>
                        </a:rPr>
                        <a:t>célèbre – </a:t>
                      </a:r>
                      <a:r>
                        <a:rPr lang="fr-FR" sz="750" b="0" u="none" baseline="0" noProof="0" dirty="0" err="1">
                          <a:solidFill>
                            <a:schemeClr val="tx1"/>
                          </a:solidFill>
                          <a:latin typeface="Comic Sans MS" panose="030F0702030302020204" pitchFamily="66" charset="0"/>
                        </a:rPr>
                        <a:t>famous</a:t>
                      </a:r>
                      <a:endParaRPr lang="fr-FR" sz="75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3966742"/>
                  </a:ext>
                </a:extLst>
              </a:tr>
              <a:tr h="339554">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u="none" baseline="0" noProof="0" dirty="0">
                          <a:solidFill>
                            <a:schemeClr val="tx1"/>
                          </a:solidFill>
                          <a:latin typeface="Comic Sans MS" panose="030F0702030302020204" pitchFamily="66" charset="0"/>
                        </a:rPr>
                        <a:t>C’est – </a:t>
                      </a:r>
                      <a:r>
                        <a:rPr lang="fr-FR" sz="750" b="0" u="none" baseline="0" noProof="0" dirty="0" err="1">
                          <a:solidFill>
                            <a:schemeClr val="tx1"/>
                          </a:solidFill>
                          <a:latin typeface="Comic Sans MS" panose="030F0702030302020204" pitchFamily="66" charset="0"/>
                        </a:rPr>
                        <a:t>it</a:t>
                      </a:r>
                      <a:r>
                        <a:rPr lang="fr-FR" sz="750" b="0" u="none" baseline="0" noProof="0" dirty="0">
                          <a:solidFill>
                            <a:schemeClr val="tx1"/>
                          </a:solidFill>
                          <a:latin typeface="Comic Sans MS" panose="030F0702030302020204" pitchFamily="66" charset="0"/>
                        </a:rPr>
                        <a:t> </a:t>
                      </a:r>
                      <a:r>
                        <a:rPr lang="fr-FR" sz="750" b="0" u="none" baseline="0" noProof="0" dirty="0" err="1">
                          <a:solidFill>
                            <a:schemeClr val="tx1"/>
                          </a:solidFill>
                          <a:latin typeface="Comic Sans MS" panose="030F0702030302020204" pitchFamily="66" charset="0"/>
                        </a:rPr>
                        <a:t>is</a:t>
                      </a:r>
                      <a:endParaRPr lang="fr-FR" sz="75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750" b="0" u="none" baseline="0" noProof="0" dirty="0">
                          <a:solidFill>
                            <a:schemeClr val="tx1"/>
                          </a:solidFill>
                          <a:latin typeface="Comic Sans MS" panose="030F0702030302020204" pitchFamily="66" charset="0"/>
                        </a:rPr>
                        <a:t>près de la rivière– </a:t>
                      </a:r>
                      <a:r>
                        <a:rPr lang="fr-FR" sz="750" b="0" u="none" baseline="0" noProof="0" dirty="0" err="1">
                          <a:solidFill>
                            <a:schemeClr val="tx1"/>
                          </a:solidFill>
                          <a:latin typeface="Comic Sans MS" panose="030F0702030302020204" pitchFamily="66" charset="0"/>
                        </a:rPr>
                        <a:t>next</a:t>
                      </a:r>
                      <a:r>
                        <a:rPr lang="fr-FR" sz="750" b="0" u="none" baseline="0" noProof="0" dirty="0">
                          <a:solidFill>
                            <a:schemeClr val="tx1"/>
                          </a:solidFill>
                          <a:latin typeface="Comic Sans MS" panose="030F0702030302020204" pitchFamily="66" charset="0"/>
                        </a:rPr>
                        <a:t> to the river</a:t>
                      </a:r>
                    </a:p>
                    <a:p>
                      <a:r>
                        <a:rPr lang="fr-FR" sz="750" b="0" u="none" baseline="0" noProof="0" dirty="0">
                          <a:solidFill>
                            <a:schemeClr val="tx1"/>
                          </a:solidFill>
                          <a:latin typeface="Comic Sans MS" panose="030F0702030302020204" pitchFamily="66" charset="0"/>
                        </a:rPr>
                        <a:t>c’est </a:t>
                      </a:r>
                      <a:r>
                        <a:rPr lang="fr-FR" sz="750" b="0" u="none" baseline="0" noProof="0" dirty="0" err="1">
                          <a:solidFill>
                            <a:schemeClr val="tx1"/>
                          </a:solidFill>
                          <a:latin typeface="Comic Sans MS" panose="030F0702030302020204" pitchFamily="66" charset="0"/>
                        </a:rPr>
                        <a:t>entourè</a:t>
                      </a:r>
                      <a:r>
                        <a:rPr lang="fr-FR" sz="750" b="0" u="none" baseline="0" noProof="0" dirty="0">
                          <a:solidFill>
                            <a:schemeClr val="tx1"/>
                          </a:solidFill>
                          <a:latin typeface="Comic Sans MS" panose="030F0702030302020204" pitchFamily="66" charset="0"/>
                        </a:rPr>
                        <a:t> de… - </a:t>
                      </a:r>
                      <a:r>
                        <a:rPr lang="fr-FR" sz="750" b="0" u="none" baseline="0" noProof="0" dirty="0" err="1">
                          <a:solidFill>
                            <a:schemeClr val="tx1"/>
                          </a:solidFill>
                          <a:latin typeface="Comic Sans MS" panose="030F0702030302020204" pitchFamily="66" charset="0"/>
                        </a:rPr>
                        <a:t>it’s</a:t>
                      </a:r>
                      <a:r>
                        <a:rPr lang="fr-FR" sz="750" b="0" u="none" baseline="0" noProof="0" dirty="0">
                          <a:solidFill>
                            <a:schemeClr val="tx1"/>
                          </a:solidFill>
                          <a:latin typeface="Comic Sans MS" panose="030F0702030302020204" pitchFamily="66" charset="0"/>
                        </a:rPr>
                        <a:t> </a:t>
                      </a:r>
                      <a:r>
                        <a:rPr lang="fr-FR" sz="750" b="0" u="none" baseline="0" noProof="0" dirty="0" err="1">
                          <a:solidFill>
                            <a:schemeClr val="tx1"/>
                          </a:solidFill>
                          <a:latin typeface="Comic Sans MS" panose="030F0702030302020204" pitchFamily="66" charset="0"/>
                        </a:rPr>
                        <a:t>surrounded</a:t>
                      </a:r>
                      <a:r>
                        <a:rPr lang="fr-FR" sz="750" b="0" u="none" baseline="0" noProof="0" dirty="0">
                          <a:solidFill>
                            <a:schemeClr val="tx1"/>
                          </a:solidFill>
                          <a:latin typeface="Comic Sans MS" panose="030F0702030302020204" pitchFamily="66" charset="0"/>
                        </a:rPr>
                        <a:t> by</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9972398"/>
                  </a:ext>
                </a:extLst>
              </a:tr>
              <a:tr h="702863">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gridSpan="2">
                  <a:txBody>
                    <a:bodyPr/>
                    <a:lstStyle/>
                    <a:p>
                      <a:r>
                        <a:rPr lang="fr-FR" sz="750" b="0" u="none" baseline="0" noProof="0" dirty="0">
                          <a:solidFill>
                            <a:schemeClr val="tx1"/>
                          </a:solidFill>
                          <a:latin typeface="Comic Sans MS" panose="030F0702030302020204" pitchFamily="66" charset="0"/>
                        </a:rPr>
                        <a:t>Il y a des paysages incroyables – </a:t>
                      </a:r>
                      <a:r>
                        <a:rPr lang="fr-FR" sz="750" b="0" u="none" baseline="0" noProof="0" dirty="0" err="1">
                          <a:solidFill>
                            <a:schemeClr val="tx1"/>
                          </a:solidFill>
                          <a:latin typeface="Comic Sans MS" panose="030F0702030302020204" pitchFamily="66" charset="0"/>
                        </a:rPr>
                        <a:t>it</a:t>
                      </a:r>
                      <a:r>
                        <a:rPr lang="fr-FR" sz="750" b="0" u="none" baseline="0" noProof="0" dirty="0">
                          <a:solidFill>
                            <a:schemeClr val="tx1"/>
                          </a:solidFill>
                          <a:latin typeface="Comic Sans MS" panose="030F0702030302020204" pitchFamily="66" charset="0"/>
                        </a:rPr>
                        <a:t> has </a:t>
                      </a:r>
                      <a:r>
                        <a:rPr lang="fr-FR" sz="750" b="0" u="none" baseline="0" noProof="0" dirty="0" err="1">
                          <a:solidFill>
                            <a:schemeClr val="tx1"/>
                          </a:solidFill>
                          <a:latin typeface="Comic Sans MS" panose="030F0702030302020204" pitchFamily="66" charset="0"/>
                        </a:rPr>
                        <a:t>some</a:t>
                      </a:r>
                      <a:r>
                        <a:rPr lang="fr-FR" sz="750" b="0" u="none" baseline="0" noProof="0" dirty="0">
                          <a:solidFill>
                            <a:schemeClr val="tx1"/>
                          </a:solidFill>
                          <a:latin typeface="Comic Sans MS" panose="030F0702030302020204" pitchFamily="66" charset="0"/>
                        </a:rPr>
                        <a:t> </a:t>
                      </a:r>
                      <a:r>
                        <a:rPr lang="fr-FR" sz="750" b="0" u="none" baseline="0" noProof="0" dirty="0" err="1">
                          <a:solidFill>
                            <a:schemeClr val="tx1"/>
                          </a:solidFill>
                          <a:latin typeface="Comic Sans MS" panose="030F0702030302020204" pitchFamily="66" charset="0"/>
                        </a:rPr>
                        <a:t>amazing</a:t>
                      </a:r>
                      <a:r>
                        <a:rPr lang="fr-FR" sz="750" b="0" u="none" baseline="0" noProof="0" dirty="0">
                          <a:solidFill>
                            <a:schemeClr val="tx1"/>
                          </a:solidFill>
                          <a:latin typeface="Comic Sans MS" panose="030F0702030302020204" pitchFamily="66" charset="0"/>
                        </a:rPr>
                        <a:t> </a:t>
                      </a:r>
                      <a:r>
                        <a:rPr lang="fr-FR" sz="750" b="0" u="none" baseline="0" noProof="0" dirty="0" err="1">
                          <a:solidFill>
                            <a:schemeClr val="tx1"/>
                          </a:solidFill>
                          <a:latin typeface="Comic Sans MS" panose="030F0702030302020204" pitchFamily="66" charset="0"/>
                        </a:rPr>
                        <a:t>natural</a:t>
                      </a:r>
                      <a:r>
                        <a:rPr lang="fr-FR" sz="750" b="0" u="none" baseline="0" noProof="0" dirty="0">
                          <a:solidFill>
                            <a:schemeClr val="tx1"/>
                          </a:solidFill>
                          <a:latin typeface="Comic Sans MS" panose="030F0702030302020204" pitchFamily="66" charset="0"/>
                        </a:rPr>
                        <a:t> </a:t>
                      </a:r>
                      <a:r>
                        <a:rPr lang="fr-FR" sz="750" b="0" u="none" baseline="0" noProof="0" dirty="0" err="1">
                          <a:solidFill>
                            <a:schemeClr val="tx1"/>
                          </a:solidFill>
                          <a:latin typeface="Comic Sans MS" panose="030F0702030302020204" pitchFamily="66" charset="0"/>
                        </a:rPr>
                        <a:t>landscapes</a:t>
                      </a:r>
                      <a:endParaRPr lang="fr-FR" sz="750" b="0" u="none" baseline="0" noProof="0" dirty="0">
                        <a:solidFill>
                          <a:schemeClr val="tx1"/>
                        </a:solidFill>
                        <a:latin typeface="Comic Sans MS" panose="030F0702030302020204" pitchFamily="66" charset="0"/>
                      </a:endParaRPr>
                    </a:p>
                    <a:p>
                      <a:r>
                        <a:rPr lang="fr-FR" sz="750" b="0" u="none" baseline="0" noProof="0" dirty="0">
                          <a:solidFill>
                            <a:schemeClr val="tx1"/>
                          </a:solidFill>
                          <a:latin typeface="Comic Sans MS" panose="030F0702030302020204" pitchFamily="66" charset="0"/>
                        </a:rPr>
                        <a:t>Il y a différent influences culturelles – </a:t>
                      </a:r>
                      <a:r>
                        <a:rPr lang="fr-FR" sz="750" b="0" u="none" baseline="0" noProof="0" dirty="0" err="1">
                          <a:solidFill>
                            <a:schemeClr val="tx1"/>
                          </a:solidFill>
                          <a:latin typeface="Comic Sans MS" panose="030F0702030302020204" pitchFamily="66" charset="0"/>
                        </a:rPr>
                        <a:t>it</a:t>
                      </a:r>
                      <a:r>
                        <a:rPr lang="fr-FR" sz="750" b="0" u="none" baseline="0" noProof="0" dirty="0">
                          <a:solidFill>
                            <a:schemeClr val="tx1"/>
                          </a:solidFill>
                          <a:latin typeface="Comic Sans MS" panose="030F0702030302020204" pitchFamily="66" charset="0"/>
                        </a:rPr>
                        <a:t> has </a:t>
                      </a:r>
                      <a:r>
                        <a:rPr lang="fr-FR" sz="750" b="0" u="none" baseline="0" noProof="0" dirty="0" err="1">
                          <a:solidFill>
                            <a:schemeClr val="tx1"/>
                          </a:solidFill>
                          <a:latin typeface="Comic Sans MS" panose="030F0702030302020204" pitchFamily="66" charset="0"/>
                        </a:rPr>
                        <a:t>various</a:t>
                      </a:r>
                      <a:r>
                        <a:rPr lang="fr-FR" sz="750" b="0" u="none" baseline="0" noProof="0" dirty="0">
                          <a:solidFill>
                            <a:schemeClr val="tx1"/>
                          </a:solidFill>
                          <a:latin typeface="Comic Sans MS" panose="030F0702030302020204" pitchFamily="66" charset="0"/>
                        </a:rPr>
                        <a:t> cultural influences</a:t>
                      </a:r>
                    </a:p>
                    <a:p>
                      <a:r>
                        <a:rPr lang="fr-FR" sz="750" b="0" u="none" baseline="0" noProof="0" dirty="0">
                          <a:solidFill>
                            <a:schemeClr val="tx1"/>
                          </a:solidFill>
                          <a:latin typeface="Comic Sans MS" panose="030F0702030302020204" pitchFamily="66" charset="0"/>
                        </a:rPr>
                        <a:t>C’est la ville où je suis né – </a:t>
                      </a:r>
                      <a:r>
                        <a:rPr lang="fr-FR" sz="750" b="0" u="none" baseline="0" noProof="0" dirty="0" err="1">
                          <a:solidFill>
                            <a:schemeClr val="tx1"/>
                          </a:solidFill>
                          <a:latin typeface="Comic Sans MS" panose="030F0702030302020204" pitchFamily="66" charset="0"/>
                        </a:rPr>
                        <a:t>it’s</a:t>
                      </a:r>
                      <a:r>
                        <a:rPr lang="fr-FR" sz="750" b="0" u="none" baseline="0" noProof="0" dirty="0">
                          <a:solidFill>
                            <a:schemeClr val="tx1"/>
                          </a:solidFill>
                          <a:latin typeface="Comic Sans MS" panose="030F0702030302020204" pitchFamily="66" charset="0"/>
                        </a:rPr>
                        <a:t> </a:t>
                      </a:r>
                      <a:r>
                        <a:rPr lang="fr-FR" sz="750" b="0" u="none" baseline="0" noProof="0" dirty="0" err="1">
                          <a:solidFill>
                            <a:schemeClr val="tx1"/>
                          </a:solidFill>
                          <a:latin typeface="Comic Sans MS" panose="030F0702030302020204" pitchFamily="66" charset="0"/>
                        </a:rPr>
                        <a:t>my</a:t>
                      </a:r>
                      <a:r>
                        <a:rPr lang="fr-FR" sz="750" b="0" u="none" baseline="0" noProof="0" dirty="0">
                          <a:solidFill>
                            <a:schemeClr val="tx1"/>
                          </a:solidFill>
                          <a:latin typeface="Comic Sans MS" panose="030F0702030302020204" pitchFamily="66" charset="0"/>
                        </a:rPr>
                        <a:t> home </a:t>
                      </a:r>
                      <a:r>
                        <a:rPr lang="fr-FR" sz="750" b="0" u="none" baseline="0" noProof="0" dirty="0" err="1">
                          <a:solidFill>
                            <a:schemeClr val="tx1"/>
                          </a:solidFill>
                          <a:latin typeface="Comic Sans MS" panose="030F0702030302020204" pitchFamily="66" charset="0"/>
                        </a:rPr>
                        <a:t>town</a:t>
                      </a:r>
                      <a:endParaRPr lang="fr-FR" sz="750" b="0" u="none" baseline="0" noProof="0" dirty="0">
                        <a:solidFill>
                          <a:schemeClr val="tx1"/>
                        </a:solidFill>
                        <a:latin typeface="Comic Sans MS" panose="030F0702030302020204" pitchFamily="66" charset="0"/>
                      </a:endParaRPr>
                    </a:p>
                    <a:p>
                      <a:r>
                        <a:rPr lang="fr-FR" sz="750" b="0" u="none" baseline="0" noProof="0" dirty="0">
                          <a:solidFill>
                            <a:schemeClr val="tx1"/>
                          </a:solidFill>
                          <a:latin typeface="Comic Sans MS" panose="030F0702030302020204" pitchFamily="66" charset="0"/>
                        </a:rPr>
                        <a:t>Il y a beaucoup de chose à faire– </a:t>
                      </a:r>
                      <a:r>
                        <a:rPr lang="fr-FR" sz="750" b="0" u="none" baseline="0" noProof="0" dirty="0" err="1">
                          <a:solidFill>
                            <a:schemeClr val="tx1"/>
                          </a:solidFill>
                          <a:latin typeface="Comic Sans MS" panose="030F0702030302020204" pitchFamily="66" charset="0"/>
                        </a:rPr>
                        <a:t>there’s</a:t>
                      </a:r>
                      <a:r>
                        <a:rPr lang="fr-FR" sz="750" b="0" u="none" baseline="0" noProof="0" dirty="0">
                          <a:solidFill>
                            <a:schemeClr val="tx1"/>
                          </a:solidFill>
                          <a:latin typeface="Comic Sans MS" panose="030F0702030302020204" pitchFamily="66" charset="0"/>
                        </a:rPr>
                        <a:t> lots to do</a:t>
                      </a:r>
                    </a:p>
                    <a:p>
                      <a:r>
                        <a:rPr lang="fr-FR" sz="750" b="0" u="none" baseline="0" noProof="0" dirty="0">
                          <a:solidFill>
                            <a:schemeClr val="tx1"/>
                          </a:solidFill>
                          <a:latin typeface="Comic Sans MS" panose="030F0702030302020204" pitchFamily="66" charset="0"/>
                        </a:rPr>
                        <a:t>Il n’y a rien à faire  – </a:t>
                      </a:r>
                      <a:r>
                        <a:rPr lang="fr-FR" sz="750" b="0" u="none" baseline="0" noProof="0" dirty="0" err="1">
                          <a:solidFill>
                            <a:schemeClr val="tx1"/>
                          </a:solidFill>
                          <a:latin typeface="Comic Sans MS" panose="030F0702030302020204" pitchFamily="66" charset="0"/>
                        </a:rPr>
                        <a:t>there’s</a:t>
                      </a:r>
                      <a:r>
                        <a:rPr lang="fr-FR" sz="750" b="0" u="none" baseline="0" noProof="0" dirty="0">
                          <a:solidFill>
                            <a:schemeClr val="tx1"/>
                          </a:solidFill>
                          <a:latin typeface="Comic Sans MS" panose="030F0702030302020204" pitchFamily="66" charset="0"/>
                        </a:rPr>
                        <a:t> </a:t>
                      </a:r>
                      <a:r>
                        <a:rPr lang="fr-FR" sz="750" b="0" u="none" baseline="0" noProof="0" dirty="0" err="1">
                          <a:solidFill>
                            <a:schemeClr val="tx1"/>
                          </a:solidFill>
                          <a:latin typeface="Comic Sans MS" panose="030F0702030302020204" pitchFamily="66" charset="0"/>
                        </a:rPr>
                        <a:t>nothing</a:t>
                      </a:r>
                      <a:r>
                        <a:rPr lang="fr-FR" sz="750" b="0" u="none" baseline="0" noProof="0" dirty="0">
                          <a:solidFill>
                            <a:schemeClr val="tx1"/>
                          </a:solidFill>
                          <a:latin typeface="Comic Sans MS" panose="030F0702030302020204" pitchFamily="66" charset="0"/>
                        </a:rPr>
                        <a:t> to do</a:t>
                      </a:r>
                    </a:p>
                    <a:p>
                      <a:r>
                        <a:rPr lang="fr-FR" sz="750" b="0" u="none" baseline="0" noProof="0" dirty="0">
                          <a:solidFill>
                            <a:schemeClr val="tx1"/>
                          </a:solidFill>
                          <a:latin typeface="Comic Sans MS" panose="030F0702030302020204" pitchFamily="66" charset="0"/>
                        </a:rPr>
                        <a:t>Il y a une zone piétonne – </a:t>
                      </a:r>
                      <a:r>
                        <a:rPr lang="fr-FR" sz="750" b="0" u="none" baseline="0" noProof="0" dirty="0" err="1">
                          <a:solidFill>
                            <a:schemeClr val="tx1"/>
                          </a:solidFill>
                          <a:latin typeface="Comic Sans MS" panose="030F0702030302020204" pitchFamily="66" charset="0"/>
                        </a:rPr>
                        <a:t>there’s</a:t>
                      </a:r>
                      <a:r>
                        <a:rPr lang="fr-FR" sz="750" b="0" u="none" baseline="0" noProof="0" dirty="0">
                          <a:solidFill>
                            <a:schemeClr val="tx1"/>
                          </a:solidFill>
                          <a:latin typeface="Comic Sans MS" panose="030F0702030302020204" pitchFamily="66" charset="0"/>
                        </a:rPr>
                        <a:t> a pedestrian zone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961296"/>
                  </a:ext>
                </a:extLst>
              </a:tr>
            </a:tbl>
          </a:graphicData>
        </a:graphic>
      </p:graphicFrame>
      <p:graphicFrame>
        <p:nvGraphicFramePr>
          <p:cNvPr id="11" name="Table 10">
            <a:extLst>
              <a:ext uri="{FF2B5EF4-FFF2-40B4-BE49-F238E27FC236}">
                <a16:creationId xmlns:a16="http://schemas.microsoft.com/office/drawing/2014/main" id="{852F2823-FA2B-4D1A-8982-F77893DCBFC3}"/>
              </a:ext>
            </a:extLst>
          </p:cNvPr>
          <p:cNvGraphicFramePr>
            <a:graphicFrameLocks noGrp="1"/>
          </p:cNvGraphicFramePr>
          <p:nvPr>
            <p:extLst>
              <p:ext uri="{D42A27DB-BD31-4B8C-83A1-F6EECF244321}">
                <p14:modId xmlns:p14="http://schemas.microsoft.com/office/powerpoint/2010/main" val="2172314439"/>
              </p:ext>
            </p:extLst>
          </p:nvPr>
        </p:nvGraphicFramePr>
        <p:xfrm>
          <a:off x="6093059" y="661165"/>
          <a:ext cx="2981310" cy="5175150"/>
        </p:xfrm>
        <a:graphic>
          <a:graphicData uri="http://schemas.openxmlformats.org/drawingml/2006/table">
            <a:tbl>
              <a:tblPr firstRow="1" bandRow="1">
                <a:tableStyleId>{5940675A-B579-460E-94D1-54222C63F5DA}</a:tableStyleId>
              </a:tblPr>
              <a:tblGrid>
                <a:gridCol w="1490655">
                  <a:extLst>
                    <a:ext uri="{9D8B030D-6E8A-4147-A177-3AD203B41FA5}">
                      <a16:colId xmlns:a16="http://schemas.microsoft.com/office/drawing/2014/main" val="20000"/>
                    </a:ext>
                  </a:extLst>
                </a:gridCol>
                <a:gridCol w="1490655">
                  <a:extLst>
                    <a:ext uri="{9D8B030D-6E8A-4147-A177-3AD203B41FA5}">
                      <a16:colId xmlns:a16="http://schemas.microsoft.com/office/drawing/2014/main" val="20001"/>
                    </a:ext>
                  </a:extLst>
                </a:gridCol>
              </a:tblGrid>
              <a:tr h="0">
                <a:tc>
                  <a:txBody>
                    <a:bodyPr/>
                    <a:lstStyle/>
                    <a:p>
                      <a:r>
                        <a:rPr lang="fr-FR" sz="700" b="0" u="none" noProof="0">
                          <a:solidFill>
                            <a:sysClr val="windowText" lastClr="000000"/>
                          </a:solidFill>
                          <a:latin typeface="Comic Sans MS" panose="030F0702030302020204" pitchFamily="66" charset="0"/>
                        </a:rPr>
                        <a:t>J’habite à Liverpool, une grande ville</a:t>
                      </a:r>
                    </a:p>
                  </a:txBody>
                  <a:tcPr>
                    <a:solidFill>
                      <a:schemeClr val="bg1"/>
                    </a:solidFill>
                  </a:tcPr>
                </a:tc>
                <a:tc>
                  <a:txBody>
                    <a:bodyPr/>
                    <a:lstStyle/>
                    <a:p>
                      <a:r>
                        <a:rPr lang="fr-FR" sz="750" b="0" u="none" noProof="0">
                          <a:solidFill>
                            <a:sysClr val="windowText" lastClr="000000"/>
                          </a:solidFill>
                          <a:latin typeface="Comic Sans MS" panose="030F0702030302020204" pitchFamily="66" charset="0"/>
                        </a:rPr>
                        <a:t>I live in Liverpool, a big city</a:t>
                      </a:r>
                    </a:p>
                  </a:txBody>
                  <a:tcPr marL="84406" marR="84406" marT="42203" marB="42203">
                    <a:solidFill>
                      <a:schemeClr val="bg1"/>
                    </a:solidFill>
                  </a:tcPr>
                </a:tc>
                <a:extLst>
                  <a:ext uri="{0D108BD9-81ED-4DB2-BD59-A6C34878D82A}">
                    <a16:rowId xmlns:a16="http://schemas.microsoft.com/office/drawing/2014/main" val="10000"/>
                  </a:ext>
                </a:extLst>
              </a:tr>
              <a:tr h="0">
                <a:tc>
                  <a:txBody>
                    <a:bodyPr/>
                    <a:lstStyle/>
                    <a:p>
                      <a:r>
                        <a:rPr lang="fr-FR" sz="700" b="0" u="none" noProof="0">
                          <a:solidFill>
                            <a:sysClr val="windowText" lastClr="000000"/>
                          </a:solidFill>
                          <a:latin typeface="Comic Sans MS" panose="030F0702030302020204" pitchFamily="66" charset="0"/>
                        </a:rPr>
                        <a:t>Qui est situé dans nord-est de l’Angleterre</a:t>
                      </a:r>
                    </a:p>
                  </a:txBody>
                  <a:tcPr>
                    <a:solidFill>
                      <a:schemeClr val="bg1"/>
                    </a:solidFill>
                  </a:tcPr>
                </a:tc>
                <a:tc>
                  <a:txBody>
                    <a:bodyPr/>
                    <a:lstStyle/>
                    <a:p>
                      <a:r>
                        <a:rPr lang="fr-FR" sz="750" b="0" u="none" noProof="0">
                          <a:solidFill>
                            <a:sysClr val="windowText" lastClr="000000"/>
                          </a:solidFill>
                          <a:latin typeface="Comic Sans MS" panose="030F0702030302020204" pitchFamily="66" charset="0"/>
                        </a:rPr>
                        <a:t>which is situated in the Northwest of England</a:t>
                      </a:r>
                    </a:p>
                  </a:txBody>
                  <a:tcPr marL="84406" marR="84406" marT="42203" marB="42203">
                    <a:solidFill>
                      <a:schemeClr val="bg1"/>
                    </a:solidFill>
                  </a:tcPr>
                </a:tc>
                <a:extLst>
                  <a:ext uri="{0D108BD9-81ED-4DB2-BD59-A6C34878D82A}">
                    <a16:rowId xmlns:a16="http://schemas.microsoft.com/office/drawing/2014/main" val="3459568349"/>
                  </a:ext>
                </a:extLst>
              </a:tr>
              <a:tr h="0">
                <a:tc>
                  <a:txBody>
                    <a:bodyPr/>
                    <a:lstStyle/>
                    <a:p>
                      <a:r>
                        <a:rPr lang="fr-FR" sz="700" b="0" u="none" noProof="0">
                          <a:solidFill>
                            <a:sysClr val="windowText" lastClr="000000"/>
                          </a:solidFill>
                          <a:latin typeface="Comic Sans MS" panose="030F0702030302020204" pitchFamily="66" charset="0"/>
                        </a:rPr>
                        <a:t>à côté de la rivière Mersey.</a:t>
                      </a:r>
                    </a:p>
                  </a:txBody>
                  <a:tcPr>
                    <a:solidFill>
                      <a:schemeClr val="bg1"/>
                    </a:solidFill>
                  </a:tcPr>
                </a:tc>
                <a:tc>
                  <a:txBody>
                    <a:bodyPr/>
                    <a:lstStyle/>
                    <a:p>
                      <a:r>
                        <a:rPr lang="fr-FR" sz="750" b="0" u="none" noProof="0">
                          <a:solidFill>
                            <a:sysClr val="windowText" lastClr="000000"/>
                          </a:solidFill>
                          <a:latin typeface="Comic Sans MS" panose="030F0702030302020204" pitchFamily="66" charset="0"/>
                        </a:rPr>
                        <a:t>next to the river Mersey.</a:t>
                      </a:r>
                    </a:p>
                  </a:txBody>
                  <a:tcPr marL="84406" marR="84406" marT="42203" marB="42203">
                    <a:solidFill>
                      <a:schemeClr val="bg1"/>
                    </a:solidFill>
                  </a:tcPr>
                </a:tc>
                <a:extLst>
                  <a:ext uri="{0D108BD9-81ED-4DB2-BD59-A6C34878D82A}">
                    <a16:rowId xmlns:a16="http://schemas.microsoft.com/office/drawing/2014/main" val="1831569674"/>
                  </a:ext>
                </a:extLst>
              </a:tr>
              <a:tr h="0">
                <a:tc>
                  <a:txBody>
                    <a:bodyPr/>
                    <a:lstStyle/>
                    <a:p>
                      <a:r>
                        <a:rPr lang="fr-FR" sz="700" b="0" u="none" noProof="0">
                          <a:solidFill>
                            <a:sysClr val="windowText" lastClr="000000"/>
                          </a:solidFill>
                          <a:latin typeface="Comic Sans MS" panose="030F0702030302020204" pitchFamily="66" charset="0"/>
                        </a:rPr>
                        <a:t>Je vis dans la banlieue de</a:t>
                      </a:r>
                    </a:p>
                  </a:txBody>
                  <a:tcPr>
                    <a:solidFill>
                      <a:schemeClr val="bg1"/>
                    </a:solidFill>
                  </a:tcPr>
                </a:tc>
                <a:tc>
                  <a:txBody>
                    <a:bodyPr/>
                    <a:lstStyle/>
                    <a:p>
                      <a:r>
                        <a:rPr lang="fr-FR" sz="750" b="0" u="none" noProof="0">
                          <a:solidFill>
                            <a:sysClr val="windowText" lastClr="000000"/>
                          </a:solidFill>
                          <a:latin typeface="Comic Sans MS" panose="030F0702030302020204" pitchFamily="66" charset="0"/>
                        </a:rPr>
                        <a:t>I live in the outskirts of</a:t>
                      </a:r>
                    </a:p>
                  </a:txBody>
                  <a:tcPr marL="84406" marR="84406" marT="42203" marB="42203">
                    <a:solidFill>
                      <a:schemeClr val="bg1"/>
                    </a:solidFill>
                  </a:tcPr>
                </a:tc>
                <a:extLst>
                  <a:ext uri="{0D108BD9-81ED-4DB2-BD59-A6C34878D82A}">
                    <a16:rowId xmlns:a16="http://schemas.microsoft.com/office/drawing/2014/main" val="274759627"/>
                  </a:ext>
                </a:extLst>
              </a:tr>
              <a:tr h="0">
                <a:tc>
                  <a:txBody>
                    <a:bodyPr/>
                    <a:lstStyle/>
                    <a:p>
                      <a:r>
                        <a:rPr lang="fr-FR" sz="700" b="0" u="none" noProof="0" dirty="0">
                          <a:solidFill>
                            <a:sysClr val="windowText" lastClr="000000"/>
                          </a:solidFill>
                          <a:latin typeface="Comic Sans MS" panose="030F0702030302020204" pitchFamily="66" charset="0"/>
                        </a:rPr>
                        <a:t>J’adore mon quartier parce qu’il y a beaucoup de résidents</a:t>
                      </a:r>
                    </a:p>
                  </a:txBody>
                  <a:tcPr>
                    <a:solidFill>
                      <a:schemeClr val="bg1"/>
                    </a:solidFill>
                  </a:tcPr>
                </a:tc>
                <a:tc>
                  <a:txBody>
                    <a:bodyPr/>
                    <a:lstStyle/>
                    <a:p>
                      <a:r>
                        <a:rPr lang="fr-FR" sz="750" b="0" u="none" noProof="0">
                          <a:solidFill>
                            <a:sysClr val="windowText" lastClr="000000"/>
                          </a:solidFill>
                          <a:latin typeface="Comic Sans MS" panose="030F0702030302020204" pitchFamily="66" charset="0"/>
                        </a:rPr>
                        <a:t>I love my neighbourhood because there is lots for the residents.</a:t>
                      </a:r>
                    </a:p>
                  </a:txBody>
                  <a:tcPr marL="84406" marR="84406" marT="42203" marB="42203">
                    <a:solidFill>
                      <a:schemeClr val="bg1"/>
                    </a:solidFill>
                  </a:tcPr>
                </a:tc>
                <a:extLst>
                  <a:ext uri="{0D108BD9-81ED-4DB2-BD59-A6C34878D82A}">
                    <a16:rowId xmlns:a16="http://schemas.microsoft.com/office/drawing/2014/main" val="3233000221"/>
                  </a:ext>
                </a:extLst>
              </a:tr>
              <a:tr h="0">
                <a:tc>
                  <a:txBody>
                    <a:bodyPr/>
                    <a:lstStyle/>
                    <a:p>
                      <a:r>
                        <a:rPr lang="fr-FR" sz="700" b="0" u="none" noProof="0" dirty="0">
                          <a:solidFill>
                            <a:sysClr val="windowText" lastClr="000000"/>
                          </a:solidFill>
                          <a:latin typeface="Comic Sans MS" panose="030F0702030302020204" pitchFamily="66" charset="0"/>
                        </a:rPr>
                        <a:t>Par exemple, je peux visiter les musées, faire une excursion en autobus ou aller faire du shopping</a:t>
                      </a:r>
                    </a:p>
                  </a:txBody>
                  <a:tcPr>
                    <a:solidFill>
                      <a:schemeClr val="bg1"/>
                    </a:solidFill>
                  </a:tcPr>
                </a:tc>
                <a:tc>
                  <a:txBody>
                    <a:bodyPr/>
                    <a:lstStyle/>
                    <a:p>
                      <a:r>
                        <a:rPr lang="fr-FR" sz="750" b="0" u="none" noProof="0">
                          <a:solidFill>
                            <a:sysClr val="windowText" lastClr="000000"/>
                          </a:solidFill>
                          <a:latin typeface="Comic Sans MS" panose="030F0702030302020204" pitchFamily="66" charset="0"/>
                        </a:rPr>
                        <a:t>For example, you can visit the museums, go on a bus tour or go shopping</a:t>
                      </a:r>
                    </a:p>
                  </a:txBody>
                  <a:tcPr marL="84406" marR="84406" marT="42203" marB="42203">
                    <a:solidFill>
                      <a:schemeClr val="bg1"/>
                    </a:solidFill>
                  </a:tcPr>
                </a:tc>
                <a:extLst>
                  <a:ext uri="{0D108BD9-81ED-4DB2-BD59-A6C34878D82A}">
                    <a16:rowId xmlns:a16="http://schemas.microsoft.com/office/drawing/2014/main" val="3574730823"/>
                  </a:ext>
                </a:extLst>
              </a:tr>
              <a:tr h="0">
                <a:tc>
                  <a:txBody>
                    <a:bodyPr/>
                    <a:lstStyle/>
                    <a:p>
                      <a:r>
                        <a:rPr lang="fr-FR" sz="700" b="0" u="none" noProof="0" dirty="0">
                          <a:solidFill>
                            <a:sysClr val="windowText" lastClr="000000"/>
                          </a:solidFill>
                          <a:latin typeface="Comic Sans MS" panose="030F0702030302020204" pitchFamily="66" charset="0"/>
                        </a:rPr>
                        <a:t>parce qu’il y a un énorme centre commercial.</a:t>
                      </a:r>
                    </a:p>
                  </a:txBody>
                  <a:tcPr>
                    <a:solidFill>
                      <a:schemeClr val="bg1"/>
                    </a:solidFill>
                  </a:tcPr>
                </a:tc>
                <a:tc>
                  <a:txBody>
                    <a:bodyPr/>
                    <a:lstStyle/>
                    <a:p>
                      <a:r>
                        <a:rPr lang="fr-FR" sz="750" b="0" u="none" noProof="0">
                          <a:solidFill>
                            <a:sysClr val="windowText" lastClr="000000"/>
                          </a:solidFill>
                          <a:latin typeface="Comic Sans MS" panose="030F0702030302020204" pitchFamily="66" charset="0"/>
                        </a:rPr>
                        <a:t>because there is an enormous shopping centre.</a:t>
                      </a:r>
                    </a:p>
                  </a:txBody>
                  <a:tcPr marL="84406" marR="84406" marT="42203" marB="42203">
                    <a:solidFill>
                      <a:schemeClr val="bg1"/>
                    </a:solidFill>
                  </a:tcPr>
                </a:tc>
                <a:extLst>
                  <a:ext uri="{0D108BD9-81ED-4DB2-BD59-A6C34878D82A}">
                    <a16:rowId xmlns:a16="http://schemas.microsoft.com/office/drawing/2014/main" val="1238948132"/>
                  </a:ext>
                </a:extLst>
              </a:tr>
              <a:tr h="0">
                <a:tc>
                  <a:txBody>
                    <a:bodyPr/>
                    <a:lstStyle/>
                    <a:p>
                      <a:r>
                        <a:rPr lang="fr-FR" sz="700" b="0" u="none" noProof="0" dirty="0">
                          <a:solidFill>
                            <a:sysClr val="windowText" lastClr="000000"/>
                          </a:solidFill>
                          <a:latin typeface="Comic Sans MS" panose="030F0702030302020204" pitchFamily="66" charset="0"/>
                        </a:rPr>
                        <a:t>Aussi</a:t>
                      </a:r>
                      <a:r>
                        <a:rPr lang="fr-FR" sz="700" b="0" u="none" baseline="0" noProof="0" dirty="0">
                          <a:solidFill>
                            <a:sysClr val="windowText" lastClr="000000"/>
                          </a:solidFill>
                          <a:latin typeface="Comic Sans MS" panose="030F0702030302020204" pitchFamily="66" charset="0"/>
                        </a:rPr>
                        <a:t>, il y a un lac où tu peux faire du ski nautique</a:t>
                      </a:r>
                      <a:endParaRPr lang="fr-FR" sz="700" b="0" u="none" noProof="0" dirty="0">
                        <a:solidFill>
                          <a:sysClr val="windowText" lastClr="000000"/>
                        </a:solidFill>
                        <a:latin typeface="Comic Sans MS" panose="030F0702030302020204" pitchFamily="66" charset="0"/>
                      </a:endParaRPr>
                    </a:p>
                  </a:txBody>
                  <a:tcPr>
                    <a:solidFill>
                      <a:schemeClr val="bg1"/>
                    </a:solidFill>
                  </a:tcPr>
                </a:tc>
                <a:tc>
                  <a:txBody>
                    <a:bodyPr/>
                    <a:lstStyle/>
                    <a:p>
                      <a:r>
                        <a:rPr lang="fr-FR" sz="750" b="0" u="none" noProof="0">
                          <a:solidFill>
                            <a:sysClr val="windowText" lastClr="000000"/>
                          </a:solidFill>
                          <a:latin typeface="Comic Sans MS" panose="030F0702030302020204" pitchFamily="66" charset="0"/>
                        </a:rPr>
                        <a:t>Also, there is a lake where you can go water skiing.</a:t>
                      </a:r>
                    </a:p>
                  </a:txBody>
                  <a:tcPr marL="84406" marR="84406" marT="42203" marB="42203">
                    <a:solidFill>
                      <a:schemeClr val="bg1"/>
                    </a:solidFill>
                  </a:tcPr>
                </a:tc>
                <a:extLst>
                  <a:ext uri="{0D108BD9-81ED-4DB2-BD59-A6C34878D82A}">
                    <a16:rowId xmlns:a16="http://schemas.microsoft.com/office/drawing/2014/main" val="10001"/>
                  </a:ext>
                </a:extLst>
              </a:tr>
              <a:tr h="0">
                <a:tc>
                  <a:txBody>
                    <a:bodyPr/>
                    <a:lstStyle/>
                    <a:p>
                      <a:r>
                        <a:rPr lang="fr-FR" sz="700" b="0" u="none" noProof="0" dirty="0">
                          <a:solidFill>
                            <a:sysClr val="windowText" lastClr="000000"/>
                          </a:solidFill>
                          <a:latin typeface="Comic Sans MS" panose="030F0702030302020204" pitchFamily="66" charset="0"/>
                        </a:rPr>
                        <a:t>Malheureusement il n’y a pas de piscine. </a:t>
                      </a:r>
                    </a:p>
                  </a:txBody>
                  <a:tcPr>
                    <a:solidFill>
                      <a:schemeClr val="bg1"/>
                    </a:solidFill>
                  </a:tcPr>
                </a:tc>
                <a:tc>
                  <a:txBody>
                    <a:bodyPr/>
                    <a:lstStyle/>
                    <a:p>
                      <a:r>
                        <a:rPr lang="fr-FR" sz="750" b="0" u="none" noProof="0">
                          <a:solidFill>
                            <a:sysClr val="windowText" lastClr="000000"/>
                          </a:solidFill>
                          <a:latin typeface="Comic Sans MS" panose="030F0702030302020204" pitchFamily="66" charset="0"/>
                        </a:rPr>
                        <a:t>Unfortunately there is no swimming pool.</a:t>
                      </a:r>
                    </a:p>
                  </a:txBody>
                  <a:tcPr marL="84406" marR="84406" marT="42203" marB="42203">
                    <a:solidFill>
                      <a:schemeClr val="bg1"/>
                    </a:solidFill>
                  </a:tcPr>
                </a:tc>
                <a:extLst>
                  <a:ext uri="{0D108BD9-81ED-4DB2-BD59-A6C34878D82A}">
                    <a16:rowId xmlns:a16="http://schemas.microsoft.com/office/drawing/2014/main" val="10004"/>
                  </a:ext>
                </a:extLst>
              </a:tr>
              <a:tr h="0">
                <a:tc>
                  <a:txBody>
                    <a:bodyPr/>
                    <a:lstStyle/>
                    <a:p>
                      <a:r>
                        <a:rPr lang="fr-FR" sz="700" b="0" u="none" noProof="0" dirty="0">
                          <a:solidFill>
                            <a:sysClr val="windowText" lastClr="000000"/>
                          </a:solidFill>
                          <a:latin typeface="Comic Sans MS" panose="030F0702030302020204" pitchFamily="66" charset="0"/>
                        </a:rPr>
                        <a:t>C’est dommage! J’adore nager.</a:t>
                      </a:r>
                    </a:p>
                  </a:txBody>
                  <a:tcPr>
                    <a:solidFill>
                      <a:schemeClr val="bg1"/>
                    </a:solidFill>
                  </a:tcPr>
                </a:tc>
                <a:tc>
                  <a:txBody>
                    <a:bodyPr/>
                    <a:lstStyle/>
                    <a:p>
                      <a:r>
                        <a:rPr lang="fr-FR" sz="750" b="0" u="none" noProof="0">
                          <a:solidFill>
                            <a:sysClr val="windowText" lastClr="000000"/>
                          </a:solidFill>
                          <a:latin typeface="Comic Sans MS" panose="030F0702030302020204" pitchFamily="66" charset="0"/>
                        </a:rPr>
                        <a:t>What a shame! I’m crazy about swimming.</a:t>
                      </a:r>
                    </a:p>
                  </a:txBody>
                  <a:tcPr marL="84406" marR="84406" marT="42203" marB="42203">
                    <a:solidFill>
                      <a:schemeClr val="bg1"/>
                    </a:solidFill>
                  </a:tcPr>
                </a:tc>
                <a:extLst>
                  <a:ext uri="{0D108BD9-81ED-4DB2-BD59-A6C34878D82A}">
                    <a16:rowId xmlns:a16="http://schemas.microsoft.com/office/drawing/2014/main" val="2513396348"/>
                  </a:ext>
                </a:extLst>
              </a:tr>
              <a:tr h="0">
                <a:tc>
                  <a:txBody>
                    <a:bodyPr/>
                    <a:lstStyle/>
                    <a:p>
                      <a:r>
                        <a:rPr lang="fr-FR" sz="750" b="0" u="none" noProof="0" dirty="0">
                          <a:solidFill>
                            <a:sysClr val="windowText" lastClr="000000"/>
                          </a:solidFill>
                          <a:latin typeface="Comic Sans MS" panose="030F0702030302020204" pitchFamily="66" charset="0"/>
                        </a:rPr>
                        <a:t>Selon moi, Liverpool est très touristique alors qu’</a:t>
                      </a:r>
                    </a:p>
                  </a:txBody>
                  <a:tcPr marL="84406" marR="84406" marT="42203" marB="42203">
                    <a:solidFill>
                      <a:schemeClr val="bg1"/>
                    </a:solidFill>
                  </a:tcPr>
                </a:tc>
                <a:tc>
                  <a:txBody>
                    <a:bodyPr/>
                    <a:lstStyle/>
                    <a:p>
                      <a:r>
                        <a:rPr lang="fr-FR" sz="750" b="0" u="none" noProof="0">
                          <a:solidFill>
                            <a:sysClr val="windowText" lastClr="000000"/>
                          </a:solidFill>
                          <a:latin typeface="Comic Sans MS" panose="030F0702030302020204" pitchFamily="66" charset="0"/>
                        </a:rPr>
                        <a:t>In my opinion Liverpool is very touristy because</a:t>
                      </a:r>
                    </a:p>
                  </a:txBody>
                  <a:tcPr marL="84406" marR="84406" marT="42203" marB="42203">
                    <a:solidFill>
                      <a:schemeClr val="bg1"/>
                    </a:solidFill>
                  </a:tcPr>
                </a:tc>
                <a:extLst>
                  <a:ext uri="{0D108BD9-81ED-4DB2-BD59-A6C34878D82A}">
                    <a16:rowId xmlns:a16="http://schemas.microsoft.com/office/drawing/2014/main" val="10005"/>
                  </a:ext>
                </a:extLst>
              </a:tr>
              <a:tr h="0">
                <a:tc>
                  <a:txBody>
                    <a:bodyPr/>
                    <a:lstStyle/>
                    <a:p>
                      <a:r>
                        <a:rPr lang="fr-FR" sz="750" b="0" u="none" noProof="0" dirty="0">
                          <a:solidFill>
                            <a:sysClr val="windowText" lastClr="000000"/>
                          </a:solidFill>
                          <a:latin typeface="Comic Sans MS" panose="030F0702030302020204" pitchFamily="66" charset="0"/>
                        </a:rPr>
                        <a:t>il y a beaucoup de musées, deux cathédrales</a:t>
                      </a:r>
                    </a:p>
                  </a:txBody>
                  <a:tcPr marL="84406" marR="84406" marT="42203" marB="42203">
                    <a:solidFill>
                      <a:schemeClr val="bg1"/>
                    </a:solidFill>
                  </a:tcPr>
                </a:tc>
                <a:tc>
                  <a:txBody>
                    <a:bodyPr/>
                    <a:lstStyle/>
                    <a:p>
                      <a:r>
                        <a:rPr lang="fr-FR" sz="750" b="0" u="none" noProof="0">
                          <a:solidFill>
                            <a:sysClr val="windowText" lastClr="000000"/>
                          </a:solidFill>
                          <a:latin typeface="Comic Sans MS" panose="030F0702030302020204" pitchFamily="66" charset="0"/>
                        </a:rPr>
                        <a:t>there are lots of museums, two cathedrals</a:t>
                      </a:r>
                    </a:p>
                  </a:txBody>
                  <a:tcPr marL="84406" marR="84406" marT="42203" marB="42203">
                    <a:solidFill>
                      <a:schemeClr val="bg1"/>
                    </a:solidFill>
                  </a:tcPr>
                </a:tc>
                <a:extLst>
                  <a:ext uri="{0D108BD9-81ED-4DB2-BD59-A6C34878D82A}">
                    <a16:rowId xmlns:a16="http://schemas.microsoft.com/office/drawing/2014/main" val="10006"/>
                  </a:ext>
                </a:extLst>
              </a:tr>
              <a:tr h="0">
                <a:tc>
                  <a:txBody>
                    <a:bodyPr/>
                    <a:lstStyle/>
                    <a:p>
                      <a:r>
                        <a:rPr lang="fr-FR" sz="750" b="0" u="none" noProof="0">
                          <a:solidFill>
                            <a:sysClr val="windowText" lastClr="000000"/>
                          </a:solidFill>
                          <a:latin typeface="Comic Sans MS" panose="030F0702030302020204" pitchFamily="66" charset="0"/>
                        </a:rPr>
                        <a:t>et c’est connu pour les Beatles</a:t>
                      </a:r>
                    </a:p>
                  </a:txBody>
                  <a:tcPr marL="84406" marR="84406" marT="42203" marB="42203">
                    <a:solidFill>
                      <a:schemeClr val="bg1"/>
                    </a:solidFill>
                  </a:tcPr>
                </a:tc>
                <a:tc>
                  <a:txBody>
                    <a:bodyPr/>
                    <a:lstStyle/>
                    <a:p>
                      <a:r>
                        <a:rPr lang="fr-FR" sz="750" b="0" u="none" noProof="0">
                          <a:solidFill>
                            <a:sysClr val="windowText" lastClr="000000"/>
                          </a:solidFill>
                          <a:latin typeface="Comic Sans MS" panose="030F0702030302020204" pitchFamily="66" charset="0"/>
                        </a:rPr>
                        <a:t>and it’s known for the Beatles</a:t>
                      </a:r>
                    </a:p>
                  </a:txBody>
                  <a:tcPr marL="84406" marR="84406" marT="42203" marB="42203">
                    <a:solidFill>
                      <a:schemeClr val="bg1"/>
                    </a:solidFill>
                  </a:tcPr>
                </a:tc>
                <a:extLst>
                  <a:ext uri="{0D108BD9-81ED-4DB2-BD59-A6C34878D82A}">
                    <a16:rowId xmlns:a16="http://schemas.microsoft.com/office/drawing/2014/main" val="3895669012"/>
                  </a:ext>
                </a:extLst>
              </a:tr>
              <a:tr h="0">
                <a:tc>
                  <a:txBody>
                    <a:bodyPr/>
                    <a:lstStyle/>
                    <a:p>
                      <a:r>
                        <a:rPr lang="fr-FR" sz="750" b="0" u="none" noProof="0" dirty="0">
                          <a:solidFill>
                            <a:sysClr val="windowText" lastClr="000000"/>
                          </a:solidFill>
                          <a:latin typeface="Comic Sans MS" panose="030F0702030302020204" pitchFamily="66" charset="0"/>
                        </a:rPr>
                        <a:t>et le football. Il y a deux stades de foot, !</a:t>
                      </a:r>
                    </a:p>
                  </a:txBody>
                  <a:tcPr marL="84406" marR="84406" marT="42203" marB="42203">
                    <a:solidFill>
                      <a:schemeClr val="bg1"/>
                    </a:solidFill>
                  </a:tcPr>
                </a:tc>
                <a:tc>
                  <a:txBody>
                    <a:bodyPr/>
                    <a:lstStyle/>
                    <a:p>
                      <a:r>
                        <a:rPr lang="fr-FR" sz="750" b="0" u="none" noProof="0">
                          <a:solidFill>
                            <a:sysClr val="windowText" lastClr="000000"/>
                          </a:solidFill>
                          <a:latin typeface="Comic Sans MS" panose="030F0702030302020204" pitchFamily="66" charset="0"/>
                        </a:rPr>
                        <a:t>and football. There are two football stadiums!</a:t>
                      </a:r>
                    </a:p>
                  </a:txBody>
                  <a:tcPr marL="84406" marR="84406" marT="42203" marB="42203">
                    <a:solidFill>
                      <a:schemeClr val="bg1"/>
                    </a:solidFill>
                  </a:tcPr>
                </a:tc>
                <a:extLst>
                  <a:ext uri="{0D108BD9-81ED-4DB2-BD59-A6C34878D82A}">
                    <a16:rowId xmlns:a16="http://schemas.microsoft.com/office/drawing/2014/main" val="3530178940"/>
                  </a:ext>
                </a:extLst>
              </a:tr>
              <a:tr h="0">
                <a:tc>
                  <a:txBody>
                    <a:bodyPr/>
                    <a:lstStyle/>
                    <a:p>
                      <a:r>
                        <a:rPr lang="fr-FR" sz="750" b="0" u="none" noProof="0" dirty="0">
                          <a:solidFill>
                            <a:sysClr val="windowText" lastClr="000000"/>
                          </a:solidFill>
                          <a:latin typeface="Comic Sans MS" panose="030F0702030302020204" pitchFamily="66" charset="0"/>
                        </a:rPr>
                        <a:t>et, des différentes influences culturelles.</a:t>
                      </a:r>
                    </a:p>
                  </a:txBody>
                  <a:tcPr marL="84406" marR="84406" marT="42203" marB="42203">
                    <a:solidFill>
                      <a:schemeClr val="bg1"/>
                    </a:solidFill>
                  </a:tcPr>
                </a:tc>
                <a:tc>
                  <a:txBody>
                    <a:bodyPr/>
                    <a:lstStyle/>
                    <a:p>
                      <a:r>
                        <a:rPr lang="fr-FR" sz="750" b="0" u="none" noProof="0" dirty="0">
                          <a:solidFill>
                            <a:sysClr val="windowText" lastClr="000000"/>
                          </a:solidFill>
                          <a:latin typeface="Comic Sans MS" panose="030F0702030302020204" pitchFamily="66" charset="0"/>
                        </a:rPr>
                        <a:t>and </a:t>
                      </a:r>
                      <a:r>
                        <a:rPr lang="fr-FR" sz="750" b="0" u="none" noProof="0" dirty="0" err="1">
                          <a:solidFill>
                            <a:sysClr val="windowText" lastClr="000000"/>
                          </a:solidFill>
                          <a:latin typeface="Comic Sans MS" panose="030F0702030302020204" pitchFamily="66" charset="0"/>
                        </a:rPr>
                        <a:t>various</a:t>
                      </a:r>
                      <a:r>
                        <a:rPr lang="fr-FR" sz="750" b="0" u="none" noProof="0" dirty="0">
                          <a:solidFill>
                            <a:sysClr val="windowText" lastClr="000000"/>
                          </a:solidFill>
                          <a:latin typeface="Comic Sans MS" panose="030F0702030302020204" pitchFamily="66" charset="0"/>
                        </a:rPr>
                        <a:t> cultural influences.</a:t>
                      </a:r>
                    </a:p>
                  </a:txBody>
                  <a:tcPr marL="84406" marR="84406" marT="42203" marB="42203">
                    <a:solidFill>
                      <a:schemeClr val="bg1"/>
                    </a:solidFill>
                  </a:tcPr>
                </a:tc>
                <a:extLst>
                  <a:ext uri="{0D108BD9-81ED-4DB2-BD59-A6C34878D82A}">
                    <a16:rowId xmlns:a16="http://schemas.microsoft.com/office/drawing/2014/main" val="2222498975"/>
                  </a:ext>
                </a:extLst>
              </a:tr>
              <a:tr h="0">
                <a:tc>
                  <a:txBody>
                    <a:bodyPr/>
                    <a:lstStyle/>
                    <a:p>
                      <a:r>
                        <a:rPr lang="fr-FR" sz="750" b="0" u="none" noProof="0">
                          <a:solidFill>
                            <a:sysClr val="windowText" lastClr="000000"/>
                          </a:solidFill>
                          <a:latin typeface="Comic Sans MS" panose="030F0702030302020204" pitchFamily="66" charset="0"/>
                        </a:rPr>
                        <a:t>C’est ma ville natale</a:t>
                      </a:r>
                    </a:p>
                  </a:txBody>
                  <a:tcPr marL="84406" marR="84406" marT="42203" marB="42203">
                    <a:solidFill>
                      <a:schemeClr val="bg1"/>
                    </a:solidFill>
                  </a:tcPr>
                </a:tc>
                <a:tc>
                  <a:txBody>
                    <a:bodyPr/>
                    <a:lstStyle/>
                    <a:p>
                      <a:r>
                        <a:rPr lang="fr-FR" sz="750" b="0" u="none" noProof="0">
                          <a:solidFill>
                            <a:sysClr val="windowText" lastClr="000000"/>
                          </a:solidFill>
                          <a:latin typeface="Comic Sans MS" panose="030F0702030302020204" pitchFamily="66" charset="0"/>
                        </a:rPr>
                        <a:t>It’s my home town</a:t>
                      </a:r>
                    </a:p>
                  </a:txBody>
                  <a:tcPr marL="84406" marR="84406" marT="42203" marB="42203">
                    <a:solidFill>
                      <a:schemeClr val="bg1"/>
                    </a:solidFill>
                  </a:tcPr>
                </a:tc>
                <a:extLst>
                  <a:ext uri="{0D108BD9-81ED-4DB2-BD59-A6C34878D82A}">
                    <a16:rowId xmlns:a16="http://schemas.microsoft.com/office/drawing/2014/main" val="2689021854"/>
                  </a:ext>
                </a:extLst>
              </a:tr>
              <a:tr h="0">
                <a:tc>
                  <a:txBody>
                    <a:bodyPr/>
                    <a:lstStyle/>
                    <a:p>
                      <a:r>
                        <a:rPr lang="fr-FR" sz="750" b="0" u="none" noProof="0" dirty="0">
                          <a:solidFill>
                            <a:sysClr val="windowText" lastClr="000000"/>
                          </a:solidFill>
                          <a:latin typeface="Comic Sans MS" panose="030F0702030302020204" pitchFamily="66" charset="0"/>
                        </a:rPr>
                        <a:t>et je l’adore.</a:t>
                      </a:r>
                    </a:p>
                  </a:txBody>
                  <a:tcPr marL="84406" marR="84406" marT="42203" marB="42203">
                    <a:solidFill>
                      <a:schemeClr val="bg1"/>
                    </a:solidFill>
                  </a:tcPr>
                </a:tc>
                <a:tc>
                  <a:txBody>
                    <a:bodyPr/>
                    <a:lstStyle/>
                    <a:p>
                      <a:r>
                        <a:rPr lang="fr-FR" sz="750" b="0" u="none" noProof="0" dirty="0">
                          <a:solidFill>
                            <a:sysClr val="windowText" lastClr="000000"/>
                          </a:solidFill>
                          <a:latin typeface="Comic Sans MS" panose="030F0702030302020204" pitchFamily="66" charset="0"/>
                        </a:rPr>
                        <a:t>and I love </a:t>
                      </a:r>
                      <a:r>
                        <a:rPr lang="fr-FR" sz="750" b="0" u="none" noProof="0" dirty="0" err="1">
                          <a:solidFill>
                            <a:sysClr val="windowText" lastClr="000000"/>
                          </a:solidFill>
                          <a:latin typeface="Comic Sans MS" panose="030F0702030302020204" pitchFamily="66" charset="0"/>
                        </a:rPr>
                        <a:t>it</a:t>
                      </a:r>
                      <a:r>
                        <a:rPr lang="fr-FR" sz="750" b="0" u="none" noProof="0" dirty="0">
                          <a:solidFill>
                            <a:sysClr val="windowText" lastClr="000000"/>
                          </a:solidFill>
                          <a:latin typeface="Comic Sans MS" panose="030F0702030302020204" pitchFamily="66" charset="0"/>
                        </a:rPr>
                        <a:t>.</a:t>
                      </a:r>
                    </a:p>
                  </a:txBody>
                  <a:tcPr marL="84406" marR="84406" marT="42203" marB="42203">
                    <a:solidFill>
                      <a:schemeClr val="bg1"/>
                    </a:solidFill>
                  </a:tcPr>
                </a:tc>
                <a:extLst>
                  <a:ext uri="{0D108BD9-81ED-4DB2-BD59-A6C34878D82A}">
                    <a16:rowId xmlns:a16="http://schemas.microsoft.com/office/drawing/2014/main" val="2091602831"/>
                  </a:ext>
                </a:extLst>
              </a:tr>
            </a:tbl>
          </a:graphicData>
        </a:graphic>
      </p:graphicFrame>
      <p:sp>
        <p:nvSpPr>
          <p:cNvPr id="6" name="TextBox 5">
            <a:extLst>
              <a:ext uri="{FF2B5EF4-FFF2-40B4-BE49-F238E27FC236}">
                <a16:creationId xmlns:a16="http://schemas.microsoft.com/office/drawing/2014/main" id="{417B183F-5810-4FF2-A6A7-8AED24BB3FD1}"/>
              </a:ext>
            </a:extLst>
          </p:cNvPr>
          <p:cNvSpPr txBox="1"/>
          <p:nvPr/>
        </p:nvSpPr>
        <p:spPr>
          <a:xfrm>
            <a:off x="3333247" y="636849"/>
            <a:ext cx="2734322" cy="1592744"/>
          </a:xfrm>
          <a:prstGeom prst="rect">
            <a:avLst/>
          </a:prstGeom>
          <a:noFill/>
        </p:spPr>
        <p:txBody>
          <a:bodyPr wrap="square" rtlCol="0">
            <a:spAutoFit/>
          </a:bodyPr>
          <a:lstStyle/>
          <a:p>
            <a:r>
              <a:rPr lang="fr-FR" sz="750" b="1" u="none" baseline="0" dirty="0">
                <a:solidFill>
                  <a:schemeClr val="tx1"/>
                </a:solidFill>
                <a:latin typeface="Comic Sans MS" panose="030F0702030302020204" pitchFamily="66" charset="0"/>
              </a:rPr>
              <a:t>une patinoire</a:t>
            </a:r>
            <a:r>
              <a:rPr lang="fr-FR" sz="750" b="0" u="none" baseline="0" dirty="0">
                <a:solidFill>
                  <a:schemeClr val="tx1"/>
                </a:solidFill>
                <a:latin typeface="Comic Sans MS" panose="030F0702030302020204" pitchFamily="66" charset="0"/>
              </a:rPr>
              <a:t>– an </a:t>
            </a:r>
            <a:r>
              <a:rPr lang="fr-FR" sz="750" b="0" u="none" baseline="0" dirty="0" err="1">
                <a:solidFill>
                  <a:schemeClr val="tx1"/>
                </a:solidFill>
                <a:latin typeface="Comic Sans MS" panose="030F0702030302020204" pitchFamily="66" charset="0"/>
              </a:rPr>
              <a:t>ice</a:t>
            </a:r>
            <a:r>
              <a:rPr lang="fr-FR" sz="750" b="0" u="none" baseline="0" dirty="0">
                <a:solidFill>
                  <a:schemeClr val="tx1"/>
                </a:solidFill>
                <a:latin typeface="Comic Sans MS" panose="030F0702030302020204" pitchFamily="66" charset="0"/>
              </a:rPr>
              <a:t> rink</a:t>
            </a:r>
          </a:p>
          <a:p>
            <a:r>
              <a:rPr lang="fr-FR" sz="750" b="1" u="none" baseline="0" dirty="0">
                <a:solidFill>
                  <a:schemeClr val="tx1"/>
                </a:solidFill>
                <a:latin typeface="Comic Sans MS" panose="030F0702030302020204" pitchFamily="66" charset="0"/>
              </a:rPr>
              <a:t>un port </a:t>
            </a:r>
            <a:r>
              <a:rPr lang="fr-FR" sz="750" b="0" u="none" baseline="0" dirty="0">
                <a:solidFill>
                  <a:schemeClr val="tx1"/>
                </a:solidFill>
                <a:latin typeface="Comic Sans MS" panose="030F0702030302020204" pitchFamily="66" charset="0"/>
              </a:rPr>
              <a:t>– a port/</a:t>
            </a:r>
            <a:r>
              <a:rPr lang="fr-FR" sz="750" b="0" u="none" baseline="0" dirty="0" err="1">
                <a:solidFill>
                  <a:schemeClr val="tx1"/>
                </a:solidFill>
                <a:latin typeface="Comic Sans MS" panose="030F0702030302020204" pitchFamily="66" charset="0"/>
              </a:rPr>
              <a:t>harbour</a:t>
            </a:r>
            <a:r>
              <a:rPr lang="fr-FR" sz="750" b="0" u="none" baseline="0" dirty="0">
                <a:solidFill>
                  <a:schemeClr val="tx1"/>
                </a:solidFill>
                <a:latin typeface="Comic Sans MS" panose="030F0702030302020204" pitchFamily="66" charset="0"/>
              </a:rPr>
              <a:t>                                  </a:t>
            </a:r>
          </a:p>
          <a:p>
            <a:r>
              <a:rPr lang="fr-FR" sz="750" b="1" dirty="0">
                <a:latin typeface="Comic Sans MS" panose="030F0702030302020204" pitchFamily="66" charset="0"/>
              </a:rPr>
              <a:t>un bureau de</a:t>
            </a:r>
            <a:r>
              <a:rPr lang="fr-FR" sz="750" b="1" u="none" baseline="0" dirty="0">
                <a:solidFill>
                  <a:schemeClr val="tx1"/>
                </a:solidFill>
                <a:latin typeface="Comic Sans MS" panose="030F0702030302020204" pitchFamily="66" charset="0"/>
              </a:rPr>
              <a:t> poste</a:t>
            </a:r>
            <a:r>
              <a:rPr lang="fr-FR" sz="750" b="0" u="none" baseline="0" dirty="0">
                <a:solidFill>
                  <a:schemeClr val="tx1"/>
                </a:solidFill>
                <a:latin typeface="Comic Sans MS" panose="030F0702030302020204" pitchFamily="66" charset="0"/>
              </a:rPr>
              <a:t>– a post office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u="none" baseline="0" dirty="0">
                <a:solidFill>
                  <a:schemeClr val="tx1"/>
                </a:solidFill>
                <a:latin typeface="Comic Sans MS" panose="030F0702030302020204" pitchFamily="66" charset="0"/>
              </a:rPr>
              <a:t>un restaurant </a:t>
            </a:r>
            <a:r>
              <a:rPr lang="fr-FR" sz="750" b="0" u="none" baseline="0" dirty="0">
                <a:solidFill>
                  <a:schemeClr val="tx1"/>
                </a:solidFill>
                <a:latin typeface="Comic Sans MS" panose="030F0702030302020204" pitchFamily="66" charset="0"/>
              </a:rPr>
              <a:t>– a restaurant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u="none" baseline="0" dirty="0">
                <a:solidFill>
                  <a:schemeClr val="tx1"/>
                </a:solidFill>
                <a:latin typeface="Comic Sans MS" panose="030F0702030302020204" pitchFamily="66" charset="0"/>
              </a:rPr>
              <a:t>une allée de bowling</a:t>
            </a:r>
            <a:r>
              <a:rPr lang="fr-FR" sz="750" b="0" u="none" baseline="0" dirty="0">
                <a:solidFill>
                  <a:schemeClr val="tx1"/>
                </a:solidFill>
                <a:latin typeface="Comic Sans MS" panose="030F0702030302020204" pitchFamily="66" charset="0"/>
              </a:rPr>
              <a:t>– a bowling </a:t>
            </a:r>
            <a:r>
              <a:rPr lang="fr-FR" sz="750" b="0" u="none" baseline="0" dirty="0" err="1">
                <a:solidFill>
                  <a:schemeClr val="tx1"/>
                </a:solidFill>
                <a:latin typeface="Comic Sans MS" panose="030F0702030302020204" pitchFamily="66" charset="0"/>
              </a:rPr>
              <a:t>alley</a:t>
            </a:r>
            <a:r>
              <a:rPr lang="fr-FR" sz="750" b="0" u="none" baseline="0" dirty="0">
                <a:solidFill>
                  <a:schemeClr val="tx1"/>
                </a:solidFill>
                <a:latin typeface="Comic Sans MS" panose="030F0702030302020204" pitchFamily="66"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u="none" baseline="0" dirty="0">
                <a:solidFill>
                  <a:schemeClr val="tx1"/>
                </a:solidFill>
                <a:latin typeface="Comic Sans MS" panose="030F0702030302020204" pitchFamily="66" charset="0"/>
              </a:rPr>
              <a:t>un théâtre </a:t>
            </a:r>
            <a:r>
              <a:rPr lang="fr-FR" sz="750" b="0" u="none" baseline="0" dirty="0">
                <a:solidFill>
                  <a:schemeClr val="tx1"/>
                </a:solidFill>
                <a:latin typeface="Comic Sans MS" panose="030F0702030302020204" pitchFamily="66" charset="0"/>
              </a:rPr>
              <a:t>– a </a:t>
            </a:r>
            <a:r>
              <a:rPr lang="fr-FR" sz="750" b="0" u="none" baseline="0" dirty="0" err="1">
                <a:solidFill>
                  <a:schemeClr val="tx1"/>
                </a:solidFill>
                <a:latin typeface="Comic Sans MS" panose="030F0702030302020204" pitchFamily="66" charset="0"/>
              </a:rPr>
              <a:t>theatre</a:t>
            </a:r>
            <a:r>
              <a:rPr lang="fr-FR" sz="750" b="0" u="none" baseline="0" dirty="0">
                <a:solidFill>
                  <a:schemeClr val="tx1"/>
                </a:solidFill>
                <a:latin typeface="Comic Sans MS" panose="030F0702030302020204" pitchFamily="66"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u="none" baseline="0" dirty="0">
                <a:solidFill>
                  <a:schemeClr val="tx1"/>
                </a:solidFill>
                <a:latin typeface="Comic Sans MS" panose="030F0702030302020204" pitchFamily="66" charset="0"/>
              </a:rPr>
              <a:t>une église </a:t>
            </a:r>
            <a:r>
              <a:rPr lang="fr-FR" sz="750" b="0" u="none" baseline="0" dirty="0">
                <a:solidFill>
                  <a:schemeClr val="tx1"/>
                </a:solidFill>
                <a:latin typeface="Comic Sans MS" panose="030F0702030302020204" pitchFamily="66" charset="0"/>
              </a:rPr>
              <a:t>– a </a:t>
            </a:r>
            <a:r>
              <a:rPr lang="fr-FR" sz="750" b="0" u="none" baseline="0" dirty="0" err="1">
                <a:solidFill>
                  <a:schemeClr val="tx1"/>
                </a:solidFill>
                <a:latin typeface="Comic Sans MS" panose="030F0702030302020204" pitchFamily="66" charset="0"/>
              </a:rPr>
              <a:t>church</a:t>
            </a:r>
            <a:endParaRPr lang="fr-FR" sz="750" b="0" u="none" baseline="0" dirty="0">
              <a:solidFill>
                <a:schemeClr val="tx1"/>
              </a:solidFill>
              <a:latin typeface="Comic Sans MS" panose="030F0702030302020204" pitchFamily="66" charset="0"/>
            </a:endParaRPr>
          </a:p>
          <a:p>
            <a:r>
              <a:rPr lang="fr-FR" sz="750" b="1" u="none" baseline="0" dirty="0">
                <a:solidFill>
                  <a:schemeClr val="tx1"/>
                </a:solidFill>
                <a:latin typeface="Comic Sans MS" panose="030F0702030302020204" pitchFamily="66" charset="0"/>
              </a:rPr>
              <a:t>une bibliothèque </a:t>
            </a:r>
            <a:r>
              <a:rPr lang="fr-FR" sz="750" b="0" u="none" baseline="0" dirty="0">
                <a:solidFill>
                  <a:schemeClr val="tx1"/>
                </a:solidFill>
                <a:latin typeface="Comic Sans MS" panose="030F0702030302020204" pitchFamily="66" charset="0"/>
              </a:rPr>
              <a:t>– a </a:t>
            </a:r>
            <a:r>
              <a:rPr lang="fr-FR" sz="750" b="0" u="none" baseline="0" dirty="0" err="1">
                <a:solidFill>
                  <a:schemeClr val="tx1"/>
                </a:solidFill>
                <a:latin typeface="Comic Sans MS" panose="030F0702030302020204" pitchFamily="66" charset="0"/>
              </a:rPr>
              <a:t>library</a:t>
            </a:r>
            <a:r>
              <a:rPr lang="fr-FR" sz="750" b="0" u="none" baseline="0" dirty="0">
                <a:solidFill>
                  <a:schemeClr val="tx1"/>
                </a:solidFill>
                <a:latin typeface="Comic Sans MS" panose="030F0702030302020204" pitchFamily="66" charset="0"/>
              </a:rPr>
              <a:t>                                      </a:t>
            </a:r>
          </a:p>
          <a:p>
            <a:r>
              <a:rPr lang="fr-FR" sz="750" b="1" u="none" baseline="0" dirty="0">
                <a:solidFill>
                  <a:schemeClr val="tx1"/>
                </a:solidFill>
                <a:latin typeface="Comic Sans MS" panose="030F0702030302020204" pitchFamily="66" charset="0"/>
              </a:rPr>
              <a:t>un poste de police</a:t>
            </a:r>
            <a:r>
              <a:rPr lang="fr-FR" sz="750" b="0" u="none" baseline="0" dirty="0">
                <a:solidFill>
                  <a:schemeClr val="tx1"/>
                </a:solidFill>
                <a:latin typeface="Comic Sans MS" panose="030F0702030302020204" pitchFamily="66" charset="0"/>
              </a:rPr>
              <a:t>– a police station</a:t>
            </a:r>
          </a:p>
          <a:p>
            <a:r>
              <a:rPr lang="fr-FR" sz="750" b="1" dirty="0">
                <a:latin typeface="Comic Sans MS" panose="030F0702030302020204" pitchFamily="66" charset="0"/>
              </a:rPr>
              <a:t>u</a:t>
            </a:r>
            <a:r>
              <a:rPr lang="fr-FR" sz="750" b="1" u="none" baseline="0" dirty="0">
                <a:solidFill>
                  <a:schemeClr val="tx1"/>
                </a:solidFill>
                <a:latin typeface="Comic Sans MS" panose="030F0702030302020204" pitchFamily="66" charset="0"/>
              </a:rPr>
              <a:t>ne station de train/d’autobus</a:t>
            </a:r>
            <a:r>
              <a:rPr lang="fr-FR" sz="750" b="0" u="none" baseline="0" dirty="0">
                <a:solidFill>
                  <a:schemeClr val="tx1"/>
                </a:solidFill>
                <a:latin typeface="Comic Sans MS" panose="030F0702030302020204" pitchFamily="66" charset="0"/>
              </a:rPr>
              <a:t>– a train/bus station</a:t>
            </a:r>
          </a:p>
          <a:p>
            <a:r>
              <a:rPr lang="fr-FR" sz="750" b="1" u="none" baseline="0" dirty="0">
                <a:solidFill>
                  <a:schemeClr val="tx1"/>
                </a:solidFill>
                <a:latin typeface="Comic Sans MS" panose="030F0702030302020204" pitchFamily="66" charset="0"/>
              </a:rPr>
              <a:t>un grand magasin </a:t>
            </a:r>
            <a:r>
              <a:rPr lang="fr-FR" sz="750" b="0" u="none" baseline="0" dirty="0">
                <a:solidFill>
                  <a:schemeClr val="tx1"/>
                </a:solidFill>
                <a:latin typeface="Comic Sans MS" panose="030F0702030302020204" pitchFamily="66" charset="0"/>
              </a:rPr>
              <a:t>– a </a:t>
            </a:r>
            <a:r>
              <a:rPr lang="fr-FR" sz="750" b="0" u="none" baseline="0" dirty="0" err="1">
                <a:solidFill>
                  <a:schemeClr val="tx1"/>
                </a:solidFill>
                <a:latin typeface="Comic Sans MS" panose="030F0702030302020204" pitchFamily="66" charset="0"/>
              </a:rPr>
              <a:t>department</a:t>
            </a:r>
            <a:r>
              <a:rPr lang="fr-FR" sz="750" b="0" u="none" baseline="0" dirty="0">
                <a:solidFill>
                  <a:schemeClr val="tx1"/>
                </a:solidFill>
                <a:latin typeface="Comic Sans MS" panose="030F0702030302020204" pitchFamily="66" charset="0"/>
              </a:rPr>
              <a:t> store</a:t>
            </a:r>
          </a:p>
          <a:p>
            <a:r>
              <a:rPr lang="fr-FR" sz="750" b="1" u="none" baseline="0" dirty="0">
                <a:solidFill>
                  <a:schemeClr val="tx1"/>
                </a:solidFill>
                <a:latin typeface="Comic Sans MS" panose="030F0702030302020204" pitchFamily="66" charset="0"/>
              </a:rPr>
              <a:t>un centre commercial </a:t>
            </a:r>
            <a:r>
              <a:rPr lang="fr-FR" sz="750" b="0" u="none" baseline="0" dirty="0">
                <a:solidFill>
                  <a:schemeClr val="tx1"/>
                </a:solidFill>
                <a:latin typeface="Comic Sans MS" panose="030F0702030302020204" pitchFamily="66" charset="0"/>
              </a:rPr>
              <a:t>– a shopping centre</a:t>
            </a:r>
          </a:p>
          <a:p>
            <a:r>
              <a:rPr lang="fr-FR" sz="750" b="1" dirty="0">
                <a:latin typeface="Comic Sans MS" panose="030F0702030302020204" pitchFamily="66" charset="0"/>
              </a:rPr>
              <a:t>beaucoup de choses à voir</a:t>
            </a:r>
            <a:r>
              <a:rPr lang="fr-FR" sz="750" b="0" u="none" baseline="0" dirty="0">
                <a:solidFill>
                  <a:schemeClr val="tx1"/>
                </a:solidFill>
                <a:latin typeface="Comic Sans MS" panose="030F0702030302020204" pitchFamily="66" charset="0"/>
              </a:rPr>
              <a:t>– lots of </a:t>
            </a:r>
            <a:r>
              <a:rPr lang="fr-FR" sz="750" b="0" u="none" baseline="0" dirty="0" err="1">
                <a:solidFill>
                  <a:schemeClr val="tx1"/>
                </a:solidFill>
                <a:latin typeface="Comic Sans MS" panose="030F0702030302020204" pitchFamily="66" charset="0"/>
              </a:rPr>
              <a:t>sights</a:t>
            </a:r>
            <a:endParaRPr lang="fr-FR" sz="750" b="0" u="none" baseline="0" dirty="0">
              <a:solidFill>
                <a:schemeClr val="tx1"/>
              </a:solidFill>
              <a:latin typeface="Comic Sans MS" panose="030F0702030302020204" pitchFamily="66" charset="0"/>
            </a:endParaRPr>
          </a:p>
        </p:txBody>
      </p:sp>
      <p:graphicFrame>
        <p:nvGraphicFramePr>
          <p:cNvPr id="7" name="Table 6">
            <a:extLst>
              <a:ext uri="{FF2B5EF4-FFF2-40B4-BE49-F238E27FC236}">
                <a16:creationId xmlns:a16="http://schemas.microsoft.com/office/drawing/2014/main" id="{B261C3E8-0A81-406A-9976-EA7E97154218}"/>
              </a:ext>
            </a:extLst>
          </p:cNvPr>
          <p:cNvGraphicFramePr>
            <a:graphicFrameLocks noGrp="1"/>
          </p:cNvGraphicFramePr>
          <p:nvPr>
            <p:extLst>
              <p:ext uri="{D42A27DB-BD31-4B8C-83A1-F6EECF244321}">
                <p14:modId xmlns:p14="http://schemas.microsoft.com/office/powerpoint/2010/main" val="1820652281"/>
              </p:ext>
            </p:extLst>
          </p:nvPr>
        </p:nvGraphicFramePr>
        <p:xfrm>
          <a:off x="119457" y="4107383"/>
          <a:ext cx="5903973" cy="1227406"/>
        </p:xfrm>
        <a:graphic>
          <a:graphicData uri="http://schemas.openxmlformats.org/drawingml/2006/table">
            <a:tbl>
              <a:tblPr firstRow="1" bandRow="1">
                <a:tableStyleId>{5C22544A-7EE6-4342-B048-85BDC9FD1C3A}</a:tableStyleId>
              </a:tblPr>
              <a:tblGrid>
                <a:gridCol w="280593">
                  <a:extLst>
                    <a:ext uri="{9D8B030D-6E8A-4147-A177-3AD203B41FA5}">
                      <a16:colId xmlns:a16="http://schemas.microsoft.com/office/drawing/2014/main" val="212312847"/>
                    </a:ext>
                  </a:extLst>
                </a:gridCol>
                <a:gridCol w="1006273">
                  <a:extLst>
                    <a:ext uri="{9D8B030D-6E8A-4147-A177-3AD203B41FA5}">
                      <a16:colId xmlns:a16="http://schemas.microsoft.com/office/drawing/2014/main" val="3813713256"/>
                    </a:ext>
                  </a:extLst>
                </a:gridCol>
                <a:gridCol w="4617107">
                  <a:extLst>
                    <a:ext uri="{9D8B030D-6E8A-4147-A177-3AD203B41FA5}">
                      <a16:colId xmlns:a16="http://schemas.microsoft.com/office/drawing/2014/main" val="178960739"/>
                    </a:ext>
                  </a:extLst>
                </a:gridCol>
              </a:tblGrid>
              <a:tr h="751174">
                <a:tc>
                  <a:txBody>
                    <a:bodyPr/>
                    <a:lstStyle/>
                    <a:p>
                      <a:pPr algn="ctr"/>
                      <a:r>
                        <a:rPr lang="en-GB" sz="1100" b="0" err="1">
                          <a:solidFill>
                            <a:schemeClr val="tx1"/>
                          </a:solidFill>
                          <a:latin typeface="Comic Sans MS" panose="030F0702030302020204" pitchFamily="66" charset="0"/>
                        </a:rPr>
                        <a:t>Activités</a:t>
                      </a:r>
                      <a:endParaRPr lang="en-GB" sz="1100" b="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u="none" noProof="0" dirty="0">
                          <a:solidFill>
                            <a:schemeClr val="tx1"/>
                          </a:solidFill>
                          <a:latin typeface="Comic Sans MS" panose="030F0702030302020204" pitchFamily="66" charset="0"/>
                        </a:rPr>
                        <a:t>Tu peux… - </a:t>
                      </a:r>
                      <a:r>
                        <a:rPr lang="fr-FR" sz="750" b="0" u="none" noProof="0" dirty="0" err="1">
                          <a:solidFill>
                            <a:schemeClr val="tx1"/>
                          </a:solidFill>
                          <a:latin typeface="Comic Sans MS" panose="030F0702030302020204" pitchFamily="66" charset="0"/>
                        </a:rPr>
                        <a:t>you</a:t>
                      </a:r>
                      <a:r>
                        <a:rPr lang="fr-FR" sz="750" b="0" u="none" noProof="0" dirty="0">
                          <a:solidFill>
                            <a:schemeClr val="tx1"/>
                          </a:solidFill>
                          <a:latin typeface="Comic Sans MS" panose="030F0702030302020204" pitchFamily="66" charset="0"/>
                        </a:rPr>
                        <a:t> can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75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lang="fr-FR" sz="750" b="0" u="none" noProof="0" dirty="0">
                          <a:solidFill>
                            <a:schemeClr val="tx1"/>
                          </a:solidFill>
                          <a:latin typeface="Comic Sans MS" panose="030F0702030302020204" pitchFamily="66" charset="0"/>
                        </a:rPr>
                        <a:t>passer beaucoup de temps en plein d’air</a:t>
                      </a:r>
                      <a:r>
                        <a:rPr lang="fr-FR" sz="750" b="0" u="none" baseline="0" noProof="0" dirty="0">
                          <a:solidFill>
                            <a:schemeClr val="tx1"/>
                          </a:solidFill>
                          <a:latin typeface="Comic Sans MS" panose="030F0702030302020204" pitchFamily="66" charset="0"/>
                        </a:rPr>
                        <a:t> – </a:t>
                      </a:r>
                      <a:r>
                        <a:rPr lang="fr-FR" sz="750" b="0" u="none" baseline="0" noProof="0" dirty="0" err="1">
                          <a:solidFill>
                            <a:schemeClr val="tx1"/>
                          </a:solidFill>
                          <a:latin typeface="Comic Sans MS" panose="030F0702030302020204" pitchFamily="66" charset="0"/>
                        </a:rPr>
                        <a:t>spend</a:t>
                      </a:r>
                      <a:r>
                        <a:rPr lang="fr-FR" sz="750" b="0" u="none" baseline="0" noProof="0" dirty="0">
                          <a:solidFill>
                            <a:schemeClr val="tx1"/>
                          </a:solidFill>
                          <a:latin typeface="Comic Sans MS" panose="030F0702030302020204" pitchFamily="66" charset="0"/>
                        </a:rPr>
                        <a:t> a lot of time in the open air</a:t>
                      </a:r>
                    </a:p>
                    <a:p>
                      <a:pPr marL="0" indent="0">
                        <a:buFont typeface="+mj-lt"/>
                        <a:buNone/>
                      </a:pPr>
                      <a:r>
                        <a:rPr lang="fr-FR" sz="750" b="0" u="none" baseline="0" noProof="0" dirty="0">
                          <a:solidFill>
                            <a:schemeClr val="tx1"/>
                          </a:solidFill>
                          <a:latin typeface="Comic Sans MS" panose="030F0702030302020204" pitchFamily="66" charset="0"/>
                        </a:rPr>
                        <a:t>monter dans la tour– go up the </a:t>
                      </a:r>
                      <a:r>
                        <a:rPr lang="fr-FR" sz="750" b="0" u="none" baseline="0" noProof="0" dirty="0" err="1">
                          <a:solidFill>
                            <a:schemeClr val="tx1"/>
                          </a:solidFill>
                          <a:latin typeface="Comic Sans MS" panose="030F0702030302020204" pitchFamily="66" charset="0"/>
                        </a:rPr>
                        <a:t>tower</a:t>
                      </a:r>
                      <a:endParaRPr lang="fr-FR" sz="750" b="0" u="none" baseline="0" noProof="0" dirty="0">
                        <a:solidFill>
                          <a:schemeClr val="tx1"/>
                        </a:solidFill>
                        <a:latin typeface="Comic Sans MS" panose="030F0702030302020204" pitchFamily="66" charset="0"/>
                      </a:endParaRPr>
                    </a:p>
                    <a:p>
                      <a:pPr marL="0" indent="0">
                        <a:buFont typeface="+mj-lt"/>
                        <a:buNone/>
                      </a:pPr>
                      <a:r>
                        <a:rPr lang="fr-FR" sz="750" b="0" u="none" baseline="0" noProof="0" dirty="0">
                          <a:solidFill>
                            <a:schemeClr val="tx1"/>
                          </a:solidFill>
                          <a:latin typeface="Comic Sans MS" panose="030F0702030302020204" pitchFamily="66" charset="0"/>
                        </a:rPr>
                        <a:t>faire une excursion en bus– do a bus tour</a:t>
                      </a:r>
                    </a:p>
                    <a:p>
                      <a:pPr marL="0" indent="0">
                        <a:buFont typeface="+mj-lt"/>
                        <a:buNone/>
                      </a:pPr>
                      <a:r>
                        <a:rPr lang="fr-FR" sz="750" b="0" u="none" baseline="0" noProof="0" dirty="0">
                          <a:solidFill>
                            <a:schemeClr val="tx1"/>
                          </a:solidFill>
                          <a:latin typeface="Comic Sans MS" panose="030F0702030302020204" pitchFamily="66" charset="0"/>
                        </a:rPr>
                        <a:t>profiter de la vue – </a:t>
                      </a:r>
                      <a:r>
                        <a:rPr lang="fr-FR" sz="750" b="0" u="none" baseline="0" noProof="0" dirty="0" err="1">
                          <a:solidFill>
                            <a:schemeClr val="tx1"/>
                          </a:solidFill>
                          <a:latin typeface="Comic Sans MS" panose="030F0702030302020204" pitchFamily="66" charset="0"/>
                        </a:rPr>
                        <a:t>enjoy</a:t>
                      </a:r>
                      <a:r>
                        <a:rPr lang="fr-FR" sz="750" b="0" u="none" baseline="0" noProof="0" dirty="0">
                          <a:solidFill>
                            <a:schemeClr val="tx1"/>
                          </a:solidFill>
                          <a:latin typeface="Comic Sans MS" panose="030F0702030302020204" pitchFamily="66" charset="0"/>
                        </a:rPr>
                        <a:t> the </a:t>
                      </a:r>
                      <a:r>
                        <a:rPr lang="fr-FR" sz="750" b="0" u="none" baseline="0" noProof="0" dirty="0" err="1">
                          <a:solidFill>
                            <a:schemeClr val="tx1"/>
                          </a:solidFill>
                          <a:latin typeface="Comic Sans MS" panose="030F0702030302020204" pitchFamily="66" charset="0"/>
                        </a:rPr>
                        <a:t>views</a:t>
                      </a:r>
                      <a:endParaRPr lang="fr-FR" sz="750" b="0" u="none" baseline="0" noProof="0" dirty="0">
                        <a:solidFill>
                          <a:schemeClr val="tx1"/>
                        </a:solidFill>
                        <a:latin typeface="Comic Sans MS" panose="030F0702030302020204" pitchFamily="66" charset="0"/>
                      </a:endParaRPr>
                    </a:p>
                    <a:p>
                      <a:pPr marL="0" indent="0">
                        <a:buFont typeface="+mj-lt"/>
                        <a:buNone/>
                      </a:pPr>
                      <a:r>
                        <a:rPr lang="fr-FR" sz="750" b="0" u="none" baseline="0" noProof="0" dirty="0">
                          <a:solidFill>
                            <a:schemeClr val="tx1"/>
                          </a:solidFill>
                          <a:latin typeface="Comic Sans MS" panose="030F0702030302020204" pitchFamily="66" charset="0"/>
                        </a:rPr>
                        <a:t>apprécier la variété d’architecture– </a:t>
                      </a:r>
                      <a:r>
                        <a:rPr lang="fr-FR" sz="750" b="0" u="none" baseline="0" noProof="0" dirty="0" err="1">
                          <a:solidFill>
                            <a:schemeClr val="tx1"/>
                          </a:solidFill>
                          <a:latin typeface="Comic Sans MS" panose="030F0702030302020204" pitchFamily="66" charset="0"/>
                        </a:rPr>
                        <a:t>appreciate</a:t>
                      </a:r>
                      <a:r>
                        <a:rPr lang="fr-FR" sz="750" b="0" u="none" baseline="0" noProof="0" dirty="0">
                          <a:solidFill>
                            <a:schemeClr val="tx1"/>
                          </a:solidFill>
                          <a:latin typeface="Comic Sans MS" panose="030F0702030302020204" pitchFamily="66" charset="0"/>
                        </a:rPr>
                        <a:t> the </a:t>
                      </a:r>
                      <a:r>
                        <a:rPr lang="fr-FR" sz="750" b="0" u="none" baseline="0" noProof="0" dirty="0" err="1">
                          <a:solidFill>
                            <a:schemeClr val="tx1"/>
                          </a:solidFill>
                          <a:latin typeface="Comic Sans MS" panose="030F0702030302020204" pitchFamily="66" charset="0"/>
                        </a:rPr>
                        <a:t>variety</a:t>
                      </a:r>
                      <a:r>
                        <a:rPr lang="fr-FR" sz="750" b="0" u="none" baseline="0" noProof="0" dirty="0">
                          <a:solidFill>
                            <a:schemeClr val="tx1"/>
                          </a:solidFill>
                          <a:latin typeface="Comic Sans MS" panose="030F0702030302020204" pitchFamily="66" charset="0"/>
                        </a:rPr>
                        <a:t> of the architecture</a:t>
                      </a:r>
                    </a:p>
                    <a:p>
                      <a:pPr marL="0" indent="0">
                        <a:buFont typeface="+mj-lt"/>
                        <a:buNone/>
                      </a:pPr>
                      <a:r>
                        <a:rPr lang="fr-FR" sz="750" b="0" u="none" baseline="0" noProof="0" dirty="0">
                          <a:solidFill>
                            <a:schemeClr val="tx1"/>
                          </a:solidFill>
                          <a:latin typeface="Comic Sans MS" panose="030F0702030302020204" pitchFamily="66" charset="0"/>
                        </a:rPr>
                        <a:t>profiter du beau temps– </a:t>
                      </a:r>
                      <a:r>
                        <a:rPr lang="fr-FR" sz="750" b="0" u="none" baseline="0" noProof="0" dirty="0" err="1">
                          <a:solidFill>
                            <a:schemeClr val="tx1"/>
                          </a:solidFill>
                          <a:latin typeface="Comic Sans MS" panose="030F0702030302020204" pitchFamily="66" charset="0"/>
                        </a:rPr>
                        <a:t>make</a:t>
                      </a:r>
                      <a:r>
                        <a:rPr lang="fr-FR" sz="750" b="0" u="none" baseline="0" noProof="0" dirty="0">
                          <a:solidFill>
                            <a:schemeClr val="tx1"/>
                          </a:solidFill>
                          <a:latin typeface="Comic Sans MS" panose="030F0702030302020204" pitchFamily="66" charset="0"/>
                        </a:rPr>
                        <a:t> the </a:t>
                      </a:r>
                      <a:r>
                        <a:rPr lang="fr-FR" sz="750" b="0" u="none" baseline="0" noProof="0" dirty="0" err="1">
                          <a:solidFill>
                            <a:schemeClr val="tx1"/>
                          </a:solidFill>
                          <a:latin typeface="Comic Sans MS" panose="030F0702030302020204" pitchFamily="66" charset="0"/>
                        </a:rPr>
                        <a:t>most</a:t>
                      </a:r>
                      <a:r>
                        <a:rPr lang="fr-FR" sz="750" b="0" u="none" baseline="0" noProof="0" dirty="0">
                          <a:solidFill>
                            <a:schemeClr val="tx1"/>
                          </a:solidFill>
                          <a:latin typeface="Comic Sans MS" panose="030F0702030302020204" pitchFamily="66" charset="0"/>
                        </a:rPr>
                        <a:t> of the good </a:t>
                      </a:r>
                      <a:r>
                        <a:rPr lang="fr-FR" sz="750" b="0" u="none" baseline="0" noProof="0" dirty="0" err="1">
                          <a:solidFill>
                            <a:schemeClr val="tx1"/>
                          </a:solidFill>
                          <a:latin typeface="Comic Sans MS" panose="030F0702030302020204" pitchFamily="66" charset="0"/>
                        </a:rPr>
                        <a:t>weather</a:t>
                      </a:r>
                      <a:endParaRPr lang="fr-FR" sz="750" b="0" u="none" baseline="0" noProof="0" dirty="0">
                        <a:solidFill>
                          <a:schemeClr val="tx1"/>
                        </a:solidFill>
                        <a:latin typeface="Comic Sans MS" panose="030F0702030302020204" pitchFamily="66" charset="0"/>
                      </a:endParaRPr>
                    </a:p>
                    <a:p>
                      <a:pPr marL="0" indent="0">
                        <a:buFont typeface="+mj-lt"/>
                        <a:buNone/>
                      </a:pPr>
                      <a:r>
                        <a:rPr lang="fr-FR" sz="750" b="0" u="none" baseline="0" noProof="0" dirty="0">
                          <a:solidFill>
                            <a:schemeClr val="tx1"/>
                          </a:solidFill>
                          <a:latin typeface="Comic Sans MS" panose="030F0702030302020204" pitchFamily="66" charset="0"/>
                        </a:rPr>
                        <a:t>essayer les plats locaux– </a:t>
                      </a:r>
                      <a:r>
                        <a:rPr lang="fr-FR" sz="750" b="0" u="none" baseline="0" noProof="0" dirty="0" err="1">
                          <a:solidFill>
                            <a:schemeClr val="tx1"/>
                          </a:solidFill>
                          <a:latin typeface="Comic Sans MS" panose="030F0702030302020204" pitchFamily="66" charset="0"/>
                        </a:rPr>
                        <a:t>try</a:t>
                      </a:r>
                      <a:r>
                        <a:rPr lang="fr-FR" sz="750" b="0" u="none" baseline="0" noProof="0" dirty="0">
                          <a:solidFill>
                            <a:schemeClr val="tx1"/>
                          </a:solidFill>
                          <a:latin typeface="Comic Sans MS" panose="030F0702030302020204" pitchFamily="66" charset="0"/>
                        </a:rPr>
                        <a:t> local </a:t>
                      </a:r>
                      <a:r>
                        <a:rPr lang="fr-FR" sz="750" b="0" u="none" baseline="0" noProof="0" dirty="0" err="1">
                          <a:solidFill>
                            <a:schemeClr val="tx1"/>
                          </a:solidFill>
                          <a:latin typeface="Comic Sans MS" panose="030F0702030302020204" pitchFamily="66" charset="0"/>
                        </a:rPr>
                        <a:t>dishes</a:t>
                      </a:r>
                      <a:endParaRPr lang="fr-FR" sz="750" b="0" u="none" baseline="0" noProof="0" dirty="0">
                        <a:solidFill>
                          <a:schemeClr val="tx1"/>
                        </a:solidFill>
                        <a:latin typeface="Comic Sans MS" panose="030F0702030302020204" pitchFamily="66" charset="0"/>
                      </a:endParaRPr>
                    </a:p>
                    <a:p>
                      <a:pPr marL="0" indent="0">
                        <a:buFont typeface="+mj-lt"/>
                        <a:buNone/>
                      </a:pPr>
                      <a:r>
                        <a:rPr lang="fr-FR" sz="750" b="0" u="none" baseline="0" noProof="0" dirty="0">
                          <a:solidFill>
                            <a:schemeClr val="tx1"/>
                          </a:solidFill>
                          <a:latin typeface="Comic Sans MS" panose="030F0702030302020204" pitchFamily="66" charset="0"/>
                        </a:rPr>
                        <a:t>faire des sports aquatiques– do water sports</a:t>
                      </a:r>
                    </a:p>
                    <a:p>
                      <a:pPr marL="0" indent="0">
                        <a:buFont typeface="+mj-lt"/>
                        <a:buNone/>
                      </a:pPr>
                      <a:r>
                        <a:rPr lang="fr-FR" sz="750" b="0" u="none" baseline="0" noProof="0" dirty="0">
                          <a:solidFill>
                            <a:schemeClr val="tx1"/>
                          </a:solidFill>
                          <a:latin typeface="Comic Sans MS" panose="030F0702030302020204" pitchFamily="66" charset="0"/>
                        </a:rPr>
                        <a:t>faire de la randonnée – go </a:t>
                      </a:r>
                      <a:r>
                        <a:rPr lang="fr-FR" sz="750" b="0" u="none" baseline="0" noProof="0" dirty="0" err="1">
                          <a:solidFill>
                            <a:schemeClr val="tx1"/>
                          </a:solidFill>
                          <a:latin typeface="Comic Sans MS" panose="030F0702030302020204" pitchFamily="66" charset="0"/>
                        </a:rPr>
                        <a:t>hiking</a:t>
                      </a:r>
                      <a:r>
                        <a:rPr lang="fr-FR" sz="750" b="0" u="none" baseline="0" noProof="0" dirty="0">
                          <a:solidFill>
                            <a:schemeClr val="tx1"/>
                          </a:solidFill>
                          <a:latin typeface="Comic Sans MS" panose="030F0702030302020204" pitchFamily="66" charset="0"/>
                        </a:rPr>
                        <a:t>/trekking</a:t>
                      </a:r>
                    </a:p>
                    <a:p>
                      <a:pPr marL="0" indent="0">
                        <a:buFont typeface="+mj-lt"/>
                        <a:buNone/>
                      </a:pPr>
                      <a:r>
                        <a:rPr lang="fr-FR" sz="750" b="0" u="none" baseline="0" noProof="0" dirty="0">
                          <a:solidFill>
                            <a:schemeClr val="tx1"/>
                          </a:solidFill>
                          <a:latin typeface="Comic Sans MS" panose="030F0702030302020204" pitchFamily="66" charset="0"/>
                        </a:rPr>
                        <a:t>aller faire du shopping– go shopping</a:t>
                      </a:r>
                      <a:endParaRPr lang="fr-FR" sz="750" b="0" u="none"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graphicFrame>
        <p:nvGraphicFramePr>
          <p:cNvPr id="23" name="Table 22">
            <a:extLst>
              <a:ext uri="{FF2B5EF4-FFF2-40B4-BE49-F238E27FC236}">
                <a16:creationId xmlns:a16="http://schemas.microsoft.com/office/drawing/2014/main" id="{097599DE-19C2-4F44-A8C4-E142F66B27DD}"/>
              </a:ext>
            </a:extLst>
          </p:cNvPr>
          <p:cNvGraphicFramePr>
            <a:graphicFrameLocks noGrp="1"/>
          </p:cNvGraphicFramePr>
          <p:nvPr>
            <p:extLst>
              <p:ext uri="{D42A27DB-BD31-4B8C-83A1-F6EECF244321}">
                <p14:modId xmlns:p14="http://schemas.microsoft.com/office/powerpoint/2010/main" val="1144283449"/>
              </p:ext>
            </p:extLst>
          </p:nvPr>
        </p:nvGraphicFramePr>
        <p:xfrm>
          <a:off x="119457" y="5525570"/>
          <a:ext cx="5903973" cy="1113106"/>
        </p:xfrm>
        <a:graphic>
          <a:graphicData uri="http://schemas.openxmlformats.org/drawingml/2006/table">
            <a:tbl>
              <a:tblPr firstRow="1" bandRow="1">
                <a:tableStyleId>{5C22544A-7EE6-4342-B048-85BDC9FD1C3A}</a:tableStyleId>
              </a:tblPr>
              <a:tblGrid>
                <a:gridCol w="280593">
                  <a:extLst>
                    <a:ext uri="{9D8B030D-6E8A-4147-A177-3AD203B41FA5}">
                      <a16:colId xmlns:a16="http://schemas.microsoft.com/office/drawing/2014/main" val="212312847"/>
                    </a:ext>
                  </a:extLst>
                </a:gridCol>
                <a:gridCol w="5623380">
                  <a:extLst>
                    <a:ext uri="{9D8B030D-6E8A-4147-A177-3AD203B41FA5}">
                      <a16:colId xmlns:a16="http://schemas.microsoft.com/office/drawing/2014/main" val="3813713256"/>
                    </a:ext>
                  </a:extLst>
                </a:gridCol>
              </a:tblGrid>
              <a:tr h="751174">
                <a:tc>
                  <a:txBody>
                    <a:bodyPr/>
                    <a:lstStyle/>
                    <a:p>
                      <a:pPr algn="ctr"/>
                      <a:r>
                        <a:rPr lang="en-GB" sz="1100" b="0">
                          <a:solidFill>
                            <a:schemeClr val="tx1"/>
                          </a:solidFill>
                          <a:latin typeface="Comic Sans MS" panose="030F0702030302020204" pitchFamily="66" charset="0"/>
                        </a:rPr>
                        <a:t>Les </a:t>
                      </a:r>
                      <a:r>
                        <a:rPr lang="en-GB" sz="1100" b="0" err="1">
                          <a:solidFill>
                            <a:schemeClr val="tx1"/>
                          </a:solidFill>
                          <a:latin typeface="Comic Sans MS" panose="030F0702030302020204" pitchFamily="66" charset="0"/>
                        </a:rPr>
                        <a:t>magasins</a:t>
                      </a:r>
                      <a:endParaRPr lang="en-GB" sz="1100" b="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750" b="0" u="none" baseline="0" noProof="0" dirty="0">
                          <a:solidFill>
                            <a:schemeClr val="tx1"/>
                          </a:solidFill>
                          <a:latin typeface="Comic Sans MS" panose="030F0702030302020204" pitchFamily="66" charset="0"/>
                        </a:rPr>
                        <a:t>Un bar de tabac – a </a:t>
                      </a:r>
                      <a:r>
                        <a:rPr lang="fr-FR" sz="750" b="0" u="none" baseline="0" noProof="0" dirty="0" err="1">
                          <a:solidFill>
                            <a:schemeClr val="tx1"/>
                          </a:solidFill>
                          <a:latin typeface="Comic Sans MS" panose="030F0702030302020204" pitchFamily="66" charset="0"/>
                        </a:rPr>
                        <a:t>tobacconist’s</a:t>
                      </a:r>
                      <a:endParaRPr lang="fr-FR" sz="750" b="0" u="none" baseline="0" noProof="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750" b="0" u="none" baseline="0" noProof="0" dirty="0">
                          <a:solidFill>
                            <a:schemeClr val="tx1"/>
                          </a:solidFill>
                          <a:latin typeface="Comic Sans MS" panose="030F0702030302020204" pitchFamily="66" charset="0"/>
                        </a:rPr>
                        <a:t>Une banque– a </a:t>
                      </a:r>
                      <a:r>
                        <a:rPr lang="fr-FR" sz="750" b="0" u="none" baseline="0" noProof="0" dirty="0" err="1">
                          <a:solidFill>
                            <a:schemeClr val="tx1"/>
                          </a:solidFill>
                          <a:latin typeface="Comic Sans MS" panose="030F0702030302020204" pitchFamily="66" charset="0"/>
                        </a:rPr>
                        <a:t>bank</a:t>
                      </a:r>
                      <a:endParaRPr lang="fr-FR" sz="750" b="0" u="none" baseline="0" noProof="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750" b="0" u="none" baseline="0" noProof="0" dirty="0">
                          <a:solidFill>
                            <a:schemeClr val="tx1"/>
                          </a:solidFill>
                          <a:latin typeface="Comic Sans MS" panose="030F0702030302020204" pitchFamily="66" charset="0"/>
                        </a:rPr>
                        <a:t>Un café – a café</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750" b="0" u="none" baseline="0" noProof="0" dirty="0">
                          <a:solidFill>
                            <a:schemeClr val="tx1"/>
                          </a:solidFill>
                          <a:latin typeface="Comic Sans MS" panose="030F0702030302020204" pitchFamily="66" charset="0"/>
                        </a:rPr>
                        <a:t>Un boucher– a </a:t>
                      </a:r>
                      <a:r>
                        <a:rPr lang="fr-FR" sz="750" b="0" u="none" baseline="0" noProof="0" dirty="0" err="1">
                          <a:solidFill>
                            <a:schemeClr val="tx1"/>
                          </a:solidFill>
                          <a:latin typeface="Comic Sans MS" panose="030F0702030302020204" pitchFamily="66" charset="0"/>
                        </a:rPr>
                        <a:t>butcher’s</a:t>
                      </a:r>
                      <a:endParaRPr lang="fr-FR" sz="750" b="0" u="none" baseline="0" noProof="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750" b="0" u="none" baseline="0" noProof="0" dirty="0">
                          <a:solidFill>
                            <a:schemeClr val="tx1"/>
                          </a:solidFill>
                          <a:latin typeface="Comic Sans MS" panose="030F0702030302020204" pitchFamily="66" charset="0"/>
                        </a:rPr>
                        <a:t>Une pharmacie – a </a:t>
                      </a:r>
                      <a:r>
                        <a:rPr lang="fr-FR" sz="750" b="0" u="none" baseline="0" noProof="0" dirty="0" err="1">
                          <a:solidFill>
                            <a:schemeClr val="tx1"/>
                          </a:solidFill>
                          <a:latin typeface="Comic Sans MS" panose="030F0702030302020204" pitchFamily="66" charset="0"/>
                        </a:rPr>
                        <a:t>pharmacy</a:t>
                      </a:r>
                      <a:r>
                        <a:rPr lang="fr-FR" sz="750" b="0" u="none" baseline="0" noProof="0" dirty="0">
                          <a:solidFill>
                            <a:schemeClr val="tx1"/>
                          </a:solidFill>
                          <a:latin typeface="Comic Sans MS" panose="030F0702030302020204" pitchFamily="66" charset="0"/>
                        </a:rPr>
                        <a:t>/</a:t>
                      </a:r>
                      <a:r>
                        <a:rPr lang="fr-FR" sz="750" b="0" u="none" baseline="0" noProof="0" dirty="0" err="1">
                          <a:solidFill>
                            <a:schemeClr val="tx1"/>
                          </a:solidFill>
                          <a:latin typeface="Comic Sans MS" panose="030F0702030302020204" pitchFamily="66" charset="0"/>
                        </a:rPr>
                        <a:t>chemist’s</a:t>
                      </a:r>
                      <a:endParaRPr lang="fr-FR" sz="750" b="0" u="none" baseline="0" noProof="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750" b="0" u="none" baseline="0" noProof="0" dirty="0">
                          <a:solidFill>
                            <a:schemeClr val="tx1"/>
                          </a:solidFill>
                          <a:latin typeface="Comic Sans MS" panose="030F0702030302020204" pitchFamily="66" charset="0"/>
                        </a:rPr>
                        <a:t>Un épicier – a </a:t>
                      </a:r>
                      <a:r>
                        <a:rPr lang="fr-FR" sz="750" b="0" u="none" baseline="0" noProof="0" dirty="0" err="1">
                          <a:solidFill>
                            <a:schemeClr val="tx1"/>
                          </a:solidFill>
                          <a:latin typeface="Comic Sans MS" panose="030F0702030302020204" pitchFamily="66" charset="0"/>
                        </a:rPr>
                        <a:t>greengrocer’s</a:t>
                      </a:r>
                      <a:endParaRPr lang="fr-FR" sz="750" b="0" u="none" baseline="0" noProof="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750" b="0" u="none" baseline="0" noProof="0" dirty="0">
                          <a:solidFill>
                            <a:schemeClr val="tx1"/>
                          </a:solidFill>
                          <a:latin typeface="Comic Sans MS" panose="030F0702030302020204" pitchFamily="66" charset="0"/>
                        </a:rPr>
                        <a:t>Une bijouterie– a </a:t>
                      </a:r>
                      <a:r>
                        <a:rPr lang="fr-FR" sz="750" b="0" u="none" baseline="0" noProof="0" dirty="0" err="1">
                          <a:solidFill>
                            <a:schemeClr val="tx1"/>
                          </a:solidFill>
                          <a:latin typeface="Comic Sans MS" panose="030F0702030302020204" pitchFamily="66" charset="0"/>
                        </a:rPr>
                        <a:t>jeweller’s</a:t>
                      </a:r>
                      <a:endParaRPr lang="fr-FR" sz="750" b="0" u="none" baseline="0" noProof="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750" b="0" u="none" baseline="0" noProof="0" dirty="0">
                          <a:solidFill>
                            <a:schemeClr val="tx1"/>
                          </a:solidFill>
                          <a:latin typeface="Comic Sans MS" panose="030F0702030302020204" pitchFamily="66" charset="0"/>
                        </a:rPr>
                        <a:t>Une librairie– a </a:t>
                      </a:r>
                      <a:r>
                        <a:rPr lang="fr-FR" sz="750" b="0" u="none" baseline="0" noProof="0" dirty="0" err="1">
                          <a:solidFill>
                            <a:schemeClr val="tx1"/>
                          </a:solidFill>
                          <a:latin typeface="Comic Sans MS" panose="030F0702030302020204" pitchFamily="66" charset="0"/>
                        </a:rPr>
                        <a:t>bookshop</a:t>
                      </a:r>
                      <a:endParaRPr lang="fr-FR" sz="750" b="0" u="none" baseline="0" noProof="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750" b="0" u="none" baseline="0" noProof="0" dirty="0">
                          <a:solidFill>
                            <a:schemeClr val="tx1"/>
                          </a:solidFill>
                          <a:latin typeface="Comic Sans MS" panose="030F0702030302020204" pitchFamily="66" charset="0"/>
                        </a:rPr>
                        <a:t>Une boulangerie– a </a:t>
                      </a:r>
                      <a:r>
                        <a:rPr lang="fr-FR" sz="750" b="0" u="none" baseline="0" noProof="0" dirty="0" err="1">
                          <a:solidFill>
                            <a:schemeClr val="tx1"/>
                          </a:solidFill>
                          <a:latin typeface="Comic Sans MS" panose="030F0702030302020204" pitchFamily="66" charset="0"/>
                        </a:rPr>
                        <a:t>bakery</a:t>
                      </a:r>
                      <a:endParaRPr lang="fr-FR" sz="75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sp>
        <p:nvSpPr>
          <p:cNvPr id="24" name="TextBox 23">
            <a:extLst>
              <a:ext uri="{FF2B5EF4-FFF2-40B4-BE49-F238E27FC236}">
                <a16:creationId xmlns:a16="http://schemas.microsoft.com/office/drawing/2014/main" id="{C6F743C1-A9B0-45C7-8672-3FEE3EF6901A}"/>
              </a:ext>
            </a:extLst>
          </p:cNvPr>
          <p:cNvSpPr txBox="1"/>
          <p:nvPr/>
        </p:nvSpPr>
        <p:spPr>
          <a:xfrm>
            <a:off x="2591147" y="5530781"/>
            <a:ext cx="3315903" cy="1015663"/>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750" b="1" u="none" baseline="0" dirty="0">
                <a:solidFill>
                  <a:schemeClr val="tx1"/>
                </a:solidFill>
                <a:latin typeface="Comic Sans MS" panose="030F0702030302020204" pitchFamily="66" charset="0"/>
              </a:rPr>
              <a:t>Une papeterie– a </a:t>
            </a:r>
            <a:r>
              <a:rPr lang="fr-FR" sz="750" b="1" u="none" baseline="0" dirty="0" err="1">
                <a:solidFill>
                  <a:schemeClr val="tx1"/>
                </a:solidFill>
                <a:latin typeface="Comic Sans MS" panose="030F0702030302020204" pitchFamily="66" charset="0"/>
              </a:rPr>
              <a:t>stationery</a:t>
            </a:r>
            <a:r>
              <a:rPr lang="fr-FR" sz="750" b="1" u="none" baseline="0" dirty="0">
                <a:solidFill>
                  <a:schemeClr val="tx1"/>
                </a:solidFill>
                <a:latin typeface="Comic Sans MS" panose="030F0702030302020204" pitchFamily="66" charset="0"/>
              </a:rPr>
              <a:t> shop</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750" b="1" u="none" baseline="0" dirty="0">
                <a:solidFill>
                  <a:schemeClr val="tx1"/>
                </a:solidFill>
                <a:latin typeface="Comic Sans MS" panose="030F0702030302020204" pitchFamily="66" charset="0"/>
              </a:rPr>
              <a:t>Une pâtisserie– a cake shop</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750" b="1" u="none" baseline="0" dirty="0">
                <a:solidFill>
                  <a:schemeClr val="tx1"/>
                </a:solidFill>
                <a:latin typeface="Comic Sans MS" panose="030F0702030302020204" pitchFamily="66" charset="0"/>
              </a:rPr>
              <a:t>Un coiffeur – a </a:t>
            </a:r>
            <a:r>
              <a:rPr lang="fr-FR" sz="750" b="1" u="none" baseline="0" dirty="0" err="1">
                <a:solidFill>
                  <a:schemeClr val="tx1"/>
                </a:solidFill>
                <a:latin typeface="Comic Sans MS" panose="030F0702030302020204" pitchFamily="66" charset="0"/>
              </a:rPr>
              <a:t>hairdresser’s</a:t>
            </a:r>
            <a:endParaRPr lang="fr-FR" sz="750" b="1" u="none" baseline="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750" b="1" u="none" baseline="0" dirty="0">
                <a:solidFill>
                  <a:schemeClr val="tx1"/>
                </a:solidFill>
                <a:latin typeface="Comic Sans MS" panose="030F0702030302020204" pitchFamily="66" charset="0"/>
              </a:rPr>
              <a:t>Une poissonnerie – a </a:t>
            </a:r>
            <a:r>
              <a:rPr lang="fr-FR" sz="750" b="1" u="none" baseline="0" dirty="0" err="1">
                <a:solidFill>
                  <a:schemeClr val="tx1"/>
                </a:solidFill>
                <a:latin typeface="Comic Sans MS" panose="030F0702030302020204" pitchFamily="66" charset="0"/>
              </a:rPr>
              <a:t>fishmonger’s</a:t>
            </a:r>
            <a:endParaRPr lang="fr-FR" sz="750" b="1" u="none" baseline="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750" b="1" u="none" baseline="0" dirty="0">
                <a:solidFill>
                  <a:schemeClr val="tx1"/>
                </a:solidFill>
                <a:latin typeface="Comic Sans MS" panose="030F0702030302020204" pitchFamily="66" charset="0"/>
              </a:rPr>
              <a:t>Un magasin de vêtements – a </a:t>
            </a:r>
            <a:r>
              <a:rPr lang="fr-FR" sz="750" b="1" u="none" baseline="0" dirty="0" err="1">
                <a:solidFill>
                  <a:schemeClr val="tx1"/>
                </a:solidFill>
                <a:latin typeface="Comic Sans MS" panose="030F0702030302020204" pitchFamily="66" charset="0"/>
              </a:rPr>
              <a:t>clothes</a:t>
            </a:r>
            <a:r>
              <a:rPr lang="fr-FR" sz="750" b="1" u="none" baseline="0" dirty="0">
                <a:solidFill>
                  <a:schemeClr val="tx1"/>
                </a:solidFill>
                <a:latin typeface="Comic Sans MS" panose="030F0702030302020204" pitchFamily="66" charset="0"/>
              </a:rPr>
              <a:t> shop</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750" b="1" u="none" baseline="0" dirty="0">
                <a:solidFill>
                  <a:schemeClr val="tx1"/>
                </a:solidFill>
                <a:latin typeface="Comic Sans MS" panose="030F0702030302020204" pitchFamily="66" charset="0"/>
              </a:rPr>
              <a:t>Un magasin de chaussures– a </a:t>
            </a:r>
            <a:r>
              <a:rPr lang="fr-FR" sz="750" b="1" u="none" baseline="0" dirty="0" err="1">
                <a:solidFill>
                  <a:schemeClr val="tx1"/>
                </a:solidFill>
                <a:latin typeface="Comic Sans MS" panose="030F0702030302020204" pitchFamily="66" charset="0"/>
              </a:rPr>
              <a:t>shoe</a:t>
            </a:r>
            <a:r>
              <a:rPr lang="fr-FR" sz="750" b="1" u="none" baseline="0" dirty="0">
                <a:solidFill>
                  <a:schemeClr val="tx1"/>
                </a:solidFill>
                <a:latin typeface="Comic Sans MS" panose="030F0702030302020204" pitchFamily="66" charset="0"/>
              </a:rPr>
              <a:t> shop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750" b="1" u="none" baseline="0" dirty="0">
                <a:solidFill>
                  <a:schemeClr val="tx1"/>
                </a:solidFill>
                <a:latin typeface="Comic Sans MS" panose="030F0702030302020204" pitchFamily="66" charset="0"/>
              </a:rPr>
              <a:t>Un magasin de jouets– a </a:t>
            </a:r>
            <a:r>
              <a:rPr lang="fr-FR" sz="750" b="1" u="none" baseline="0" dirty="0" err="1">
                <a:solidFill>
                  <a:schemeClr val="tx1"/>
                </a:solidFill>
                <a:latin typeface="Comic Sans MS" panose="030F0702030302020204" pitchFamily="66" charset="0"/>
              </a:rPr>
              <a:t>toy</a:t>
            </a:r>
            <a:r>
              <a:rPr lang="fr-FR" sz="750" b="1" u="none" baseline="0" dirty="0">
                <a:solidFill>
                  <a:schemeClr val="tx1"/>
                </a:solidFill>
                <a:latin typeface="Comic Sans MS" panose="030F0702030302020204" pitchFamily="66" charset="0"/>
              </a:rPr>
              <a:t> shop</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750" b="1" u="none" baseline="0" dirty="0">
                <a:solidFill>
                  <a:schemeClr val="tx1"/>
                </a:solidFill>
                <a:latin typeface="Comic Sans MS" panose="030F0702030302020204" pitchFamily="66" charset="0"/>
              </a:rPr>
              <a:t>Un supermarché – a </a:t>
            </a:r>
            <a:r>
              <a:rPr lang="fr-FR" sz="750" b="1" u="none" baseline="0" dirty="0" err="1">
                <a:solidFill>
                  <a:schemeClr val="tx1"/>
                </a:solidFill>
                <a:latin typeface="Comic Sans MS" panose="030F0702030302020204" pitchFamily="66" charset="0"/>
              </a:rPr>
              <a:t>grocery</a:t>
            </a:r>
            <a:r>
              <a:rPr lang="fr-FR" sz="750" b="1" u="none" baseline="0" dirty="0">
                <a:solidFill>
                  <a:schemeClr val="tx1"/>
                </a:solidFill>
                <a:latin typeface="Comic Sans MS" panose="030F0702030302020204" pitchFamily="66" charset="0"/>
              </a:rPr>
              <a:t> store/</a:t>
            </a:r>
            <a:r>
              <a:rPr lang="fr-FR" sz="750" b="1" u="none" baseline="0" dirty="0" err="1">
                <a:solidFill>
                  <a:schemeClr val="tx1"/>
                </a:solidFill>
                <a:latin typeface="Comic Sans MS" panose="030F0702030302020204" pitchFamily="66" charset="0"/>
              </a:rPr>
              <a:t>supermarket</a:t>
            </a:r>
            <a:r>
              <a:rPr lang="fr-FR" sz="750" b="1" u="none" baseline="0" dirty="0">
                <a:solidFill>
                  <a:schemeClr val="tx1"/>
                </a:solidFill>
                <a:latin typeface="Comic Sans MS" panose="030F0702030302020204" pitchFamily="66" charset="0"/>
              </a:rPr>
              <a:t> </a:t>
            </a:r>
            <a:endParaRPr lang="fr-FR" sz="750" b="1" u="sng" baseline="0" dirty="0">
              <a:solidFill>
                <a:schemeClr val="tx1"/>
              </a:solidFill>
              <a:latin typeface="Comic Sans MS" panose="030F0702030302020204" pitchFamily="66" charset="0"/>
            </a:endParaRPr>
          </a:p>
        </p:txBody>
      </p:sp>
      <p:sp>
        <p:nvSpPr>
          <p:cNvPr id="3" name="TextBox 2">
            <a:extLst>
              <a:ext uri="{FF2B5EF4-FFF2-40B4-BE49-F238E27FC236}">
                <a16:creationId xmlns:a16="http://schemas.microsoft.com/office/drawing/2014/main" id="{3651C2B6-609C-47E9-A511-61902289AB25}"/>
              </a:ext>
            </a:extLst>
          </p:cNvPr>
          <p:cNvSpPr txBox="1"/>
          <p:nvPr/>
        </p:nvSpPr>
        <p:spPr>
          <a:xfrm>
            <a:off x="8711159" y="6514784"/>
            <a:ext cx="475488" cy="369332"/>
          </a:xfrm>
          <a:prstGeom prst="rect">
            <a:avLst/>
          </a:prstGeom>
          <a:noFill/>
          <a:ln>
            <a:noFill/>
          </a:ln>
        </p:spPr>
        <p:txBody>
          <a:bodyPr wrap="square" lIns="91440" tIns="45720" rIns="91440" bIns="45720" rtlCol="0" anchor="t">
            <a:spAutoFit/>
          </a:bodyPr>
          <a:lstStyle/>
          <a:p>
            <a:r>
              <a:rPr lang="en-GB">
                <a:latin typeface="Comic Sans MS" panose="030F0702030302020204" pitchFamily="66" charset="0"/>
              </a:rPr>
              <a:t>2</a:t>
            </a:r>
          </a:p>
        </p:txBody>
      </p:sp>
      <p:sp>
        <p:nvSpPr>
          <p:cNvPr id="8" name="TextBox 7">
            <a:extLst>
              <a:ext uri="{FF2B5EF4-FFF2-40B4-BE49-F238E27FC236}">
                <a16:creationId xmlns:a16="http://schemas.microsoft.com/office/drawing/2014/main" id="{3E38C77F-67C3-C829-1ADF-0337A2F64E4C}"/>
              </a:ext>
            </a:extLst>
          </p:cNvPr>
          <p:cNvSpPr txBox="1"/>
          <p:nvPr/>
        </p:nvSpPr>
        <p:spPr>
          <a:xfrm>
            <a:off x="3333247" y="2229593"/>
            <a:ext cx="1447800" cy="707886"/>
          </a:xfrm>
          <a:prstGeom prst="rect">
            <a:avLst/>
          </a:prstGeom>
          <a:noFill/>
        </p:spPr>
        <p:txBody>
          <a:bodyPr wrap="square" rtlCol="0">
            <a:spAutoFit/>
          </a:bodyPr>
          <a:lstStyle/>
          <a:p>
            <a:r>
              <a:rPr lang="fr-FR" sz="800" u="none" baseline="0" noProof="0" dirty="0">
                <a:solidFill>
                  <a:schemeClr val="tx1"/>
                </a:solidFill>
                <a:latin typeface="Comic Sans MS" panose="030F0702030302020204" pitchFamily="66" charset="0"/>
              </a:rPr>
              <a:t>moderne – modern</a:t>
            </a:r>
          </a:p>
          <a:p>
            <a:r>
              <a:rPr lang="fr-FR" sz="800" u="none" baseline="0" noProof="0" dirty="0">
                <a:solidFill>
                  <a:schemeClr val="tx1"/>
                </a:solidFill>
                <a:latin typeface="Comic Sans MS" panose="030F0702030302020204" pitchFamily="66" charset="0"/>
              </a:rPr>
              <a:t>bruyant – </a:t>
            </a:r>
            <a:r>
              <a:rPr lang="fr-FR" sz="800" u="none" baseline="0" noProof="0" dirty="0" err="1">
                <a:solidFill>
                  <a:schemeClr val="tx1"/>
                </a:solidFill>
                <a:latin typeface="Comic Sans MS" panose="030F0702030302020204" pitchFamily="66" charset="0"/>
              </a:rPr>
              <a:t>noisy</a:t>
            </a:r>
            <a:endParaRPr lang="fr-FR" sz="800" u="none" baseline="0" noProof="0" dirty="0">
              <a:solidFill>
                <a:schemeClr val="tx1"/>
              </a:solidFill>
              <a:latin typeface="Comic Sans MS" panose="030F0702030302020204" pitchFamily="66" charset="0"/>
            </a:endParaRPr>
          </a:p>
          <a:p>
            <a:r>
              <a:rPr lang="fr-FR" sz="800" u="none" baseline="0" noProof="0" dirty="0">
                <a:solidFill>
                  <a:schemeClr val="tx1"/>
                </a:solidFill>
                <a:latin typeface="Comic Sans MS" panose="030F0702030302020204" pitchFamily="66" charset="0"/>
              </a:rPr>
              <a:t>ennuyeux – </a:t>
            </a:r>
            <a:r>
              <a:rPr lang="fr-FR" sz="800" u="none" baseline="0" noProof="0" dirty="0" err="1">
                <a:solidFill>
                  <a:schemeClr val="tx1"/>
                </a:solidFill>
                <a:latin typeface="Comic Sans MS" panose="030F0702030302020204" pitchFamily="66" charset="0"/>
              </a:rPr>
              <a:t>boring</a:t>
            </a:r>
            <a:endParaRPr lang="fr-FR" sz="800" u="none" baseline="0" noProof="0" dirty="0">
              <a:solidFill>
                <a:schemeClr val="tx1"/>
              </a:solidFill>
              <a:latin typeface="Comic Sans MS" panose="030F0702030302020204" pitchFamily="66" charset="0"/>
            </a:endParaRPr>
          </a:p>
          <a:p>
            <a:r>
              <a:rPr lang="fr-FR" sz="800" u="none" baseline="0" noProof="0" dirty="0">
                <a:solidFill>
                  <a:schemeClr val="tx1"/>
                </a:solidFill>
                <a:latin typeface="Comic Sans MS" panose="030F0702030302020204" pitchFamily="66" charset="0"/>
              </a:rPr>
              <a:t>industriel – </a:t>
            </a:r>
            <a:r>
              <a:rPr lang="fr-FR" sz="800" u="none" baseline="0" noProof="0" dirty="0" err="1">
                <a:solidFill>
                  <a:schemeClr val="tx1"/>
                </a:solidFill>
                <a:latin typeface="Comic Sans MS" panose="030F0702030302020204" pitchFamily="66" charset="0"/>
              </a:rPr>
              <a:t>industrial</a:t>
            </a:r>
            <a:endParaRPr lang="fr-FR" sz="800" u="none" baseline="0" noProof="0" dirty="0">
              <a:solidFill>
                <a:schemeClr val="tx1"/>
              </a:solidFill>
              <a:latin typeface="Comic Sans MS" panose="030F0702030302020204" pitchFamily="66" charset="0"/>
            </a:endParaRPr>
          </a:p>
          <a:p>
            <a:r>
              <a:rPr lang="fr-FR" sz="800" u="none" baseline="0" noProof="0" dirty="0">
                <a:solidFill>
                  <a:schemeClr val="tx1"/>
                </a:solidFill>
                <a:latin typeface="Comic Sans MS" panose="030F0702030302020204" pitchFamily="66" charset="0"/>
              </a:rPr>
              <a:t>connu pour… - </a:t>
            </a:r>
            <a:r>
              <a:rPr lang="fr-FR" sz="800" u="none" baseline="0" noProof="0" dirty="0" err="1">
                <a:solidFill>
                  <a:schemeClr val="tx1"/>
                </a:solidFill>
                <a:latin typeface="Comic Sans MS" panose="030F0702030302020204" pitchFamily="66" charset="0"/>
              </a:rPr>
              <a:t>known</a:t>
            </a:r>
            <a:r>
              <a:rPr lang="fr-FR" sz="800" u="none" baseline="0" noProof="0" dirty="0">
                <a:solidFill>
                  <a:schemeClr val="tx1"/>
                </a:solidFill>
                <a:latin typeface="Comic Sans MS" panose="030F0702030302020204" pitchFamily="66" charset="0"/>
              </a:rPr>
              <a:t> for…</a:t>
            </a:r>
          </a:p>
        </p:txBody>
      </p:sp>
      <p:graphicFrame>
        <p:nvGraphicFramePr>
          <p:cNvPr id="16" name="Table 15">
            <a:extLst>
              <a:ext uri="{FF2B5EF4-FFF2-40B4-BE49-F238E27FC236}">
                <a16:creationId xmlns:a16="http://schemas.microsoft.com/office/drawing/2014/main" id="{92BB9235-8638-676C-E224-7C7439E1C040}"/>
              </a:ext>
            </a:extLst>
          </p:cNvPr>
          <p:cNvGraphicFramePr>
            <a:graphicFrameLocks noGrp="1"/>
          </p:cNvGraphicFramePr>
          <p:nvPr>
            <p:extLst>
              <p:ext uri="{D42A27DB-BD31-4B8C-83A1-F6EECF244321}">
                <p14:modId xmlns:p14="http://schemas.microsoft.com/office/powerpoint/2010/main" val="4251281310"/>
              </p:ext>
            </p:extLst>
          </p:nvPr>
        </p:nvGraphicFramePr>
        <p:xfrm>
          <a:off x="2420911" y="138043"/>
          <a:ext cx="6653456" cy="426720"/>
        </p:xfrm>
        <a:graphic>
          <a:graphicData uri="http://schemas.openxmlformats.org/drawingml/2006/table">
            <a:tbl>
              <a:tblPr firstRow="1" bandRow="1">
                <a:tableStyleId>{5C22544A-7EE6-4342-B048-85BDC9FD1C3A}</a:tableStyleId>
              </a:tblPr>
              <a:tblGrid>
                <a:gridCol w="831682">
                  <a:extLst>
                    <a:ext uri="{9D8B030D-6E8A-4147-A177-3AD203B41FA5}">
                      <a16:colId xmlns:a16="http://schemas.microsoft.com/office/drawing/2014/main" val="2379967693"/>
                    </a:ext>
                  </a:extLst>
                </a:gridCol>
                <a:gridCol w="831682">
                  <a:extLst>
                    <a:ext uri="{9D8B030D-6E8A-4147-A177-3AD203B41FA5}">
                      <a16:colId xmlns:a16="http://schemas.microsoft.com/office/drawing/2014/main" val="2834326766"/>
                    </a:ext>
                  </a:extLst>
                </a:gridCol>
                <a:gridCol w="831682">
                  <a:extLst>
                    <a:ext uri="{9D8B030D-6E8A-4147-A177-3AD203B41FA5}">
                      <a16:colId xmlns:a16="http://schemas.microsoft.com/office/drawing/2014/main" val="89524016"/>
                    </a:ext>
                  </a:extLst>
                </a:gridCol>
                <a:gridCol w="831682">
                  <a:extLst>
                    <a:ext uri="{9D8B030D-6E8A-4147-A177-3AD203B41FA5}">
                      <a16:colId xmlns:a16="http://schemas.microsoft.com/office/drawing/2014/main" val="603910328"/>
                    </a:ext>
                  </a:extLst>
                </a:gridCol>
                <a:gridCol w="831682">
                  <a:extLst>
                    <a:ext uri="{9D8B030D-6E8A-4147-A177-3AD203B41FA5}">
                      <a16:colId xmlns:a16="http://schemas.microsoft.com/office/drawing/2014/main" val="181623302"/>
                    </a:ext>
                  </a:extLst>
                </a:gridCol>
                <a:gridCol w="831682">
                  <a:extLst>
                    <a:ext uri="{9D8B030D-6E8A-4147-A177-3AD203B41FA5}">
                      <a16:colId xmlns:a16="http://schemas.microsoft.com/office/drawing/2014/main" val="3905022566"/>
                    </a:ext>
                  </a:extLst>
                </a:gridCol>
                <a:gridCol w="831682">
                  <a:extLst>
                    <a:ext uri="{9D8B030D-6E8A-4147-A177-3AD203B41FA5}">
                      <a16:colId xmlns:a16="http://schemas.microsoft.com/office/drawing/2014/main" val="3588304087"/>
                    </a:ext>
                  </a:extLst>
                </a:gridCol>
                <a:gridCol w="831682">
                  <a:extLst>
                    <a:ext uri="{9D8B030D-6E8A-4147-A177-3AD203B41FA5}">
                      <a16:colId xmlns:a16="http://schemas.microsoft.com/office/drawing/2014/main" val="163969560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My Town 1</a:t>
                      </a:r>
                    </a:p>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solidFill>
                            <a:schemeClr val="tx1"/>
                          </a:solidFill>
                        </a:rPr>
                        <a:t>My Town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solidFill>
                            <a:schemeClr val="tx1"/>
                          </a:solidFill>
                        </a:rPr>
                        <a:t>Activities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solidFill>
                            <a:schemeClr val="tx1"/>
                          </a:solidFill>
                        </a:rPr>
                        <a:t>Shops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552394"/>
                  </a:ext>
                </a:extLst>
              </a:tr>
            </a:tbl>
          </a:graphicData>
        </a:graphic>
      </p:graphicFrame>
      <p:sp>
        <p:nvSpPr>
          <p:cNvPr id="18" name="TextBox 17">
            <a:extLst>
              <a:ext uri="{FF2B5EF4-FFF2-40B4-BE49-F238E27FC236}">
                <a16:creationId xmlns:a16="http://schemas.microsoft.com/office/drawing/2014/main" id="{70C58603-C055-BF76-6FD0-24F58E193A3A}"/>
              </a:ext>
            </a:extLst>
          </p:cNvPr>
          <p:cNvSpPr txBox="1"/>
          <p:nvPr/>
        </p:nvSpPr>
        <p:spPr>
          <a:xfrm>
            <a:off x="0" y="111098"/>
            <a:ext cx="1921457" cy="369332"/>
          </a:xfrm>
          <a:prstGeom prst="rect">
            <a:avLst/>
          </a:prstGeom>
          <a:noFill/>
        </p:spPr>
        <p:txBody>
          <a:bodyPr wrap="square">
            <a:spAutoFit/>
          </a:bodyPr>
          <a:lstStyle/>
          <a:p>
            <a:r>
              <a:rPr lang="en-US" dirty="0"/>
              <a:t>My Town</a:t>
            </a:r>
          </a:p>
        </p:txBody>
      </p:sp>
      <p:pic>
        <p:nvPicPr>
          <p:cNvPr id="10" name="Picture 9" descr="A qr code with a black and white background&#10;&#10;Description automatically generated">
            <a:extLst>
              <a:ext uri="{FF2B5EF4-FFF2-40B4-BE49-F238E27FC236}">
                <a16:creationId xmlns:a16="http://schemas.microsoft.com/office/drawing/2014/main" id="{B4C0DB63-B5D8-3852-634C-96BB32730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776" y="53296"/>
            <a:ext cx="557501" cy="557501"/>
          </a:xfrm>
          <a:prstGeom prst="rect">
            <a:avLst/>
          </a:prstGeom>
        </p:spPr>
      </p:pic>
      <p:pic>
        <p:nvPicPr>
          <p:cNvPr id="20" name="Picture 19">
            <a:extLst>
              <a:ext uri="{FF2B5EF4-FFF2-40B4-BE49-F238E27FC236}">
                <a16:creationId xmlns:a16="http://schemas.microsoft.com/office/drawing/2014/main" id="{B73CBD9A-1C2F-9F58-B02B-8A69241DA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202" y="53296"/>
            <a:ext cx="557501" cy="557501"/>
          </a:xfrm>
          <a:prstGeom prst="rect">
            <a:avLst/>
          </a:prstGeom>
        </p:spPr>
      </p:pic>
      <p:pic>
        <p:nvPicPr>
          <p:cNvPr id="25" name="Picture 24">
            <a:extLst>
              <a:ext uri="{FF2B5EF4-FFF2-40B4-BE49-F238E27FC236}">
                <a16:creationId xmlns:a16="http://schemas.microsoft.com/office/drawing/2014/main" id="{A07D89D4-9945-9B42-A7BC-965154301C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7542" y="53296"/>
            <a:ext cx="557501" cy="557501"/>
          </a:xfrm>
          <a:prstGeom prst="rect">
            <a:avLst/>
          </a:prstGeom>
        </p:spPr>
      </p:pic>
      <p:pic>
        <p:nvPicPr>
          <p:cNvPr id="28" name="Picture 27">
            <a:extLst>
              <a:ext uri="{FF2B5EF4-FFF2-40B4-BE49-F238E27FC236}">
                <a16:creationId xmlns:a16="http://schemas.microsoft.com/office/drawing/2014/main" id="{592BF737-C029-259E-1E02-D1AB62BD28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1688" y="53296"/>
            <a:ext cx="557501" cy="557501"/>
          </a:xfrm>
          <a:prstGeom prst="rect">
            <a:avLst/>
          </a:prstGeom>
        </p:spPr>
      </p:pic>
    </p:spTree>
    <p:extLst>
      <p:ext uri="{BB962C8B-B14F-4D97-AF65-F5344CB8AC3E}">
        <p14:creationId xmlns:p14="http://schemas.microsoft.com/office/powerpoint/2010/main" val="793179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854D9F53-289A-4F06-9A41-AA364F30311A}"/>
              </a:ext>
            </a:extLst>
          </p:cNvPr>
          <p:cNvSpPr txBox="1"/>
          <p:nvPr/>
        </p:nvSpPr>
        <p:spPr>
          <a:xfrm>
            <a:off x="3927944" y="4047109"/>
            <a:ext cx="4902388" cy="2670026"/>
          </a:xfrm>
          <a:prstGeom prst="rect">
            <a:avLst/>
          </a:prstGeom>
          <a:noFill/>
          <a:ln w="57150">
            <a:solidFill>
              <a:srgbClr val="FFFF00"/>
            </a:solidFill>
          </a:ln>
        </p:spPr>
        <p:txBody>
          <a:bodyPr wrap="square" rtlCol="0">
            <a:spAutoFit/>
          </a:bodyPr>
          <a:lstStyle/>
          <a:p>
            <a:pPr>
              <a:lnSpc>
                <a:spcPct val="150000"/>
              </a:lnSpc>
            </a:pPr>
            <a:r>
              <a:rPr lang="fr-FR" sz="750" i="0" u="sng" dirty="0">
                <a:solidFill>
                  <a:srgbClr val="0D0D0D"/>
                </a:solidFill>
                <a:effectLst/>
                <a:highlight>
                  <a:srgbClr val="FFFFFF"/>
                </a:highlight>
                <a:latin typeface="Comic Sans MS" panose="030F0902030302020204" pitchFamily="66" charset="0"/>
              </a:rPr>
              <a:t>Vendeuse</a:t>
            </a:r>
            <a:r>
              <a:rPr lang="fr-FR" sz="750" b="0" i="0" dirty="0">
                <a:solidFill>
                  <a:srgbClr val="0D0D0D"/>
                </a:solidFill>
                <a:effectLst/>
                <a:highlight>
                  <a:srgbClr val="FFFFFF"/>
                </a:highlight>
                <a:latin typeface="Comic Sans MS" panose="030F0902030302020204" pitchFamily="66" charset="0"/>
              </a:rPr>
              <a:t>: En quoi puis-je vous aider ? </a:t>
            </a:r>
          </a:p>
          <a:p>
            <a:pPr>
              <a:lnSpc>
                <a:spcPct val="150000"/>
              </a:lnSpc>
            </a:pPr>
            <a:r>
              <a:rPr lang="fr-FR" sz="750" b="0" i="0" dirty="0">
                <a:solidFill>
                  <a:srgbClr val="0D0D0D"/>
                </a:solidFill>
                <a:effectLst/>
                <a:highlight>
                  <a:srgbClr val="FFFFFF"/>
                </a:highlight>
                <a:latin typeface="Comic Sans MS" panose="030F0902030302020204" pitchFamily="66" charset="0"/>
              </a:rPr>
              <a:t>	</a:t>
            </a:r>
            <a:r>
              <a:rPr lang="fr-FR" sz="750" b="1" i="0" dirty="0">
                <a:solidFill>
                  <a:srgbClr val="0D0D0D"/>
                </a:solidFill>
                <a:effectLst/>
                <a:highlight>
                  <a:srgbClr val="FFFFFF"/>
                </a:highlight>
                <a:latin typeface="Comic Sans MS" panose="030F0902030302020204" pitchFamily="66" charset="0"/>
              </a:rPr>
              <a:t>Cliente</a:t>
            </a:r>
            <a:r>
              <a:rPr lang="fr-FR" sz="750" b="0" i="0" dirty="0">
                <a:solidFill>
                  <a:srgbClr val="0D0D0D"/>
                </a:solidFill>
                <a:effectLst/>
                <a:highlight>
                  <a:srgbClr val="FFFFFF"/>
                </a:highlight>
                <a:latin typeface="Comic Sans MS" panose="030F0902030302020204" pitchFamily="66" charset="0"/>
              </a:rPr>
              <a:t> : Je veux retourner ce sac car il a un trou. Pouvez-vous me rembourser ? </a:t>
            </a:r>
          </a:p>
          <a:p>
            <a:pPr>
              <a:lnSpc>
                <a:spcPct val="150000"/>
              </a:lnSpc>
            </a:pPr>
            <a:r>
              <a:rPr lang="fr-FR" sz="750" b="0" i="0" u="sng" dirty="0">
                <a:solidFill>
                  <a:srgbClr val="0D0D0D"/>
                </a:solidFill>
                <a:effectLst/>
                <a:highlight>
                  <a:srgbClr val="FFFFFF"/>
                </a:highlight>
                <a:latin typeface="Comic Sans MS" panose="030F0902030302020204" pitchFamily="66" charset="0"/>
              </a:rPr>
              <a:t>Vendeuse</a:t>
            </a:r>
            <a:r>
              <a:rPr lang="fr-FR" sz="750" b="0" i="0" dirty="0">
                <a:solidFill>
                  <a:srgbClr val="0D0D0D"/>
                </a:solidFill>
                <a:effectLst/>
                <a:highlight>
                  <a:srgbClr val="FFFFFF"/>
                </a:highlight>
                <a:latin typeface="Comic Sans MS" panose="030F0902030302020204" pitchFamily="66" charset="0"/>
              </a:rPr>
              <a:t>: Non, mais nous pouvons faire un échange. </a:t>
            </a:r>
          </a:p>
          <a:p>
            <a:pPr>
              <a:lnSpc>
                <a:spcPct val="150000"/>
              </a:lnSpc>
            </a:pPr>
            <a:r>
              <a:rPr lang="fr-FR" sz="750" b="0" i="0" dirty="0">
                <a:solidFill>
                  <a:srgbClr val="0D0D0D"/>
                </a:solidFill>
                <a:effectLst/>
                <a:highlight>
                  <a:srgbClr val="FFFFFF"/>
                </a:highlight>
                <a:latin typeface="Comic Sans MS" panose="030F0902030302020204" pitchFamily="66" charset="0"/>
              </a:rPr>
              <a:t>	</a:t>
            </a:r>
            <a:r>
              <a:rPr lang="fr-FR" sz="750" b="1" i="0" dirty="0">
                <a:solidFill>
                  <a:srgbClr val="0D0D0D"/>
                </a:solidFill>
                <a:effectLst/>
                <a:highlight>
                  <a:srgbClr val="FFFFFF"/>
                </a:highlight>
                <a:latin typeface="Comic Sans MS" panose="030F0902030302020204" pitchFamily="66" charset="0"/>
              </a:rPr>
              <a:t>Cliente</a:t>
            </a:r>
            <a:r>
              <a:rPr lang="fr-FR" sz="750" b="0" i="0" dirty="0">
                <a:solidFill>
                  <a:srgbClr val="0D0D0D"/>
                </a:solidFill>
                <a:effectLst/>
                <a:highlight>
                  <a:srgbClr val="FFFFFF"/>
                </a:highlight>
                <a:latin typeface="Comic Sans MS" panose="030F0902030302020204" pitchFamily="66" charset="0"/>
              </a:rPr>
              <a:t> : Très bien. Je voudrais un grand sac en cuir. </a:t>
            </a:r>
          </a:p>
          <a:p>
            <a:pPr>
              <a:lnSpc>
                <a:spcPct val="150000"/>
              </a:lnSpc>
            </a:pPr>
            <a:r>
              <a:rPr lang="fr-FR" sz="750" b="0" i="0" u="sng" dirty="0">
                <a:solidFill>
                  <a:srgbClr val="0D0D0D"/>
                </a:solidFill>
                <a:effectLst/>
                <a:highlight>
                  <a:srgbClr val="FFFFFF"/>
                </a:highlight>
                <a:latin typeface="Comic Sans MS" panose="030F0902030302020204" pitchFamily="66" charset="0"/>
              </a:rPr>
              <a:t>Vendeuse</a:t>
            </a:r>
            <a:r>
              <a:rPr lang="fr-FR" sz="750" b="0" i="0" dirty="0">
                <a:solidFill>
                  <a:srgbClr val="0D0D0D"/>
                </a:solidFill>
                <a:effectLst/>
                <a:highlight>
                  <a:srgbClr val="FFFFFF"/>
                </a:highlight>
                <a:latin typeface="Comic Sans MS" panose="030F0902030302020204" pitchFamily="66" charset="0"/>
              </a:rPr>
              <a:t>: D'accord. Nous avons ce sac rouge ou ce sac noir. </a:t>
            </a:r>
            <a:endParaRPr lang="fr-FR" sz="750" dirty="0">
              <a:solidFill>
                <a:srgbClr val="0D0D0D"/>
              </a:solidFill>
              <a:highlight>
                <a:srgbClr val="FFFFFF"/>
              </a:highlight>
              <a:latin typeface="Comic Sans MS" panose="030F0902030302020204" pitchFamily="66" charset="0"/>
            </a:endParaRPr>
          </a:p>
          <a:p>
            <a:pPr>
              <a:lnSpc>
                <a:spcPct val="150000"/>
              </a:lnSpc>
            </a:pPr>
            <a:r>
              <a:rPr lang="fr-FR" sz="750" b="0" i="0" dirty="0">
                <a:solidFill>
                  <a:srgbClr val="0D0D0D"/>
                </a:solidFill>
                <a:effectLst/>
                <a:highlight>
                  <a:srgbClr val="FFFFFF"/>
                </a:highlight>
                <a:latin typeface="Comic Sans MS" panose="030F0902030302020204" pitchFamily="66" charset="0"/>
              </a:rPr>
              <a:t>	</a:t>
            </a:r>
            <a:r>
              <a:rPr lang="fr-FR" sz="750" b="1" i="0" dirty="0">
                <a:solidFill>
                  <a:srgbClr val="0D0D0D"/>
                </a:solidFill>
                <a:effectLst/>
                <a:highlight>
                  <a:srgbClr val="FFFFFF"/>
                </a:highlight>
                <a:latin typeface="Comic Sans MS" panose="030F0902030302020204" pitchFamily="66" charset="0"/>
              </a:rPr>
              <a:t>Cliente</a:t>
            </a:r>
            <a:r>
              <a:rPr lang="fr-FR" sz="750" b="0" i="0" dirty="0">
                <a:solidFill>
                  <a:srgbClr val="0D0D0D"/>
                </a:solidFill>
                <a:effectLst/>
                <a:highlight>
                  <a:srgbClr val="FFFFFF"/>
                </a:highlight>
                <a:latin typeface="Comic Sans MS" panose="030F0902030302020204" pitchFamily="66" charset="0"/>
              </a:rPr>
              <a:t> : Je préfère le sac noir. Je le prends. </a:t>
            </a:r>
          </a:p>
          <a:p>
            <a:pPr>
              <a:lnSpc>
                <a:spcPct val="150000"/>
              </a:lnSpc>
            </a:pPr>
            <a:r>
              <a:rPr lang="fr-FR" sz="750" b="0" i="0" u="sng" dirty="0">
                <a:solidFill>
                  <a:srgbClr val="0D0D0D"/>
                </a:solidFill>
                <a:effectLst/>
                <a:highlight>
                  <a:srgbClr val="FFFFFF"/>
                </a:highlight>
                <a:latin typeface="Comic Sans MS" panose="030F0902030302020204" pitchFamily="66" charset="0"/>
              </a:rPr>
              <a:t>Vendeuse</a:t>
            </a:r>
            <a:r>
              <a:rPr lang="fr-FR" sz="750" b="0" i="0" dirty="0">
                <a:solidFill>
                  <a:srgbClr val="0D0D0D"/>
                </a:solidFill>
                <a:effectLst/>
                <a:highlight>
                  <a:srgbClr val="FFFFFF"/>
                </a:highlight>
                <a:latin typeface="Comic Sans MS" panose="030F0902030302020204" pitchFamily="66" charset="0"/>
              </a:rPr>
              <a:t>: Très bien. Autre chose ? </a:t>
            </a:r>
          </a:p>
          <a:p>
            <a:pPr>
              <a:lnSpc>
                <a:spcPct val="150000"/>
              </a:lnSpc>
            </a:pPr>
            <a:r>
              <a:rPr lang="fr-FR" sz="750" b="0" i="0" dirty="0">
                <a:solidFill>
                  <a:srgbClr val="0D0D0D"/>
                </a:solidFill>
                <a:effectLst/>
                <a:highlight>
                  <a:srgbClr val="FFFFFF"/>
                </a:highlight>
                <a:latin typeface="Comic Sans MS" panose="030F0902030302020204" pitchFamily="66" charset="0"/>
              </a:rPr>
              <a:t>	</a:t>
            </a:r>
            <a:r>
              <a:rPr lang="fr-FR" sz="750" b="1" i="0" dirty="0">
                <a:solidFill>
                  <a:srgbClr val="0D0D0D"/>
                </a:solidFill>
                <a:effectLst/>
                <a:highlight>
                  <a:srgbClr val="FFFFFF"/>
                </a:highlight>
                <a:latin typeface="Comic Sans MS" panose="030F0902030302020204" pitchFamily="66" charset="0"/>
              </a:rPr>
              <a:t>Cliente</a:t>
            </a:r>
            <a:r>
              <a:rPr lang="fr-FR" sz="750" b="0" i="0" dirty="0">
                <a:solidFill>
                  <a:srgbClr val="0D0D0D"/>
                </a:solidFill>
                <a:effectLst/>
                <a:highlight>
                  <a:srgbClr val="FFFFFF"/>
                </a:highlight>
                <a:latin typeface="Comic Sans MS" panose="030F0902030302020204" pitchFamily="66" charset="0"/>
              </a:rPr>
              <a:t> : Oui, je cherche une jupe pour aller à un mariage. </a:t>
            </a:r>
          </a:p>
          <a:p>
            <a:pPr>
              <a:lnSpc>
                <a:spcPct val="150000"/>
              </a:lnSpc>
            </a:pPr>
            <a:r>
              <a:rPr lang="fr-FR" sz="750" b="0" i="0" u="sng" dirty="0">
                <a:solidFill>
                  <a:srgbClr val="0D0D0D"/>
                </a:solidFill>
                <a:effectLst/>
                <a:highlight>
                  <a:srgbClr val="FFFFFF"/>
                </a:highlight>
                <a:latin typeface="Comic Sans MS" panose="030F0902030302020204" pitchFamily="66" charset="0"/>
              </a:rPr>
              <a:t>Vendeuse</a:t>
            </a:r>
            <a:r>
              <a:rPr lang="fr-FR" sz="750" b="0" i="0" dirty="0">
                <a:solidFill>
                  <a:srgbClr val="0D0D0D"/>
                </a:solidFill>
                <a:effectLst/>
                <a:highlight>
                  <a:srgbClr val="FFFFFF"/>
                </a:highlight>
                <a:latin typeface="Comic Sans MS" panose="030F0902030302020204" pitchFamily="66" charset="0"/>
              </a:rPr>
              <a:t>: Que pensez-vous de cette jupe rouge ? </a:t>
            </a:r>
          </a:p>
          <a:p>
            <a:pPr>
              <a:lnSpc>
                <a:spcPct val="150000"/>
              </a:lnSpc>
            </a:pPr>
            <a:r>
              <a:rPr lang="fr-FR" sz="750" b="0" i="0" dirty="0">
                <a:solidFill>
                  <a:srgbClr val="0D0D0D"/>
                </a:solidFill>
                <a:effectLst/>
                <a:highlight>
                  <a:srgbClr val="FFFFFF"/>
                </a:highlight>
                <a:latin typeface="Comic Sans MS" panose="030F0902030302020204" pitchFamily="66" charset="0"/>
              </a:rPr>
              <a:t>	</a:t>
            </a:r>
            <a:r>
              <a:rPr lang="fr-FR" sz="750" b="1" i="0" dirty="0">
                <a:solidFill>
                  <a:srgbClr val="0D0D0D"/>
                </a:solidFill>
                <a:effectLst/>
                <a:highlight>
                  <a:srgbClr val="FFFFFF"/>
                </a:highlight>
                <a:latin typeface="Comic Sans MS" panose="030F0902030302020204" pitchFamily="66" charset="0"/>
              </a:rPr>
              <a:t>Cliente</a:t>
            </a:r>
            <a:r>
              <a:rPr lang="fr-FR" sz="750" b="0" i="0" dirty="0">
                <a:solidFill>
                  <a:srgbClr val="0D0D0D"/>
                </a:solidFill>
                <a:effectLst/>
                <a:highlight>
                  <a:srgbClr val="FFFFFF"/>
                </a:highlight>
                <a:latin typeface="Comic Sans MS" panose="030F0902030302020204" pitchFamily="66" charset="0"/>
              </a:rPr>
              <a:t> : Je n'aime pas. Avez-vous une jupe bleue ? </a:t>
            </a:r>
          </a:p>
          <a:p>
            <a:pPr>
              <a:lnSpc>
                <a:spcPct val="150000"/>
              </a:lnSpc>
            </a:pPr>
            <a:r>
              <a:rPr lang="fr-FR" sz="750" b="0" i="0" u="sng" dirty="0">
                <a:solidFill>
                  <a:srgbClr val="0D0D0D"/>
                </a:solidFill>
                <a:effectLst/>
                <a:highlight>
                  <a:srgbClr val="FFFFFF"/>
                </a:highlight>
                <a:latin typeface="Comic Sans MS" panose="030F0902030302020204" pitchFamily="66" charset="0"/>
              </a:rPr>
              <a:t>Vendeuse</a:t>
            </a:r>
            <a:r>
              <a:rPr lang="fr-FR" sz="750" b="0" i="0" dirty="0">
                <a:solidFill>
                  <a:srgbClr val="0D0D0D"/>
                </a:solidFill>
                <a:effectLst/>
                <a:highlight>
                  <a:srgbClr val="FFFFFF"/>
                </a:highlight>
                <a:latin typeface="Comic Sans MS" panose="030F0902030302020204" pitchFamily="66" charset="0"/>
              </a:rPr>
              <a:t>: Désolée, mais non. Que diriez-vous de cette jupe noire ? </a:t>
            </a:r>
          </a:p>
          <a:p>
            <a:pPr>
              <a:lnSpc>
                <a:spcPct val="150000"/>
              </a:lnSpc>
            </a:pPr>
            <a:r>
              <a:rPr lang="fr-FR" sz="750" b="0" i="0" dirty="0">
                <a:solidFill>
                  <a:srgbClr val="0D0D0D"/>
                </a:solidFill>
                <a:effectLst/>
                <a:highlight>
                  <a:srgbClr val="FFFFFF"/>
                </a:highlight>
                <a:latin typeface="Comic Sans MS" panose="030F0902030302020204" pitchFamily="66" charset="0"/>
              </a:rPr>
              <a:t>	</a:t>
            </a:r>
            <a:r>
              <a:rPr lang="fr-FR" sz="750" b="1" i="0" dirty="0">
                <a:solidFill>
                  <a:srgbClr val="0D0D0D"/>
                </a:solidFill>
                <a:effectLst/>
                <a:highlight>
                  <a:srgbClr val="FFFFFF"/>
                </a:highlight>
                <a:latin typeface="Comic Sans MS" panose="030F0902030302020204" pitchFamily="66" charset="0"/>
              </a:rPr>
              <a:t>Cliente</a:t>
            </a:r>
            <a:r>
              <a:rPr lang="fr-FR" sz="750" b="0" i="0" dirty="0">
                <a:solidFill>
                  <a:srgbClr val="0D0D0D"/>
                </a:solidFill>
                <a:effectLst/>
                <a:highlight>
                  <a:srgbClr val="FFFFFF"/>
                </a:highlight>
                <a:latin typeface="Comic Sans MS" panose="030F0902030302020204" pitchFamily="66" charset="0"/>
              </a:rPr>
              <a:t> : Je la prends. Combien ça coûte ? </a:t>
            </a:r>
          </a:p>
          <a:p>
            <a:pPr>
              <a:lnSpc>
                <a:spcPct val="150000"/>
              </a:lnSpc>
            </a:pPr>
            <a:r>
              <a:rPr lang="fr-FR" sz="750" b="0" i="0" u="sng" dirty="0">
                <a:solidFill>
                  <a:srgbClr val="0D0D0D"/>
                </a:solidFill>
                <a:effectLst/>
                <a:highlight>
                  <a:srgbClr val="FFFFFF"/>
                </a:highlight>
                <a:latin typeface="Comic Sans MS" panose="030F0902030302020204" pitchFamily="66" charset="0"/>
              </a:rPr>
              <a:t>Vendeuse</a:t>
            </a:r>
            <a:r>
              <a:rPr lang="fr-FR" sz="750" b="0" i="0" dirty="0">
                <a:solidFill>
                  <a:srgbClr val="0D0D0D"/>
                </a:solidFill>
                <a:effectLst/>
                <a:highlight>
                  <a:srgbClr val="FFFFFF"/>
                </a:highlight>
                <a:latin typeface="Comic Sans MS" panose="030F0902030302020204" pitchFamily="66" charset="0"/>
              </a:rPr>
              <a:t>: Au total, cela fait quatre-vingts euros. </a:t>
            </a:r>
          </a:p>
          <a:p>
            <a:pPr>
              <a:lnSpc>
                <a:spcPct val="150000"/>
              </a:lnSpc>
            </a:pPr>
            <a:r>
              <a:rPr lang="fr-FR" sz="750" dirty="0">
                <a:solidFill>
                  <a:srgbClr val="0D0D0D"/>
                </a:solidFill>
                <a:highlight>
                  <a:srgbClr val="FFFFFF"/>
                </a:highlight>
                <a:latin typeface="Comic Sans MS" panose="030F0902030302020204" pitchFamily="66" charset="0"/>
              </a:rPr>
              <a:t>	</a:t>
            </a:r>
            <a:r>
              <a:rPr lang="fr-FR" sz="750" b="1" i="0" dirty="0">
                <a:solidFill>
                  <a:srgbClr val="0D0D0D"/>
                </a:solidFill>
                <a:effectLst/>
                <a:highlight>
                  <a:srgbClr val="FFFFFF"/>
                </a:highlight>
                <a:latin typeface="Comic Sans MS" panose="030F0902030302020204" pitchFamily="66" charset="0"/>
              </a:rPr>
              <a:t>Cliente</a:t>
            </a:r>
            <a:r>
              <a:rPr lang="fr-FR" sz="750" b="0" i="0" dirty="0">
                <a:solidFill>
                  <a:srgbClr val="0D0D0D"/>
                </a:solidFill>
                <a:effectLst/>
                <a:highlight>
                  <a:srgbClr val="FFFFFF"/>
                </a:highlight>
                <a:latin typeface="Comic Sans MS" panose="030F0902030302020204" pitchFamily="66" charset="0"/>
              </a:rPr>
              <a:t> : J'ai un billet de cent euros. </a:t>
            </a:r>
          </a:p>
          <a:p>
            <a:pPr>
              <a:lnSpc>
                <a:spcPct val="150000"/>
              </a:lnSpc>
            </a:pPr>
            <a:r>
              <a:rPr lang="fr-FR" sz="750" b="0" i="0" u="sng" dirty="0">
                <a:solidFill>
                  <a:srgbClr val="0D0D0D"/>
                </a:solidFill>
                <a:effectLst/>
                <a:highlight>
                  <a:srgbClr val="FFFFFF"/>
                </a:highlight>
                <a:latin typeface="Comic Sans MS" panose="030F0902030302020204" pitchFamily="66" charset="0"/>
              </a:rPr>
              <a:t>Vendeuse</a:t>
            </a:r>
            <a:r>
              <a:rPr lang="fr-FR" sz="750" b="0" i="0" dirty="0">
                <a:solidFill>
                  <a:srgbClr val="0D0D0D"/>
                </a:solidFill>
                <a:effectLst/>
                <a:highlight>
                  <a:srgbClr val="FFFFFF"/>
                </a:highlight>
                <a:latin typeface="Comic Sans MS" panose="030F0902030302020204" pitchFamily="66" charset="0"/>
              </a:rPr>
              <a:t>: Merci.</a:t>
            </a:r>
            <a:endParaRPr lang="fr-FR" sz="750" dirty="0">
              <a:solidFill>
                <a:srgbClr val="0070C0"/>
              </a:solidFill>
              <a:latin typeface="Comic Sans MS" panose="030F0902030302020204" pitchFamily="66" charset="0"/>
            </a:endParaRPr>
          </a:p>
        </p:txBody>
      </p:sp>
      <p:cxnSp>
        <p:nvCxnSpPr>
          <p:cNvPr id="59" name="Straight Connector 58"/>
          <p:cNvCxnSpPr/>
          <p:nvPr/>
        </p:nvCxnSpPr>
        <p:spPr>
          <a:xfrm>
            <a:off x="6387451" y="365400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52BB582-9ADC-4B29-9515-9A35275AA31F}"/>
              </a:ext>
            </a:extLst>
          </p:cNvPr>
          <p:cNvSpPr txBox="1"/>
          <p:nvPr/>
        </p:nvSpPr>
        <p:spPr>
          <a:xfrm>
            <a:off x="7155712" y="6073722"/>
            <a:ext cx="1674620" cy="523220"/>
          </a:xfrm>
          <a:prstGeom prst="rect">
            <a:avLst/>
          </a:prstGeom>
          <a:noFill/>
        </p:spPr>
        <p:txBody>
          <a:bodyPr wrap="square" rtlCol="0">
            <a:spAutoFit/>
          </a:bodyPr>
          <a:lstStyle/>
          <a:p>
            <a:r>
              <a:rPr lang="en-GB" sz="1400" dirty="0">
                <a:solidFill>
                  <a:srgbClr val="0070C0"/>
                </a:solidFill>
                <a:latin typeface="Comic Sans MS" panose="030F0702030302020204" pitchFamily="66" charset="0"/>
              </a:rPr>
              <a:t>Sample role play- Shopping</a:t>
            </a:r>
          </a:p>
        </p:txBody>
      </p:sp>
      <p:graphicFrame>
        <p:nvGraphicFramePr>
          <p:cNvPr id="4" name="Table 3">
            <a:extLst>
              <a:ext uri="{FF2B5EF4-FFF2-40B4-BE49-F238E27FC236}">
                <a16:creationId xmlns:a16="http://schemas.microsoft.com/office/drawing/2014/main" id="{1971A0BC-2ADD-4212-B387-548D1AB6B50C}"/>
              </a:ext>
            </a:extLst>
          </p:cNvPr>
          <p:cNvGraphicFramePr>
            <a:graphicFrameLocks noGrp="1"/>
          </p:cNvGraphicFramePr>
          <p:nvPr>
            <p:extLst>
              <p:ext uri="{D42A27DB-BD31-4B8C-83A1-F6EECF244321}">
                <p14:modId xmlns:p14="http://schemas.microsoft.com/office/powerpoint/2010/main" val="3079521019"/>
              </p:ext>
            </p:extLst>
          </p:nvPr>
        </p:nvGraphicFramePr>
        <p:xfrm>
          <a:off x="119457" y="671688"/>
          <a:ext cx="8710879" cy="1160392"/>
        </p:xfrm>
        <a:graphic>
          <a:graphicData uri="http://schemas.openxmlformats.org/drawingml/2006/table">
            <a:tbl>
              <a:tblPr firstRow="1" bandRow="1">
                <a:tableStyleId>{5C22544A-7EE6-4342-B048-85BDC9FD1C3A}</a:tableStyleId>
              </a:tblPr>
              <a:tblGrid>
                <a:gridCol w="283367">
                  <a:extLst>
                    <a:ext uri="{9D8B030D-6E8A-4147-A177-3AD203B41FA5}">
                      <a16:colId xmlns:a16="http://schemas.microsoft.com/office/drawing/2014/main" val="212312847"/>
                    </a:ext>
                  </a:extLst>
                </a:gridCol>
                <a:gridCol w="831846">
                  <a:extLst>
                    <a:ext uri="{9D8B030D-6E8A-4147-A177-3AD203B41FA5}">
                      <a16:colId xmlns:a16="http://schemas.microsoft.com/office/drawing/2014/main" val="3813713256"/>
                    </a:ext>
                  </a:extLst>
                </a:gridCol>
                <a:gridCol w="598272">
                  <a:extLst>
                    <a:ext uri="{9D8B030D-6E8A-4147-A177-3AD203B41FA5}">
                      <a16:colId xmlns:a16="http://schemas.microsoft.com/office/drawing/2014/main" val="2900526803"/>
                    </a:ext>
                  </a:extLst>
                </a:gridCol>
                <a:gridCol w="2053257">
                  <a:extLst>
                    <a:ext uri="{9D8B030D-6E8A-4147-A177-3AD203B41FA5}">
                      <a16:colId xmlns:a16="http://schemas.microsoft.com/office/drawing/2014/main" val="3666773952"/>
                    </a:ext>
                  </a:extLst>
                </a:gridCol>
                <a:gridCol w="575733">
                  <a:extLst>
                    <a:ext uri="{9D8B030D-6E8A-4147-A177-3AD203B41FA5}">
                      <a16:colId xmlns:a16="http://schemas.microsoft.com/office/drawing/2014/main" val="1565064037"/>
                    </a:ext>
                  </a:extLst>
                </a:gridCol>
                <a:gridCol w="4368404">
                  <a:extLst>
                    <a:ext uri="{9D8B030D-6E8A-4147-A177-3AD203B41FA5}">
                      <a16:colId xmlns:a16="http://schemas.microsoft.com/office/drawing/2014/main" val="1174218637"/>
                    </a:ext>
                  </a:extLst>
                </a:gridCol>
              </a:tblGrid>
              <a:tr h="445458">
                <a:tc rowSpan="2">
                  <a:txBody>
                    <a:bodyPr/>
                    <a:lstStyle/>
                    <a:p>
                      <a:pPr algn="ctr"/>
                      <a:r>
                        <a:rPr lang="fr-FR" sz="750" b="0" noProof="0">
                          <a:solidFill>
                            <a:schemeClr val="tx1"/>
                          </a:solidFill>
                          <a:latin typeface="Comic Sans MS" panose="030F0902030302020204" pitchFamily="66" charset="0"/>
                        </a:rPr>
                        <a:t>Shopping</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u="none" baseline="0" noProof="0" dirty="0">
                          <a:solidFill>
                            <a:schemeClr val="tx1"/>
                          </a:solidFill>
                          <a:latin typeface="Comic Sans MS" panose="030F0902030302020204" pitchFamily="66" charset="0"/>
                        </a:rPr>
                        <a:t>Je n’ai jamais aimé </a:t>
                      </a:r>
                      <a:r>
                        <a:rPr lang="fr-FR" sz="750" b="0" u="none" baseline="0" noProof="0" dirty="0">
                          <a:solidFill>
                            <a:schemeClr val="tx1"/>
                          </a:solidFill>
                          <a:latin typeface="Comic Sans MS" panose="030F0902030302020204" pitchFamily="66" charset="0"/>
                        </a:rPr>
                        <a:t>– </a:t>
                      </a:r>
                      <a:r>
                        <a:rPr lang="fr-FR" sz="750" b="0" u="none" baseline="0" noProof="0" dirty="0" err="1">
                          <a:solidFill>
                            <a:schemeClr val="tx1"/>
                          </a:solidFill>
                          <a:latin typeface="Comic Sans MS" panose="030F0902030302020204" pitchFamily="66" charset="0"/>
                        </a:rPr>
                        <a:t>I’ve</a:t>
                      </a:r>
                      <a:r>
                        <a:rPr lang="fr-FR" sz="750" b="0" u="none" baseline="0" noProof="0" dirty="0">
                          <a:solidFill>
                            <a:schemeClr val="tx1"/>
                          </a:solidFill>
                          <a:latin typeface="Comic Sans MS" panose="030F0902030302020204" pitchFamily="66" charset="0"/>
                        </a:rPr>
                        <a:t> </a:t>
                      </a:r>
                      <a:r>
                        <a:rPr lang="fr-FR" sz="750" b="0" u="none" baseline="0" noProof="0" dirty="0" err="1">
                          <a:solidFill>
                            <a:schemeClr val="tx1"/>
                          </a:solidFill>
                          <a:latin typeface="Comic Sans MS" panose="030F0902030302020204" pitchFamily="66" charset="0"/>
                        </a:rPr>
                        <a:t>never</a:t>
                      </a:r>
                      <a:r>
                        <a:rPr lang="fr-FR" sz="750" b="0" u="none" baseline="0" noProof="0" dirty="0">
                          <a:solidFill>
                            <a:schemeClr val="tx1"/>
                          </a:solidFill>
                          <a:latin typeface="Comic Sans MS" panose="030F0902030302020204" pitchFamily="66" charset="0"/>
                        </a:rPr>
                        <a:t> </a:t>
                      </a:r>
                      <a:r>
                        <a:rPr lang="fr-FR" sz="750" b="0" u="none" baseline="0" noProof="0" dirty="0" err="1">
                          <a:solidFill>
                            <a:schemeClr val="tx1"/>
                          </a:solidFill>
                          <a:latin typeface="Comic Sans MS" panose="030F0902030302020204" pitchFamily="66" charset="0"/>
                        </a:rPr>
                        <a:t>liked</a:t>
                      </a:r>
                      <a:endParaRPr lang="fr-FR" sz="750" b="0" u="none" baseline="0" noProof="0" dirty="0">
                        <a:solidFill>
                          <a:schemeClr val="tx1"/>
                        </a:solidFill>
                        <a:latin typeface="Comic Sans MS" panose="030F09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u="none" baseline="0" noProof="0" dirty="0">
                          <a:solidFill>
                            <a:schemeClr val="tx1"/>
                          </a:solidFill>
                          <a:latin typeface="Comic Sans MS" panose="030F0902030302020204" pitchFamily="66" charset="0"/>
                        </a:rPr>
                        <a:t>acheter  - </a:t>
                      </a:r>
                      <a:r>
                        <a:rPr lang="fr-FR" sz="750" b="0" u="none" baseline="0" noProof="0" dirty="0">
                          <a:solidFill>
                            <a:schemeClr val="tx1"/>
                          </a:solidFill>
                          <a:latin typeface="Comic Sans MS" panose="030F0902030302020204" pitchFamily="66" charset="0"/>
                        </a:rPr>
                        <a:t>to shop in</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i="0" kern="1200" noProof="0" dirty="0">
                          <a:solidFill>
                            <a:schemeClr val="tx1"/>
                          </a:solidFill>
                          <a:effectLst/>
                          <a:latin typeface="Comic Sans MS" panose="030F0902030302020204" pitchFamily="66" charset="0"/>
                          <a:ea typeface="+mn-ea"/>
                          <a:cs typeface="+mn-cs"/>
                        </a:rPr>
                        <a:t>dans les chaînes </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chain</a:t>
                      </a:r>
                      <a:r>
                        <a:rPr lang="fr-FR" sz="750" b="0" i="0" kern="1200" noProof="0" dirty="0">
                          <a:solidFill>
                            <a:schemeClr val="tx1"/>
                          </a:solidFill>
                          <a:effectLst/>
                          <a:latin typeface="Comic Sans MS" panose="030F0902030302020204" pitchFamily="66" charset="0"/>
                          <a:ea typeface="+mn-ea"/>
                          <a:cs typeface="+mn-cs"/>
                        </a:rPr>
                        <a:t> stores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i="0" kern="1200" noProof="0" dirty="0">
                          <a:solidFill>
                            <a:schemeClr val="tx1"/>
                          </a:solidFill>
                          <a:effectLst/>
                          <a:latin typeface="Comic Sans MS" panose="030F0902030302020204" pitchFamily="66" charset="0"/>
                          <a:ea typeface="+mn-ea"/>
                          <a:cs typeface="+mn-cs"/>
                        </a:rPr>
                        <a:t>dans</a:t>
                      </a:r>
                      <a:r>
                        <a:rPr lang="fr-FR" sz="750" b="0" i="0" kern="1200" noProof="0" dirty="0">
                          <a:solidFill>
                            <a:schemeClr val="tx1"/>
                          </a:solidFill>
                          <a:effectLst/>
                          <a:latin typeface="Comic Sans MS" panose="030F0902030302020204" pitchFamily="66" charset="0"/>
                          <a:ea typeface="+mn-ea"/>
                          <a:cs typeface="+mn-cs"/>
                        </a:rPr>
                        <a:t> </a:t>
                      </a:r>
                      <a:r>
                        <a:rPr lang="fr-FR" sz="750" b="1" i="0" kern="1200" noProof="0" dirty="0">
                          <a:solidFill>
                            <a:schemeClr val="tx1"/>
                          </a:solidFill>
                          <a:effectLst/>
                          <a:latin typeface="Comic Sans MS" panose="030F0902030302020204" pitchFamily="66" charset="0"/>
                          <a:ea typeface="+mn-ea"/>
                          <a:cs typeface="+mn-cs"/>
                        </a:rPr>
                        <a:t>grands magasins </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department</a:t>
                      </a:r>
                      <a:r>
                        <a:rPr lang="fr-FR" sz="750" b="0" i="0" kern="1200" noProof="0" dirty="0">
                          <a:solidFill>
                            <a:schemeClr val="tx1"/>
                          </a:solidFill>
                          <a:effectLst/>
                          <a:latin typeface="Comic Sans MS" panose="030F0902030302020204" pitchFamily="66" charset="0"/>
                          <a:ea typeface="+mn-ea"/>
                          <a:cs typeface="+mn-cs"/>
                        </a:rPr>
                        <a:t> stores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i="0" kern="1200" noProof="0" dirty="0">
                          <a:solidFill>
                            <a:schemeClr val="tx1"/>
                          </a:solidFill>
                          <a:effectLst/>
                          <a:latin typeface="Comic Sans MS" panose="030F0902030302020204" pitchFamily="66" charset="0"/>
                          <a:ea typeface="+mn-ea"/>
                          <a:cs typeface="+mn-cs"/>
                        </a:rPr>
                        <a:t>dans les magasins de luxe </a:t>
                      </a:r>
                      <a:r>
                        <a:rPr lang="fr-FR" sz="750" b="0" i="0" kern="1200" noProof="0" dirty="0">
                          <a:solidFill>
                            <a:schemeClr val="tx1"/>
                          </a:solidFill>
                          <a:effectLst/>
                          <a:latin typeface="Comic Sans MS" panose="030F0902030302020204" pitchFamily="66" charset="0"/>
                          <a:ea typeface="+mn-ea"/>
                          <a:cs typeface="+mn-cs"/>
                        </a:rPr>
                        <a:t>– designer shops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i="0" kern="1200" noProof="0" dirty="0">
                          <a:solidFill>
                            <a:schemeClr val="tx1"/>
                          </a:solidFill>
                          <a:effectLst/>
                          <a:latin typeface="Comic Sans MS" panose="030F0902030302020204" pitchFamily="66" charset="0"/>
                          <a:ea typeface="+mn-ea"/>
                          <a:cs typeface="+mn-cs"/>
                        </a:rPr>
                        <a:t>dans les magasins d'occasion </a:t>
                      </a:r>
                      <a:r>
                        <a:rPr lang="fr-FR" sz="750" b="0" i="0" kern="1200" noProof="0" dirty="0">
                          <a:solidFill>
                            <a:schemeClr val="tx1"/>
                          </a:solidFill>
                          <a:effectLst/>
                          <a:latin typeface="Comic Sans MS" panose="030F0902030302020204" pitchFamily="66" charset="0"/>
                          <a:ea typeface="+mn-ea"/>
                          <a:cs typeface="+mn-cs"/>
                        </a:rPr>
                        <a:t>– second-hand shops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i="0" kern="1200" noProof="0" dirty="0">
                          <a:solidFill>
                            <a:schemeClr val="tx1"/>
                          </a:solidFill>
                          <a:effectLst/>
                          <a:latin typeface="Comic Sans MS" panose="030F0902030302020204" pitchFamily="66" charset="0"/>
                          <a:ea typeface="+mn-ea"/>
                          <a:cs typeface="+mn-cs"/>
                        </a:rPr>
                        <a:t>par internet </a:t>
                      </a:r>
                      <a:r>
                        <a:rPr lang="fr-FR" sz="750" b="0" i="0" kern="1200" noProof="0" dirty="0">
                          <a:solidFill>
                            <a:schemeClr val="tx1"/>
                          </a:solidFill>
                          <a:effectLst/>
                          <a:latin typeface="Comic Sans MS" panose="030F0902030302020204" pitchFamily="66" charset="0"/>
                          <a:ea typeface="+mn-ea"/>
                          <a:cs typeface="+mn-cs"/>
                        </a:rPr>
                        <a:t>– online</a:t>
                      </a:r>
                      <a:endParaRPr lang="fr-FR" sz="750" b="0" u="none" baseline="0" noProof="0" dirty="0">
                        <a:solidFill>
                          <a:schemeClr val="tx1"/>
                        </a:solidFill>
                        <a:latin typeface="Comic Sans MS" panose="030F09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u="none" baseline="0" noProof="0" dirty="0">
                          <a:solidFill>
                            <a:schemeClr val="tx1"/>
                          </a:solidFill>
                          <a:latin typeface="Comic Sans MS" panose="030F0902030302020204" pitchFamily="66" charset="0"/>
                        </a:rPr>
                        <a:t>parce que</a:t>
                      </a:r>
                      <a:r>
                        <a:rPr lang="fr-FR" sz="750" b="0" u="none" baseline="0" noProof="0" dirty="0">
                          <a:solidFill>
                            <a:schemeClr val="tx1"/>
                          </a:solidFill>
                          <a:latin typeface="Comic Sans MS" panose="030F0902030302020204" pitchFamily="66" charset="0"/>
                        </a:rPr>
                        <a:t>- </a:t>
                      </a:r>
                      <a:r>
                        <a:rPr lang="fr-FR" sz="750" b="0" u="none" baseline="0" noProof="0" dirty="0" err="1">
                          <a:solidFill>
                            <a:schemeClr val="tx1"/>
                          </a:solidFill>
                          <a:latin typeface="Comic Sans MS" panose="030F0902030302020204" pitchFamily="66" charset="0"/>
                        </a:rPr>
                        <a:t>because</a:t>
                      </a:r>
                      <a:endParaRPr lang="fr-FR" sz="750" b="0" u="none" baseline="0" noProof="0" dirty="0">
                        <a:solidFill>
                          <a:schemeClr val="tx1"/>
                        </a:solidFill>
                        <a:latin typeface="Comic Sans MS" panose="030F09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i="0" kern="1200" noProof="0" dirty="0">
                          <a:solidFill>
                            <a:schemeClr val="tx1"/>
                          </a:solidFill>
                          <a:effectLst/>
                          <a:latin typeface="Comic Sans MS" panose="030F0902030302020204" pitchFamily="66" charset="0"/>
                          <a:ea typeface="+mn-ea"/>
                          <a:cs typeface="+mn-cs"/>
                        </a:rPr>
                        <a:t>c’est moins cher, plus pratique, plus pratique </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it’s</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cheaper</a:t>
                      </a:r>
                      <a:r>
                        <a:rPr lang="fr-FR" sz="750" b="0" i="0" kern="1200" noProof="0" dirty="0">
                          <a:solidFill>
                            <a:schemeClr val="tx1"/>
                          </a:solidFill>
                          <a:effectLst/>
                          <a:latin typeface="Comic Sans MS" panose="030F0902030302020204" pitchFamily="66" charset="0"/>
                          <a:ea typeface="+mn-ea"/>
                          <a:cs typeface="+mn-cs"/>
                        </a:rPr>
                        <a:t>/more </a:t>
                      </a:r>
                      <a:r>
                        <a:rPr lang="fr-FR" sz="750" b="0" i="0" kern="1200" noProof="0" dirty="0" err="1">
                          <a:solidFill>
                            <a:schemeClr val="tx1"/>
                          </a:solidFill>
                          <a:effectLst/>
                          <a:latin typeface="Comic Sans MS" panose="030F0902030302020204" pitchFamily="66" charset="0"/>
                          <a:ea typeface="+mn-ea"/>
                          <a:cs typeface="+mn-cs"/>
                        </a:rPr>
                        <a:t>practical</a:t>
                      </a:r>
                      <a:r>
                        <a:rPr lang="fr-FR" sz="750" b="0" i="0" kern="1200" noProof="0" dirty="0">
                          <a:solidFill>
                            <a:schemeClr val="tx1"/>
                          </a:solidFill>
                          <a:effectLst/>
                          <a:latin typeface="Comic Sans MS" panose="030F0902030302020204" pitchFamily="66" charset="0"/>
                          <a:ea typeface="+mn-ea"/>
                          <a:cs typeface="+mn-cs"/>
                        </a:rPr>
                        <a:t>/more </a:t>
                      </a:r>
                      <a:r>
                        <a:rPr lang="fr-FR" sz="750" b="0" i="0" kern="1200" noProof="0" dirty="0" err="1">
                          <a:solidFill>
                            <a:schemeClr val="tx1"/>
                          </a:solidFill>
                          <a:effectLst/>
                          <a:latin typeface="Comic Sans MS" panose="030F0902030302020204" pitchFamily="66" charset="0"/>
                          <a:ea typeface="+mn-ea"/>
                          <a:cs typeface="+mn-cs"/>
                        </a:rPr>
                        <a:t>convenient</a:t>
                      </a:r>
                      <a:r>
                        <a:rPr lang="fr-FR" sz="750" b="0" i="0" kern="1200" noProof="0" dirty="0">
                          <a:solidFill>
                            <a:schemeClr val="tx1"/>
                          </a:solidFill>
                          <a:effectLst/>
                          <a:latin typeface="Comic Sans MS" panose="030F0902030302020204" pitchFamily="66" charset="0"/>
                          <a:ea typeface="+mn-ea"/>
                          <a:cs typeface="+mn-cs"/>
                        </a:rPr>
                        <a:t> </a:t>
                      </a:r>
                      <a:r>
                        <a:rPr lang="fr-FR" sz="750" b="1" i="0" kern="1200" noProof="0" dirty="0">
                          <a:solidFill>
                            <a:schemeClr val="tx1"/>
                          </a:solidFill>
                          <a:effectLst/>
                          <a:latin typeface="Comic Sans MS" panose="030F0902030302020204" pitchFamily="66" charset="0"/>
                          <a:ea typeface="+mn-ea"/>
                          <a:cs typeface="+mn-cs"/>
                        </a:rPr>
                        <a:t>c’est un endroit agréable pour passer l’après-midi </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it’s</a:t>
                      </a:r>
                      <a:r>
                        <a:rPr lang="fr-FR" sz="750" b="0" i="0" kern="1200" noProof="0" dirty="0">
                          <a:solidFill>
                            <a:schemeClr val="tx1"/>
                          </a:solidFill>
                          <a:effectLst/>
                          <a:latin typeface="Comic Sans MS" panose="030F0902030302020204" pitchFamily="66" charset="0"/>
                          <a:ea typeface="+mn-ea"/>
                          <a:cs typeface="+mn-cs"/>
                        </a:rPr>
                        <a:t> a good place to </a:t>
                      </a:r>
                      <a:r>
                        <a:rPr lang="fr-FR" sz="750" b="0" i="0" kern="1200" noProof="0" dirty="0" err="1">
                          <a:solidFill>
                            <a:schemeClr val="tx1"/>
                          </a:solidFill>
                          <a:effectLst/>
                          <a:latin typeface="Comic Sans MS" panose="030F0902030302020204" pitchFamily="66" charset="0"/>
                          <a:ea typeface="+mn-ea"/>
                          <a:cs typeface="+mn-cs"/>
                        </a:rPr>
                        <a:t>spend</a:t>
                      </a:r>
                      <a:r>
                        <a:rPr lang="fr-FR" sz="750" b="0" i="0" kern="1200" noProof="0" dirty="0">
                          <a:solidFill>
                            <a:schemeClr val="tx1"/>
                          </a:solidFill>
                          <a:effectLst/>
                          <a:latin typeface="Comic Sans MS" panose="030F0902030302020204" pitchFamily="66" charset="0"/>
                          <a:ea typeface="+mn-ea"/>
                          <a:cs typeface="+mn-cs"/>
                        </a:rPr>
                        <a:t> the </a:t>
                      </a:r>
                      <a:r>
                        <a:rPr lang="fr-FR" sz="750" b="0" i="0" kern="1200" noProof="0" dirty="0" err="1">
                          <a:solidFill>
                            <a:schemeClr val="tx1"/>
                          </a:solidFill>
                          <a:effectLst/>
                          <a:latin typeface="Comic Sans MS" panose="030F0902030302020204" pitchFamily="66" charset="0"/>
                          <a:ea typeface="+mn-ea"/>
                          <a:cs typeface="+mn-cs"/>
                        </a:rPr>
                        <a:t>afternoon</a:t>
                      </a:r>
                      <a:endParaRPr lang="fr-FR" sz="750" b="0" i="0" kern="1200" noProof="0" dirty="0">
                        <a:solidFill>
                          <a:schemeClr val="tx1"/>
                        </a:solidFill>
                        <a:effectLst/>
                        <a:latin typeface="Comic Sans MS" panose="030F09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i="0" kern="1200" noProof="0" dirty="0">
                          <a:solidFill>
                            <a:schemeClr val="tx1"/>
                          </a:solidFill>
                          <a:effectLst/>
                          <a:latin typeface="Comic Sans MS" panose="030F0902030302020204" pitchFamily="66" charset="0"/>
                          <a:ea typeface="+mn-ea"/>
                          <a:cs typeface="+mn-cs"/>
                        </a:rPr>
                        <a:t>il y a plus de variété </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there’s</a:t>
                      </a:r>
                      <a:r>
                        <a:rPr lang="fr-FR" sz="750" b="0" i="0" kern="1200" noProof="0" dirty="0">
                          <a:solidFill>
                            <a:schemeClr val="tx1"/>
                          </a:solidFill>
                          <a:effectLst/>
                          <a:latin typeface="Comic Sans MS" panose="030F0902030302020204" pitchFamily="66" charset="0"/>
                          <a:ea typeface="+mn-ea"/>
                          <a:cs typeface="+mn-cs"/>
                        </a:rPr>
                        <a:t> more </a:t>
                      </a:r>
                      <a:r>
                        <a:rPr lang="fr-FR" sz="750" b="0" i="0" kern="1200" noProof="0" dirty="0" err="1">
                          <a:solidFill>
                            <a:schemeClr val="tx1"/>
                          </a:solidFill>
                          <a:effectLst/>
                          <a:latin typeface="Comic Sans MS" panose="030F0902030302020204" pitchFamily="66" charset="0"/>
                          <a:ea typeface="+mn-ea"/>
                          <a:cs typeface="+mn-cs"/>
                        </a:rPr>
                        <a:t>variety</a:t>
                      </a:r>
                      <a:endParaRPr lang="fr-FR" sz="750" b="0" i="0" kern="1200" noProof="0" dirty="0">
                        <a:solidFill>
                          <a:schemeClr val="tx1"/>
                        </a:solidFill>
                        <a:effectLst/>
                        <a:latin typeface="Comic Sans MS" panose="030F09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i="0" kern="1200" noProof="0" dirty="0">
                          <a:solidFill>
                            <a:schemeClr val="tx1"/>
                          </a:solidFill>
                          <a:effectLst/>
                          <a:latin typeface="Comic Sans MS" panose="030F0902030302020204" pitchFamily="66" charset="0"/>
                          <a:ea typeface="+mn-ea"/>
                          <a:cs typeface="+mn-cs"/>
                        </a:rPr>
                        <a:t>il y a trop de monde </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there</a:t>
                      </a:r>
                      <a:r>
                        <a:rPr lang="fr-FR" sz="750" b="0" i="0" kern="1200" noProof="0" dirty="0">
                          <a:solidFill>
                            <a:schemeClr val="tx1"/>
                          </a:solidFill>
                          <a:effectLst/>
                          <a:latin typeface="Comic Sans MS" panose="030F0902030302020204" pitchFamily="66" charset="0"/>
                          <a:ea typeface="+mn-ea"/>
                          <a:cs typeface="+mn-cs"/>
                        </a:rPr>
                        <a:t> are </a:t>
                      </a:r>
                      <a:r>
                        <a:rPr lang="fr-FR" sz="750" b="0" i="0" kern="1200" noProof="0" dirty="0" err="1">
                          <a:solidFill>
                            <a:schemeClr val="tx1"/>
                          </a:solidFill>
                          <a:effectLst/>
                          <a:latin typeface="Comic Sans MS" panose="030F0902030302020204" pitchFamily="66" charset="0"/>
                          <a:ea typeface="+mn-ea"/>
                          <a:cs typeface="+mn-cs"/>
                        </a:rPr>
                        <a:t>too</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many</a:t>
                      </a:r>
                      <a:r>
                        <a:rPr lang="fr-FR" sz="750" b="0" i="0" kern="1200" noProof="0" dirty="0">
                          <a:solidFill>
                            <a:schemeClr val="tx1"/>
                          </a:solidFill>
                          <a:effectLst/>
                          <a:latin typeface="Comic Sans MS" panose="030F0902030302020204" pitchFamily="66" charset="0"/>
                          <a:ea typeface="+mn-ea"/>
                          <a:cs typeface="+mn-cs"/>
                        </a:rPr>
                        <a:t>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i="0" kern="1200" noProof="0" dirty="0">
                          <a:solidFill>
                            <a:schemeClr val="tx1"/>
                          </a:solidFill>
                          <a:effectLst/>
                          <a:latin typeface="Comic Sans MS" panose="030F0902030302020204" pitchFamily="66" charset="0"/>
                          <a:ea typeface="+mn-ea"/>
                          <a:cs typeface="+mn-cs"/>
                        </a:rPr>
                        <a:t>les prix sont moins chers </a:t>
                      </a:r>
                      <a:r>
                        <a:rPr lang="fr-FR" sz="750" b="0" i="0" kern="1200" noProof="0" dirty="0">
                          <a:solidFill>
                            <a:schemeClr val="tx1"/>
                          </a:solidFill>
                          <a:effectLst/>
                          <a:latin typeface="Comic Sans MS" panose="030F0902030302020204" pitchFamily="66" charset="0"/>
                          <a:ea typeface="+mn-ea"/>
                          <a:cs typeface="+mn-cs"/>
                        </a:rPr>
                        <a:t>– the </a:t>
                      </a:r>
                      <a:r>
                        <a:rPr lang="fr-FR" sz="750" b="0" i="0" kern="1200" noProof="0" dirty="0" err="1">
                          <a:solidFill>
                            <a:schemeClr val="tx1"/>
                          </a:solidFill>
                          <a:effectLst/>
                          <a:latin typeface="Comic Sans MS" panose="030F0902030302020204" pitchFamily="66" charset="0"/>
                          <a:ea typeface="+mn-ea"/>
                          <a:cs typeface="+mn-cs"/>
                        </a:rPr>
                        <a:t>prices</a:t>
                      </a:r>
                      <a:r>
                        <a:rPr lang="fr-FR" sz="750" b="0" i="0" kern="1200" noProof="0" dirty="0">
                          <a:solidFill>
                            <a:schemeClr val="tx1"/>
                          </a:solidFill>
                          <a:effectLst/>
                          <a:latin typeface="Comic Sans MS" panose="030F0902030302020204" pitchFamily="66" charset="0"/>
                          <a:ea typeface="+mn-ea"/>
                          <a:cs typeface="+mn-cs"/>
                        </a:rPr>
                        <a:t> are </a:t>
                      </a:r>
                      <a:r>
                        <a:rPr lang="fr-FR" sz="750" b="0" i="0" kern="1200" noProof="0" dirty="0" err="1">
                          <a:solidFill>
                            <a:schemeClr val="tx1"/>
                          </a:solidFill>
                          <a:effectLst/>
                          <a:latin typeface="Comic Sans MS" panose="030F0902030302020204" pitchFamily="66" charset="0"/>
                          <a:ea typeface="+mn-ea"/>
                          <a:cs typeface="+mn-cs"/>
                        </a:rPr>
                        <a:t>lower</a:t>
                      </a:r>
                      <a:r>
                        <a:rPr lang="fr-FR" sz="750" b="0" i="0" kern="1200" noProof="0" dirty="0">
                          <a:solidFill>
                            <a:schemeClr val="tx1"/>
                          </a:solidFill>
                          <a:effectLst/>
                          <a:latin typeface="Comic Sans MS" panose="030F09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i="0" kern="1200" noProof="0" dirty="0">
                          <a:solidFill>
                            <a:schemeClr val="tx1"/>
                          </a:solidFill>
                          <a:effectLst/>
                          <a:latin typeface="Comic Sans MS" panose="030F0902030302020204" pitchFamily="66" charset="0"/>
                          <a:ea typeface="+mn-ea"/>
                          <a:cs typeface="+mn-cs"/>
                        </a:rPr>
                        <a:t>il y a plus d’offres </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there</a:t>
                      </a:r>
                      <a:r>
                        <a:rPr lang="fr-FR" sz="750" b="0" i="0" kern="1200" noProof="0" dirty="0">
                          <a:solidFill>
                            <a:schemeClr val="tx1"/>
                          </a:solidFill>
                          <a:effectLst/>
                          <a:latin typeface="Comic Sans MS" panose="030F0902030302020204" pitchFamily="66" charset="0"/>
                          <a:ea typeface="+mn-ea"/>
                          <a:cs typeface="+mn-cs"/>
                        </a:rPr>
                        <a:t> are more </a:t>
                      </a:r>
                      <a:r>
                        <a:rPr lang="fr-FR" sz="750" b="0" i="0" kern="1200" noProof="0" dirty="0" err="1">
                          <a:solidFill>
                            <a:schemeClr val="tx1"/>
                          </a:solidFill>
                          <a:effectLst/>
                          <a:latin typeface="Comic Sans MS" panose="030F0902030302020204" pitchFamily="66" charset="0"/>
                          <a:ea typeface="+mn-ea"/>
                          <a:cs typeface="+mn-cs"/>
                        </a:rPr>
                        <a:t>offers</a:t>
                      </a:r>
                      <a:r>
                        <a:rPr lang="fr-FR" sz="750" b="0" i="0" kern="1200" noProof="0" dirty="0">
                          <a:solidFill>
                            <a:schemeClr val="tx1"/>
                          </a:solidFill>
                          <a:effectLst/>
                          <a:latin typeface="Comic Sans MS" panose="030F09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i="0" kern="1200" noProof="0" dirty="0">
                          <a:solidFill>
                            <a:schemeClr val="tx1"/>
                          </a:solidFill>
                          <a:effectLst/>
                          <a:latin typeface="Comic Sans MS" panose="030F0902030302020204" pitchFamily="66" charset="0"/>
                          <a:ea typeface="+mn-ea"/>
                          <a:cs typeface="+mn-cs"/>
                        </a:rPr>
                        <a:t>il y a des vêtements alternatifs / plus à la mode </a:t>
                      </a:r>
                      <a:r>
                        <a:rPr lang="fr-FR" sz="750" b="0" i="0" kern="1200" noProof="0" dirty="0">
                          <a:solidFill>
                            <a:schemeClr val="tx1"/>
                          </a:solidFill>
                          <a:effectLst/>
                          <a:latin typeface="Comic Sans MS" panose="030F0902030302020204" pitchFamily="66" charset="0"/>
                          <a:ea typeface="+mn-ea"/>
                          <a:cs typeface="+mn-cs"/>
                        </a:rPr>
                        <a:t>– alternative </a:t>
                      </a:r>
                      <a:r>
                        <a:rPr lang="fr-FR" sz="750" b="0" i="0" kern="1200" noProof="0" dirty="0" err="1">
                          <a:solidFill>
                            <a:schemeClr val="tx1"/>
                          </a:solidFill>
                          <a:effectLst/>
                          <a:latin typeface="Comic Sans MS" panose="030F0902030302020204" pitchFamily="66" charset="0"/>
                          <a:ea typeface="+mn-ea"/>
                          <a:cs typeface="+mn-cs"/>
                        </a:rPr>
                        <a:t>clothing</a:t>
                      </a:r>
                      <a:r>
                        <a:rPr lang="fr-FR" sz="750" b="0" i="0" kern="1200" noProof="0" dirty="0">
                          <a:solidFill>
                            <a:schemeClr val="tx1"/>
                          </a:solidFill>
                          <a:effectLst/>
                          <a:latin typeface="Comic Sans MS" panose="030F0902030302020204" pitchFamily="66" charset="0"/>
                          <a:ea typeface="+mn-ea"/>
                          <a:cs typeface="+mn-cs"/>
                        </a:rPr>
                        <a:t>/fashionable </a:t>
                      </a:r>
                      <a:r>
                        <a:rPr lang="fr-FR" sz="750" b="0" i="0" kern="1200" noProof="0" dirty="0" err="1">
                          <a:solidFill>
                            <a:schemeClr val="tx1"/>
                          </a:solidFill>
                          <a:effectLst/>
                          <a:latin typeface="Comic Sans MS" panose="030F0902030302020204" pitchFamily="66" charset="0"/>
                          <a:ea typeface="+mn-ea"/>
                          <a:cs typeface="+mn-cs"/>
                        </a:rPr>
                        <a:t>clothing</a:t>
                      </a:r>
                      <a:r>
                        <a:rPr lang="fr-FR" sz="750" b="0" i="0" kern="1200" noProof="0" dirty="0">
                          <a:solidFill>
                            <a:schemeClr val="tx1"/>
                          </a:solidFill>
                          <a:effectLst/>
                          <a:latin typeface="Comic Sans MS" panose="030F09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i="0" kern="1200" noProof="0" dirty="0">
                          <a:solidFill>
                            <a:schemeClr val="tx1"/>
                          </a:solidFill>
                          <a:effectLst/>
                          <a:latin typeface="Comic Sans MS" panose="030F0902030302020204" pitchFamily="66" charset="0"/>
                          <a:ea typeface="+mn-ea"/>
                          <a:cs typeface="+mn-cs"/>
                        </a:rPr>
                        <a:t>il y a des offres </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bargains</a:t>
                      </a:r>
                      <a:r>
                        <a:rPr lang="fr-FR" sz="750" b="0" i="0" kern="1200" noProof="0" dirty="0">
                          <a:solidFill>
                            <a:schemeClr val="tx1"/>
                          </a:solidFill>
                          <a:effectLst/>
                          <a:latin typeface="Comic Sans MS" panose="030F09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i="0" kern="1200" noProof="0" dirty="0">
                          <a:solidFill>
                            <a:schemeClr val="tx1"/>
                          </a:solidFill>
                          <a:effectLst/>
                          <a:latin typeface="Comic Sans MS" panose="030F0902030302020204" pitchFamily="66" charset="0"/>
                          <a:ea typeface="+mn-ea"/>
                          <a:cs typeface="+mn-cs"/>
                        </a:rPr>
                        <a:t>il y a des marques de luxe </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luxury</a:t>
                      </a:r>
                      <a:r>
                        <a:rPr lang="fr-FR" sz="750" b="0" i="0" kern="1200" noProof="0" dirty="0">
                          <a:solidFill>
                            <a:schemeClr val="tx1"/>
                          </a:solidFill>
                          <a:effectLst/>
                          <a:latin typeface="Comic Sans MS" panose="030F0902030302020204" pitchFamily="66" charset="0"/>
                          <a:ea typeface="+mn-ea"/>
                          <a:cs typeface="+mn-cs"/>
                        </a:rPr>
                        <a:t> brands</a:t>
                      </a:r>
                      <a:endParaRPr lang="fr-FR" sz="750" b="0" u="none" baseline="0" noProof="0" dirty="0">
                        <a:solidFill>
                          <a:schemeClr val="tx1"/>
                        </a:solidFill>
                        <a:latin typeface="Comic Sans MS" panose="030F09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r h="714934">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u="none" baseline="0" noProof="0" dirty="0">
                          <a:solidFill>
                            <a:schemeClr val="tx1"/>
                          </a:solidFill>
                          <a:latin typeface="Comic Sans MS" panose="030F0902030302020204" pitchFamily="66" charset="0"/>
                        </a:rPr>
                        <a:t>J’ai toujours aimé -  </a:t>
                      </a:r>
                      <a:r>
                        <a:rPr lang="fr-FR" sz="750" b="0" u="none" baseline="0" noProof="0" dirty="0" err="1">
                          <a:solidFill>
                            <a:schemeClr val="tx1"/>
                          </a:solidFill>
                          <a:latin typeface="Comic Sans MS" panose="030F0902030302020204" pitchFamily="66" charset="0"/>
                        </a:rPr>
                        <a:t>I’ve</a:t>
                      </a:r>
                      <a:r>
                        <a:rPr lang="fr-FR" sz="750" b="0" u="none" baseline="0" noProof="0" dirty="0">
                          <a:solidFill>
                            <a:schemeClr val="tx1"/>
                          </a:solidFill>
                          <a:latin typeface="Comic Sans MS" panose="030F0902030302020204" pitchFamily="66" charset="0"/>
                        </a:rPr>
                        <a:t> </a:t>
                      </a:r>
                      <a:r>
                        <a:rPr lang="fr-FR" sz="750" b="0" u="none" baseline="0" noProof="0" dirty="0" err="1">
                          <a:solidFill>
                            <a:schemeClr val="tx1"/>
                          </a:solidFill>
                          <a:latin typeface="Comic Sans MS" panose="030F0902030302020204" pitchFamily="66" charset="0"/>
                        </a:rPr>
                        <a:t>always</a:t>
                      </a:r>
                      <a:r>
                        <a:rPr lang="fr-FR" sz="750" b="0" u="none" baseline="0" noProof="0" dirty="0">
                          <a:solidFill>
                            <a:schemeClr val="tx1"/>
                          </a:solidFill>
                          <a:latin typeface="Comic Sans MS" panose="030F0902030302020204" pitchFamily="66" charset="0"/>
                        </a:rPr>
                        <a:t> </a:t>
                      </a:r>
                      <a:r>
                        <a:rPr lang="fr-FR" sz="750" b="0" u="none" baseline="0" noProof="0" dirty="0" err="1">
                          <a:solidFill>
                            <a:schemeClr val="tx1"/>
                          </a:solidFill>
                          <a:latin typeface="Comic Sans MS" panose="030F0902030302020204" pitchFamily="66" charset="0"/>
                        </a:rPr>
                        <a:t>liked</a:t>
                      </a:r>
                      <a:endParaRPr lang="fr-FR" sz="750" b="0" u="none" baseline="0" noProof="0" dirty="0">
                        <a:solidFill>
                          <a:schemeClr val="tx1"/>
                        </a:solidFill>
                        <a:latin typeface="Comic Sans MS" panose="030F09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68481905"/>
                  </a:ext>
                </a:extLst>
              </a:tr>
            </a:tbl>
          </a:graphicData>
        </a:graphic>
      </p:graphicFrame>
      <p:graphicFrame>
        <p:nvGraphicFramePr>
          <p:cNvPr id="3" name="Table 2">
            <a:extLst>
              <a:ext uri="{FF2B5EF4-FFF2-40B4-BE49-F238E27FC236}">
                <a16:creationId xmlns:a16="http://schemas.microsoft.com/office/drawing/2014/main" id="{CA1886C7-680F-4900-A411-DA814F001EF1}"/>
              </a:ext>
            </a:extLst>
          </p:cNvPr>
          <p:cNvGraphicFramePr>
            <a:graphicFrameLocks noGrp="1"/>
          </p:cNvGraphicFramePr>
          <p:nvPr>
            <p:extLst>
              <p:ext uri="{D42A27DB-BD31-4B8C-83A1-F6EECF244321}">
                <p14:modId xmlns:p14="http://schemas.microsoft.com/office/powerpoint/2010/main" val="1951013170"/>
              </p:ext>
            </p:extLst>
          </p:nvPr>
        </p:nvGraphicFramePr>
        <p:xfrm>
          <a:off x="119457" y="4047109"/>
          <a:ext cx="3741642" cy="998806"/>
        </p:xfrm>
        <a:graphic>
          <a:graphicData uri="http://schemas.openxmlformats.org/drawingml/2006/table">
            <a:tbl>
              <a:tblPr firstRow="1" bandRow="1">
                <a:tableStyleId>{5C22544A-7EE6-4342-B048-85BDC9FD1C3A}</a:tableStyleId>
              </a:tblPr>
              <a:tblGrid>
                <a:gridCol w="301962">
                  <a:extLst>
                    <a:ext uri="{9D8B030D-6E8A-4147-A177-3AD203B41FA5}">
                      <a16:colId xmlns:a16="http://schemas.microsoft.com/office/drawing/2014/main" val="212312847"/>
                    </a:ext>
                  </a:extLst>
                </a:gridCol>
                <a:gridCol w="3439680">
                  <a:extLst>
                    <a:ext uri="{9D8B030D-6E8A-4147-A177-3AD203B41FA5}">
                      <a16:colId xmlns:a16="http://schemas.microsoft.com/office/drawing/2014/main" val="3813713256"/>
                    </a:ext>
                  </a:extLst>
                </a:gridCol>
              </a:tblGrid>
              <a:tr h="977235">
                <a:tc>
                  <a:txBody>
                    <a:bodyPr/>
                    <a:lstStyle/>
                    <a:p>
                      <a:pPr algn="ctr"/>
                      <a:r>
                        <a:rPr lang="en-GB" sz="750" b="0">
                          <a:solidFill>
                            <a:schemeClr val="tx1"/>
                          </a:solidFill>
                          <a:latin typeface="Comic Sans MS" panose="030F0902030302020204" pitchFamily="66" charset="0"/>
                        </a:rPr>
                        <a:t>In the shop</a:t>
                      </a:r>
                    </a:p>
                  </a:txBody>
                  <a:tcPr marL="84406" marR="84406" marT="42203" marB="42203"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i="0" kern="1200" noProof="0" dirty="0">
                          <a:solidFill>
                            <a:schemeClr val="tx1"/>
                          </a:solidFill>
                          <a:effectLst/>
                          <a:latin typeface="Comic Sans MS" panose="030F0902030302020204" pitchFamily="66" charset="0"/>
                          <a:ea typeface="+mn-ea"/>
                          <a:cs typeface="+mn-cs"/>
                        </a:rPr>
                        <a:t>Pouvez-vous m'aider ? </a:t>
                      </a:r>
                      <a:r>
                        <a:rPr lang="fr-FR" sz="750" b="0" i="0" kern="1200" noProof="0" dirty="0">
                          <a:solidFill>
                            <a:schemeClr val="tx1"/>
                          </a:solidFill>
                          <a:effectLst/>
                          <a:latin typeface="Comic Sans MS" panose="030F0902030302020204" pitchFamily="66" charset="0"/>
                          <a:ea typeface="+mn-ea"/>
                          <a:cs typeface="+mn-cs"/>
                        </a:rPr>
                        <a:t>- Can </a:t>
                      </a:r>
                      <a:r>
                        <a:rPr lang="fr-FR" sz="750" b="0" i="0" kern="1200" noProof="0" dirty="0" err="1">
                          <a:solidFill>
                            <a:schemeClr val="tx1"/>
                          </a:solidFill>
                          <a:effectLst/>
                          <a:latin typeface="Comic Sans MS" panose="030F0902030302020204" pitchFamily="66" charset="0"/>
                          <a:ea typeface="+mn-ea"/>
                          <a:cs typeface="+mn-cs"/>
                        </a:rPr>
                        <a:t>you</a:t>
                      </a:r>
                      <a:r>
                        <a:rPr lang="fr-FR" sz="750" b="0" i="0" kern="1200" noProof="0" dirty="0">
                          <a:solidFill>
                            <a:schemeClr val="tx1"/>
                          </a:solidFill>
                          <a:effectLst/>
                          <a:latin typeface="Comic Sans MS" panose="030F0902030302020204" pitchFamily="66" charset="0"/>
                          <a:ea typeface="+mn-ea"/>
                          <a:cs typeface="+mn-cs"/>
                        </a:rPr>
                        <a:t> help me?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i="0" kern="1200" noProof="0" dirty="0">
                          <a:solidFill>
                            <a:schemeClr val="tx1"/>
                          </a:solidFill>
                          <a:effectLst/>
                          <a:latin typeface="Comic Sans MS" panose="030F0902030302020204" pitchFamily="66" charset="0"/>
                          <a:ea typeface="+mn-ea"/>
                          <a:cs typeface="+mn-cs"/>
                        </a:rPr>
                        <a:t>Que me recommandez-vous ? </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What</a:t>
                      </a:r>
                      <a:r>
                        <a:rPr lang="fr-FR" sz="750" b="0" i="0" kern="1200" noProof="0" dirty="0">
                          <a:solidFill>
                            <a:schemeClr val="tx1"/>
                          </a:solidFill>
                          <a:effectLst/>
                          <a:latin typeface="Comic Sans MS" panose="030F0902030302020204" pitchFamily="66" charset="0"/>
                          <a:ea typeface="+mn-ea"/>
                          <a:cs typeface="+mn-cs"/>
                        </a:rPr>
                        <a:t> do </a:t>
                      </a:r>
                      <a:r>
                        <a:rPr lang="fr-FR" sz="750" b="0" i="0" kern="1200" noProof="0" dirty="0" err="1">
                          <a:solidFill>
                            <a:schemeClr val="tx1"/>
                          </a:solidFill>
                          <a:effectLst/>
                          <a:latin typeface="Comic Sans MS" panose="030F0902030302020204" pitchFamily="66" charset="0"/>
                          <a:ea typeface="+mn-ea"/>
                          <a:cs typeface="+mn-cs"/>
                        </a:rPr>
                        <a:t>you</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recommend</a:t>
                      </a:r>
                      <a:r>
                        <a:rPr lang="fr-FR" sz="750" b="0" i="0" kern="1200" noProof="0" dirty="0">
                          <a:solidFill>
                            <a:schemeClr val="tx1"/>
                          </a:solidFill>
                          <a:effectLst/>
                          <a:latin typeface="Comic Sans MS" panose="030F09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i="0" kern="1200" noProof="0" dirty="0">
                          <a:solidFill>
                            <a:schemeClr val="tx1"/>
                          </a:solidFill>
                          <a:effectLst/>
                          <a:latin typeface="Comic Sans MS" panose="030F0902030302020204" pitchFamily="66" charset="0"/>
                          <a:ea typeface="+mn-ea"/>
                          <a:cs typeface="+mn-cs"/>
                        </a:rPr>
                        <a:t>Il y en a qui coûte moins cher? - </a:t>
                      </a:r>
                      <a:r>
                        <a:rPr lang="fr-FR" sz="750" b="0" i="0" kern="1200" noProof="0" dirty="0">
                          <a:solidFill>
                            <a:schemeClr val="tx1"/>
                          </a:solidFill>
                          <a:effectLst/>
                          <a:latin typeface="Comic Sans MS" panose="030F0902030302020204" pitchFamily="66" charset="0"/>
                          <a:ea typeface="+mn-ea"/>
                          <a:cs typeface="+mn-cs"/>
                        </a:rPr>
                        <a:t>Do </a:t>
                      </a:r>
                      <a:r>
                        <a:rPr lang="fr-FR" sz="750" b="0" i="0" kern="1200" noProof="0" dirty="0" err="1">
                          <a:solidFill>
                            <a:schemeClr val="tx1"/>
                          </a:solidFill>
                          <a:effectLst/>
                          <a:latin typeface="Comic Sans MS" panose="030F0902030302020204" pitchFamily="66" charset="0"/>
                          <a:ea typeface="+mn-ea"/>
                          <a:cs typeface="+mn-cs"/>
                        </a:rPr>
                        <a:t>you</a:t>
                      </a:r>
                      <a:r>
                        <a:rPr lang="fr-FR" sz="750" b="0" i="0" kern="1200" noProof="0" dirty="0">
                          <a:solidFill>
                            <a:schemeClr val="tx1"/>
                          </a:solidFill>
                          <a:effectLst/>
                          <a:latin typeface="Comic Sans MS" panose="030F0902030302020204" pitchFamily="66" charset="0"/>
                          <a:ea typeface="+mn-ea"/>
                          <a:cs typeface="+mn-cs"/>
                        </a:rPr>
                        <a:t> have a </a:t>
                      </a:r>
                      <a:r>
                        <a:rPr lang="fr-FR" sz="750" b="0" i="0" kern="1200" noProof="0" dirty="0" err="1">
                          <a:solidFill>
                            <a:schemeClr val="tx1"/>
                          </a:solidFill>
                          <a:effectLst/>
                          <a:latin typeface="Comic Sans MS" panose="030F0902030302020204" pitchFamily="66" charset="0"/>
                          <a:ea typeface="+mn-ea"/>
                          <a:cs typeface="+mn-cs"/>
                        </a:rPr>
                        <a:t>cheaper</a:t>
                      </a:r>
                      <a:r>
                        <a:rPr lang="fr-FR" sz="750" b="0" i="0" kern="1200" noProof="0" dirty="0">
                          <a:solidFill>
                            <a:schemeClr val="tx1"/>
                          </a:solidFill>
                          <a:effectLst/>
                          <a:latin typeface="Comic Sans MS" panose="030F0902030302020204" pitchFamily="66" charset="0"/>
                          <a:ea typeface="+mn-ea"/>
                          <a:cs typeface="+mn-cs"/>
                        </a:rPr>
                        <a:t> one?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i="0" kern="1200" noProof="0" dirty="0">
                          <a:solidFill>
                            <a:schemeClr val="tx1"/>
                          </a:solidFill>
                          <a:effectLst/>
                          <a:latin typeface="Comic Sans MS" panose="030F0902030302020204" pitchFamily="66" charset="0"/>
                          <a:ea typeface="+mn-ea"/>
                          <a:cs typeface="+mn-cs"/>
                        </a:rPr>
                        <a:t>Que pensez-vous de... ? </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What</a:t>
                      </a:r>
                      <a:r>
                        <a:rPr lang="fr-FR" sz="750" b="0" i="0" kern="1200" noProof="0" dirty="0">
                          <a:solidFill>
                            <a:schemeClr val="tx1"/>
                          </a:solidFill>
                          <a:effectLst/>
                          <a:latin typeface="Comic Sans MS" panose="030F0902030302020204" pitchFamily="66" charset="0"/>
                          <a:ea typeface="+mn-ea"/>
                          <a:cs typeface="+mn-cs"/>
                        </a:rPr>
                        <a:t> do </a:t>
                      </a:r>
                      <a:r>
                        <a:rPr lang="fr-FR" sz="750" b="0" i="0" kern="1200" noProof="0" dirty="0" err="1">
                          <a:solidFill>
                            <a:schemeClr val="tx1"/>
                          </a:solidFill>
                          <a:effectLst/>
                          <a:latin typeface="Comic Sans MS" panose="030F0902030302020204" pitchFamily="66" charset="0"/>
                          <a:ea typeface="+mn-ea"/>
                          <a:cs typeface="+mn-cs"/>
                        </a:rPr>
                        <a:t>you</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think</a:t>
                      </a:r>
                      <a:r>
                        <a:rPr lang="fr-FR" sz="750" b="0" i="0" kern="1200" noProof="0" dirty="0">
                          <a:solidFill>
                            <a:schemeClr val="tx1"/>
                          </a:solidFill>
                          <a:effectLst/>
                          <a:latin typeface="Comic Sans MS" panose="030F0902030302020204" pitchFamily="66" charset="0"/>
                          <a:ea typeface="+mn-ea"/>
                          <a:cs typeface="+mn-cs"/>
                        </a:rPr>
                        <a:t> of...?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i="0" kern="1200" noProof="0" dirty="0">
                          <a:solidFill>
                            <a:schemeClr val="tx1"/>
                          </a:solidFill>
                          <a:effectLst/>
                          <a:latin typeface="Comic Sans MS" panose="030F0902030302020204" pitchFamily="66" charset="0"/>
                          <a:ea typeface="+mn-ea"/>
                          <a:cs typeface="+mn-cs"/>
                        </a:rPr>
                        <a:t>Je voudrais acheter. </a:t>
                      </a:r>
                      <a:r>
                        <a:rPr lang="fr-FR" sz="750" b="0" i="0" kern="1200" noProof="0" dirty="0">
                          <a:solidFill>
                            <a:schemeClr val="tx1"/>
                          </a:solidFill>
                          <a:effectLst/>
                          <a:latin typeface="Comic Sans MS" panose="030F0902030302020204" pitchFamily="66" charset="0"/>
                          <a:ea typeface="+mn-ea"/>
                          <a:cs typeface="+mn-cs"/>
                        </a:rPr>
                        <a:t>- I </a:t>
                      </a:r>
                      <a:r>
                        <a:rPr lang="fr-FR" sz="750" b="0" i="0" kern="1200" noProof="0" dirty="0" err="1">
                          <a:solidFill>
                            <a:schemeClr val="tx1"/>
                          </a:solidFill>
                          <a:effectLst/>
                          <a:latin typeface="Comic Sans MS" panose="030F0902030302020204" pitchFamily="66" charset="0"/>
                          <a:ea typeface="+mn-ea"/>
                          <a:cs typeface="+mn-cs"/>
                        </a:rPr>
                        <a:t>would</a:t>
                      </a:r>
                      <a:r>
                        <a:rPr lang="fr-FR" sz="750" b="0" i="0" kern="1200" noProof="0" dirty="0">
                          <a:solidFill>
                            <a:schemeClr val="tx1"/>
                          </a:solidFill>
                          <a:effectLst/>
                          <a:latin typeface="Comic Sans MS" panose="030F0902030302020204" pitchFamily="66" charset="0"/>
                          <a:ea typeface="+mn-ea"/>
                          <a:cs typeface="+mn-cs"/>
                        </a:rPr>
                        <a:t> like to </a:t>
                      </a:r>
                      <a:r>
                        <a:rPr lang="fr-FR" sz="750" b="0" i="0" kern="1200" noProof="0" dirty="0" err="1">
                          <a:solidFill>
                            <a:schemeClr val="tx1"/>
                          </a:solidFill>
                          <a:effectLst/>
                          <a:latin typeface="Comic Sans MS" panose="030F0902030302020204" pitchFamily="66" charset="0"/>
                          <a:ea typeface="+mn-ea"/>
                          <a:cs typeface="+mn-cs"/>
                        </a:rPr>
                        <a:t>buy</a:t>
                      </a:r>
                      <a:r>
                        <a:rPr lang="fr-FR" sz="750" b="0" i="0" kern="1200" noProof="0" dirty="0">
                          <a:solidFill>
                            <a:schemeClr val="tx1"/>
                          </a:solidFill>
                          <a:effectLst/>
                          <a:latin typeface="Comic Sans MS" panose="030F09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i="0" kern="1200" noProof="0" dirty="0">
                          <a:solidFill>
                            <a:schemeClr val="tx1"/>
                          </a:solidFill>
                          <a:effectLst/>
                          <a:latin typeface="Comic Sans MS" panose="030F0902030302020204" pitchFamily="66" charset="0"/>
                          <a:ea typeface="+mn-ea"/>
                          <a:cs typeface="+mn-cs"/>
                        </a:rPr>
                        <a:t>Je le/la/les prendrai. </a:t>
                      </a:r>
                      <a:r>
                        <a:rPr lang="fr-FR" sz="750" b="0" i="0" kern="1200" noProof="0" dirty="0">
                          <a:solidFill>
                            <a:schemeClr val="tx1"/>
                          </a:solidFill>
                          <a:effectLst/>
                          <a:latin typeface="Comic Sans MS" panose="030F0902030302020204" pitchFamily="66" charset="0"/>
                          <a:ea typeface="+mn-ea"/>
                          <a:cs typeface="+mn-cs"/>
                        </a:rPr>
                        <a:t>– I </a:t>
                      </a:r>
                      <a:r>
                        <a:rPr lang="fr-FR" sz="750" b="0" i="0" kern="1200" noProof="0" dirty="0" err="1">
                          <a:solidFill>
                            <a:schemeClr val="tx1"/>
                          </a:solidFill>
                          <a:effectLst/>
                          <a:latin typeface="Comic Sans MS" panose="030F0902030302020204" pitchFamily="66" charset="0"/>
                          <a:ea typeface="+mn-ea"/>
                          <a:cs typeface="+mn-cs"/>
                        </a:rPr>
                        <a:t>will</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take</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it</a:t>
                      </a:r>
                      <a:r>
                        <a:rPr lang="fr-FR" sz="750" b="0" i="0" kern="1200" noProof="0" dirty="0">
                          <a:solidFill>
                            <a:schemeClr val="tx1"/>
                          </a:solidFill>
                          <a:effectLst/>
                          <a:latin typeface="Comic Sans MS" panose="030F0902030302020204" pitchFamily="66" charset="0"/>
                          <a:ea typeface="+mn-ea"/>
                          <a:cs typeface="+mn-cs"/>
                        </a:rPr>
                        <a:t>/</a:t>
                      </a:r>
                      <a:r>
                        <a:rPr lang="fr-FR" sz="750" b="0" i="0" kern="1200" noProof="0" dirty="0" err="1">
                          <a:solidFill>
                            <a:schemeClr val="tx1"/>
                          </a:solidFill>
                          <a:effectLst/>
                          <a:latin typeface="Comic Sans MS" panose="030F0902030302020204" pitchFamily="66" charset="0"/>
                          <a:ea typeface="+mn-ea"/>
                          <a:cs typeface="+mn-cs"/>
                        </a:rPr>
                        <a:t>them</a:t>
                      </a:r>
                      <a:r>
                        <a:rPr lang="fr-FR" sz="750" b="0" i="0" kern="1200" noProof="0" dirty="0">
                          <a:solidFill>
                            <a:schemeClr val="tx1"/>
                          </a:solidFill>
                          <a:effectLst/>
                          <a:latin typeface="Comic Sans MS" panose="030F09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i="0" kern="1200" noProof="0" dirty="0">
                          <a:solidFill>
                            <a:schemeClr val="tx1"/>
                          </a:solidFill>
                          <a:effectLst/>
                          <a:latin typeface="Comic Sans MS" panose="030F0902030302020204" pitchFamily="66" charset="0"/>
                          <a:ea typeface="+mn-ea"/>
                          <a:cs typeface="+mn-cs"/>
                        </a:rPr>
                        <a:t>J'ai de la monnaie. </a:t>
                      </a:r>
                      <a:r>
                        <a:rPr lang="fr-FR" sz="750" b="0" i="0" kern="1200" noProof="0" dirty="0">
                          <a:solidFill>
                            <a:schemeClr val="tx1"/>
                          </a:solidFill>
                          <a:effectLst/>
                          <a:latin typeface="Comic Sans MS" panose="030F0902030302020204" pitchFamily="66" charset="0"/>
                          <a:ea typeface="+mn-ea"/>
                          <a:cs typeface="+mn-cs"/>
                        </a:rPr>
                        <a:t>- I have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1" i="0" kern="1200" noProof="0" dirty="0">
                          <a:solidFill>
                            <a:schemeClr val="tx1"/>
                          </a:solidFill>
                          <a:effectLst/>
                          <a:latin typeface="Comic Sans MS" panose="030F0902030302020204" pitchFamily="66" charset="0"/>
                          <a:ea typeface="+mn-ea"/>
                          <a:cs typeface="+mn-cs"/>
                        </a:rPr>
                        <a:t>Un billet de ___ euros. </a:t>
                      </a:r>
                      <a:r>
                        <a:rPr lang="fr-FR" sz="750" b="0" i="0" kern="1200" noProof="0" dirty="0">
                          <a:solidFill>
                            <a:schemeClr val="tx1"/>
                          </a:solidFill>
                          <a:effectLst/>
                          <a:latin typeface="Comic Sans MS" panose="030F0902030302020204" pitchFamily="66" charset="0"/>
                          <a:ea typeface="+mn-ea"/>
                          <a:cs typeface="+mn-cs"/>
                        </a:rPr>
                        <a:t>- A ___ Euro note.</a:t>
                      </a:r>
                      <a:endParaRPr lang="fr-FR" sz="750" b="0" u="none" baseline="0" noProof="0" dirty="0">
                        <a:solidFill>
                          <a:schemeClr val="tx1"/>
                        </a:solidFill>
                        <a:latin typeface="Comic Sans MS" panose="030F09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graphicFrame>
        <p:nvGraphicFramePr>
          <p:cNvPr id="6" name="Table 5">
            <a:extLst>
              <a:ext uri="{FF2B5EF4-FFF2-40B4-BE49-F238E27FC236}">
                <a16:creationId xmlns:a16="http://schemas.microsoft.com/office/drawing/2014/main" id="{46D25D38-16C0-46C3-8DB7-445B1F927C3B}"/>
              </a:ext>
            </a:extLst>
          </p:cNvPr>
          <p:cNvGraphicFramePr>
            <a:graphicFrameLocks noGrp="1"/>
          </p:cNvGraphicFramePr>
          <p:nvPr>
            <p:extLst>
              <p:ext uri="{D42A27DB-BD31-4B8C-83A1-F6EECF244321}">
                <p14:modId xmlns:p14="http://schemas.microsoft.com/office/powerpoint/2010/main" val="2235517073"/>
              </p:ext>
            </p:extLst>
          </p:nvPr>
        </p:nvGraphicFramePr>
        <p:xfrm>
          <a:off x="119457" y="1980753"/>
          <a:ext cx="5514330" cy="1332174"/>
        </p:xfrm>
        <a:graphic>
          <a:graphicData uri="http://schemas.openxmlformats.org/drawingml/2006/table">
            <a:tbl>
              <a:tblPr firstRow="1" bandRow="1">
                <a:tableStyleId>{5C22544A-7EE6-4342-B048-85BDC9FD1C3A}</a:tableStyleId>
              </a:tblPr>
              <a:tblGrid>
                <a:gridCol w="283112">
                  <a:extLst>
                    <a:ext uri="{9D8B030D-6E8A-4147-A177-3AD203B41FA5}">
                      <a16:colId xmlns:a16="http://schemas.microsoft.com/office/drawing/2014/main" val="212312847"/>
                    </a:ext>
                  </a:extLst>
                </a:gridCol>
                <a:gridCol w="5231218">
                  <a:extLst>
                    <a:ext uri="{9D8B030D-6E8A-4147-A177-3AD203B41FA5}">
                      <a16:colId xmlns:a16="http://schemas.microsoft.com/office/drawing/2014/main" val="3813713256"/>
                    </a:ext>
                  </a:extLst>
                </a:gridCol>
              </a:tblGrid>
              <a:tr h="1332174">
                <a:tc>
                  <a:txBody>
                    <a:bodyPr/>
                    <a:lstStyle/>
                    <a:p>
                      <a:pPr algn="ctr"/>
                      <a:r>
                        <a:rPr lang="fr-FR" sz="750" b="1" noProof="0">
                          <a:solidFill>
                            <a:schemeClr val="tx1"/>
                          </a:solidFill>
                          <a:latin typeface="Comic Sans MS" panose="030F0902030302020204" pitchFamily="66" charset="0"/>
                        </a:rPr>
                        <a:t>Clothes/accessories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indent="0">
                        <a:buFont typeface="+mj-lt"/>
                        <a:buNone/>
                      </a:pPr>
                      <a:r>
                        <a:rPr lang="fr-FR" sz="750" b="1" i="0" kern="1200" noProof="0" dirty="0">
                          <a:solidFill>
                            <a:schemeClr val="tx1"/>
                          </a:solidFill>
                          <a:effectLst/>
                          <a:latin typeface="Comic Sans MS" panose="030F0902030302020204" pitchFamily="66" charset="0"/>
                          <a:ea typeface="+mn-ea"/>
                          <a:cs typeface="+mn-cs"/>
                        </a:rPr>
                        <a:t>une chemise </a:t>
                      </a:r>
                      <a:r>
                        <a:rPr lang="fr-FR" sz="750" b="0" i="0" kern="1200" noProof="0" dirty="0">
                          <a:solidFill>
                            <a:schemeClr val="tx1"/>
                          </a:solidFill>
                          <a:effectLst/>
                          <a:latin typeface="Comic Sans MS" panose="030F0902030302020204" pitchFamily="66" charset="0"/>
                          <a:ea typeface="+mn-ea"/>
                          <a:cs typeface="+mn-cs"/>
                        </a:rPr>
                        <a:t>– a </a:t>
                      </a:r>
                      <a:r>
                        <a:rPr lang="fr-FR" sz="750" b="0" i="0" kern="1200" noProof="0" dirty="0" err="1">
                          <a:solidFill>
                            <a:schemeClr val="tx1"/>
                          </a:solidFill>
                          <a:effectLst/>
                          <a:latin typeface="Comic Sans MS" panose="030F0902030302020204" pitchFamily="66" charset="0"/>
                          <a:ea typeface="+mn-ea"/>
                          <a:cs typeface="+mn-cs"/>
                        </a:rPr>
                        <a:t>shirt</a:t>
                      </a:r>
                      <a:endParaRPr lang="fr-FR" sz="750" b="0" i="0" kern="1200" noProof="0" dirty="0">
                        <a:solidFill>
                          <a:schemeClr val="tx1"/>
                        </a:solidFill>
                        <a:effectLst/>
                        <a:latin typeface="Comic Sans MS" panose="030F0902030302020204" pitchFamily="66" charset="0"/>
                        <a:ea typeface="+mn-ea"/>
                        <a:cs typeface="+mn-cs"/>
                      </a:endParaRPr>
                    </a:p>
                    <a:p>
                      <a:pPr marL="0" indent="0">
                        <a:buFont typeface="+mj-lt"/>
                        <a:buNone/>
                      </a:pPr>
                      <a:r>
                        <a:rPr lang="fr-FR" sz="750" b="1" i="0" kern="1200" noProof="0" dirty="0">
                          <a:solidFill>
                            <a:schemeClr val="tx1"/>
                          </a:solidFill>
                          <a:effectLst/>
                          <a:latin typeface="Comic Sans MS" panose="030F0902030302020204" pitchFamily="66" charset="0"/>
                          <a:ea typeface="+mn-ea"/>
                          <a:cs typeface="+mn-cs"/>
                        </a:rPr>
                        <a:t>un sac à main </a:t>
                      </a:r>
                      <a:r>
                        <a:rPr lang="fr-FR" sz="750" b="0" i="0" kern="1200" noProof="0" dirty="0">
                          <a:solidFill>
                            <a:schemeClr val="tx1"/>
                          </a:solidFill>
                          <a:effectLst/>
                          <a:latin typeface="Comic Sans MS" panose="030F0902030302020204" pitchFamily="66" charset="0"/>
                          <a:ea typeface="+mn-ea"/>
                          <a:cs typeface="+mn-cs"/>
                        </a:rPr>
                        <a:t>– a </a:t>
                      </a:r>
                      <a:r>
                        <a:rPr lang="fr-FR" sz="750" b="0" i="0" kern="1200" noProof="0" dirty="0" err="1">
                          <a:solidFill>
                            <a:schemeClr val="tx1"/>
                          </a:solidFill>
                          <a:effectLst/>
                          <a:latin typeface="Comic Sans MS" panose="030F0902030302020204" pitchFamily="66" charset="0"/>
                          <a:ea typeface="+mn-ea"/>
                          <a:cs typeface="+mn-cs"/>
                        </a:rPr>
                        <a:t>handbag</a:t>
                      </a:r>
                      <a:r>
                        <a:rPr lang="fr-FR" sz="750" b="0" i="0" kern="1200" noProof="0" dirty="0">
                          <a:solidFill>
                            <a:schemeClr val="tx1"/>
                          </a:solidFill>
                          <a:effectLst/>
                          <a:latin typeface="Comic Sans MS" panose="030F0902030302020204" pitchFamily="66" charset="0"/>
                          <a:ea typeface="+mn-ea"/>
                          <a:cs typeface="+mn-cs"/>
                        </a:rPr>
                        <a:t> </a:t>
                      </a:r>
                    </a:p>
                    <a:p>
                      <a:pPr marL="0" indent="0">
                        <a:buFont typeface="+mj-lt"/>
                        <a:buNone/>
                      </a:pPr>
                      <a:r>
                        <a:rPr lang="fr-FR" sz="750" b="1" i="0" kern="1200" noProof="0" dirty="0">
                          <a:solidFill>
                            <a:schemeClr val="tx1"/>
                          </a:solidFill>
                          <a:effectLst/>
                          <a:latin typeface="Comic Sans MS" panose="030F0902030302020204" pitchFamily="66" charset="0"/>
                          <a:ea typeface="+mn-ea"/>
                          <a:cs typeface="+mn-cs"/>
                        </a:rPr>
                        <a:t>un t-shirt </a:t>
                      </a:r>
                      <a:r>
                        <a:rPr lang="fr-FR" sz="750" b="0" i="0" kern="1200" noProof="0" dirty="0">
                          <a:solidFill>
                            <a:schemeClr val="tx1"/>
                          </a:solidFill>
                          <a:effectLst/>
                          <a:latin typeface="Comic Sans MS" panose="030F0902030302020204" pitchFamily="66" charset="0"/>
                          <a:ea typeface="+mn-ea"/>
                          <a:cs typeface="+mn-cs"/>
                        </a:rPr>
                        <a:t>– a t-shirt </a:t>
                      </a:r>
                    </a:p>
                    <a:p>
                      <a:pPr marL="0" indent="0">
                        <a:buFont typeface="+mj-lt"/>
                        <a:buNone/>
                      </a:pPr>
                      <a:r>
                        <a:rPr lang="fr-FR" sz="750" b="1" i="0" kern="1200" noProof="0" dirty="0">
                          <a:solidFill>
                            <a:schemeClr val="tx1"/>
                          </a:solidFill>
                          <a:effectLst/>
                          <a:latin typeface="Comic Sans MS" panose="030F0902030302020204" pitchFamily="66" charset="0"/>
                          <a:ea typeface="+mn-ea"/>
                          <a:cs typeface="+mn-cs"/>
                        </a:rPr>
                        <a:t>un jogger – </a:t>
                      </a:r>
                      <a:r>
                        <a:rPr lang="fr-FR" sz="750" b="0" i="0" kern="1200" noProof="0" dirty="0">
                          <a:solidFill>
                            <a:schemeClr val="tx1"/>
                          </a:solidFill>
                          <a:effectLst/>
                          <a:latin typeface="Comic Sans MS" panose="030F0902030302020204" pitchFamily="66" charset="0"/>
                          <a:ea typeface="+mn-ea"/>
                          <a:cs typeface="+mn-cs"/>
                        </a:rPr>
                        <a:t>joggers </a:t>
                      </a:r>
                    </a:p>
                    <a:p>
                      <a:pPr marL="0" indent="0">
                        <a:buFont typeface="+mj-lt"/>
                        <a:buNone/>
                      </a:pPr>
                      <a:r>
                        <a:rPr lang="fr-FR" sz="750" b="1" i="0" kern="1200" noProof="0" dirty="0">
                          <a:solidFill>
                            <a:schemeClr val="tx1"/>
                          </a:solidFill>
                          <a:effectLst/>
                          <a:latin typeface="Comic Sans MS" panose="030F0902030302020204" pitchFamily="66" charset="0"/>
                          <a:ea typeface="+mn-ea"/>
                          <a:cs typeface="+mn-cs"/>
                        </a:rPr>
                        <a:t>une blouse </a:t>
                      </a:r>
                      <a:r>
                        <a:rPr lang="fr-FR" sz="750" b="0" i="0" kern="1200" noProof="0" dirty="0">
                          <a:solidFill>
                            <a:schemeClr val="tx1"/>
                          </a:solidFill>
                          <a:effectLst/>
                          <a:latin typeface="Comic Sans MS" panose="030F0902030302020204" pitchFamily="66" charset="0"/>
                          <a:ea typeface="+mn-ea"/>
                          <a:cs typeface="+mn-cs"/>
                        </a:rPr>
                        <a:t>– a blouse </a:t>
                      </a:r>
                    </a:p>
                    <a:p>
                      <a:pPr marL="0" indent="0">
                        <a:buFont typeface="+mj-lt"/>
                        <a:buNone/>
                      </a:pPr>
                      <a:r>
                        <a:rPr lang="fr-FR" sz="750" b="1" i="0" kern="1200" noProof="0" dirty="0">
                          <a:solidFill>
                            <a:schemeClr val="tx1"/>
                          </a:solidFill>
                          <a:effectLst/>
                          <a:latin typeface="Comic Sans MS" panose="030F0902030302020204" pitchFamily="66" charset="0"/>
                          <a:ea typeface="+mn-ea"/>
                          <a:cs typeface="+mn-cs"/>
                        </a:rPr>
                        <a:t>une cravate </a:t>
                      </a:r>
                      <a:r>
                        <a:rPr lang="fr-FR" sz="750" b="0" i="0" kern="1200" noProof="0" dirty="0">
                          <a:solidFill>
                            <a:schemeClr val="tx1"/>
                          </a:solidFill>
                          <a:effectLst/>
                          <a:latin typeface="Comic Sans MS" panose="030F0902030302020204" pitchFamily="66" charset="0"/>
                          <a:ea typeface="+mn-ea"/>
                          <a:cs typeface="+mn-cs"/>
                        </a:rPr>
                        <a:t>– a tie </a:t>
                      </a:r>
                    </a:p>
                    <a:p>
                      <a:pPr marL="0" indent="0">
                        <a:buFont typeface="+mj-lt"/>
                        <a:buNone/>
                      </a:pPr>
                      <a:r>
                        <a:rPr lang="fr-FR" sz="750" b="0" i="0" kern="1200" noProof="0" dirty="0">
                          <a:solidFill>
                            <a:schemeClr val="tx1"/>
                          </a:solidFill>
                          <a:effectLst/>
                          <a:latin typeface="Comic Sans MS" panose="030F0902030302020204" pitchFamily="66" charset="0"/>
                          <a:ea typeface="+mn-ea"/>
                          <a:cs typeface="+mn-cs"/>
                        </a:rPr>
                        <a:t>des pantalons – </a:t>
                      </a:r>
                      <a:r>
                        <a:rPr lang="fr-FR" sz="750" b="0" i="0" kern="1200" noProof="0" dirty="0" err="1">
                          <a:solidFill>
                            <a:schemeClr val="tx1"/>
                          </a:solidFill>
                          <a:effectLst/>
                          <a:latin typeface="Comic Sans MS" panose="030F0902030302020204" pitchFamily="66" charset="0"/>
                          <a:ea typeface="+mn-ea"/>
                          <a:cs typeface="+mn-cs"/>
                        </a:rPr>
                        <a:t>trousers</a:t>
                      </a:r>
                      <a:r>
                        <a:rPr lang="fr-FR" sz="750" b="0" i="0" kern="1200" noProof="0" dirty="0">
                          <a:solidFill>
                            <a:schemeClr val="tx1"/>
                          </a:solidFill>
                          <a:effectLst/>
                          <a:latin typeface="Comic Sans MS" panose="030F0902030302020204" pitchFamily="66" charset="0"/>
                          <a:ea typeface="+mn-ea"/>
                          <a:cs typeface="+mn-cs"/>
                        </a:rPr>
                        <a:t> </a:t>
                      </a:r>
                    </a:p>
                    <a:p>
                      <a:pPr marL="0" indent="0">
                        <a:buFont typeface="+mj-lt"/>
                        <a:buNone/>
                      </a:pPr>
                      <a:r>
                        <a:rPr lang="fr-FR" sz="750" b="1" i="0" kern="1200" noProof="0" dirty="0">
                          <a:solidFill>
                            <a:schemeClr val="tx1"/>
                          </a:solidFill>
                          <a:effectLst/>
                          <a:latin typeface="Comic Sans MS" panose="030F0902030302020204" pitchFamily="66" charset="0"/>
                          <a:ea typeface="+mn-ea"/>
                          <a:cs typeface="+mn-cs"/>
                        </a:rPr>
                        <a:t>une écharpe </a:t>
                      </a:r>
                      <a:r>
                        <a:rPr lang="fr-FR" sz="750" b="0" i="0" kern="1200" noProof="0" dirty="0">
                          <a:solidFill>
                            <a:schemeClr val="tx1"/>
                          </a:solidFill>
                          <a:effectLst/>
                          <a:latin typeface="Comic Sans MS" panose="030F0902030302020204" pitchFamily="66" charset="0"/>
                          <a:ea typeface="+mn-ea"/>
                          <a:cs typeface="+mn-cs"/>
                        </a:rPr>
                        <a:t>– a </a:t>
                      </a:r>
                      <a:r>
                        <a:rPr lang="fr-FR" sz="750" b="0" i="0" kern="1200" noProof="0" dirty="0" err="1">
                          <a:solidFill>
                            <a:schemeClr val="tx1"/>
                          </a:solidFill>
                          <a:effectLst/>
                          <a:latin typeface="Comic Sans MS" panose="030F0902030302020204" pitchFamily="66" charset="0"/>
                          <a:ea typeface="+mn-ea"/>
                          <a:cs typeface="+mn-cs"/>
                        </a:rPr>
                        <a:t>scarf</a:t>
                      </a:r>
                      <a:r>
                        <a:rPr lang="fr-FR" sz="750" b="0" i="0" kern="1200" noProof="0" dirty="0">
                          <a:solidFill>
                            <a:schemeClr val="tx1"/>
                          </a:solidFill>
                          <a:effectLst/>
                          <a:latin typeface="Comic Sans MS" panose="030F0902030302020204" pitchFamily="66" charset="0"/>
                          <a:ea typeface="+mn-ea"/>
                          <a:cs typeface="+mn-cs"/>
                        </a:rPr>
                        <a:t> </a:t>
                      </a:r>
                    </a:p>
                    <a:p>
                      <a:pPr marL="0" indent="0">
                        <a:buFont typeface="+mj-lt"/>
                        <a:buNone/>
                      </a:pPr>
                      <a:r>
                        <a:rPr lang="fr-FR" sz="750" b="1" i="0" kern="1200" noProof="0" dirty="0">
                          <a:solidFill>
                            <a:schemeClr val="tx1"/>
                          </a:solidFill>
                          <a:effectLst/>
                          <a:latin typeface="Comic Sans MS" panose="030F0902030302020204" pitchFamily="66" charset="0"/>
                          <a:ea typeface="+mn-ea"/>
                          <a:cs typeface="+mn-cs"/>
                        </a:rPr>
                        <a:t>des shorts </a:t>
                      </a:r>
                      <a:r>
                        <a:rPr lang="fr-FR" sz="750" b="0" i="0" kern="1200" noProof="0" dirty="0">
                          <a:solidFill>
                            <a:schemeClr val="tx1"/>
                          </a:solidFill>
                          <a:effectLst/>
                          <a:latin typeface="Comic Sans MS" panose="030F0902030302020204" pitchFamily="66" charset="0"/>
                          <a:ea typeface="+mn-ea"/>
                          <a:cs typeface="+mn-cs"/>
                        </a:rPr>
                        <a:t>– shorts </a:t>
                      </a:r>
                    </a:p>
                    <a:p>
                      <a:pPr marL="0" indent="0">
                        <a:buFont typeface="+mj-lt"/>
                        <a:buNone/>
                      </a:pPr>
                      <a:r>
                        <a:rPr lang="fr-FR" sz="750" b="1" i="0" kern="1200" noProof="0" dirty="0">
                          <a:solidFill>
                            <a:schemeClr val="tx1"/>
                          </a:solidFill>
                          <a:effectLst/>
                          <a:latin typeface="Comic Sans MS" panose="030F0902030302020204" pitchFamily="66" charset="0"/>
                          <a:ea typeface="+mn-ea"/>
                          <a:cs typeface="+mn-cs"/>
                        </a:rPr>
                        <a:t>un parapluie </a:t>
                      </a:r>
                      <a:r>
                        <a:rPr lang="fr-FR" sz="750" b="0" i="0" kern="1200" noProof="0" dirty="0">
                          <a:solidFill>
                            <a:schemeClr val="tx1"/>
                          </a:solidFill>
                          <a:effectLst/>
                          <a:latin typeface="Comic Sans MS" panose="030F0902030302020204" pitchFamily="66" charset="0"/>
                          <a:ea typeface="+mn-ea"/>
                          <a:cs typeface="+mn-cs"/>
                        </a:rPr>
                        <a:t>– an </a:t>
                      </a:r>
                      <a:r>
                        <a:rPr lang="fr-FR" sz="750" b="0" i="0" kern="1200" noProof="0" dirty="0" err="1">
                          <a:solidFill>
                            <a:schemeClr val="tx1"/>
                          </a:solidFill>
                          <a:effectLst/>
                          <a:latin typeface="Comic Sans MS" panose="030F0902030302020204" pitchFamily="66" charset="0"/>
                          <a:ea typeface="+mn-ea"/>
                          <a:cs typeface="+mn-cs"/>
                        </a:rPr>
                        <a:t>umbrella</a:t>
                      </a:r>
                      <a:endParaRPr lang="fr-FR" sz="750" b="0" u="none" baseline="0" noProof="0" dirty="0">
                        <a:solidFill>
                          <a:schemeClr val="tx1"/>
                        </a:solidFill>
                        <a:latin typeface="Comic Sans MS" panose="030F09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sp>
        <p:nvSpPr>
          <p:cNvPr id="7" name="TextBox 6">
            <a:extLst>
              <a:ext uri="{FF2B5EF4-FFF2-40B4-BE49-F238E27FC236}">
                <a16:creationId xmlns:a16="http://schemas.microsoft.com/office/drawing/2014/main" id="{7D176A0D-5EDE-40C5-9948-80AF056CBF21}"/>
              </a:ext>
            </a:extLst>
          </p:cNvPr>
          <p:cNvSpPr txBox="1"/>
          <p:nvPr/>
        </p:nvSpPr>
        <p:spPr>
          <a:xfrm>
            <a:off x="2197660" y="2030985"/>
            <a:ext cx="1487662"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750" b="1" dirty="0">
                <a:latin typeface="Comic Sans MS" panose="030F0702030302020204" pitchFamily="66" charset="0"/>
              </a:rPr>
              <a:t>une veste </a:t>
            </a:r>
            <a:r>
              <a:rPr lang="fr-FR" sz="750" b="0" u="none" dirty="0">
                <a:solidFill>
                  <a:schemeClr val="tx1"/>
                </a:solidFill>
                <a:latin typeface="Comic Sans MS" panose="030F0702030302020204" pitchFamily="66" charset="0"/>
              </a:rPr>
              <a:t>– a </a:t>
            </a:r>
            <a:r>
              <a:rPr lang="fr-FR" sz="750" b="0" u="none" dirty="0" err="1">
                <a:solidFill>
                  <a:schemeClr val="tx1"/>
                </a:solidFill>
                <a:latin typeface="Comic Sans MS" panose="030F0702030302020204" pitchFamily="66" charset="0"/>
              </a:rPr>
              <a:t>coat</a:t>
            </a:r>
            <a:endParaRPr lang="fr-FR" sz="750" b="0" u="none" baseline="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750" b="1" u="none" baseline="0" dirty="0">
                <a:solidFill>
                  <a:schemeClr val="tx1"/>
                </a:solidFill>
                <a:latin typeface="Comic Sans MS" panose="030F0702030302020204" pitchFamily="66" charset="0"/>
              </a:rPr>
              <a:t>un chapeau</a:t>
            </a:r>
            <a:r>
              <a:rPr lang="fr-FR" sz="750" b="0" u="none" baseline="0" dirty="0">
                <a:solidFill>
                  <a:schemeClr val="tx1"/>
                </a:solidFill>
                <a:latin typeface="Comic Sans MS" panose="030F0702030302020204" pitchFamily="66" charset="0"/>
              </a:rPr>
              <a:t>– a </a:t>
            </a:r>
            <a:r>
              <a:rPr lang="fr-FR" sz="750" b="0" u="none" baseline="0" dirty="0" err="1">
                <a:solidFill>
                  <a:schemeClr val="tx1"/>
                </a:solidFill>
                <a:latin typeface="Comic Sans MS" panose="030F0702030302020204" pitchFamily="66" charset="0"/>
              </a:rPr>
              <a:t>hat</a:t>
            </a:r>
            <a:r>
              <a:rPr lang="fr-FR" sz="750" b="0" u="none" baseline="0" dirty="0">
                <a:solidFill>
                  <a:schemeClr val="tx1"/>
                </a:solidFill>
                <a:latin typeface="Comic Sans MS" panose="030F0702030302020204" pitchFamily="66" charset="0"/>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750" b="1" u="none" baseline="0" dirty="0">
                <a:solidFill>
                  <a:schemeClr val="tx1"/>
                </a:solidFill>
                <a:latin typeface="Comic Sans MS" panose="030F0702030302020204" pitchFamily="66" charset="0"/>
              </a:rPr>
              <a:t>un </a:t>
            </a:r>
            <a:r>
              <a:rPr lang="fr-FR" sz="750" b="1" u="none" baseline="0" dirty="0" err="1">
                <a:solidFill>
                  <a:schemeClr val="tx1"/>
                </a:solidFill>
                <a:latin typeface="Comic Sans MS" panose="030F0702030302020204" pitchFamily="66" charset="0"/>
              </a:rPr>
              <a:t>traje</a:t>
            </a:r>
            <a:r>
              <a:rPr lang="fr-FR" sz="750" b="1" u="none" baseline="0" dirty="0">
                <a:solidFill>
                  <a:schemeClr val="tx1"/>
                </a:solidFill>
                <a:latin typeface="Comic Sans MS" panose="030F0702030302020204" pitchFamily="66" charset="0"/>
              </a:rPr>
              <a:t> </a:t>
            </a:r>
            <a:r>
              <a:rPr lang="fr-FR" sz="750" b="0" u="none" baseline="0" dirty="0">
                <a:solidFill>
                  <a:schemeClr val="tx1"/>
                </a:solidFill>
                <a:latin typeface="Comic Sans MS" panose="030F0702030302020204" pitchFamily="66" charset="0"/>
              </a:rPr>
              <a:t>– a suit</a:t>
            </a:r>
          </a:p>
          <a:p>
            <a:pPr marL="0" indent="0">
              <a:buFont typeface="+mj-lt"/>
              <a:buNone/>
            </a:pPr>
            <a:r>
              <a:rPr lang="fr-FR" sz="800" b="1" i="0" dirty="0">
                <a:solidFill>
                  <a:srgbClr val="0D0D0D"/>
                </a:solidFill>
                <a:effectLst/>
                <a:highlight>
                  <a:srgbClr val="FFFFFF"/>
                </a:highlight>
                <a:latin typeface="Söhne"/>
              </a:rPr>
              <a:t>une</a:t>
            </a:r>
            <a:r>
              <a:rPr lang="fr-FR" sz="750" b="1" dirty="0">
                <a:latin typeface="Comic Sans MS" panose="030F0702030302020204" pitchFamily="66" charset="0"/>
              </a:rPr>
              <a:t> casquette </a:t>
            </a:r>
            <a:r>
              <a:rPr lang="fr-FR" sz="750" b="0" u="none" baseline="0" dirty="0">
                <a:solidFill>
                  <a:schemeClr val="tx1"/>
                </a:solidFill>
                <a:latin typeface="Comic Sans MS" panose="030F0702030302020204" pitchFamily="66" charset="0"/>
              </a:rPr>
              <a:t>– a cap</a:t>
            </a:r>
          </a:p>
          <a:p>
            <a:pPr marL="0" indent="0">
              <a:buFont typeface="+mj-lt"/>
              <a:buNone/>
            </a:pPr>
            <a:r>
              <a:rPr lang="fr-FR" sz="750" b="1" u="none" baseline="0" dirty="0">
                <a:solidFill>
                  <a:schemeClr val="tx1"/>
                </a:solidFill>
                <a:latin typeface="Comic Sans MS" panose="030F0702030302020204" pitchFamily="66" charset="0"/>
              </a:rPr>
              <a:t>une veste </a:t>
            </a:r>
            <a:r>
              <a:rPr lang="fr-FR" sz="750" b="0" u="none" baseline="0" dirty="0">
                <a:solidFill>
                  <a:schemeClr val="tx1"/>
                </a:solidFill>
                <a:latin typeface="Comic Sans MS" panose="030F0702030302020204" pitchFamily="66" charset="0"/>
              </a:rPr>
              <a:t>– a </a:t>
            </a:r>
            <a:r>
              <a:rPr lang="fr-FR" sz="750" b="0" u="none" baseline="0" dirty="0" err="1">
                <a:solidFill>
                  <a:schemeClr val="tx1"/>
                </a:solidFill>
                <a:latin typeface="Comic Sans MS" panose="030F0702030302020204" pitchFamily="66" charset="0"/>
              </a:rPr>
              <a:t>dress</a:t>
            </a:r>
            <a:endParaRPr lang="fr-FR" sz="750" b="0" u="none" baseline="0" dirty="0">
              <a:solidFill>
                <a:schemeClr val="tx1"/>
              </a:solidFill>
              <a:latin typeface="Comic Sans MS" panose="030F0702030302020204" pitchFamily="66" charset="0"/>
            </a:endParaRPr>
          </a:p>
          <a:p>
            <a:pPr marL="0" indent="0">
              <a:buFont typeface="+mj-lt"/>
              <a:buNone/>
            </a:pPr>
            <a:r>
              <a:rPr lang="fr-FR" sz="750" b="1" u="none" baseline="0" dirty="0">
                <a:solidFill>
                  <a:schemeClr val="tx1"/>
                </a:solidFill>
                <a:latin typeface="Comic Sans MS" panose="030F0702030302020204" pitchFamily="66" charset="0"/>
              </a:rPr>
              <a:t>une jupe </a:t>
            </a:r>
            <a:r>
              <a:rPr lang="fr-FR" sz="750" b="0" u="none" baseline="0" dirty="0">
                <a:solidFill>
                  <a:schemeClr val="tx1"/>
                </a:solidFill>
                <a:latin typeface="Comic Sans MS" panose="030F0702030302020204" pitchFamily="66" charset="0"/>
              </a:rPr>
              <a:t>– a </a:t>
            </a:r>
            <a:r>
              <a:rPr lang="fr-FR" sz="750" b="0" u="none" baseline="0" dirty="0" err="1">
                <a:solidFill>
                  <a:schemeClr val="tx1"/>
                </a:solidFill>
                <a:latin typeface="Comic Sans MS" panose="030F0702030302020204" pitchFamily="66" charset="0"/>
              </a:rPr>
              <a:t>skirt</a:t>
            </a:r>
            <a:endParaRPr lang="fr-FR" sz="750" b="0" u="none" baseline="0" dirty="0">
              <a:solidFill>
                <a:schemeClr val="tx1"/>
              </a:solidFill>
              <a:latin typeface="Comic Sans MS" panose="030F0702030302020204" pitchFamily="66" charset="0"/>
            </a:endParaRPr>
          </a:p>
          <a:p>
            <a:pPr marL="0" indent="0">
              <a:buFont typeface="+mj-lt"/>
              <a:buNone/>
            </a:pPr>
            <a:r>
              <a:rPr lang="fr-FR" sz="750" b="1" dirty="0">
                <a:latin typeface="Comic Sans MS" panose="030F0702030302020204" pitchFamily="66" charset="0"/>
              </a:rPr>
              <a:t>des chaussures </a:t>
            </a:r>
            <a:r>
              <a:rPr lang="fr-FR" sz="750" b="0" u="none" baseline="0" dirty="0">
                <a:solidFill>
                  <a:schemeClr val="tx1"/>
                </a:solidFill>
                <a:latin typeface="Comic Sans MS" panose="030F0702030302020204" pitchFamily="66" charset="0"/>
              </a:rPr>
              <a:t>– </a:t>
            </a:r>
            <a:r>
              <a:rPr lang="fr-FR" sz="750" b="0" u="none" baseline="0" dirty="0" err="1">
                <a:solidFill>
                  <a:schemeClr val="tx1"/>
                </a:solidFill>
                <a:latin typeface="Comic Sans MS" panose="030F0702030302020204" pitchFamily="66" charset="0"/>
              </a:rPr>
              <a:t>shoes</a:t>
            </a:r>
            <a:endParaRPr lang="fr-FR" sz="750" b="0" u="none" baseline="0" dirty="0">
              <a:solidFill>
                <a:schemeClr val="tx1"/>
              </a:solidFill>
              <a:latin typeface="Comic Sans MS" panose="030F0702030302020204" pitchFamily="66" charset="0"/>
            </a:endParaRPr>
          </a:p>
          <a:p>
            <a:pPr marL="0" indent="0">
              <a:buFont typeface="+mj-lt"/>
              <a:buNone/>
            </a:pPr>
            <a:r>
              <a:rPr lang="fr-FR" sz="750" b="1" u="none" baseline="0" dirty="0">
                <a:solidFill>
                  <a:schemeClr val="tx1"/>
                </a:solidFill>
                <a:latin typeface="Comic Sans MS" panose="030F0702030302020204" pitchFamily="66" charset="0"/>
              </a:rPr>
              <a:t>des baskets </a:t>
            </a:r>
            <a:r>
              <a:rPr lang="fr-FR" sz="750" b="0" u="none" baseline="0" dirty="0">
                <a:solidFill>
                  <a:schemeClr val="tx1"/>
                </a:solidFill>
                <a:latin typeface="Comic Sans MS" panose="030F0702030302020204" pitchFamily="66" charset="0"/>
              </a:rPr>
              <a:t>– </a:t>
            </a:r>
            <a:r>
              <a:rPr lang="fr-FR" sz="750" b="0" u="none" baseline="0" dirty="0" err="1">
                <a:solidFill>
                  <a:schemeClr val="tx1"/>
                </a:solidFill>
                <a:latin typeface="Comic Sans MS" panose="030F0702030302020204" pitchFamily="66" charset="0"/>
              </a:rPr>
              <a:t>trainers</a:t>
            </a:r>
            <a:endParaRPr lang="fr-FR" sz="750" b="0" u="none" baseline="0" dirty="0">
              <a:solidFill>
                <a:schemeClr val="tx1"/>
              </a:solidFill>
              <a:latin typeface="Comic Sans MS" panose="030F0702030302020204" pitchFamily="66" charset="0"/>
            </a:endParaRPr>
          </a:p>
          <a:p>
            <a:pPr marL="0" indent="0">
              <a:buFont typeface="+mj-lt"/>
              <a:buNone/>
            </a:pPr>
            <a:r>
              <a:rPr lang="fr-FR" sz="750" b="1" u="none" baseline="0" dirty="0">
                <a:solidFill>
                  <a:schemeClr val="tx1"/>
                </a:solidFill>
                <a:latin typeface="Comic Sans MS" panose="030F0702030302020204" pitchFamily="66" charset="0"/>
              </a:rPr>
              <a:t>des bottes </a:t>
            </a:r>
            <a:r>
              <a:rPr lang="fr-FR" sz="750" b="0" u="none" baseline="0" dirty="0">
                <a:solidFill>
                  <a:schemeClr val="tx1"/>
                </a:solidFill>
                <a:latin typeface="Comic Sans MS" panose="030F0702030302020204" pitchFamily="66" charset="0"/>
              </a:rPr>
              <a:t>– boots</a:t>
            </a:r>
          </a:p>
          <a:p>
            <a:pPr marL="0" indent="0">
              <a:buFont typeface="+mj-lt"/>
              <a:buNone/>
            </a:pPr>
            <a:r>
              <a:rPr lang="fr-FR" sz="750" b="1" u="none" baseline="0" dirty="0">
                <a:solidFill>
                  <a:schemeClr val="tx1"/>
                </a:solidFill>
                <a:latin typeface="Comic Sans MS" panose="030F0702030302020204" pitchFamily="66" charset="0"/>
              </a:rPr>
              <a:t>des sandales </a:t>
            </a:r>
            <a:r>
              <a:rPr lang="fr-FR" sz="750" b="0" u="none" baseline="0" dirty="0">
                <a:solidFill>
                  <a:schemeClr val="tx1"/>
                </a:solidFill>
                <a:latin typeface="Comic Sans MS" panose="030F0702030302020204" pitchFamily="66" charset="0"/>
              </a:rPr>
              <a:t>- </a:t>
            </a:r>
            <a:r>
              <a:rPr lang="fr-FR" sz="750" b="0" u="none" baseline="0" dirty="0" err="1">
                <a:solidFill>
                  <a:schemeClr val="tx1"/>
                </a:solidFill>
                <a:latin typeface="Comic Sans MS" panose="030F0702030302020204" pitchFamily="66" charset="0"/>
              </a:rPr>
              <a:t>sandals</a:t>
            </a:r>
            <a:endParaRPr lang="fr-FR" sz="750" b="0" u="none" baseline="0" dirty="0">
              <a:solidFill>
                <a:schemeClr val="tx1"/>
              </a:solidFill>
              <a:latin typeface="Comic Sans MS" panose="030F0702030302020204" pitchFamily="66" charset="0"/>
            </a:endParaRPr>
          </a:p>
        </p:txBody>
      </p:sp>
      <p:graphicFrame>
        <p:nvGraphicFramePr>
          <p:cNvPr id="9" name="Table 8">
            <a:extLst>
              <a:ext uri="{FF2B5EF4-FFF2-40B4-BE49-F238E27FC236}">
                <a16:creationId xmlns:a16="http://schemas.microsoft.com/office/drawing/2014/main" id="{5BCE973D-2F58-45D5-B3DE-0DF4F4C7726B}"/>
              </a:ext>
            </a:extLst>
          </p:cNvPr>
          <p:cNvGraphicFramePr>
            <a:graphicFrameLocks noGrp="1"/>
          </p:cNvGraphicFramePr>
          <p:nvPr>
            <p:extLst>
              <p:ext uri="{D42A27DB-BD31-4B8C-83A1-F6EECF244321}">
                <p14:modId xmlns:p14="http://schemas.microsoft.com/office/powerpoint/2010/main" val="1174473667"/>
              </p:ext>
            </p:extLst>
          </p:nvPr>
        </p:nvGraphicFramePr>
        <p:xfrm>
          <a:off x="119457" y="3395126"/>
          <a:ext cx="5505166" cy="541606"/>
        </p:xfrm>
        <a:graphic>
          <a:graphicData uri="http://schemas.openxmlformats.org/drawingml/2006/table">
            <a:tbl>
              <a:tblPr firstRow="1" bandRow="1">
                <a:tableStyleId>{5C22544A-7EE6-4342-B048-85BDC9FD1C3A}</a:tableStyleId>
              </a:tblPr>
              <a:tblGrid>
                <a:gridCol w="279264">
                  <a:extLst>
                    <a:ext uri="{9D8B030D-6E8A-4147-A177-3AD203B41FA5}">
                      <a16:colId xmlns:a16="http://schemas.microsoft.com/office/drawing/2014/main" val="212312847"/>
                    </a:ext>
                  </a:extLst>
                </a:gridCol>
                <a:gridCol w="5225902">
                  <a:extLst>
                    <a:ext uri="{9D8B030D-6E8A-4147-A177-3AD203B41FA5}">
                      <a16:colId xmlns:a16="http://schemas.microsoft.com/office/drawing/2014/main" val="3813713256"/>
                    </a:ext>
                  </a:extLst>
                </a:gridCol>
              </a:tblGrid>
              <a:tr h="390634">
                <a:tc>
                  <a:txBody>
                    <a:bodyPr/>
                    <a:lstStyle/>
                    <a:p>
                      <a:pPr algn="ctr"/>
                      <a:r>
                        <a:rPr lang="en-GB" sz="750" b="0">
                          <a:solidFill>
                            <a:schemeClr val="tx1"/>
                          </a:solidFill>
                          <a:latin typeface="Comic Sans MS" panose="030F0902030302020204" pitchFamily="66" charset="0"/>
                        </a:rPr>
                        <a:t>Souvenirs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indent="0">
                        <a:buFont typeface="+mj-lt"/>
                        <a:buNone/>
                      </a:pPr>
                      <a:r>
                        <a:rPr lang="fr-FR" sz="750" b="1" i="0" kern="1200" noProof="0" dirty="0">
                          <a:solidFill>
                            <a:schemeClr val="tx1"/>
                          </a:solidFill>
                          <a:effectLst/>
                          <a:latin typeface="Comic Sans MS" panose="030F0902030302020204" pitchFamily="66" charset="0"/>
                          <a:ea typeface="+mn-ea"/>
                          <a:cs typeface="+mn-cs"/>
                        </a:rPr>
                        <a:t>un éventail </a:t>
                      </a:r>
                      <a:r>
                        <a:rPr lang="fr-FR" sz="750" b="0" i="0" kern="1200" noProof="0" dirty="0">
                          <a:solidFill>
                            <a:schemeClr val="tx1"/>
                          </a:solidFill>
                          <a:effectLst/>
                          <a:latin typeface="Comic Sans MS" panose="030F0902030302020204" pitchFamily="66" charset="0"/>
                          <a:ea typeface="+mn-ea"/>
                          <a:cs typeface="+mn-cs"/>
                        </a:rPr>
                        <a:t>- a fan </a:t>
                      </a:r>
                    </a:p>
                    <a:p>
                      <a:pPr marL="0" indent="0">
                        <a:buFont typeface="+mj-lt"/>
                        <a:buNone/>
                      </a:pPr>
                      <a:r>
                        <a:rPr lang="fr-FR" sz="750" b="1" i="0" kern="1200" noProof="0" dirty="0">
                          <a:solidFill>
                            <a:schemeClr val="tx1"/>
                          </a:solidFill>
                          <a:effectLst/>
                          <a:latin typeface="Comic Sans MS" panose="030F0902030302020204" pitchFamily="66" charset="0"/>
                          <a:ea typeface="+mn-ea"/>
                          <a:cs typeface="+mn-cs"/>
                        </a:rPr>
                        <a:t>une casquette </a:t>
                      </a:r>
                      <a:r>
                        <a:rPr lang="fr-FR" sz="750" b="0" i="0" kern="1200" noProof="0" dirty="0">
                          <a:solidFill>
                            <a:schemeClr val="tx1"/>
                          </a:solidFill>
                          <a:effectLst/>
                          <a:latin typeface="Comic Sans MS" panose="030F0902030302020204" pitchFamily="66" charset="0"/>
                          <a:ea typeface="+mn-ea"/>
                          <a:cs typeface="+mn-cs"/>
                        </a:rPr>
                        <a:t>- a cap </a:t>
                      </a:r>
                    </a:p>
                    <a:p>
                      <a:pPr marL="0" indent="0">
                        <a:buFont typeface="+mj-lt"/>
                        <a:buNone/>
                      </a:pPr>
                      <a:r>
                        <a:rPr lang="fr-FR" sz="750" b="1" i="0" kern="1200" noProof="0" dirty="0">
                          <a:solidFill>
                            <a:schemeClr val="tx1"/>
                          </a:solidFill>
                          <a:effectLst/>
                          <a:latin typeface="Comic Sans MS" panose="030F0902030302020204" pitchFamily="66" charset="0"/>
                          <a:ea typeface="+mn-ea"/>
                          <a:cs typeface="+mn-cs"/>
                        </a:rPr>
                        <a:t>une tasse </a:t>
                      </a:r>
                      <a:r>
                        <a:rPr lang="fr-FR" sz="750" b="0" i="0" kern="1200" noProof="0" dirty="0">
                          <a:solidFill>
                            <a:schemeClr val="tx1"/>
                          </a:solidFill>
                          <a:effectLst/>
                          <a:latin typeface="Comic Sans MS" panose="030F0902030302020204" pitchFamily="66" charset="0"/>
                          <a:ea typeface="+mn-ea"/>
                          <a:cs typeface="+mn-cs"/>
                        </a:rPr>
                        <a:t>- a mug </a:t>
                      </a:r>
                    </a:p>
                    <a:p>
                      <a:pPr marL="0" indent="0">
                        <a:buFont typeface="+mj-lt"/>
                        <a:buNone/>
                      </a:pPr>
                      <a:r>
                        <a:rPr lang="fr-FR" sz="750" b="1" i="0" kern="1200" noProof="0" dirty="0">
                          <a:solidFill>
                            <a:schemeClr val="tx1"/>
                          </a:solidFill>
                          <a:effectLst/>
                          <a:latin typeface="Comic Sans MS" panose="030F0902030302020204" pitchFamily="66" charset="0"/>
                          <a:ea typeface="+mn-ea"/>
                          <a:cs typeface="+mn-cs"/>
                        </a:rPr>
                        <a:t>un ours en peluche </a:t>
                      </a:r>
                      <a:r>
                        <a:rPr lang="fr-FR" sz="750" b="0" i="0" kern="1200" noProof="0" dirty="0">
                          <a:solidFill>
                            <a:schemeClr val="tx1"/>
                          </a:solidFill>
                          <a:effectLst/>
                          <a:latin typeface="Comic Sans MS" panose="030F0902030302020204" pitchFamily="66" charset="0"/>
                          <a:ea typeface="+mn-ea"/>
                          <a:cs typeface="+mn-cs"/>
                        </a:rPr>
                        <a:t>- a teddy </a:t>
                      </a:r>
                      <a:r>
                        <a:rPr lang="fr-FR" sz="750" b="0" i="0" kern="1200" noProof="0" dirty="0" err="1">
                          <a:solidFill>
                            <a:schemeClr val="tx1"/>
                          </a:solidFill>
                          <a:effectLst/>
                          <a:latin typeface="Comic Sans MS" panose="030F0902030302020204" pitchFamily="66" charset="0"/>
                          <a:ea typeface="+mn-ea"/>
                          <a:cs typeface="+mn-cs"/>
                        </a:rPr>
                        <a:t>bear</a:t>
                      </a:r>
                      <a:r>
                        <a:rPr lang="fr-FR" sz="750" b="0" i="0" kern="1200" noProof="0" dirty="0">
                          <a:solidFill>
                            <a:schemeClr val="tx1"/>
                          </a:solidFill>
                          <a:effectLst/>
                          <a:latin typeface="Comic Sans MS" panose="030F0902030302020204" pitchFamily="66" charset="0"/>
                          <a:ea typeface="+mn-ea"/>
                          <a:cs typeface="+mn-cs"/>
                        </a:rPr>
                        <a:t> </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graphicFrame>
        <p:nvGraphicFramePr>
          <p:cNvPr id="16" name="Table 15">
            <a:extLst>
              <a:ext uri="{FF2B5EF4-FFF2-40B4-BE49-F238E27FC236}">
                <a16:creationId xmlns:a16="http://schemas.microsoft.com/office/drawing/2014/main" id="{6F7640FE-719E-4DB7-AE1D-14DB58CD894B}"/>
              </a:ext>
            </a:extLst>
          </p:cNvPr>
          <p:cNvGraphicFramePr>
            <a:graphicFrameLocks noGrp="1"/>
          </p:cNvGraphicFramePr>
          <p:nvPr>
            <p:extLst>
              <p:ext uri="{D42A27DB-BD31-4B8C-83A1-F6EECF244321}">
                <p14:modId xmlns:p14="http://schemas.microsoft.com/office/powerpoint/2010/main" val="3321332520"/>
              </p:ext>
            </p:extLst>
          </p:nvPr>
        </p:nvGraphicFramePr>
        <p:xfrm>
          <a:off x="119457" y="5045915"/>
          <a:ext cx="3740804" cy="1604679"/>
        </p:xfrm>
        <a:graphic>
          <a:graphicData uri="http://schemas.openxmlformats.org/drawingml/2006/table">
            <a:tbl>
              <a:tblPr firstRow="1" bandRow="1">
                <a:tableStyleId>{5C22544A-7EE6-4342-B048-85BDC9FD1C3A}</a:tableStyleId>
              </a:tblPr>
              <a:tblGrid>
                <a:gridCol w="309913">
                  <a:extLst>
                    <a:ext uri="{9D8B030D-6E8A-4147-A177-3AD203B41FA5}">
                      <a16:colId xmlns:a16="http://schemas.microsoft.com/office/drawing/2014/main" val="212312847"/>
                    </a:ext>
                  </a:extLst>
                </a:gridCol>
                <a:gridCol w="3430891">
                  <a:extLst>
                    <a:ext uri="{9D8B030D-6E8A-4147-A177-3AD203B41FA5}">
                      <a16:colId xmlns:a16="http://schemas.microsoft.com/office/drawing/2014/main" val="3813713256"/>
                    </a:ext>
                  </a:extLst>
                </a:gridCol>
              </a:tblGrid>
              <a:tr h="1604679">
                <a:tc>
                  <a:txBody>
                    <a:bodyPr/>
                    <a:lstStyle/>
                    <a:p>
                      <a:pPr algn="ctr"/>
                      <a:r>
                        <a:rPr lang="en-GB" sz="750" b="0" dirty="0">
                          <a:solidFill>
                            <a:schemeClr val="tx1"/>
                          </a:solidFill>
                          <a:latin typeface="Comic Sans MS" panose="030F0902030302020204" pitchFamily="66" charset="0"/>
                        </a:rPr>
                        <a:t>Complaints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r>
                        <a:rPr lang="fr-FR" sz="750" b="1" i="0" kern="1200" noProof="0" dirty="0">
                          <a:solidFill>
                            <a:schemeClr val="tx1"/>
                          </a:solidFill>
                          <a:effectLst/>
                          <a:latin typeface="Comic Sans MS" panose="030F0902030302020204" pitchFamily="66" charset="0"/>
                          <a:ea typeface="+mn-ea"/>
                          <a:cs typeface="+mn-cs"/>
                        </a:rPr>
                        <a:t>Je voudrais retourner… </a:t>
                      </a:r>
                      <a:r>
                        <a:rPr lang="fr-FR" sz="750" b="0" i="0" kern="1200" noProof="0" dirty="0">
                          <a:solidFill>
                            <a:schemeClr val="tx1"/>
                          </a:solidFill>
                          <a:effectLst/>
                          <a:latin typeface="Comic Sans MS" panose="030F0902030302020204" pitchFamily="66" charset="0"/>
                          <a:ea typeface="+mn-ea"/>
                          <a:cs typeface="+mn-cs"/>
                        </a:rPr>
                        <a:t>- I </a:t>
                      </a:r>
                      <a:r>
                        <a:rPr lang="fr-FR" sz="750" b="0" i="0" kern="1200" noProof="0" dirty="0" err="1">
                          <a:solidFill>
                            <a:schemeClr val="tx1"/>
                          </a:solidFill>
                          <a:effectLst/>
                          <a:latin typeface="Comic Sans MS" panose="030F0902030302020204" pitchFamily="66" charset="0"/>
                          <a:ea typeface="+mn-ea"/>
                          <a:cs typeface="+mn-cs"/>
                        </a:rPr>
                        <a:t>would</a:t>
                      </a:r>
                      <a:r>
                        <a:rPr lang="fr-FR" sz="750" b="0" i="0" kern="1200" noProof="0" dirty="0">
                          <a:solidFill>
                            <a:schemeClr val="tx1"/>
                          </a:solidFill>
                          <a:effectLst/>
                          <a:latin typeface="Comic Sans MS" panose="030F0902030302020204" pitchFamily="66" charset="0"/>
                          <a:ea typeface="+mn-ea"/>
                          <a:cs typeface="+mn-cs"/>
                        </a:rPr>
                        <a:t> like to return…</a:t>
                      </a:r>
                    </a:p>
                    <a:p>
                      <a:r>
                        <a:rPr lang="fr-FR" sz="750" b="1" i="0" kern="1200" noProof="0" dirty="0">
                          <a:solidFill>
                            <a:schemeClr val="tx1"/>
                          </a:solidFill>
                          <a:effectLst/>
                          <a:latin typeface="Comic Sans MS" panose="030F0902030302020204" pitchFamily="66" charset="0"/>
                          <a:ea typeface="+mn-ea"/>
                          <a:cs typeface="+mn-cs"/>
                        </a:rPr>
                        <a:t>C’est cassé(e) </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It's</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broken</a:t>
                      </a:r>
                      <a:r>
                        <a:rPr lang="fr-FR" sz="750" b="0" i="0" kern="1200" noProof="0" dirty="0">
                          <a:solidFill>
                            <a:schemeClr val="tx1"/>
                          </a:solidFill>
                          <a:effectLst/>
                          <a:latin typeface="Comic Sans MS" panose="030F0902030302020204" pitchFamily="66" charset="0"/>
                          <a:ea typeface="+mn-ea"/>
                          <a:cs typeface="+mn-cs"/>
                        </a:rPr>
                        <a:t> </a:t>
                      </a:r>
                    </a:p>
                    <a:p>
                      <a:r>
                        <a:rPr lang="fr-FR" sz="750" b="1" i="0" kern="1200" noProof="0" dirty="0">
                          <a:solidFill>
                            <a:schemeClr val="tx1"/>
                          </a:solidFill>
                          <a:effectLst/>
                          <a:latin typeface="Comic Sans MS" panose="030F0902030302020204" pitchFamily="66" charset="0"/>
                          <a:ea typeface="+mn-ea"/>
                          <a:cs typeface="+mn-cs"/>
                        </a:rPr>
                        <a:t>C’est trop serré(e) - </a:t>
                      </a:r>
                      <a:r>
                        <a:rPr lang="fr-FR" sz="750" b="0" i="0" kern="1200" noProof="0" dirty="0" err="1">
                          <a:solidFill>
                            <a:schemeClr val="tx1"/>
                          </a:solidFill>
                          <a:effectLst/>
                          <a:latin typeface="Comic Sans MS" panose="030F0902030302020204" pitchFamily="66" charset="0"/>
                          <a:ea typeface="+mn-ea"/>
                          <a:cs typeface="+mn-cs"/>
                        </a:rPr>
                        <a:t>It's</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too</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tight</a:t>
                      </a:r>
                      <a:r>
                        <a:rPr lang="fr-FR" sz="750" b="0" i="0" kern="1200" noProof="0" dirty="0">
                          <a:solidFill>
                            <a:schemeClr val="tx1"/>
                          </a:solidFill>
                          <a:effectLst/>
                          <a:latin typeface="Comic Sans MS" panose="030F0902030302020204" pitchFamily="66" charset="0"/>
                          <a:ea typeface="+mn-ea"/>
                          <a:cs typeface="+mn-cs"/>
                        </a:rPr>
                        <a:t> </a:t>
                      </a:r>
                    </a:p>
                    <a:p>
                      <a:r>
                        <a:rPr lang="fr-FR" sz="750" b="1" i="0" kern="1200" noProof="0" dirty="0">
                          <a:solidFill>
                            <a:schemeClr val="tx1"/>
                          </a:solidFill>
                          <a:effectLst/>
                          <a:latin typeface="Comic Sans MS" panose="030F0902030302020204" pitchFamily="66" charset="0"/>
                          <a:ea typeface="+mn-ea"/>
                          <a:cs typeface="+mn-cs"/>
                        </a:rPr>
                        <a:t>Il y a un trou/une tache - </a:t>
                      </a:r>
                      <a:r>
                        <a:rPr lang="fr-FR" sz="750" b="0" i="0" kern="1200" noProof="0" dirty="0">
                          <a:solidFill>
                            <a:schemeClr val="tx1"/>
                          </a:solidFill>
                          <a:effectLst/>
                          <a:latin typeface="Comic Sans MS" panose="030F0902030302020204" pitchFamily="66" charset="0"/>
                          <a:ea typeface="+mn-ea"/>
                          <a:cs typeface="+mn-cs"/>
                        </a:rPr>
                        <a:t>It has a </a:t>
                      </a:r>
                      <a:r>
                        <a:rPr lang="fr-FR" sz="750" b="0" i="0" kern="1200" noProof="0" dirty="0" err="1">
                          <a:solidFill>
                            <a:schemeClr val="tx1"/>
                          </a:solidFill>
                          <a:effectLst/>
                          <a:latin typeface="Comic Sans MS" panose="030F0902030302020204" pitchFamily="66" charset="0"/>
                          <a:ea typeface="+mn-ea"/>
                          <a:cs typeface="+mn-cs"/>
                        </a:rPr>
                        <a:t>hole</a:t>
                      </a:r>
                      <a:r>
                        <a:rPr lang="fr-FR" sz="750" b="0" i="0" kern="1200" noProof="0" dirty="0">
                          <a:solidFill>
                            <a:schemeClr val="tx1"/>
                          </a:solidFill>
                          <a:effectLst/>
                          <a:latin typeface="Comic Sans MS" panose="030F0902030302020204" pitchFamily="66" charset="0"/>
                          <a:ea typeface="+mn-ea"/>
                          <a:cs typeface="+mn-cs"/>
                        </a:rPr>
                        <a:t>/</a:t>
                      </a:r>
                      <a:r>
                        <a:rPr lang="fr-FR" sz="750" b="0" i="0" kern="1200" noProof="0" dirty="0" err="1">
                          <a:solidFill>
                            <a:schemeClr val="tx1"/>
                          </a:solidFill>
                          <a:effectLst/>
                          <a:latin typeface="Comic Sans MS" panose="030F0902030302020204" pitchFamily="66" charset="0"/>
                          <a:ea typeface="+mn-ea"/>
                          <a:cs typeface="+mn-cs"/>
                        </a:rPr>
                        <a:t>stain</a:t>
                      </a:r>
                      <a:r>
                        <a:rPr lang="fr-FR" sz="750" b="0" i="0" kern="1200" noProof="0" dirty="0">
                          <a:solidFill>
                            <a:schemeClr val="tx1"/>
                          </a:solidFill>
                          <a:effectLst/>
                          <a:latin typeface="Comic Sans MS" panose="030F0902030302020204" pitchFamily="66" charset="0"/>
                          <a:ea typeface="+mn-ea"/>
                          <a:cs typeface="+mn-cs"/>
                        </a:rPr>
                        <a:t> </a:t>
                      </a:r>
                    </a:p>
                    <a:p>
                      <a:r>
                        <a:rPr lang="fr-FR" sz="750" b="1" i="0" kern="1200" noProof="0" dirty="0">
                          <a:solidFill>
                            <a:schemeClr val="tx1"/>
                          </a:solidFill>
                          <a:effectLst/>
                          <a:latin typeface="Comic Sans MS" panose="030F0902030302020204" pitchFamily="66" charset="0"/>
                          <a:ea typeface="+mn-ea"/>
                          <a:cs typeface="+mn-cs"/>
                        </a:rPr>
                        <a:t>Il/Elle manque un bouton </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It's</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missing</a:t>
                      </a:r>
                      <a:r>
                        <a:rPr lang="fr-FR" sz="750" b="0" i="0" kern="1200" noProof="0" dirty="0">
                          <a:solidFill>
                            <a:schemeClr val="tx1"/>
                          </a:solidFill>
                          <a:effectLst/>
                          <a:latin typeface="Comic Sans MS" panose="030F0902030302020204" pitchFamily="66" charset="0"/>
                          <a:ea typeface="+mn-ea"/>
                          <a:cs typeface="+mn-cs"/>
                        </a:rPr>
                        <a:t> a </a:t>
                      </a:r>
                      <a:r>
                        <a:rPr lang="fr-FR" sz="750" b="0" i="0" kern="1200" noProof="0" dirty="0" err="1">
                          <a:solidFill>
                            <a:schemeClr val="tx1"/>
                          </a:solidFill>
                          <a:effectLst/>
                          <a:latin typeface="Comic Sans MS" panose="030F0902030302020204" pitchFamily="66" charset="0"/>
                          <a:ea typeface="+mn-ea"/>
                          <a:cs typeface="+mn-cs"/>
                        </a:rPr>
                        <a:t>button</a:t>
                      </a:r>
                      <a:r>
                        <a:rPr lang="fr-FR" sz="750" b="0" i="0" kern="1200" noProof="0" dirty="0">
                          <a:solidFill>
                            <a:schemeClr val="tx1"/>
                          </a:solidFill>
                          <a:effectLst/>
                          <a:latin typeface="Comic Sans MS" panose="030F0902030302020204" pitchFamily="66" charset="0"/>
                          <a:ea typeface="+mn-ea"/>
                          <a:cs typeface="+mn-cs"/>
                        </a:rPr>
                        <a:t> </a:t>
                      </a:r>
                    </a:p>
                    <a:p>
                      <a:r>
                        <a:rPr lang="fr-FR" sz="750" b="1" i="0" kern="1200" noProof="0" dirty="0">
                          <a:solidFill>
                            <a:schemeClr val="tx1"/>
                          </a:solidFill>
                          <a:effectLst/>
                          <a:latin typeface="Comic Sans MS" panose="030F0902030302020204" pitchFamily="66" charset="0"/>
                          <a:ea typeface="+mn-ea"/>
                          <a:cs typeface="+mn-cs"/>
                        </a:rPr>
                        <a:t>J'ai besoin d'une taille plus grande/petite </a:t>
                      </a:r>
                      <a:r>
                        <a:rPr lang="fr-FR" sz="750" b="0" i="0" kern="1200" noProof="0" dirty="0">
                          <a:solidFill>
                            <a:schemeClr val="tx1"/>
                          </a:solidFill>
                          <a:effectLst/>
                          <a:latin typeface="Comic Sans MS" panose="030F0902030302020204" pitchFamily="66" charset="0"/>
                          <a:ea typeface="+mn-ea"/>
                          <a:cs typeface="+mn-cs"/>
                        </a:rPr>
                        <a:t>- I </a:t>
                      </a:r>
                      <a:r>
                        <a:rPr lang="fr-FR" sz="750" b="0" i="0" kern="1200" noProof="0" dirty="0" err="1">
                          <a:solidFill>
                            <a:schemeClr val="tx1"/>
                          </a:solidFill>
                          <a:effectLst/>
                          <a:latin typeface="Comic Sans MS" panose="030F0902030302020204" pitchFamily="66" charset="0"/>
                          <a:ea typeface="+mn-ea"/>
                          <a:cs typeface="+mn-cs"/>
                        </a:rPr>
                        <a:t>need</a:t>
                      </a:r>
                      <a:r>
                        <a:rPr lang="fr-FR" sz="750" b="0" i="0" kern="1200" noProof="0" dirty="0">
                          <a:solidFill>
                            <a:schemeClr val="tx1"/>
                          </a:solidFill>
                          <a:effectLst/>
                          <a:latin typeface="Comic Sans MS" panose="030F0902030302020204" pitchFamily="66" charset="0"/>
                          <a:ea typeface="+mn-ea"/>
                          <a:cs typeface="+mn-cs"/>
                        </a:rPr>
                        <a:t> a </a:t>
                      </a:r>
                      <a:r>
                        <a:rPr lang="fr-FR" sz="750" b="0" i="0" kern="1200" noProof="0" dirty="0" err="1">
                          <a:solidFill>
                            <a:schemeClr val="tx1"/>
                          </a:solidFill>
                          <a:effectLst/>
                          <a:latin typeface="Comic Sans MS" panose="030F0902030302020204" pitchFamily="66" charset="0"/>
                          <a:ea typeface="+mn-ea"/>
                          <a:cs typeface="+mn-cs"/>
                        </a:rPr>
                        <a:t>bigger</a:t>
                      </a:r>
                      <a:r>
                        <a:rPr lang="fr-FR" sz="750" b="0" i="0" kern="1200" noProof="0" dirty="0">
                          <a:solidFill>
                            <a:schemeClr val="tx1"/>
                          </a:solidFill>
                          <a:effectLst/>
                          <a:latin typeface="Comic Sans MS" panose="030F0902030302020204" pitchFamily="66" charset="0"/>
                          <a:ea typeface="+mn-ea"/>
                          <a:cs typeface="+mn-cs"/>
                        </a:rPr>
                        <a:t>/</a:t>
                      </a:r>
                      <a:r>
                        <a:rPr lang="fr-FR" sz="750" b="0" i="0" kern="1200" noProof="0" dirty="0" err="1">
                          <a:solidFill>
                            <a:schemeClr val="tx1"/>
                          </a:solidFill>
                          <a:effectLst/>
                          <a:latin typeface="Comic Sans MS" panose="030F0902030302020204" pitchFamily="66" charset="0"/>
                          <a:ea typeface="+mn-ea"/>
                          <a:cs typeface="+mn-cs"/>
                        </a:rPr>
                        <a:t>smaller</a:t>
                      </a:r>
                      <a:r>
                        <a:rPr lang="fr-FR" sz="750" b="0" i="0" kern="1200" noProof="0" dirty="0">
                          <a:solidFill>
                            <a:schemeClr val="tx1"/>
                          </a:solidFill>
                          <a:effectLst/>
                          <a:latin typeface="Comic Sans MS" panose="030F0902030302020204" pitchFamily="66" charset="0"/>
                          <a:ea typeface="+mn-ea"/>
                          <a:cs typeface="+mn-cs"/>
                        </a:rPr>
                        <a:t> size </a:t>
                      </a:r>
                    </a:p>
                    <a:p>
                      <a:r>
                        <a:rPr lang="fr-FR" sz="750" b="1" i="0" kern="1200" noProof="0" dirty="0">
                          <a:solidFill>
                            <a:schemeClr val="tx1"/>
                          </a:solidFill>
                          <a:effectLst/>
                          <a:latin typeface="Comic Sans MS" panose="030F0902030302020204" pitchFamily="66" charset="0"/>
                          <a:ea typeface="+mn-ea"/>
                          <a:cs typeface="+mn-cs"/>
                        </a:rPr>
                        <a:t>En soldes </a:t>
                      </a:r>
                      <a:r>
                        <a:rPr lang="fr-FR" sz="750" b="0" i="0" kern="1200" noProof="0" dirty="0">
                          <a:solidFill>
                            <a:schemeClr val="tx1"/>
                          </a:solidFill>
                          <a:effectLst/>
                          <a:latin typeface="Comic Sans MS" panose="030F0902030302020204" pitchFamily="66" charset="0"/>
                          <a:ea typeface="+mn-ea"/>
                          <a:cs typeface="+mn-cs"/>
                        </a:rPr>
                        <a:t>- On sale</a:t>
                      </a:r>
                    </a:p>
                    <a:p>
                      <a:r>
                        <a:rPr lang="fr-FR" sz="750" b="1" i="0" kern="1200" noProof="0" dirty="0">
                          <a:solidFill>
                            <a:schemeClr val="tx1"/>
                          </a:solidFill>
                          <a:effectLst/>
                          <a:latin typeface="Comic Sans MS" panose="030F0902030302020204" pitchFamily="66" charset="0"/>
                          <a:ea typeface="+mn-ea"/>
                          <a:cs typeface="+mn-cs"/>
                        </a:rPr>
                        <a:t>Pouvez-vous me rembourser ? </a:t>
                      </a:r>
                      <a:r>
                        <a:rPr lang="fr-FR" sz="750" b="0" i="0" kern="1200" noProof="0" dirty="0">
                          <a:solidFill>
                            <a:schemeClr val="tx1"/>
                          </a:solidFill>
                          <a:effectLst/>
                          <a:latin typeface="Comic Sans MS" panose="030F0902030302020204" pitchFamily="66" charset="0"/>
                          <a:ea typeface="+mn-ea"/>
                          <a:cs typeface="+mn-cs"/>
                        </a:rPr>
                        <a:t>- Can </a:t>
                      </a:r>
                      <a:r>
                        <a:rPr lang="fr-FR" sz="750" b="0" i="0" kern="1200" noProof="0" dirty="0" err="1">
                          <a:solidFill>
                            <a:schemeClr val="tx1"/>
                          </a:solidFill>
                          <a:effectLst/>
                          <a:latin typeface="Comic Sans MS" panose="030F0902030302020204" pitchFamily="66" charset="0"/>
                          <a:ea typeface="+mn-ea"/>
                          <a:cs typeface="+mn-cs"/>
                        </a:rPr>
                        <a:t>you</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reimburse</a:t>
                      </a:r>
                      <a:r>
                        <a:rPr lang="fr-FR" sz="750" b="0" i="0" kern="1200" noProof="0" dirty="0">
                          <a:solidFill>
                            <a:schemeClr val="tx1"/>
                          </a:solidFill>
                          <a:effectLst/>
                          <a:latin typeface="Comic Sans MS" panose="030F0902030302020204" pitchFamily="66" charset="0"/>
                          <a:ea typeface="+mn-ea"/>
                          <a:cs typeface="+mn-cs"/>
                        </a:rPr>
                        <a:t> me? </a:t>
                      </a:r>
                    </a:p>
                    <a:p>
                      <a:r>
                        <a:rPr lang="fr-FR" sz="750" b="1" i="0" kern="1200" noProof="0" dirty="0">
                          <a:solidFill>
                            <a:schemeClr val="tx1"/>
                          </a:solidFill>
                          <a:effectLst/>
                          <a:latin typeface="Comic Sans MS" panose="030F0902030302020204" pitchFamily="66" charset="0"/>
                          <a:ea typeface="+mn-ea"/>
                          <a:cs typeface="+mn-cs"/>
                        </a:rPr>
                        <a:t>Je veux un remboursement. </a:t>
                      </a:r>
                      <a:r>
                        <a:rPr lang="fr-FR" sz="750" b="0" i="0" kern="1200" noProof="0" dirty="0">
                          <a:solidFill>
                            <a:schemeClr val="tx1"/>
                          </a:solidFill>
                          <a:effectLst/>
                          <a:latin typeface="Comic Sans MS" panose="030F0902030302020204" pitchFamily="66" charset="0"/>
                          <a:ea typeface="+mn-ea"/>
                          <a:cs typeface="+mn-cs"/>
                        </a:rPr>
                        <a:t>- I </a:t>
                      </a:r>
                      <a:r>
                        <a:rPr lang="fr-FR" sz="750" b="0" i="0" kern="1200" noProof="0" dirty="0" err="1">
                          <a:solidFill>
                            <a:schemeClr val="tx1"/>
                          </a:solidFill>
                          <a:effectLst/>
                          <a:latin typeface="Comic Sans MS" panose="030F0902030302020204" pitchFamily="66" charset="0"/>
                          <a:ea typeface="+mn-ea"/>
                          <a:cs typeface="+mn-cs"/>
                        </a:rPr>
                        <a:t>want</a:t>
                      </a:r>
                      <a:r>
                        <a:rPr lang="fr-FR" sz="750" b="0" i="0" kern="1200" noProof="0" dirty="0">
                          <a:solidFill>
                            <a:schemeClr val="tx1"/>
                          </a:solidFill>
                          <a:effectLst/>
                          <a:latin typeface="Comic Sans MS" panose="030F0902030302020204" pitchFamily="66" charset="0"/>
                          <a:ea typeface="+mn-ea"/>
                          <a:cs typeface="+mn-cs"/>
                        </a:rPr>
                        <a:t> a </a:t>
                      </a:r>
                      <a:r>
                        <a:rPr lang="fr-FR" sz="750" b="0" i="0" kern="1200" noProof="0" dirty="0" err="1">
                          <a:solidFill>
                            <a:schemeClr val="tx1"/>
                          </a:solidFill>
                          <a:effectLst/>
                          <a:latin typeface="Comic Sans MS" panose="030F0902030302020204" pitchFamily="66" charset="0"/>
                          <a:ea typeface="+mn-ea"/>
                          <a:cs typeface="+mn-cs"/>
                        </a:rPr>
                        <a:t>refund</a:t>
                      </a:r>
                      <a:r>
                        <a:rPr lang="fr-FR" sz="750" b="0" i="0" kern="1200" noProof="0" dirty="0">
                          <a:solidFill>
                            <a:schemeClr val="tx1"/>
                          </a:solidFill>
                          <a:effectLst/>
                          <a:latin typeface="Comic Sans MS" panose="030F0902030302020204" pitchFamily="66" charset="0"/>
                          <a:ea typeface="+mn-ea"/>
                          <a:cs typeface="+mn-cs"/>
                        </a:rPr>
                        <a:t>.</a:t>
                      </a:r>
                    </a:p>
                    <a:p>
                      <a:r>
                        <a:rPr lang="fr-FR" sz="750" b="1" i="0" kern="1200" noProof="0" dirty="0">
                          <a:solidFill>
                            <a:schemeClr val="tx1"/>
                          </a:solidFill>
                          <a:effectLst/>
                          <a:latin typeface="Comic Sans MS" panose="030F0902030302020204" pitchFamily="66" charset="0"/>
                          <a:ea typeface="+mn-ea"/>
                          <a:cs typeface="+mn-cs"/>
                        </a:rPr>
                        <a:t>Nous pouvons faire un échange. </a:t>
                      </a:r>
                      <a:r>
                        <a:rPr lang="fr-FR" sz="750" b="0" i="0" kern="1200" noProof="0" dirty="0">
                          <a:solidFill>
                            <a:schemeClr val="tx1"/>
                          </a:solidFill>
                          <a:effectLst/>
                          <a:latin typeface="Comic Sans MS" panose="030F0902030302020204" pitchFamily="66" charset="0"/>
                          <a:ea typeface="+mn-ea"/>
                          <a:cs typeface="+mn-cs"/>
                        </a:rPr>
                        <a:t>- </a:t>
                      </a:r>
                      <a:r>
                        <a:rPr lang="fr-FR" sz="750" b="0" i="0" kern="1200" noProof="0" dirty="0" err="1">
                          <a:solidFill>
                            <a:schemeClr val="tx1"/>
                          </a:solidFill>
                          <a:effectLst/>
                          <a:latin typeface="Comic Sans MS" panose="030F0902030302020204" pitchFamily="66" charset="0"/>
                          <a:ea typeface="+mn-ea"/>
                          <a:cs typeface="+mn-cs"/>
                        </a:rPr>
                        <a:t>We</a:t>
                      </a:r>
                      <a:r>
                        <a:rPr lang="fr-FR" sz="750" b="0" i="0" kern="1200" noProof="0" dirty="0">
                          <a:solidFill>
                            <a:schemeClr val="tx1"/>
                          </a:solidFill>
                          <a:effectLst/>
                          <a:latin typeface="Comic Sans MS" panose="030F0902030302020204" pitchFamily="66" charset="0"/>
                          <a:ea typeface="+mn-ea"/>
                          <a:cs typeface="+mn-cs"/>
                        </a:rPr>
                        <a:t> can exchange </a:t>
                      </a:r>
                      <a:r>
                        <a:rPr lang="fr-FR" sz="750" b="0" i="0" kern="1200" noProof="0" dirty="0" err="1">
                          <a:solidFill>
                            <a:schemeClr val="tx1"/>
                          </a:solidFill>
                          <a:effectLst/>
                          <a:latin typeface="Comic Sans MS" panose="030F0902030302020204" pitchFamily="66" charset="0"/>
                          <a:ea typeface="+mn-ea"/>
                          <a:cs typeface="+mn-cs"/>
                        </a:rPr>
                        <a:t>it</a:t>
                      </a:r>
                      <a:r>
                        <a:rPr lang="fr-FR" sz="750" b="0" i="0" kern="1200" noProof="0" dirty="0">
                          <a:solidFill>
                            <a:schemeClr val="tx1"/>
                          </a:solidFill>
                          <a:effectLst/>
                          <a:latin typeface="Comic Sans MS" panose="030F0902030302020204" pitchFamily="66" charset="0"/>
                          <a:ea typeface="+mn-ea"/>
                          <a:cs typeface="+mn-cs"/>
                        </a:rPr>
                        <a:t>. </a:t>
                      </a:r>
                    </a:p>
                    <a:p>
                      <a:r>
                        <a:rPr lang="fr-FR" sz="750" b="1" i="0" kern="1200" noProof="0" dirty="0">
                          <a:solidFill>
                            <a:schemeClr val="tx1"/>
                          </a:solidFill>
                          <a:effectLst/>
                          <a:latin typeface="Comic Sans MS" panose="030F0902030302020204" pitchFamily="66" charset="0"/>
                          <a:ea typeface="+mn-ea"/>
                          <a:cs typeface="+mn-cs"/>
                        </a:rPr>
                        <a:t>Un reçu </a:t>
                      </a:r>
                      <a:r>
                        <a:rPr lang="fr-FR" sz="750" b="0" i="0" kern="1200" noProof="0" dirty="0">
                          <a:solidFill>
                            <a:schemeClr val="tx1"/>
                          </a:solidFill>
                          <a:effectLst/>
                          <a:latin typeface="Comic Sans MS" panose="030F0902030302020204" pitchFamily="66" charset="0"/>
                          <a:ea typeface="+mn-ea"/>
                          <a:cs typeface="+mn-cs"/>
                        </a:rPr>
                        <a:t>- A </a:t>
                      </a:r>
                      <a:r>
                        <a:rPr lang="fr-FR" sz="750" b="0" i="0" kern="1200" noProof="0" dirty="0" err="1">
                          <a:solidFill>
                            <a:schemeClr val="tx1"/>
                          </a:solidFill>
                          <a:effectLst/>
                          <a:latin typeface="Comic Sans MS" panose="030F0902030302020204" pitchFamily="66" charset="0"/>
                          <a:ea typeface="+mn-ea"/>
                          <a:cs typeface="+mn-cs"/>
                        </a:rPr>
                        <a:t>receipt</a:t>
                      </a:r>
                      <a:endParaRPr lang="fr-FR" sz="750" b="0" i="0" kern="1200" noProof="0" dirty="0">
                        <a:solidFill>
                          <a:schemeClr val="tx1"/>
                        </a:solidFill>
                        <a:effectLst/>
                        <a:latin typeface="Comic Sans MS" panose="030F0902030302020204" pitchFamily="66" charset="0"/>
                        <a:ea typeface="+mn-ea"/>
                        <a:cs typeface="+mn-cs"/>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sp>
        <p:nvSpPr>
          <p:cNvPr id="19" name="TextBox 18">
            <a:extLst>
              <a:ext uri="{FF2B5EF4-FFF2-40B4-BE49-F238E27FC236}">
                <a16:creationId xmlns:a16="http://schemas.microsoft.com/office/drawing/2014/main" id="{530E514B-F3F4-4EBD-BCE3-9C6197986076}"/>
              </a:ext>
            </a:extLst>
          </p:cNvPr>
          <p:cNvSpPr txBox="1"/>
          <p:nvPr/>
        </p:nvSpPr>
        <p:spPr>
          <a:xfrm>
            <a:off x="3463638" y="2000356"/>
            <a:ext cx="2123415" cy="1323439"/>
          </a:xfrm>
          <a:prstGeom prst="rect">
            <a:avLst/>
          </a:prstGeom>
          <a:noFill/>
        </p:spPr>
        <p:txBody>
          <a:bodyPr wrap="square" rtlCol="0">
            <a:spAutoFit/>
          </a:bodyPr>
          <a:lstStyle/>
          <a:p>
            <a:pPr marL="0" indent="0">
              <a:buFont typeface="+mj-lt"/>
              <a:buNone/>
            </a:pPr>
            <a:r>
              <a:rPr lang="fr-FR" sz="800" b="1" i="0" dirty="0">
                <a:solidFill>
                  <a:srgbClr val="0D0D0D"/>
                </a:solidFill>
                <a:effectLst/>
                <a:highlight>
                  <a:srgbClr val="FFFFFF"/>
                </a:highlight>
                <a:latin typeface="Söhne"/>
              </a:rPr>
              <a:t>une ceinture</a:t>
            </a:r>
            <a:r>
              <a:rPr lang="fr-FR" sz="800" b="0" i="0" dirty="0">
                <a:solidFill>
                  <a:srgbClr val="0D0D0D"/>
                </a:solidFill>
                <a:effectLst/>
                <a:highlight>
                  <a:srgbClr val="FFFFFF"/>
                </a:highlight>
                <a:latin typeface="Söhne"/>
              </a:rPr>
              <a:t>– a </a:t>
            </a:r>
            <a:r>
              <a:rPr lang="fr-FR" sz="800" b="0" i="0" dirty="0" err="1">
                <a:solidFill>
                  <a:srgbClr val="0D0D0D"/>
                </a:solidFill>
                <a:effectLst/>
                <a:highlight>
                  <a:srgbClr val="FFFFFF"/>
                </a:highlight>
                <a:latin typeface="Söhne"/>
              </a:rPr>
              <a:t>belt</a:t>
            </a:r>
            <a:r>
              <a:rPr lang="fr-FR" sz="800" b="0" i="0" dirty="0">
                <a:solidFill>
                  <a:srgbClr val="0D0D0D"/>
                </a:solidFill>
                <a:effectLst/>
                <a:highlight>
                  <a:srgbClr val="FFFFFF"/>
                </a:highlight>
                <a:latin typeface="Söhne"/>
              </a:rPr>
              <a:t> </a:t>
            </a:r>
          </a:p>
          <a:p>
            <a:pPr marL="0" indent="0">
              <a:buFont typeface="+mj-lt"/>
              <a:buNone/>
            </a:pPr>
            <a:r>
              <a:rPr lang="fr-FR" sz="800" b="1" i="0" dirty="0">
                <a:solidFill>
                  <a:srgbClr val="0D0D0D"/>
                </a:solidFill>
                <a:effectLst/>
                <a:highlight>
                  <a:srgbClr val="FFFFFF"/>
                </a:highlight>
                <a:latin typeface="Söhne"/>
              </a:rPr>
              <a:t>des gants </a:t>
            </a:r>
            <a:r>
              <a:rPr lang="fr-FR" sz="800" b="0" i="0" dirty="0">
                <a:solidFill>
                  <a:srgbClr val="0D0D0D"/>
                </a:solidFill>
                <a:effectLst/>
                <a:highlight>
                  <a:srgbClr val="FFFFFF"/>
                </a:highlight>
                <a:latin typeface="Söhne"/>
              </a:rPr>
              <a:t>– </a:t>
            </a:r>
            <a:r>
              <a:rPr lang="fr-FR" sz="800" b="0" i="0" dirty="0" err="1">
                <a:solidFill>
                  <a:srgbClr val="0D0D0D"/>
                </a:solidFill>
                <a:effectLst/>
                <a:highlight>
                  <a:srgbClr val="FFFFFF"/>
                </a:highlight>
                <a:latin typeface="Söhne"/>
              </a:rPr>
              <a:t>gloves</a:t>
            </a:r>
            <a:r>
              <a:rPr lang="fr-FR" sz="800" b="0" i="0" dirty="0">
                <a:solidFill>
                  <a:srgbClr val="0D0D0D"/>
                </a:solidFill>
                <a:effectLst/>
                <a:highlight>
                  <a:srgbClr val="FFFFFF"/>
                </a:highlight>
                <a:latin typeface="Söhne"/>
              </a:rPr>
              <a:t> </a:t>
            </a:r>
          </a:p>
          <a:p>
            <a:pPr marL="0" indent="0">
              <a:buFont typeface="+mj-lt"/>
              <a:buNone/>
            </a:pPr>
            <a:r>
              <a:rPr lang="fr-FR" sz="800" b="1" i="0" dirty="0">
                <a:solidFill>
                  <a:srgbClr val="0D0D0D"/>
                </a:solidFill>
                <a:effectLst/>
                <a:highlight>
                  <a:srgbClr val="FFFFFF"/>
                </a:highlight>
                <a:latin typeface="Söhne"/>
              </a:rPr>
              <a:t>un blazer </a:t>
            </a:r>
            <a:r>
              <a:rPr lang="fr-FR" sz="800" b="0" i="0" dirty="0">
                <a:solidFill>
                  <a:srgbClr val="0D0D0D"/>
                </a:solidFill>
                <a:effectLst/>
                <a:highlight>
                  <a:srgbClr val="FFFFFF"/>
                </a:highlight>
                <a:latin typeface="Söhne"/>
              </a:rPr>
              <a:t>– a blazer/jacket </a:t>
            </a:r>
          </a:p>
          <a:p>
            <a:pPr marL="0" indent="0">
              <a:buFont typeface="+mj-lt"/>
              <a:buNone/>
            </a:pPr>
            <a:r>
              <a:rPr lang="fr-FR" sz="800" b="1" i="0" dirty="0">
                <a:solidFill>
                  <a:srgbClr val="0D0D0D"/>
                </a:solidFill>
                <a:effectLst/>
                <a:highlight>
                  <a:srgbClr val="FFFFFF"/>
                </a:highlight>
                <a:latin typeface="Söhne"/>
              </a:rPr>
              <a:t>des chaussettes </a:t>
            </a:r>
            <a:r>
              <a:rPr lang="fr-FR" sz="800" b="0" i="0" dirty="0">
                <a:solidFill>
                  <a:srgbClr val="0D0D0D"/>
                </a:solidFill>
                <a:effectLst/>
                <a:highlight>
                  <a:srgbClr val="FFFFFF"/>
                </a:highlight>
                <a:latin typeface="Söhne"/>
              </a:rPr>
              <a:t>– </a:t>
            </a:r>
            <a:r>
              <a:rPr lang="fr-FR" sz="800" b="0" i="0" dirty="0" err="1">
                <a:solidFill>
                  <a:srgbClr val="0D0D0D"/>
                </a:solidFill>
                <a:effectLst/>
                <a:highlight>
                  <a:srgbClr val="FFFFFF"/>
                </a:highlight>
                <a:latin typeface="Söhne"/>
              </a:rPr>
              <a:t>socks</a:t>
            </a:r>
            <a:r>
              <a:rPr lang="fr-FR" sz="800" b="0" i="0" dirty="0">
                <a:solidFill>
                  <a:srgbClr val="0D0D0D"/>
                </a:solidFill>
                <a:effectLst/>
                <a:highlight>
                  <a:srgbClr val="FFFFFF"/>
                </a:highlight>
                <a:latin typeface="Söhne"/>
              </a:rPr>
              <a:t> </a:t>
            </a:r>
          </a:p>
          <a:p>
            <a:pPr marL="0" indent="0">
              <a:buFont typeface="+mj-lt"/>
              <a:buNone/>
            </a:pPr>
            <a:r>
              <a:rPr lang="fr-FR" sz="800" b="1" i="0" dirty="0">
                <a:solidFill>
                  <a:srgbClr val="0D0D0D"/>
                </a:solidFill>
                <a:effectLst/>
                <a:highlight>
                  <a:srgbClr val="FFFFFF"/>
                </a:highlight>
                <a:latin typeface="Söhne"/>
              </a:rPr>
              <a:t>des collants </a:t>
            </a:r>
            <a:r>
              <a:rPr lang="fr-FR" sz="800" b="0" i="0" dirty="0">
                <a:solidFill>
                  <a:srgbClr val="0D0D0D"/>
                </a:solidFill>
                <a:effectLst/>
                <a:highlight>
                  <a:srgbClr val="FFFFFF"/>
                </a:highlight>
                <a:latin typeface="Söhne"/>
              </a:rPr>
              <a:t>– </a:t>
            </a:r>
            <a:r>
              <a:rPr lang="fr-FR" sz="800" b="0" i="0" dirty="0" err="1">
                <a:solidFill>
                  <a:srgbClr val="0D0D0D"/>
                </a:solidFill>
                <a:effectLst/>
                <a:highlight>
                  <a:srgbClr val="FFFFFF"/>
                </a:highlight>
                <a:latin typeface="Söhne"/>
              </a:rPr>
              <a:t>tights</a:t>
            </a:r>
            <a:r>
              <a:rPr lang="fr-FR" sz="800" b="0" i="0" dirty="0">
                <a:solidFill>
                  <a:srgbClr val="0D0D0D"/>
                </a:solidFill>
                <a:effectLst/>
                <a:highlight>
                  <a:srgbClr val="FFFFFF"/>
                </a:highlight>
                <a:latin typeface="Söhne"/>
              </a:rPr>
              <a:t> </a:t>
            </a:r>
          </a:p>
          <a:p>
            <a:pPr marL="0" indent="0">
              <a:buFont typeface="+mj-lt"/>
              <a:buNone/>
            </a:pPr>
            <a:r>
              <a:rPr lang="fr-FR" sz="800" b="1" i="0" dirty="0">
                <a:solidFill>
                  <a:srgbClr val="0D0D0D"/>
                </a:solidFill>
                <a:effectLst/>
                <a:highlight>
                  <a:srgbClr val="FFFFFF"/>
                </a:highlight>
                <a:latin typeface="Söhne"/>
              </a:rPr>
              <a:t>des jeans </a:t>
            </a:r>
            <a:r>
              <a:rPr lang="fr-FR" sz="800" b="0" i="0" dirty="0">
                <a:solidFill>
                  <a:srgbClr val="0D0D0D"/>
                </a:solidFill>
                <a:effectLst/>
                <a:highlight>
                  <a:srgbClr val="FFFFFF"/>
                </a:highlight>
                <a:latin typeface="Söhne"/>
              </a:rPr>
              <a:t>– jeans </a:t>
            </a:r>
          </a:p>
          <a:p>
            <a:pPr marL="0" indent="0">
              <a:buFont typeface="+mj-lt"/>
              <a:buNone/>
            </a:pPr>
            <a:r>
              <a:rPr lang="fr-FR" sz="800" b="1" i="0" dirty="0">
                <a:solidFill>
                  <a:srgbClr val="0D0D0D"/>
                </a:solidFill>
                <a:effectLst/>
                <a:highlight>
                  <a:srgbClr val="FFFFFF"/>
                </a:highlight>
                <a:latin typeface="Söhne"/>
              </a:rPr>
              <a:t>un porte-monnaie </a:t>
            </a:r>
            <a:r>
              <a:rPr lang="fr-FR" sz="800" b="0" i="0" dirty="0">
                <a:solidFill>
                  <a:srgbClr val="0D0D0D"/>
                </a:solidFill>
                <a:effectLst/>
                <a:highlight>
                  <a:srgbClr val="FFFFFF"/>
                </a:highlight>
                <a:latin typeface="Söhne"/>
              </a:rPr>
              <a:t>– a </a:t>
            </a:r>
            <a:r>
              <a:rPr lang="fr-FR" sz="800" b="0" i="0" dirty="0" err="1">
                <a:solidFill>
                  <a:srgbClr val="0D0D0D"/>
                </a:solidFill>
                <a:effectLst/>
                <a:highlight>
                  <a:srgbClr val="FFFFFF"/>
                </a:highlight>
                <a:latin typeface="Söhne"/>
              </a:rPr>
              <a:t>purse</a:t>
            </a:r>
            <a:r>
              <a:rPr lang="fr-FR" sz="800" b="0" i="0" dirty="0">
                <a:solidFill>
                  <a:srgbClr val="0D0D0D"/>
                </a:solidFill>
                <a:effectLst/>
                <a:highlight>
                  <a:srgbClr val="FFFFFF"/>
                </a:highlight>
                <a:latin typeface="Söhne"/>
              </a:rPr>
              <a:t> </a:t>
            </a:r>
          </a:p>
          <a:p>
            <a:pPr marL="0" indent="0">
              <a:buFont typeface="+mj-lt"/>
              <a:buNone/>
            </a:pPr>
            <a:r>
              <a:rPr lang="fr-FR" sz="800" b="1" i="0" dirty="0">
                <a:solidFill>
                  <a:srgbClr val="0D0D0D"/>
                </a:solidFill>
                <a:effectLst/>
                <a:highlight>
                  <a:srgbClr val="FFFFFF"/>
                </a:highlight>
                <a:latin typeface="Söhne"/>
              </a:rPr>
              <a:t>un pull </a:t>
            </a:r>
            <a:r>
              <a:rPr lang="fr-FR" sz="800" b="0" i="0" dirty="0">
                <a:solidFill>
                  <a:srgbClr val="0D0D0D"/>
                </a:solidFill>
                <a:effectLst/>
                <a:highlight>
                  <a:srgbClr val="FFFFFF"/>
                </a:highlight>
                <a:latin typeface="Söhne"/>
              </a:rPr>
              <a:t>– a jumper </a:t>
            </a:r>
          </a:p>
          <a:p>
            <a:pPr marL="0" indent="0">
              <a:buFont typeface="+mj-lt"/>
              <a:buNone/>
            </a:pPr>
            <a:r>
              <a:rPr lang="fr-FR" sz="800" b="1" i="0" dirty="0">
                <a:solidFill>
                  <a:srgbClr val="0D0D0D"/>
                </a:solidFill>
                <a:effectLst/>
                <a:highlight>
                  <a:srgbClr val="FFFFFF"/>
                </a:highlight>
                <a:latin typeface="Söhne"/>
              </a:rPr>
              <a:t>une montre </a:t>
            </a:r>
            <a:r>
              <a:rPr lang="fr-FR" sz="800" b="0" i="0" dirty="0">
                <a:solidFill>
                  <a:srgbClr val="0D0D0D"/>
                </a:solidFill>
                <a:effectLst/>
                <a:highlight>
                  <a:srgbClr val="FFFFFF"/>
                </a:highlight>
                <a:latin typeface="Söhne"/>
              </a:rPr>
              <a:t>– a </a:t>
            </a:r>
            <a:r>
              <a:rPr lang="fr-FR" sz="800" b="0" i="0" dirty="0" err="1">
                <a:solidFill>
                  <a:srgbClr val="0D0D0D"/>
                </a:solidFill>
                <a:effectLst/>
                <a:highlight>
                  <a:srgbClr val="FFFFFF"/>
                </a:highlight>
                <a:latin typeface="Söhne"/>
              </a:rPr>
              <a:t>watch</a:t>
            </a:r>
            <a:r>
              <a:rPr lang="fr-FR" sz="800" b="0" i="0" dirty="0">
                <a:solidFill>
                  <a:srgbClr val="0D0D0D"/>
                </a:solidFill>
                <a:effectLst/>
                <a:highlight>
                  <a:srgbClr val="FFFFFF"/>
                </a:highlight>
                <a:latin typeface="Söhne"/>
              </a:rPr>
              <a:t> </a:t>
            </a:r>
          </a:p>
          <a:p>
            <a:pPr marL="0" indent="0">
              <a:buFont typeface="+mj-lt"/>
              <a:buNone/>
            </a:pPr>
            <a:r>
              <a:rPr lang="fr-FR" sz="800" b="1" i="0" dirty="0">
                <a:solidFill>
                  <a:srgbClr val="0D0D0D"/>
                </a:solidFill>
                <a:effectLst/>
                <a:highlight>
                  <a:srgbClr val="FFFFFF"/>
                </a:highlight>
                <a:latin typeface="Söhne"/>
              </a:rPr>
              <a:t>un sweat à capuche (or un sweat) </a:t>
            </a:r>
            <a:r>
              <a:rPr lang="fr-FR" sz="800" b="0" i="0" dirty="0">
                <a:solidFill>
                  <a:srgbClr val="0D0D0D"/>
                </a:solidFill>
                <a:effectLst/>
                <a:highlight>
                  <a:srgbClr val="FFFFFF"/>
                </a:highlight>
                <a:latin typeface="Söhne"/>
              </a:rPr>
              <a:t>– a hoodie</a:t>
            </a:r>
            <a:endParaRPr lang="fr-FR" sz="750" b="0" u="none" baseline="0" dirty="0">
              <a:solidFill>
                <a:schemeClr val="tx1"/>
              </a:solidFill>
              <a:latin typeface="Comic Sans MS" panose="030F0702030302020204" pitchFamily="66" charset="0"/>
            </a:endParaRPr>
          </a:p>
        </p:txBody>
      </p:sp>
      <p:graphicFrame>
        <p:nvGraphicFramePr>
          <p:cNvPr id="20" name="Table 19">
            <a:extLst>
              <a:ext uri="{FF2B5EF4-FFF2-40B4-BE49-F238E27FC236}">
                <a16:creationId xmlns:a16="http://schemas.microsoft.com/office/drawing/2014/main" id="{8AD1A484-B2D9-407E-B232-B029212E1602}"/>
              </a:ext>
            </a:extLst>
          </p:cNvPr>
          <p:cNvGraphicFramePr>
            <a:graphicFrameLocks noGrp="1"/>
          </p:cNvGraphicFramePr>
          <p:nvPr>
            <p:extLst>
              <p:ext uri="{D42A27DB-BD31-4B8C-83A1-F6EECF244321}">
                <p14:modId xmlns:p14="http://schemas.microsoft.com/office/powerpoint/2010/main" val="931854668"/>
              </p:ext>
            </p:extLst>
          </p:nvPr>
        </p:nvGraphicFramePr>
        <p:xfrm>
          <a:off x="5683432" y="1972591"/>
          <a:ext cx="3146905" cy="1786796"/>
        </p:xfrm>
        <a:graphic>
          <a:graphicData uri="http://schemas.openxmlformats.org/drawingml/2006/table">
            <a:tbl>
              <a:tblPr firstRow="1" bandRow="1">
                <a:tableStyleId>{5940675A-B579-460E-94D1-54222C63F5DA}</a:tableStyleId>
              </a:tblPr>
              <a:tblGrid>
                <a:gridCol w="649129">
                  <a:extLst>
                    <a:ext uri="{9D8B030D-6E8A-4147-A177-3AD203B41FA5}">
                      <a16:colId xmlns:a16="http://schemas.microsoft.com/office/drawing/2014/main" val="20000"/>
                    </a:ext>
                  </a:extLst>
                </a:gridCol>
                <a:gridCol w="668740">
                  <a:extLst>
                    <a:ext uri="{9D8B030D-6E8A-4147-A177-3AD203B41FA5}">
                      <a16:colId xmlns:a16="http://schemas.microsoft.com/office/drawing/2014/main" val="20001"/>
                    </a:ext>
                  </a:extLst>
                </a:gridCol>
                <a:gridCol w="618699">
                  <a:extLst>
                    <a:ext uri="{9D8B030D-6E8A-4147-A177-3AD203B41FA5}">
                      <a16:colId xmlns:a16="http://schemas.microsoft.com/office/drawing/2014/main" val="20002"/>
                    </a:ext>
                  </a:extLst>
                </a:gridCol>
                <a:gridCol w="614149">
                  <a:extLst>
                    <a:ext uri="{9D8B030D-6E8A-4147-A177-3AD203B41FA5}">
                      <a16:colId xmlns:a16="http://schemas.microsoft.com/office/drawing/2014/main" val="20003"/>
                    </a:ext>
                  </a:extLst>
                </a:gridCol>
                <a:gridCol w="596188">
                  <a:extLst>
                    <a:ext uri="{9D8B030D-6E8A-4147-A177-3AD203B41FA5}">
                      <a16:colId xmlns:a16="http://schemas.microsoft.com/office/drawing/2014/main" val="20004"/>
                    </a:ext>
                  </a:extLst>
                </a:gridCol>
              </a:tblGrid>
              <a:tr h="299038">
                <a:tc rowSpan="2">
                  <a:txBody>
                    <a:bodyPr/>
                    <a:lstStyle/>
                    <a:p>
                      <a:pPr algn="ctr"/>
                      <a:r>
                        <a:rPr lang="en-GB" sz="500" b="1" dirty="0">
                          <a:solidFill>
                            <a:srgbClr val="FF66FF"/>
                          </a:solidFill>
                          <a:latin typeface="Comic Sans MS" panose="030F0702030302020204" pitchFamily="66" charset="0"/>
                        </a:rPr>
                        <a:t>Demonstrative</a:t>
                      </a:r>
                    </a:p>
                    <a:p>
                      <a:pPr algn="ctr"/>
                      <a:r>
                        <a:rPr lang="en-GB" sz="500" b="1" dirty="0">
                          <a:solidFill>
                            <a:schemeClr val="bg1"/>
                          </a:solidFill>
                          <a:latin typeface="Comic Sans MS" panose="030F0702030302020204" pitchFamily="66" charset="0"/>
                        </a:rPr>
                        <a:t>adjectives</a:t>
                      </a:r>
                    </a:p>
                  </a:txBody>
                  <a:tcPr anchor="ctr">
                    <a:solidFill>
                      <a:schemeClr val="tx1"/>
                    </a:solidFill>
                  </a:tcPr>
                </a:tc>
                <a:tc gridSpan="2">
                  <a:txBody>
                    <a:bodyPr/>
                    <a:lstStyle/>
                    <a:p>
                      <a:pPr algn="ctr"/>
                      <a:r>
                        <a:rPr lang="en-GB" sz="600" b="0">
                          <a:latin typeface="Comic Sans MS" panose="030F0702030302020204" pitchFamily="66" charset="0"/>
                        </a:rPr>
                        <a:t>Singular</a:t>
                      </a:r>
                    </a:p>
                  </a:txBody>
                  <a:tcPr>
                    <a:solidFill>
                      <a:schemeClr val="bg1">
                        <a:lumMod val="85000"/>
                      </a:schemeClr>
                    </a:solidFill>
                  </a:tcPr>
                </a:tc>
                <a:tc hMerge="1">
                  <a:txBody>
                    <a:bodyPr/>
                    <a:lstStyle/>
                    <a:p>
                      <a:endParaRPr lang="en-GB" sz="700" b="0" dirty="0"/>
                    </a:p>
                  </a:txBody>
                  <a:tcPr>
                    <a:solidFill>
                      <a:schemeClr val="bg1"/>
                    </a:solidFill>
                  </a:tcPr>
                </a:tc>
                <a:tc gridSpan="2">
                  <a:txBody>
                    <a:bodyPr/>
                    <a:lstStyle/>
                    <a:p>
                      <a:pPr algn="ctr"/>
                      <a:r>
                        <a:rPr lang="en-GB" sz="600" b="0">
                          <a:latin typeface="Comic Sans MS" panose="030F0702030302020204" pitchFamily="66" charset="0"/>
                        </a:rPr>
                        <a:t>Plural</a:t>
                      </a:r>
                    </a:p>
                  </a:txBody>
                  <a:tcPr>
                    <a:solidFill>
                      <a:schemeClr val="bg1">
                        <a:lumMod val="85000"/>
                      </a:schemeClr>
                    </a:solidFill>
                  </a:tcPr>
                </a:tc>
                <a:tc hMerge="1">
                  <a:txBody>
                    <a:bodyPr/>
                    <a:lstStyle/>
                    <a:p>
                      <a:endParaRPr lang="en-GB" sz="700" b="0" dirty="0"/>
                    </a:p>
                  </a:txBody>
                  <a:tcPr>
                    <a:solidFill>
                      <a:schemeClr val="bg1"/>
                    </a:solidFill>
                  </a:tcPr>
                </a:tc>
                <a:extLst>
                  <a:ext uri="{0D108BD9-81ED-4DB2-BD59-A6C34878D82A}">
                    <a16:rowId xmlns:a16="http://schemas.microsoft.com/office/drawing/2014/main" val="10000"/>
                  </a:ext>
                </a:extLst>
              </a:tr>
              <a:tr h="299038">
                <a:tc vMerge="1">
                  <a:txBody>
                    <a:bodyPr/>
                    <a:lstStyle/>
                    <a:p>
                      <a:endParaRPr lang="en-GB" sz="700" dirty="0"/>
                    </a:p>
                  </a:txBody>
                  <a:tcPr>
                    <a:solidFill>
                      <a:schemeClr val="bg1"/>
                    </a:solidFill>
                  </a:tcPr>
                </a:tc>
                <a:tc>
                  <a:txBody>
                    <a:bodyPr/>
                    <a:lstStyle/>
                    <a:p>
                      <a:r>
                        <a:rPr lang="en-GB" sz="600">
                          <a:latin typeface="Comic Sans MS" panose="030F0702030302020204" pitchFamily="66" charset="0"/>
                        </a:rPr>
                        <a:t>Masculine</a:t>
                      </a:r>
                    </a:p>
                  </a:txBody>
                  <a:tcPr>
                    <a:solidFill>
                      <a:srgbClr val="99CCFF"/>
                    </a:solidFill>
                  </a:tcPr>
                </a:tc>
                <a:tc>
                  <a:txBody>
                    <a:bodyPr/>
                    <a:lstStyle/>
                    <a:p>
                      <a:r>
                        <a:rPr lang="en-GB" sz="600" dirty="0">
                          <a:latin typeface="Comic Sans MS" panose="030F0702030302020204" pitchFamily="66" charset="0"/>
                        </a:rPr>
                        <a:t>Feminine</a:t>
                      </a:r>
                    </a:p>
                  </a:txBody>
                  <a:tcPr>
                    <a:solidFill>
                      <a:srgbClr val="FFCCFF"/>
                    </a:solidFill>
                  </a:tcPr>
                </a:tc>
                <a:tc>
                  <a:txBody>
                    <a:bodyPr/>
                    <a:lstStyle/>
                    <a:p>
                      <a:r>
                        <a:rPr lang="en-GB" sz="600">
                          <a:latin typeface="Comic Sans MS" panose="030F0702030302020204" pitchFamily="66" charset="0"/>
                        </a:rPr>
                        <a:t>Masculine</a:t>
                      </a:r>
                    </a:p>
                  </a:txBody>
                  <a:tcPr>
                    <a:solidFill>
                      <a:srgbClr val="99CCFF"/>
                    </a:solidFill>
                  </a:tcPr>
                </a:tc>
                <a:tc>
                  <a:txBody>
                    <a:bodyPr/>
                    <a:lstStyle/>
                    <a:p>
                      <a:r>
                        <a:rPr lang="en-GB" sz="600" dirty="0">
                          <a:latin typeface="Comic Sans MS" panose="030F0702030302020204" pitchFamily="66" charset="0"/>
                        </a:rPr>
                        <a:t>Feminine</a:t>
                      </a:r>
                    </a:p>
                  </a:txBody>
                  <a:tcPr>
                    <a:solidFill>
                      <a:srgbClr val="FFCCFF"/>
                    </a:solidFill>
                  </a:tcPr>
                </a:tc>
                <a:extLst>
                  <a:ext uri="{0D108BD9-81ED-4DB2-BD59-A6C34878D82A}">
                    <a16:rowId xmlns:a16="http://schemas.microsoft.com/office/drawing/2014/main" val="10001"/>
                  </a:ext>
                </a:extLst>
              </a:tr>
              <a:tr h="474203">
                <a:tc>
                  <a:txBody>
                    <a:bodyPr/>
                    <a:lstStyle/>
                    <a:p>
                      <a:r>
                        <a:rPr lang="en-GB" sz="600" dirty="0">
                          <a:latin typeface="Comic Sans MS" panose="030F0702030302020204" pitchFamily="66" charset="0"/>
                        </a:rPr>
                        <a:t>This/ That, </a:t>
                      </a:r>
                    </a:p>
                    <a:p>
                      <a:r>
                        <a:rPr lang="en-GB" sz="600" dirty="0">
                          <a:latin typeface="Comic Sans MS" panose="030F0702030302020204" pitchFamily="66" charset="0"/>
                        </a:rPr>
                        <a:t>These/ Those</a:t>
                      </a:r>
                    </a:p>
                  </a:txBody>
                  <a:tcPr>
                    <a:solidFill>
                      <a:schemeClr val="bg1">
                        <a:lumMod val="85000"/>
                      </a:schemeClr>
                    </a:solidFill>
                  </a:tcPr>
                </a:tc>
                <a:tc>
                  <a:txBody>
                    <a:bodyPr/>
                    <a:lstStyle/>
                    <a:p>
                      <a:r>
                        <a:rPr lang="en-GB" sz="600" dirty="0" err="1">
                          <a:latin typeface="Comic Sans MS" panose="030F0702030302020204" pitchFamily="66" charset="0"/>
                        </a:rPr>
                        <a:t>ce</a:t>
                      </a:r>
                      <a:r>
                        <a:rPr lang="en-GB" sz="600" dirty="0">
                          <a:latin typeface="Comic Sans MS" panose="030F0702030302020204" pitchFamily="66" charset="0"/>
                        </a:rPr>
                        <a:t> sac</a:t>
                      </a:r>
                    </a:p>
                    <a:p>
                      <a:endParaRPr lang="en-GB" sz="600" baseline="0" dirty="0">
                        <a:latin typeface="Comic Sans MS" panose="030F0702030302020204" pitchFamily="66" charset="0"/>
                      </a:endParaRPr>
                    </a:p>
                    <a:p>
                      <a:endParaRPr lang="en-GB" sz="600" baseline="0" dirty="0">
                        <a:latin typeface="Comic Sans MS" panose="030F0702030302020204" pitchFamily="66" charset="0"/>
                      </a:endParaRPr>
                    </a:p>
                    <a:p>
                      <a:r>
                        <a:rPr lang="en-GB" sz="600" baseline="0" dirty="0">
                          <a:latin typeface="Comic Sans MS" panose="030F0702030302020204" pitchFamily="66" charset="0"/>
                        </a:rPr>
                        <a:t>(this bag)</a:t>
                      </a:r>
                      <a:endParaRPr lang="en-GB" sz="600" dirty="0">
                        <a:latin typeface="Comic Sans MS" panose="030F0702030302020204" pitchFamily="66" charset="0"/>
                      </a:endParaRPr>
                    </a:p>
                  </a:txBody>
                  <a:tcPr>
                    <a:solidFill>
                      <a:schemeClr val="bg1"/>
                    </a:solidFill>
                  </a:tcPr>
                </a:tc>
                <a:tc>
                  <a:txBody>
                    <a:bodyPr/>
                    <a:lstStyle/>
                    <a:p>
                      <a:r>
                        <a:rPr lang="en-GB" sz="600" dirty="0" err="1">
                          <a:latin typeface="Comic Sans MS" panose="030F0702030302020204" pitchFamily="66" charset="0"/>
                        </a:rPr>
                        <a:t>cette</a:t>
                      </a:r>
                      <a:r>
                        <a:rPr lang="en-GB" sz="600" b="1" dirty="0">
                          <a:solidFill>
                            <a:srgbClr val="FF0000"/>
                          </a:solidFill>
                          <a:latin typeface="Comic Sans MS" panose="030F0702030302020204" pitchFamily="66" charset="0"/>
                        </a:rPr>
                        <a:t> </a:t>
                      </a:r>
                      <a:r>
                        <a:rPr lang="en-GB" sz="600" dirty="0" err="1">
                          <a:latin typeface="Comic Sans MS" panose="030F0702030302020204" pitchFamily="66" charset="0"/>
                        </a:rPr>
                        <a:t>cravate</a:t>
                      </a:r>
                      <a:endParaRPr lang="en-GB" sz="600" dirty="0">
                        <a:latin typeface="Comic Sans MS" panose="030F0702030302020204" pitchFamily="66" charset="0"/>
                      </a:endParaRPr>
                    </a:p>
                    <a:p>
                      <a:endParaRPr lang="en-GB" sz="600" dirty="0">
                        <a:latin typeface="Comic Sans MS" panose="030F0702030302020204" pitchFamily="66" charset="0"/>
                      </a:endParaRPr>
                    </a:p>
                    <a:p>
                      <a:r>
                        <a:rPr lang="en-GB" sz="600" dirty="0">
                          <a:latin typeface="Comic Sans MS" panose="030F0702030302020204" pitchFamily="66" charset="0"/>
                        </a:rPr>
                        <a:t>(this tie)</a:t>
                      </a:r>
                    </a:p>
                  </a:txBody>
                  <a:tcPr>
                    <a:solidFill>
                      <a:schemeClr val="bg1"/>
                    </a:solidFill>
                  </a:tcPr>
                </a:tc>
                <a:tc>
                  <a:txBody>
                    <a:bodyPr/>
                    <a:lstStyle/>
                    <a:p>
                      <a:r>
                        <a:rPr lang="en-GB" sz="600" dirty="0" err="1">
                          <a:latin typeface="Comic Sans MS" panose="030F0702030302020204" pitchFamily="66" charset="0"/>
                        </a:rPr>
                        <a:t>ces</a:t>
                      </a:r>
                      <a:r>
                        <a:rPr lang="en-GB" sz="600" dirty="0">
                          <a:latin typeface="Comic Sans MS" panose="030F0702030302020204" pitchFamily="66" charset="0"/>
                        </a:rPr>
                        <a:t> sacs</a:t>
                      </a:r>
                      <a:r>
                        <a:rPr lang="en-GB" sz="600" b="1" dirty="0">
                          <a:solidFill>
                            <a:srgbClr val="0070C0"/>
                          </a:solidFill>
                          <a:latin typeface="Comic Sans MS" panose="030F0702030302020204" pitchFamily="66" charset="0"/>
                        </a:rPr>
                        <a:t> </a:t>
                      </a:r>
                    </a:p>
                    <a:p>
                      <a:endParaRPr lang="en-GB" sz="600" b="1" dirty="0">
                        <a:solidFill>
                          <a:srgbClr val="0070C0"/>
                        </a:solidFill>
                        <a:latin typeface="Comic Sans MS" panose="030F0702030302020204" pitchFamily="66" charset="0"/>
                      </a:endParaRPr>
                    </a:p>
                    <a:p>
                      <a:endParaRPr lang="en-GB" sz="600" b="1" dirty="0">
                        <a:solidFill>
                          <a:srgbClr val="0070C0"/>
                        </a:solidFill>
                        <a:latin typeface="Comic Sans MS" panose="030F0702030302020204" pitchFamily="66" charset="0"/>
                      </a:endParaRPr>
                    </a:p>
                    <a:p>
                      <a:r>
                        <a:rPr lang="en-GB" sz="600" dirty="0">
                          <a:latin typeface="Comic Sans MS" panose="030F0702030302020204" pitchFamily="66" charset="0"/>
                        </a:rPr>
                        <a:t>(those bags)</a:t>
                      </a:r>
                    </a:p>
                  </a:txBody>
                  <a:tcPr>
                    <a:solidFill>
                      <a:schemeClr val="bg1"/>
                    </a:solidFill>
                  </a:tcPr>
                </a:tc>
                <a:tc>
                  <a:txBody>
                    <a:bodyPr/>
                    <a:lstStyle/>
                    <a:p>
                      <a:r>
                        <a:rPr lang="en-GB" sz="600" dirty="0" err="1">
                          <a:latin typeface="Comic Sans MS" panose="030F0702030302020204" pitchFamily="66" charset="0"/>
                        </a:rPr>
                        <a:t>ces</a:t>
                      </a:r>
                      <a:r>
                        <a:rPr lang="en-GB" sz="600" baseline="0" dirty="0">
                          <a:latin typeface="Comic Sans MS" panose="030F0702030302020204" pitchFamily="66" charset="0"/>
                        </a:rPr>
                        <a:t> </a:t>
                      </a:r>
                      <a:r>
                        <a:rPr lang="en-GB" sz="600" baseline="0" dirty="0" err="1">
                          <a:latin typeface="Comic Sans MS" panose="030F0702030302020204" pitchFamily="66" charset="0"/>
                        </a:rPr>
                        <a:t>cravates</a:t>
                      </a:r>
                      <a:r>
                        <a:rPr lang="en-GB" sz="600" baseline="0" dirty="0">
                          <a:latin typeface="Comic Sans MS" panose="030F0702030302020204" pitchFamily="66" charset="0"/>
                        </a:rPr>
                        <a:t> </a:t>
                      </a:r>
                    </a:p>
                    <a:p>
                      <a:endParaRPr lang="en-GB" sz="600" baseline="0" dirty="0">
                        <a:latin typeface="Comic Sans MS" panose="030F0702030302020204" pitchFamily="66" charset="0"/>
                      </a:endParaRPr>
                    </a:p>
                    <a:p>
                      <a:endParaRPr lang="en-GB" sz="600" baseline="0" dirty="0">
                        <a:latin typeface="Comic Sans MS" panose="030F0702030302020204" pitchFamily="66" charset="0"/>
                      </a:endParaRPr>
                    </a:p>
                    <a:p>
                      <a:r>
                        <a:rPr lang="en-GB" sz="600" baseline="0" dirty="0">
                          <a:latin typeface="Comic Sans MS" panose="030F0702030302020204" pitchFamily="66" charset="0"/>
                        </a:rPr>
                        <a:t>(these ties)</a:t>
                      </a:r>
                      <a:endParaRPr lang="en-GB" sz="600" dirty="0">
                        <a:latin typeface="Comic Sans MS" panose="030F0702030302020204" pitchFamily="66" charset="0"/>
                      </a:endParaRPr>
                    </a:p>
                  </a:txBody>
                  <a:tcPr>
                    <a:solidFill>
                      <a:schemeClr val="bg1"/>
                    </a:solidFill>
                  </a:tcPr>
                </a:tc>
                <a:extLst>
                  <a:ext uri="{0D108BD9-81ED-4DB2-BD59-A6C34878D82A}">
                    <a16:rowId xmlns:a16="http://schemas.microsoft.com/office/drawing/2014/main" val="10002"/>
                  </a:ext>
                </a:extLst>
              </a:tr>
              <a:tr h="474203">
                <a:tc>
                  <a:txBody>
                    <a:bodyPr/>
                    <a:lstStyle/>
                    <a:p>
                      <a:r>
                        <a:rPr lang="en-GB" sz="600" dirty="0">
                          <a:latin typeface="Comic Sans MS" panose="030F0702030302020204" pitchFamily="66" charset="0"/>
                        </a:rPr>
                        <a:t>This/ That, </a:t>
                      </a:r>
                    </a:p>
                    <a:p>
                      <a:r>
                        <a:rPr lang="en-GB" sz="600" dirty="0">
                          <a:latin typeface="Comic Sans MS" panose="030F0702030302020204" pitchFamily="66" charset="0"/>
                        </a:rPr>
                        <a:t>These/ Those … over there</a:t>
                      </a:r>
                    </a:p>
                  </a:txBody>
                  <a:tcPr>
                    <a:solidFill>
                      <a:schemeClr val="bg1">
                        <a:lumMod val="85000"/>
                      </a:schemeClr>
                    </a:solidFill>
                  </a:tcPr>
                </a:tc>
                <a:tc>
                  <a:txBody>
                    <a:bodyPr/>
                    <a:lstStyle/>
                    <a:p>
                      <a:r>
                        <a:rPr lang="en-GB" sz="600" dirty="0" err="1">
                          <a:latin typeface="Comic Sans MS" panose="030F0702030302020204" pitchFamily="66" charset="0"/>
                        </a:rPr>
                        <a:t>ce</a:t>
                      </a:r>
                      <a:r>
                        <a:rPr lang="en-GB" sz="600" dirty="0">
                          <a:latin typeface="Comic Sans MS" panose="030F0702030302020204" pitchFamily="66" charset="0"/>
                        </a:rPr>
                        <a:t> sac </a:t>
                      </a:r>
                      <a:r>
                        <a:rPr lang="en-GB" sz="600" dirty="0" err="1">
                          <a:latin typeface="Comic Sans MS" panose="030F0702030302020204" pitchFamily="66" charset="0"/>
                        </a:rPr>
                        <a:t>là</a:t>
                      </a:r>
                      <a:r>
                        <a:rPr lang="en-GB" sz="600" dirty="0">
                          <a:latin typeface="Comic Sans MS" panose="030F0702030302020204" pitchFamily="66" charset="0"/>
                        </a:rPr>
                        <a:t> </a:t>
                      </a:r>
                    </a:p>
                    <a:p>
                      <a:endParaRPr lang="en-GB" sz="600" dirty="0">
                        <a:latin typeface="Comic Sans MS" panose="030F0702030302020204" pitchFamily="66" charset="0"/>
                      </a:endParaRPr>
                    </a:p>
                    <a:p>
                      <a:endParaRPr lang="en-GB" sz="600" dirty="0">
                        <a:latin typeface="Comic Sans MS" panose="030F0702030302020204" pitchFamily="66" charset="0"/>
                      </a:endParaRPr>
                    </a:p>
                    <a:p>
                      <a:r>
                        <a:rPr lang="en-GB" sz="600" dirty="0">
                          <a:latin typeface="Comic Sans MS" panose="030F0702030302020204" pitchFamily="66" charset="0"/>
                        </a:rPr>
                        <a:t>(that bag there)</a:t>
                      </a:r>
                    </a:p>
                  </a:txBody>
                  <a:tcPr>
                    <a:solidFill>
                      <a:schemeClr val="bg1"/>
                    </a:solidFill>
                  </a:tcPr>
                </a:tc>
                <a:tc>
                  <a:txBody>
                    <a:bodyPr/>
                    <a:lstStyle/>
                    <a:p>
                      <a:r>
                        <a:rPr lang="en-GB" sz="600" dirty="0" err="1">
                          <a:latin typeface="Comic Sans MS" panose="030F0702030302020204" pitchFamily="66" charset="0"/>
                        </a:rPr>
                        <a:t>cette</a:t>
                      </a:r>
                      <a:r>
                        <a:rPr lang="en-GB" sz="600" dirty="0">
                          <a:latin typeface="Comic Sans MS" panose="030F0702030302020204" pitchFamily="66" charset="0"/>
                        </a:rPr>
                        <a:t> </a:t>
                      </a:r>
                      <a:r>
                        <a:rPr lang="en-GB" sz="600" dirty="0" err="1">
                          <a:latin typeface="Comic Sans MS" panose="030F0702030302020204" pitchFamily="66" charset="0"/>
                        </a:rPr>
                        <a:t>cravate</a:t>
                      </a:r>
                      <a:r>
                        <a:rPr lang="en-GB" sz="600" dirty="0">
                          <a:latin typeface="Comic Sans MS" panose="030F0702030302020204" pitchFamily="66" charset="0"/>
                        </a:rPr>
                        <a:t> </a:t>
                      </a:r>
                      <a:r>
                        <a:rPr lang="en-GB" sz="600" dirty="0" err="1">
                          <a:latin typeface="Comic Sans MS" panose="030F0702030302020204" pitchFamily="66" charset="0"/>
                        </a:rPr>
                        <a:t>là</a:t>
                      </a:r>
                      <a:r>
                        <a:rPr lang="en-GB" sz="600" dirty="0">
                          <a:latin typeface="Comic Sans MS" panose="030F0702030302020204" pitchFamily="66" charset="0"/>
                        </a:rPr>
                        <a:t> </a:t>
                      </a:r>
                    </a:p>
                    <a:p>
                      <a:endParaRPr lang="en-GB" sz="600" dirty="0">
                        <a:latin typeface="Comic Sans MS" panose="030F0702030302020204" pitchFamily="66" charset="0"/>
                      </a:endParaRPr>
                    </a:p>
                    <a:p>
                      <a:r>
                        <a:rPr lang="en-GB" sz="600" dirty="0">
                          <a:latin typeface="Comic Sans MS" panose="030F0702030302020204" pitchFamily="66" charset="0"/>
                        </a:rPr>
                        <a:t>(that bag there)</a:t>
                      </a:r>
                    </a:p>
                  </a:txBody>
                  <a:tcPr>
                    <a:solidFill>
                      <a:schemeClr val="bg1"/>
                    </a:solidFill>
                  </a:tcPr>
                </a:tc>
                <a:tc>
                  <a:txBody>
                    <a:bodyPr/>
                    <a:lstStyle/>
                    <a:p>
                      <a:r>
                        <a:rPr lang="en-GB" sz="600" dirty="0" err="1">
                          <a:latin typeface="Comic Sans MS" panose="030F0702030302020204" pitchFamily="66" charset="0"/>
                        </a:rPr>
                        <a:t>ces</a:t>
                      </a:r>
                      <a:r>
                        <a:rPr lang="en-GB" sz="600" dirty="0">
                          <a:latin typeface="Comic Sans MS" panose="030F0702030302020204" pitchFamily="66" charset="0"/>
                        </a:rPr>
                        <a:t> sacs </a:t>
                      </a:r>
                      <a:r>
                        <a:rPr lang="en-GB" sz="600" dirty="0" err="1">
                          <a:latin typeface="Comic Sans MS" panose="030F0702030302020204" pitchFamily="66" charset="0"/>
                        </a:rPr>
                        <a:t>là</a:t>
                      </a:r>
                      <a:r>
                        <a:rPr lang="en-GB" sz="600" dirty="0">
                          <a:latin typeface="Comic Sans MS" panose="030F0702030302020204" pitchFamily="66" charset="0"/>
                        </a:rPr>
                        <a:t> </a:t>
                      </a:r>
                    </a:p>
                    <a:p>
                      <a:endParaRPr lang="en-GB" sz="600" dirty="0">
                        <a:latin typeface="Comic Sans MS" panose="030F0702030302020204" pitchFamily="66" charset="0"/>
                      </a:endParaRPr>
                    </a:p>
                    <a:p>
                      <a:endParaRPr lang="en-GB" sz="600" dirty="0">
                        <a:latin typeface="Comic Sans MS" panose="030F0702030302020204" pitchFamily="66" charset="0"/>
                      </a:endParaRPr>
                    </a:p>
                    <a:p>
                      <a:r>
                        <a:rPr lang="en-GB" sz="600" dirty="0">
                          <a:latin typeface="Comic Sans MS" panose="030F0702030302020204" pitchFamily="66" charset="0"/>
                        </a:rPr>
                        <a:t>(those bags over there)</a:t>
                      </a:r>
                    </a:p>
                  </a:txBody>
                  <a:tcPr>
                    <a:solidFill>
                      <a:schemeClr val="bg1"/>
                    </a:solidFill>
                  </a:tcPr>
                </a:tc>
                <a:tc>
                  <a:txBody>
                    <a:bodyPr/>
                    <a:lstStyle/>
                    <a:p>
                      <a:r>
                        <a:rPr lang="en-GB" sz="600" dirty="0" err="1">
                          <a:latin typeface="Comic Sans MS" panose="030F0702030302020204" pitchFamily="66" charset="0"/>
                        </a:rPr>
                        <a:t>ces</a:t>
                      </a:r>
                      <a:r>
                        <a:rPr lang="en-GB" sz="600" dirty="0">
                          <a:latin typeface="Comic Sans MS" panose="030F0702030302020204" pitchFamily="66" charset="0"/>
                        </a:rPr>
                        <a:t> </a:t>
                      </a:r>
                      <a:r>
                        <a:rPr lang="en-GB" sz="600" dirty="0" err="1">
                          <a:latin typeface="Comic Sans MS" panose="030F0702030302020204" pitchFamily="66" charset="0"/>
                        </a:rPr>
                        <a:t>cravates</a:t>
                      </a:r>
                      <a:r>
                        <a:rPr lang="en-GB" sz="600" dirty="0">
                          <a:latin typeface="Comic Sans MS" panose="030F0702030302020204" pitchFamily="66" charset="0"/>
                        </a:rPr>
                        <a:t> </a:t>
                      </a:r>
                      <a:r>
                        <a:rPr lang="en-GB" sz="600" dirty="0" err="1">
                          <a:latin typeface="Comic Sans MS" panose="030F0702030302020204" pitchFamily="66" charset="0"/>
                        </a:rPr>
                        <a:t>là</a:t>
                      </a:r>
                      <a:r>
                        <a:rPr lang="en-GB" sz="600" dirty="0">
                          <a:latin typeface="Comic Sans MS" panose="030F0702030302020204" pitchFamily="66" charset="0"/>
                        </a:rPr>
                        <a:t> </a:t>
                      </a:r>
                    </a:p>
                    <a:p>
                      <a:endParaRPr lang="en-GB" sz="600" baseline="0" dirty="0">
                        <a:latin typeface="Comic Sans MS" panose="030F0702030302020204" pitchFamily="66" charset="0"/>
                      </a:endParaRPr>
                    </a:p>
                    <a:p>
                      <a:r>
                        <a:rPr lang="en-GB" sz="600" baseline="0" dirty="0">
                          <a:latin typeface="Comic Sans MS" panose="030F0702030302020204" pitchFamily="66" charset="0"/>
                        </a:rPr>
                        <a:t>(those ties over there)</a:t>
                      </a:r>
                      <a:endParaRPr lang="en-GB" sz="600" dirty="0">
                        <a:latin typeface="Comic Sans MS" panose="030F0702030302020204" pitchFamily="66" charset="0"/>
                      </a:endParaRPr>
                    </a:p>
                  </a:txBody>
                  <a:tcPr>
                    <a:solidFill>
                      <a:schemeClr val="bg1"/>
                    </a:solidFill>
                  </a:tcPr>
                </a:tc>
                <a:extLst>
                  <a:ext uri="{0D108BD9-81ED-4DB2-BD59-A6C34878D82A}">
                    <a16:rowId xmlns:a16="http://schemas.microsoft.com/office/drawing/2014/main" val="10004"/>
                  </a:ext>
                </a:extLst>
              </a:tr>
            </a:tbl>
          </a:graphicData>
        </a:graphic>
      </p:graphicFrame>
      <p:sp>
        <p:nvSpPr>
          <p:cNvPr id="36" name="TextBox 35">
            <a:extLst>
              <a:ext uri="{FF2B5EF4-FFF2-40B4-BE49-F238E27FC236}">
                <a16:creationId xmlns:a16="http://schemas.microsoft.com/office/drawing/2014/main" id="{806D730D-AFD5-4BD6-873E-F4E5B894A943}"/>
              </a:ext>
            </a:extLst>
          </p:cNvPr>
          <p:cNvSpPr txBox="1"/>
          <p:nvPr/>
        </p:nvSpPr>
        <p:spPr>
          <a:xfrm>
            <a:off x="7155712" y="5326387"/>
            <a:ext cx="1555448" cy="553998"/>
          </a:xfrm>
          <a:prstGeom prst="rect">
            <a:avLst/>
          </a:prstGeom>
          <a:noFill/>
        </p:spPr>
        <p:txBody>
          <a:bodyPr wrap="square" rtlCol="0">
            <a:spAutoFit/>
          </a:bodyPr>
          <a:lstStyle/>
          <a:p>
            <a:r>
              <a:rPr lang="en-GB" sz="750" dirty="0" err="1">
                <a:latin typeface="Comic Sans MS" panose="030F0702030302020204" pitchFamily="66" charset="0"/>
              </a:rPr>
              <a:t>Galeries</a:t>
            </a:r>
            <a:r>
              <a:rPr lang="en-GB" sz="750" dirty="0">
                <a:latin typeface="Comic Sans MS" panose="030F0702030302020204" pitchFamily="66" charset="0"/>
              </a:rPr>
              <a:t> Lafayette is a department store found in towns and cities all over France. Think John Lewis.</a:t>
            </a:r>
          </a:p>
        </p:txBody>
      </p:sp>
      <p:sp>
        <p:nvSpPr>
          <p:cNvPr id="8" name="TextBox 7">
            <a:extLst>
              <a:ext uri="{FF2B5EF4-FFF2-40B4-BE49-F238E27FC236}">
                <a16:creationId xmlns:a16="http://schemas.microsoft.com/office/drawing/2014/main" id="{A9E64F1B-9072-4288-89FC-F1892DFDA0CE}"/>
              </a:ext>
            </a:extLst>
          </p:cNvPr>
          <p:cNvSpPr txBox="1"/>
          <p:nvPr/>
        </p:nvSpPr>
        <p:spPr>
          <a:xfrm>
            <a:off x="8711159" y="6514784"/>
            <a:ext cx="475488" cy="369332"/>
          </a:xfrm>
          <a:prstGeom prst="rect">
            <a:avLst/>
          </a:prstGeom>
          <a:noFill/>
          <a:ln>
            <a:noFill/>
          </a:ln>
        </p:spPr>
        <p:txBody>
          <a:bodyPr wrap="square" lIns="91440" tIns="45720" rIns="91440" bIns="45720" rtlCol="0" anchor="t">
            <a:spAutoFit/>
          </a:bodyPr>
          <a:lstStyle/>
          <a:p>
            <a:r>
              <a:rPr lang="en-GB">
                <a:latin typeface="Comic Sans MS" panose="030F0702030302020204" pitchFamily="66" charset="0"/>
              </a:rPr>
              <a:t>6</a:t>
            </a:r>
          </a:p>
        </p:txBody>
      </p:sp>
      <p:sp>
        <p:nvSpPr>
          <p:cNvPr id="10" name="TextBox 9">
            <a:extLst>
              <a:ext uri="{FF2B5EF4-FFF2-40B4-BE49-F238E27FC236}">
                <a16:creationId xmlns:a16="http://schemas.microsoft.com/office/drawing/2014/main" id="{B08D7EC8-2C8E-24BC-3BA9-E1622563905A}"/>
              </a:ext>
            </a:extLst>
          </p:cNvPr>
          <p:cNvSpPr txBox="1"/>
          <p:nvPr/>
        </p:nvSpPr>
        <p:spPr>
          <a:xfrm>
            <a:off x="3890838" y="3395126"/>
            <a:ext cx="1498676" cy="553998"/>
          </a:xfrm>
          <a:prstGeom prst="rect">
            <a:avLst/>
          </a:prstGeom>
          <a:noFill/>
        </p:spPr>
        <p:txBody>
          <a:bodyPr wrap="square" rtlCol="0">
            <a:spAutoFit/>
          </a:bodyPr>
          <a:lstStyle/>
          <a:p>
            <a:pPr marL="0" indent="0">
              <a:buFont typeface="+mj-lt"/>
              <a:buNone/>
            </a:pPr>
            <a:r>
              <a:rPr lang="fr-FR" sz="750" b="1" i="0" kern="1200" dirty="0">
                <a:solidFill>
                  <a:schemeClr val="tx1"/>
                </a:solidFill>
                <a:effectLst/>
                <a:latin typeface="Comic Sans MS" panose="030F0902030302020204" pitchFamily="66" charset="0"/>
                <a:ea typeface="+mn-ea"/>
                <a:cs typeface="+mn-cs"/>
              </a:rPr>
              <a:t>les vêtements </a:t>
            </a:r>
            <a:r>
              <a:rPr lang="fr-FR" sz="750" b="0" i="0" kern="1200" dirty="0">
                <a:solidFill>
                  <a:schemeClr val="tx1"/>
                </a:solidFill>
                <a:effectLst/>
                <a:latin typeface="Comic Sans MS" panose="030F0902030302020204" pitchFamily="66" charset="0"/>
                <a:ea typeface="+mn-ea"/>
                <a:cs typeface="+mn-cs"/>
              </a:rPr>
              <a:t>- </a:t>
            </a:r>
            <a:r>
              <a:rPr lang="fr-FR" sz="750" b="0" i="0" kern="1200" dirty="0" err="1">
                <a:solidFill>
                  <a:schemeClr val="tx1"/>
                </a:solidFill>
                <a:effectLst/>
                <a:latin typeface="Comic Sans MS" panose="030F0902030302020204" pitchFamily="66" charset="0"/>
                <a:ea typeface="+mn-ea"/>
                <a:cs typeface="+mn-cs"/>
              </a:rPr>
              <a:t>clothes</a:t>
            </a:r>
            <a:r>
              <a:rPr lang="fr-FR" sz="750" b="0" i="0" kern="1200" dirty="0">
                <a:solidFill>
                  <a:schemeClr val="tx1"/>
                </a:solidFill>
                <a:effectLst/>
                <a:latin typeface="Comic Sans MS" panose="030F0902030302020204" pitchFamily="66" charset="0"/>
                <a:ea typeface="+mn-ea"/>
                <a:cs typeface="+mn-cs"/>
              </a:rPr>
              <a:t> </a:t>
            </a:r>
          </a:p>
          <a:p>
            <a:pPr marL="0" indent="0">
              <a:buFont typeface="+mj-lt"/>
              <a:buNone/>
            </a:pPr>
            <a:r>
              <a:rPr lang="fr-FR" sz="750" b="1" i="0" kern="1200" dirty="0">
                <a:solidFill>
                  <a:schemeClr val="tx1"/>
                </a:solidFill>
                <a:effectLst/>
                <a:latin typeface="Comic Sans MS" panose="030F0902030302020204" pitchFamily="66" charset="0"/>
                <a:ea typeface="+mn-ea"/>
                <a:cs typeface="+mn-cs"/>
              </a:rPr>
              <a:t>les chaussures </a:t>
            </a:r>
            <a:r>
              <a:rPr lang="fr-FR" sz="750" b="0" i="0" kern="1200" dirty="0">
                <a:solidFill>
                  <a:schemeClr val="tx1"/>
                </a:solidFill>
                <a:effectLst/>
                <a:latin typeface="Comic Sans MS" panose="030F0902030302020204" pitchFamily="66" charset="0"/>
                <a:ea typeface="+mn-ea"/>
                <a:cs typeface="+mn-cs"/>
              </a:rPr>
              <a:t>- </a:t>
            </a:r>
            <a:r>
              <a:rPr lang="fr-FR" sz="750" b="0" i="0" kern="1200" dirty="0" err="1">
                <a:solidFill>
                  <a:schemeClr val="tx1"/>
                </a:solidFill>
                <a:effectLst/>
                <a:latin typeface="Comic Sans MS" panose="030F0902030302020204" pitchFamily="66" charset="0"/>
                <a:ea typeface="+mn-ea"/>
                <a:cs typeface="+mn-cs"/>
              </a:rPr>
              <a:t>shoes</a:t>
            </a:r>
            <a:r>
              <a:rPr lang="fr-FR" sz="750" b="0" i="0" kern="1200" dirty="0">
                <a:solidFill>
                  <a:schemeClr val="tx1"/>
                </a:solidFill>
                <a:effectLst/>
                <a:latin typeface="Comic Sans MS" panose="030F0902030302020204" pitchFamily="66" charset="0"/>
                <a:ea typeface="+mn-ea"/>
                <a:cs typeface="+mn-cs"/>
              </a:rPr>
              <a:t> </a:t>
            </a:r>
          </a:p>
          <a:p>
            <a:pPr marL="0" indent="0">
              <a:buFont typeface="+mj-lt"/>
              <a:buNone/>
            </a:pPr>
            <a:r>
              <a:rPr lang="fr-FR" sz="750" b="1" i="0" kern="1200" dirty="0">
                <a:solidFill>
                  <a:schemeClr val="tx1"/>
                </a:solidFill>
                <a:effectLst/>
                <a:latin typeface="Comic Sans MS" panose="030F0902030302020204" pitchFamily="66" charset="0"/>
                <a:ea typeface="+mn-ea"/>
                <a:cs typeface="+mn-cs"/>
              </a:rPr>
              <a:t>des jouets </a:t>
            </a:r>
            <a:r>
              <a:rPr lang="fr-FR" sz="750" b="0" i="0" kern="1200" dirty="0">
                <a:solidFill>
                  <a:schemeClr val="tx1"/>
                </a:solidFill>
                <a:effectLst/>
                <a:latin typeface="Comic Sans MS" panose="030F0902030302020204" pitchFamily="66" charset="0"/>
                <a:ea typeface="+mn-ea"/>
                <a:cs typeface="+mn-cs"/>
              </a:rPr>
              <a:t>- </a:t>
            </a:r>
            <a:r>
              <a:rPr lang="fr-FR" sz="750" b="0" i="0" kern="1200" dirty="0" err="1">
                <a:solidFill>
                  <a:schemeClr val="tx1"/>
                </a:solidFill>
                <a:effectLst/>
                <a:latin typeface="Comic Sans MS" panose="030F0902030302020204" pitchFamily="66" charset="0"/>
                <a:ea typeface="+mn-ea"/>
                <a:cs typeface="+mn-cs"/>
              </a:rPr>
              <a:t>toys</a:t>
            </a:r>
            <a:r>
              <a:rPr lang="fr-FR" sz="750" b="0" i="0" kern="1200" dirty="0">
                <a:solidFill>
                  <a:schemeClr val="tx1"/>
                </a:solidFill>
                <a:effectLst/>
                <a:latin typeface="Comic Sans MS" panose="030F0902030302020204" pitchFamily="66" charset="0"/>
                <a:ea typeface="+mn-ea"/>
                <a:cs typeface="+mn-cs"/>
              </a:rPr>
              <a:t> </a:t>
            </a:r>
          </a:p>
          <a:p>
            <a:pPr marL="0" indent="0">
              <a:buFont typeface="+mj-lt"/>
              <a:buNone/>
            </a:pPr>
            <a:r>
              <a:rPr lang="fr-FR" sz="750" b="1" i="0" kern="1200" dirty="0">
                <a:solidFill>
                  <a:schemeClr val="tx1"/>
                </a:solidFill>
                <a:effectLst/>
                <a:latin typeface="Comic Sans MS" panose="030F0902030302020204" pitchFamily="66" charset="0"/>
                <a:ea typeface="+mn-ea"/>
                <a:cs typeface="+mn-cs"/>
              </a:rPr>
              <a:t>des timbres </a:t>
            </a:r>
            <a:r>
              <a:rPr lang="fr-FR" sz="750" b="0" i="0" kern="1200" dirty="0">
                <a:solidFill>
                  <a:schemeClr val="tx1"/>
                </a:solidFill>
                <a:effectLst/>
                <a:latin typeface="Comic Sans MS" panose="030F0902030302020204" pitchFamily="66" charset="0"/>
                <a:ea typeface="+mn-ea"/>
                <a:cs typeface="+mn-cs"/>
              </a:rPr>
              <a:t>- </a:t>
            </a:r>
            <a:r>
              <a:rPr lang="fr-FR" sz="750" b="0" i="0" kern="1200" dirty="0" err="1">
                <a:solidFill>
                  <a:schemeClr val="tx1"/>
                </a:solidFill>
                <a:effectLst/>
                <a:latin typeface="Comic Sans MS" panose="030F0902030302020204" pitchFamily="66" charset="0"/>
                <a:ea typeface="+mn-ea"/>
                <a:cs typeface="+mn-cs"/>
              </a:rPr>
              <a:t>stamps</a:t>
            </a:r>
            <a:endParaRPr lang="fr-FR" sz="750" b="0" u="none" dirty="0">
              <a:solidFill>
                <a:schemeClr val="tx1"/>
              </a:solidFill>
              <a:latin typeface="Comic Sans MS" panose="030F0902030302020204" pitchFamily="66" charset="0"/>
            </a:endParaRPr>
          </a:p>
        </p:txBody>
      </p:sp>
      <p:sp>
        <p:nvSpPr>
          <p:cNvPr id="11" name="TextBox 10">
            <a:extLst>
              <a:ext uri="{FF2B5EF4-FFF2-40B4-BE49-F238E27FC236}">
                <a16:creationId xmlns:a16="http://schemas.microsoft.com/office/drawing/2014/main" id="{5AB23163-E14C-4F55-8EB2-58AFE02FDF3C}"/>
              </a:ext>
            </a:extLst>
          </p:cNvPr>
          <p:cNvSpPr txBox="1"/>
          <p:nvPr/>
        </p:nvSpPr>
        <p:spPr>
          <a:xfrm>
            <a:off x="2191772" y="3387857"/>
            <a:ext cx="1567379" cy="553998"/>
          </a:xfrm>
          <a:prstGeom prst="rect">
            <a:avLst/>
          </a:prstGeom>
          <a:noFill/>
        </p:spPr>
        <p:txBody>
          <a:bodyPr wrap="square" rtlCol="0">
            <a:spAutoFit/>
          </a:bodyPr>
          <a:lstStyle/>
          <a:p>
            <a:pPr marL="0" indent="0">
              <a:buFont typeface="+mj-lt"/>
              <a:buNone/>
            </a:pPr>
            <a:r>
              <a:rPr lang="fr-FR" sz="750" b="1" i="0" kern="1200" dirty="0">
                <a:solidFill>
                  <a:schemeClr val="tx1"/>
                </a:solidFill>
                <a:effectLst/>
                <a:latin typeface="Comic Sans MS" panose="030F0902030302020204" pitchFamily="66" charset="0"/>
                <a:ea typeface="+mn-ea"/>
                <a:cs typeface="+mn-cs"/>
              </a:rPr>
              <a:t>des friandises </a:t>
            </a:r>
            <a:r>
              <a:rPr lang="fr-FR" sz="750" b="0" i="0" kern="1200" dirty="0">
                <a:solidFill>
                  <a:schemeClr val="tx1"/>
                </a:solidFill>
                <a:effectLst/>
                <a:latin typeface="Comic Sans MS" panose="030F0902030302020204" pitchFamily="66" charset="0"/>
                <a:ea typeface="+mn-ea"/>
                <a:cs typeface="+mn-cs"/>
              </a:rPr>
              <a:t>- </a:t>
            </a:r>
            <a:r>
              <a:rPr lang="fr-FR" sz="750" b="0" i="0" kern="1200" dirty="0" err="1">
                <a:solidFill>
                  <a:schemeClr val="tx1"/>
                </a:solidFill>
                <a:effectLst/>
                <a:latin typeface="Comic Sans MS" panose="030F0902030302020204" pitchFamily="66" charset="0"/>
                <a:ea typeface="+mn-ea"/>
                <a:cs typeface="+mn-cs"/>
              </a:rPr>
              <a:t>sweets</a:t>
            </a:r>
            <a:r>
              <a:rPr lang="fr-FR" sz="750" b="0" i="0" kern="1200" dirty="0">
                <a:solidFill>
                  <a:schemeClr val="tx1"/>
                </a:solidFill>
                <a:effectLst/>
                <a:latin typeface="Comic Sans MS" panose="030F0902030302020204" pitchFamily="66" charset="0"/>
                <a:ea typeface="+mn-ea"/>
                <a:cs typeface="+mn-cs"/>
              </a:rPr>
              <a:t> </a:t>
            </a:r>
          </a:p>
          <a:p>
            <a:pPr marL="0" indent="0">
              <a:buFont typeface="+mj-lt"/>
              <a:buNone/>
            </a:pPr>
            <a:r>
              <a:rPr lang="fr-FR" sz="750" b="1" i="0" kern="1200" dirty="0">
                <a:solidFill>
                  <a:schemeClr val="tx1"/>
                </a:solidFill>
                <a:effectLst/>
                <a:latin typeface="Comic Sans MS" panose="030F0902030302020204" pitchFamily="66" charset="0"/>
                <a:ea typeface="+mn-ea"/>
                <a:cs typeface="+mn-cs"/>
              </a:rPr>
              <a:t>des boucles d'oreilles </a:t>
            </a:r>
            <a:r>
              <a:rPr lang="fr-FR" sz="750" b="0" i="0" kern="1200" dirty="0">
                <a:solidFill>
                  <a:schemeClr val="tx1"/>
                </a:solidFill>
                <a:effectLst/>
                <a:latin typeface="Comic Sans MS" panose="030F0902030302020204" pitchFamily="66" charset="0"/>
                <a:ea typeface="+mn-ea"/>
                <a:cs typeface="+mn-cs"/>
              </a:rPr>
              <a:t>- </a:t>
            </a:r>
            <a:r>
              <a:rPr lang="fr-FR" sz="750" b="0" i="0" kern="1200" dirty="0" err="1">
                <a:solidFill>
                  <a:schemeClr val="tx1"/>
                </a:solidFill>
                <a:effectLst/>
                <a:latin typeface="Comic Sans MS" panose="030F0902030302020204" pitchFamily="66" charset="0"/>
                <a:ea typeface="+mn-ea"/>
                <a:cs typeface="+mn-cs"/>
              </a:rPr>
              <a:t>some</a:t>
            </a:r>
            <a:r>
              <a:rPr lang="fr-FR" sz="750" b="0" i="0" kern="1200" dirty="0">
                <a:solidFill>
                  <a:schemeClr val="tx1"/>
                </a:solidFill>
                <a:effectLst/>
                <a:latin typeface="Comic Sans MS" panose="030F0902030302020204" pitchFamily="66" charset="0"/>
                <a:ea typeface="+mn-ea"/>
                <a:cs typeface="+mn-cs"/>
              </a:rPr>
              <a:t> </a:t>
            </a:r>
            <a:r>
              <a:rPr lang="fr-FR" sz="750" b="0" i="0" kern="1200" dirty="0" err="1">
                <a:solidFill>
                  <a:schemeClr val="tx1"/>
                </a:solidFill>
                <a:effectLst/>
                <a:latin typeface="Comic Sans MS" panose="030F0902030302020204" pitchFamily="66" charset="0"/>
                <a:ea typeface="+mn-ea"/>
                <a:cs typeface="+mn-cs"/>
              </a:rPr>
              <a:t>earrings</a:t>
            </a:r>
            <a:r>
              <a:rPr lang="fr-FR" sz="750" b="0" i="0" kern="1200" dirty="0">
                <a:solidFill>
                  <a:schemeClr val="tx1"/>
                </a:solidFill>
                <a:effectLst/>
                <a:latin typeface="Comic Sans MS" panose="030F0902030302020204" pitchFamily="66" charset="0"/>
                <a:ea typeface="+mn-ea"/>
                <a:cs typeface="+mn-cs"/>
              </a:rPr>
              <a:t> </a:t>
            </a:r>
          </a:p>
          <a:p>
            <a:pPr marL="0" indent="0">
              <a:buFont typeface="+mj-lt"/>
              <a:buNone/>
            </a:pPr>
            <a:r>
              <a:rPr lang="fr-FR" sz="750" b="1" i="0" kern="1200" dirty="0">
                <a:solidFill>
                  <a:schemeClr val="tx1"/>
                </a:solidFill>
                <a:effectLst/>
                <a:latin typeface="Comic Sans MS" panose="030F0902030302020204" pitchFamily="66" charset="0"/>
                <a:ea typeface="+mn-ea"/>
                <a:cs typeface="+mn-cs"/>
              </a:rPr>
              <a:t>les autocollants </a:t>
            </a:r>
            <a:r>
              <a:rPr lang="fr-FR" sz="750" b="0" i="0" kern="1200" dirty="0">
                <a:solidFill>
                  <a:schemeClr val="tx1"/>
                </a:solidFill>
                <a:effectLst/>
                <a:latin typeface="Comic Sans MS" panose="030F0902030302020204" pitchFamily="66" charset="0"/>
                <a:ea typeface="+mn-ea"/>
                <a:cs typeface="+mn-cs"/>
              </a:rPr>
              <a:t>- stickers </a:t>
            </a:r>
          </a:p>
        </p:txBody>
      </p:sp>
      <p:pic>
        <p:nvPicPr>
          <p:cNvPr id="13" name="Picture 12" descr="A black text on a white background&#10;&#10;Description automatically generated">
            <a:extLst>
              <a:ext uri="{FF2B5EF4-FFF2-40B4-BE49-F238E27FC236}">
                <a16:creationId xmlns:a16="http://schemas.microsoft.com/office/drawing/2014/main" id="{51E24B4B-00C5-D2FF-6F3C-38E5378C4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884" y="4581847"/>
            <a:ext cx="1243198" cy="669414"/>
          </a:xfrm>
          <a:prstGeom prst="rect">
            <a:avLst/>
          </a:prstGeom>
        </p:spPr>
      </p:pic>
      <p:graphicFrame>
        <p:nvGraphicFramePr>
          <p:cNvPr id="5" name="Table 4">
            <a:extLst>
              <a:ext uri="{FF2B5EF4-FFF2-40B4-BE49-F238E27FC236}">
                <a16:creationId xmlns:a16="http://schemas.microsoft.com/office/drawing/2014/main" id="{4E006433-AB79-47CC-2228-9758188891C4}"/>
              </a:ext>
            </a:extLst>
          </p:cNvPr>
          <p:cNvGraphicFramePr>
            <a:graphicFrameLocks noGrp="1"/>
          </p:cNvGraphicFramePr>
          <p:nvPr>
            <p:extLst>
              <p:ext uri="{D42A27DB-BD31-4B8C-83A1-F6EECF244321}">
                <p14:modId xmlns:p14="http://schemas.microsoft.com/office/powerpoint/2010/main" val="1799251443"/>
              </p:ext>
            </p:extLst>
          </p:nvPr>
        </p:nvGraphicFramePr>
        <p:xfrm>
          <a:off x="1208655" y="96295"/>
          <a:ext cx="6347085" cy="594360"/>
        </p:xfrm>
        <a:graphic>
          <a:graphicData uri="http://schemas.openxmlformats.org/drawingml/2006/table">
            <a:tbl>
              <a:tblPr firstRow="1" bandRow="1">
                <a:tableStyleId>{5C22544A-7EE6-4342-B048-85BDC9FD1C3A}</a:tableStyleId>
              </a:tblPr>
              <a:tblGrid>
                <a:gridCol w="788175">
                  <a:extLst>
                    <a:ext uri="{9D8B030D-6E8A-4147-A177-3AD203B41FA5}">
                      <a16:colId xmlns:a16="http://schemas.microsoft.com/office/drawing/2014/main" val="89524016"/>
                    </a:ext>
                  </a:extLst>
                </a:gridCol>
                <a:gridCol w="794130">
                  <a:extLst>
                    <a:ext uri="{9D8B030D-6E8A-4147-A177-3AD203B41FA5}">
                      <a16:colId xmlns:a16="http://schemas.microsoft.com/office/drawing/2014/main" val="603910328"/>
                    </a:ext>
                  </a:extLst>
                </a:gridCol>
                <a:gridCol w="885160">
                  <a:extLst>
                    <a:ext uri="{9D8B030D-6E8A-4147-A177-3AD203B41FA5}">
                      <a16:colId xmlns:a16="http://schemas.microsoft.com/office/drawing/2014/main" val="181623302"/>
                    </a:ext>
                  </a:extLst>
                </a:gridCol>
                <a:gridCol w="703100">
                  <a:extLst>
                    <a:ext uri="{9D8B030D-6E8A-4147-A177-3AD203B41FA5}">
                      <a16:colId xmlns:a16="http://schemas.microsoft.com/office/drawing/2014/main" val="3905022566"/>
                    </a:ext>
                  </a:extLst>
                </a:gridCol>
                <a:gridCol w="794130">
                  <a:extLst>
                    <a:ext uri="{9D8B030D-6E8A-4147-A177-3AD203B41FA5}">
                      <a16:colId xmlns:a16="http://schemas.microsoft.com/office/drawing/2014/main" val="3588304087"/>
                    </a:ext>
                  </a:extLst>
                </a:gridCol>
                <a:gridCol w="794130">
                  <a:extLst>
                    <a:ext uri="{9D8B030D-6E8A-4147-A177-3AD203B41FA5}">
                      <a16:colId xmlns:a16="http://schemas.microsoft.com/office/drawing/2014/main" val="1639695607"/>
                    </a:ext>
                  </a:extLst>
                </a:gridCol>
                <a:gridCol w="1250284">
                  <a:extLst>
                    <a:ext uri="{9D8B030D-6E8A-4147-A177-3AD203B41FA5}">
                      <a16:colId xmlns:a16="http://schemas.microsoft.com/office/drawing/2014/main" val="1513316804"/>
                    </a:ext>
                  </a:extLst>
                </a:gridCol>
                <a:gridCol w="337976">
                  <a:extLst>
                    <a:ext uri="{9D8B030D-6E8A-4147-A177-3AD203B41FA5}">
                      <a16:colId xmlns:a16="http://schemas.microsoft.com/office/drawing/2014/main" val="3746724404"/>
                    </a:ext>
                  </a:extLst>
                </a:gridCol>
              </a:tblGrid>
              <a:tr h="477408">
                <a:tc>
                  <a:txBody>
                    <a:bodyPr/>
                    <a:lstStyle/>
                    <a:p>
                      <a:r>
                        <a:rPr lang="en-US" sz="1100" dirty="0">
                          <a:solidFill>
                            <a:schemeClr val="tx1"/>
                          </a:solidFill>
                        </a:rPr>
                        <a:t>Shopping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solidFill>
                            <a:schemeClr val="tx1"/>
                          </a:solidFill>
                        </a:rPr>
                        <a:t>Clothes/ Accessories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solidFill>
                            <a:schemeClr val="tx1"/>
                          </a:solidFill>
                        </a:rPr>
                        <a:t>Souvenirs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In the Shop / Complaints</a:t>
                      </a:r>
                    </a:p>
                    <a:p>
                      <a:r>
                        <a:rPr lang="en-US" sz="1100" dirty="0">
                          <a:solidFill>
                            <a:schemeClr val="tx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552394"/>
                  </a:ext>
                </a:extLst>
              </a:tr>
            </a:tbl>
          </a:graphicData>
        </a:graphic>
      </p:graphicFrame>
      <p:sp>
        <p:nvSpPr>
          <p:cNvPr id="12" name="TextBox 11">
            <a:extLst>
              <a:ext uri="{FF2B5EF4-FFF2-40B4-BE49-F238E27FC236}">
                <a16:creationId xmlns:a16="http://schemas.microsoft.com/office/drawing/2014/main" id="{00C04354-67C0-B94F-B90D-7BB17419AD05}"/>
              </a:ext>
            </a:extLst>
          </p:cNvPr>
          <p:cNvSpPr txBox="1"/>
          <p:nvPr/>
        </p:nvSpPr>
        <p:spPr>
          <a:xfrm>
            <a:off x="0" y="111098"/>
            <a:ext cx="2838893" cy="369332"/>
          </a:xfrm>
          <a:prstGeom prst="rect">
            <a:avLst/>
          </a:prstGeom>
          <a:noFill/>
        </p:spPr>
        <p:txBody>
          <a:bodyPr wrap="square">
            <a:spAutoFit/>
          </a:bodyPr>
          <a:lstStyle/>
          <a:p>
            <a:r>
              <a:rPr lang="en-US" dirty="0"/>
              <a:t>My Town</a:t>
            </a:r>
          </a:p>
        </p:txBody>
      </p:sp>
      <p:pic>
        <p:nvPicPr>
          <p:cNvPr id="15" name="Picture 14" descr="A qr code with a few squares&#10;&#10;Description automatically generated">
            <a:extLst>
              <a:ext uri="{FF2B5EF4-FFF2-40B4-BE49-F238E27FC236}">
                <a16:creationId xmlns:a16="http://schemas.microsoft.com/office/drawing/2014/main" id="{311D4CAE-FB2B-DBE7-9AE1-D800F9174A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9819" y="51208"/>
            <a:ext cx="588449" cy="588449"/>
          </a:xfrm>
          <a:prstGeom prst="rect">
            <a:avLst/>
          </a:prstGeom>
        </p:spPr>
      </p:pic>
      <p:pic>
        <p:nvPicPr>
          <p:cNvPr id="18" name="Picture 17" descr="A qr code on a white background&#10;&#10;Description automatically generated">
            <a:extLst>
              <a:ext uri="{FF2B5EF4-FFF2-40B4-BE49-F238E27FC236}">
                <a16:creationId xmlns:a16="http://schemas.microsoft.com/office/drawing/2014/main" id="{A64AC8BE-44E7-3E81-FFA0-5F2F24FBE5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0871" y="51208"/>
            <a:ext cx="588449" cy="588449"/>
          </a:xfrm>
          <a:prstGeom prst="rect">
            <a:avLst/>
          </a:prstGeom>
        </p:spPr>
      </p:pic>
      <p:pic>
        <p:nvPicPr>
          <p:cNvPr id="23" name="Picture 22" descr="A qr code with black squares&#10;&#10;Description automatically generated">
            <a:extLst>
              <a:ext uri="{FF2B5EF4-FFF2-40B4-BE49-F238E27FC236}">
                <a16:creationId xmlns:a16="http://schemas.microsoft.com/office/drawing/2014/main" id="{5B73010E-EB7B-4755-1C50-7E64099B74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1851" y="55675"/>
            <a:ext cx="588449" cy="588449"/>
          </a:xfrm>
          <a:prstGeom prst="rect">
            <a:avLst/>
          </a:prstGeom>
        </p:spPr>
      </p:pic>
      <p:pic>
        <p:nvPicPr>
          <p:cNvPr id="26" name="Picture 25" descr="A qr code with a few black squares&#10;&#10;Description automatically generated">
            <a:extLst>
              <a:ext uri="{FF2B5EF4-FFF2-40B4-BE49-F238E27FC236}">
                <a16:creationId xmlns:a16="http://schemas.microsoft.com/office/drawing/2014/main" id="{215E7846-0999-1E54-4C56-856617A927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2463" y="45675"/>
            <a:ext cx="588450" cy="588450"/>
          </a:xfrm>
          <a:prstGeom prst="rect">
            <a:avLst/>
          </a:prstGeom>
        </p:spPr>
      </p:pic>
    </p:spTree>
    <p:extLst>
      <p:ext uri="{BB962C8B-B14F-4D97-AF65-F5344CB8AC3E}">
        <p14:creationId xmlns:p14="http://schemas.microsoft.com/office/powerpoint/2010/main" val="362390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6387451" y="365400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841912" y="330023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52BB582-9ADC-4B29-9515-9A35275AA31F}"/>
              </a:ext>
            </a:extLst>
          </p:cNvPr>
          <p:cNvSpPr txBox="1"/>
          <p:nvPr/>
        </p:nvSpPr>
        <p:spPr>
          <a:xfrm>
            <a:off x="5867401" y="6186299"/>
            <a:ext cx="3276599" cy="523220"/>
          </a:xfrm>
          <a:prstGeom prst="rect">
            <a:avLst/>
          </a:prstGeom>
          <a:noFill/>
        </p:spPr>
        <p:txBody>
          <a:bodyPr wrap="square" rtlCol="0">
            <a:spAutoFit/>
          </a:bodyPr>
          <a:lstStyle/>
          <a:p>
            <a:pPr algn="ctr"/>
            <a:r>
              <a:rPr lang="en-GB" sz="1400">
                <a:solidFill>
                  <a:srgbClr val="0070C0"/>
                </a:solidFill>
                <a:latin typeface="Comic Sans MS" panose="030F0702030302020204" pitchFamily="66" charset="0"/>
              </a:rPr>
              <a:t>A model text on advantages and disadvantages of the city</a:t>
            </a:r>
          </a:p>
        </p:txBody>
      </p:sp>
      <p:cxnSp>
        <p:nvCxnSpPr>
          <p:cNvPr id="5" name="Straight Arrow Connector 4">
            <a:extLst>
              <a:ext uri="{FF2B5EF4-FFF2-40B4-BE49-F238E27FC236}">
                <a16:creationId xmlns:a16="http://schemas.microsoft.com/office/drawing/2014/main" id="{81D45120-3A05-4619-8E37-2D542CD37916}"/>
              </a:ext>
            </a:extLst>
          </p:cNvPr>
          <p:cNvCxnSpPr>
            <a:cxnSpLocks/>
          </p:cNvCxnSpPr>
          <p:nvPr/>
        </p:nvCxnSpPr>
        <p:spPr>
          <a:xfrm flipV="1">
            <a:off x="6842523" y="6024407"/>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1AAA09A-3EDD-43FD-9809-0382789BF9B8}"/>
              </a:ext>
            </a:extLst>
          </p:cNvPr>
          <p:cNvCxnSpPr>
            <a:cxnSpLocks/>
          </p:cNvCxnSpPr>
          <p:nvPr/>
        </p:nvCxnSpPr>
        <p:spPr>
          <a:xfrm flipV="1">
            <a:off x="7713191" y="6024407"/>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428E4BE-E7A1-4CB5-A8D1-7D2455136E5B}"/>
              </a:ext>
            </a:extLst>
          </p:cNvPr>
          <p:cNvCxnSpPr>
            <a:cxnSpLocks/>
          </p:cNvCxnSpPr>
          <p:nvPr/>
        </p:nvCxnSpPr>
        <p:spPr>
          <a:xfrm flipV="1">
            <a:off x="8505671" y="6024569"/>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971A0BC-2ADD-4212-B387-548D1AB6B50C}"/>
              </a:ext>
            </a:extLst>
          </p:cNvPr>
          <p:cNvGraphicFramePr>
            <a:graphicFrameLocks noGrp="1"/>
          </p:cNvGraphicFramePr>
          <p:nvPr>
            <p:extLst>
              <p:ext uri="{D42A27DB-BD31-4B8C-83A1-F6EECF244321}">
                <p14:modId xmlns:p14="http://schemas.microsoft.com/office/powerpoint/2010/main" val="169604972"/>
              </p:ext>
            </p:extLst>
          </p:nvPr>
        </p:nvGraphicFramePr>
        <p:xfrm>
          <a:off x="119458" y="640798"/>
          <a:ext cx="5847071" cy="2584938"/>
        </p:xfrm>
        <a:graphic>
          <a:graphicData uri="http://schemas.openxmlformats.org/drawingml/2006/table">
            <a:tbl>
              <a:tblPr firstRow="1" bandRow="1">
                <a:tableStyleId>{5C22544A-7EE6-4342-B048-85BDC9FD1C3A}</a:tableStyleId>
              </a:tblPr>
              <a:tblGrid>
                <a:gridCol w="277889">
                  <a:extLst>
                    <a:ext uri="{9D8B030D-6E8A-4147-A177-3AD203B41FA5}">
                      <a16:colId xmlns:a16="http://schemas.microsoft.com/office/drawing/2014/main" val="212312847"/>
                    </a:ext>
                  </a:extLst>
                </a:gridCol>
                <a:gridCol w="1087960">
                  <a:extLst>
                    <a:ext uri="{9D8B030D-6E8A-4147-A177-3AD203B41FA5}">
                      <a16:colId xmlns:a16="http://schemas.microsoft.com/office/drawing/2014/main" val="3813713256"/>
                    </a:ext>
                  </a:extLst>
                </a:gridCol>
                <a:gridCol w="4481222">
                  <a:extLst>
                    <a:ext uri="{9D8B030D-6E8A-4147-A177-3AD203B41FA5}">
                      <a16:colId xmlns:a16="http://schemas.microsoft.com/office/drawing/2014/main" val="899866059"/>
                    </a:ext>
                  </a:extLst>
                </a:gridCol>
              </a:tblGrid>
              <a:tr h="663747">
                <a:tc rowSpan="3">
                  <a:txBody>
                    <a:bodyPr/>
                    <a:lstStyle/>
                    <a:p>
                      <a:pPr algn="ctr"/>
                      <a:r>
                        <a:rPr lang="fr-FR" sz="900" b="0" noProof="0">
                          <a:solidFill>
                            <a:schemeClr val="tx1"/>
                          </a:solidFill>
                          <a:latin typeface="Comic Sans MS" panose="030F0702030302020204" pitchFamily="66" charset="0"/>
                        </a:rPr>
                        <a:t>Advantages and disadvantages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u="none" baseline="0" noProof="0">
                          <a:solidFill>
                            <a:schemeClr val="tx1"/>
                          </a:solidFill>
                          <a:latin typeface="Comic Sans MS" panose="030F0702030302020204" pitchFamily="66" charset="0"/>
                        </a:rPr>
                        <a:t>Le meilleur de vivre en ville c’est que - the best thing about living in the city is that…</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fr-FR" sz="900" b="0" u="none" baseline="0" noProof="0" dirty="0">
                          <a:solidFill>
                            <a:schemeClr val="tx1"/>
                          </a:solidFill>
                          <a:latin typeface="Comic Sans MS" panose="030F0702030302020204" pitchFamily="66" charset="0"/>
                        </a:rPr>
                        <a:t>c’est vraiment facile de se déplacer - </a:t>
                      </a:r>
                      <a:r>
                        <a:rPr lang="fr-FR" sz="900" b="0" u="none" baseline="0" noProof="0" dirty="0" err="1">
                          <a:solidFill>
                            <a:schemeClr val="tx1"/>
                          </a:solidFill>
                          <a:latin typeface="Comic Sans MS" panose="030F0702030302020204" pitchFamily="66" charset="0"/>
                        </a:rPr>
                        <a:t>It's</a:t>
                      </a:r>
                      <a:r>
                        <a:rPr lang="fr-FR" sz="900" b="0" u="none" baseline="0" noProof="0" dirty="0">
                          <a:solidFill>
                            <a:schemeClr val="tx1"/>
                          </a:solidFill>
                          <a:latin typeface="Comic Sans MS" panose="030F0702030302020204" pitchFamily="66" charset="0"/>
                        </a:rPr>
                        <a:t> </a:t>
                      </a:r>
                      <a:r>
                        <a:rPr lang="fr-FR" sz="900" b="0" u="none" baseline="0" noProof="0" dirty="0" err="1">
                          <a:solidFill>
                            <a:schemeClr val="tx1"/>
                          </a:solidFill>
                          <a:latin typeface="Comic Sans MS" panose="030F0702030302020204" pitchFamily="66" charset="0"/>
                        </a:rPr>
                        <a:t>really</a:t>
                      </a:r>
                      <a:r>
                        <a:rPr lang="fr-FR" sz="900" b="0" u="none" baseline="0" noProof="0" dirty="0">
                          <a:solidFill>
                            <a:schemeClr val="tx1"/>
                          </a:solidFill>
                          <a:latin typeface="Comic Sans MS" panose="030F0702030302020204" pitchFamily="66" charset="0"/>
                        </a:rPr>
                        <a:t> </a:t>
                      </a:r>
                      <a:r>
                        <a:rPr lang="fr-FR" sz="900" b="0" u="none" baseline="0" noProof="0" dirty="0" err="1">
                          <a:solidFill>
                            <a:schemeClr val="tx1"/>
                          </a:solidFill>
                          <a:latin typeface="Comic Sans MS" panose="030F0702030302020204" pitchFamily="66" charset="0"/>
                        </a:rPr>
                        <a:t>easy</a:t>
                      </a:r>
                      <a:r>
                        <a:rPr lang="fr-FR" sz="900" b="0" u="none" baseline="0" noProof="0" dirty="0">
                          <a:solidFill>
                            <a:schemeClr val="tx1"/>
                          </a:solidFill>
                          <a:latin typeface="Comic Sans MS" panose="030F0702030302020204" pitchFamily="66" charset="0"/>
                        </a:rPr>
                        <a:t> to </a:t>
                      </a:r>
                      <a:r>
                        <a:rPr lang="fr-FR" sz="900" b="0" u="none" baseline="0" noProof="0" dirty="0" err="1">
                          <a:solidFill>
                            <a:schemeClr val="tx1"/>
                          </a:solidFill>
                          <a:latin typeface="Comic Sans MS" panose="030F0702030302020204" pitchFamily="66" charset="0"/>
                        </a:rPr>
                        <a:t>get</a:t>
                      </a:r>
                      <a:r>
                        <a:rPr lang="fr-FR" sz="900" b="0" u="none" baseline="0" noProof="0" dirty="0">
                          <a:solidFill>
                            <a:schemeClr val="tx1"/>
                          </a:solidFill>
                          <a:latin typeface="Comic Sans MS" panose="030F0702030302020204" pitchFamily="66" charset="0"/>
                        </a:rPr>
                        <a:t> </a:t>
                      </a:r>
                      <a:r>
                        <a:rPr lang="fr-FR" sz="900" b="0" u="none" baseline="0" noProof="0" dirty="0" err="1">
                          <a:solidFill>
                            <a:schemeClr val="tx1"/>
                          </a:solidFill>
                          <a:latin typeface="Comic Sans MS" panose="030F0702030302020204" pitchFamily="66" charset="0"/>
                        </a:rPr>
                        <a:t>around</a:t>
                      </a:r>
                      <a:r>
                        <a:rPr lang="fr-FR" sz="900" b="0" u="none" baseline="0" noProof="0" dirty="0">
                          <a:solidFill>
                            <a:schemeClr val="tx1"/>
                          </a:solidFill>
                          <a:latin typeface="Comic Sans MS" panose="030F0702030302020204" pitchFamily="66" charset="0"/>
                        </a:rPr>
                        <a:t>.</a:t>
                      </a:r>
                    </a:p>
                    <a:p>
                      <a:pPr>
                        <a:lnSpc>
                          <a:spcPct val="100000"/>
                        </a:lnSpc>
                      </a:pPr>
                      <a:r>
                        <a:rPr lang="fr-FR" sz="900" b="0" u="none" baseline="0" noProof="0" dirty="0">
                          <a:solidFill>
                            <a:schemeClr val="tx1"/>
                          </a:solidFill>
                          <a:latin typeface="Comic Sans MS" panose="030F0702030302020204" pitchFamily="66" charset="0"/>
                        </a:rPr>
                        <a:t>il y a un réseau de transports en commun - </a:t>
                      </a:r>
                      <a:r>
                        <a:rPr lang="fr-FR" sz="900" b="0" u="none" baseline="0" noProof="0" dirty="0" err="1">
                          <a:solidFill>
                            <a:schemeClr val="tx1"/>
                          </a:solidFill>
                          <a:latin typeface="Comic Sans MS" panose="030F0702030302020204" pitchFamily="66" charset="0"/>
                        </a:rPr>
                        <a:t>There's</a:t>
                      </a:r>
                      <a:r>
                        <a:rPr lang="fr-FR" sz="900" b="0" u="none" baseline="0" noProof="0" dirty="0">
                          <a:solidFill>
                            <a:schemeClr val="tx1"/>
                          </a:solidFill>
                          <a:latin typeface="Comic Sans MS" panose="030F0702030302020204" pitchFamily="66" charset="0"/>
                        </a:rPr>
                        <a:t> a public transport network.</a:t>
                      </a:r>
                    </a:p>
                    <a:p>
                      <a:pPr>
                        <a:lnSpc>
                          <a:spcPct val="100000"/>
                        </a:lnSpc>
                      </a:pPr>
                      <a:r>
                        <a:rPr lang="fr-FR" sz="900" b="0" u="none" baseline="0" noProof="0" dirty="0">
                          <a:solidFill>
                            <a:schemeClr val="tx1"/>
                          </a:solidFill>
                          <a:latin typeface="Comic Sans MS" panose="030F0702030302020204" pitchFamily="66" charset="0"/>
                        </a:rPr>
                        <a:t>il y a tellement de choses à faire - </a:t>
                      </a:r>
                      <a:r>
                        <a:rPr lang="fr-FR" sz="900" b="0" u="none" baseline="0" noProof="0" dirty="0" err="1">
                          <a:solidFill>
                            <a:schemeClr val="tx1"/>
                          </a:solidFill>
                          <a:latin typeface="Comic Sans MS" panose="030F0702030302020204" pitchFamily="66" charset="0"/>
                        </a:rPr>
                        <a:t>There's</a:t>
                      </a:r>
                      <a:r>
                        <a:rPr lang="fr-FR" sz="900" b="0" u="none" baseline="0" noProof="0" dirty="0">
                          <a:solidFill>
                            <a:schemeClr val="tx1"/>
                          </a:solidFill>
                          <a:latin typeface="Comic Sans MS" panose="030F0702030302020204" pitchFamily="66" charset="0"/>
                        </a:rPr>
                        <a:t> </a:t>
                      </a:r>
                      <a:r>
                        <a:rPr lang="fr-FR" sz="900" b="0" u="none" baseline="0" noProof="0" dirty="0" err="1">
                          <a:solidFill>
                            <a:schemeClr val="tx1"/>
                          </a:solidFill>
                          <a:latin typeface="Comic Sans MS" panose="030F0702030302020204" pitchFamily="66" charset="0"/>
                        </a:rPr>
                        <a:t>so</a:t>
                      </a:r>
                      <a:r>
                        <a:rPr lang="fr-FR" sz="900" b="0" u="none" baseline="0" noProof="0" dirty="0">
                          <a:solidFill>
                            <a:schemeClr val="tx1"/>
                          </a:solidFill>
                          <a:latin typeface="Comic Sans MS" panose="030F0702030302020204" pitchFamily="66" charset="0"/>
                        </a:rPr>
                        <a:t> </a:t>
                      </a:r>
                      <a:r>
                        <a:rPr lang="fr-FR" sz="900" b="0" u="none" baseline="0" noProof="0" dirty="0" err="1">
                          <a:solidFill>
                            <a:schemeClr val="tx1"/>
                          </a:solidFill>
                          <a:latin typeface="Comic Sans MS" panose="030F0702030302020204" pitchFamily="66" charset="0"/>
                        </a:rPr>
                        <a:t>much</a:t>
                      </a:r>
                      <a:r>
                        <a:rPr lang="fr-FR" sz="900" b="0" u="none" baseline="0" noProof="0" dirty="0">
                          <a:solidFill>
                            <a:schemeClr val="tx1"/>
                          </a:solidFill>
                          <a:latin typeface="Comic Sans MS" panose="030F0702030302020204" pitchFamily="66" charset="0"/>
                        </a:rPr>
                        <a:t> to do.</a:t>
                      </a:r>
                    </a:p>
                    <a:p>
                      <a:pPr>
                        <a:lnSpc>
                          <a:spcPct val="100000"/>
                        </a:lnSpc>
                      </a:pPr>
                      <a:r>
                        <a:rPr lang="fr-FR" sz="900" b="0" u="none" baseline="0" noProof="0" dirty="0">
                          <a:solidFill>
                            <a:schemeClr val="tx1"/>
                          </a:solidFill>
                          <a:latin typeface="Comic Sans MS" panose="030F0702030302020204" pitchFamily="66" charset="0"/>
                        </a:rPr>
                        <a:t>il y a beaucoup d'opportunités de travail - There are lots of job </a:t>
                      </a:r>
                      <a:r>
                        <a:rPr lang="fr-FR" sz="900" b="0" u="none" baseline="0" noProof="0" dirty="0" err="1">
                          <a:solidFill>
                            <a:schemeClr val="tx1"/>
                          </a:solidFill>
                          <a:latin typeface="Comic Sans MS" panose="030F0702030302020204" pitchFamily="66" charset="0"/>
                        </a:rPr>
                        <a:t>opportunities</a:t>
                      </a:r>
                      <a:r>
                        <a:rPr lang="fr-FR" sz="900" b="0" u="none" baseline="0" noProof="0" dirty="0">
                          <a:solidFill>
                            <a:schemeClr val="tx1"/>
                          </a:solidFill>
                          <a:latin typeface="Comic Sans MS" panose="030F0702030302020204" pitchFamily="66" charset="0"/>
                        </a:rPr>
                        <a:t>.</a:t>
                      </a:r>
                    </a:p>
                    <a:p>
                      <a:pPr>
                        <a:lnSpc>
                          <a:spcPct val="100000"/>
                        </a:lnSpc>
                      </a:pPr>
                      <a:r>
                        <a:rPr lang="fr-FR" sz="900" b="0" u="none" baseline="0" noProof="0" dirty="0">
                          <a:solidFill>
                            <a:schemeClr val="tx1"/>
                          </a:solidFill>
                          <a:latin typeface="Comic Sans MS" panose="030F0702030302020204" pitchFamily="66" charset="0"/>
                        </a:rPr>
                        <a:t>la vie est plus intéressante - Life </a:t>
                      </a:r>
                      <a:r>
                        <a:rPr lang="fr-FR" sz="900" b="0" u="none" baseline="0" noProof="0" dirty="0" err="1">
                          <a:solidFill>
                            <a:schemeClr val="tx1"/>
                          </a:solidFill>
                          <a:latin typeface="Comic Sans MS" panose="030F0702030302020204" pitchFamily="66" charset="0"/>
                        </a:rPr>
                        <a:t>is</a:t>
                      </a:r>
                      <a:r>
                        <a:rPr lang="fr-FR" sz="900" b="0" u="none" baseline="0" noProof="0" dirty="0">
                          <a:solidFill>
                            <a:schemeClr val="tx1"/>
                          </a:solidFill>
                          <a:latin typeface="Comic Sans MS" panose="030F0702030302020204" pitchFamily="66" charset="0"/>
                        </a:rPr>
                        <a:t> more </a:t>
                      </a:r>
                      <a:r>
                        <a:rPr lang="fr-FR" sz="900" b="0" u="none" baseline="0" noProof="0" dirty="0" err="1">
                          <a:solidFill>
                            <a:schemeClr val="tx1"/>
                          </a:solidFill>
                          <a:latin typeface="Comic Sans MS" panose="030F0702030302020204" pitchFamily="66" charset="0"/>
                        </a:rPr>
                        <a:t>interesting</a:t>
                      </a:r>
                      <a:r>
                        <a:rPr lang="fr-FR" sz="900" b="0" u="none" baseline="0" noProof="0" dirty="0">
                          <a:solidFill>
                            <a:schemeClr val="tx1"/>
                          </a:solidFill>
                          <a:latin typeface="Comic Sans MS" panose="030F0702030302020204" pitchFamily="66" charset="0"/>
                        </a:rPr>
                        <a:t>.</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r h="548081">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u="none" baseline="0" noProof="0" dirty="0">
                          <a:latin typeface="Comic Sans MS" panose="030F0702030302020204" pitchFamily="66" charset="0"/>
                        </a:rPr>
                        <a:t>le pire c’est que - the </a:t>
                      </a:r>
                      <a:r>
                        <a:rPr lang="fr-FR" sz="900" b="0" u="none" baseline="0" noProof="0" dirty="0" err="1">
                          <a:latin typeface="Comic Sans MS" panose="030F0702030302020204" pitchFamily="66" charset="0"/>
                        </a:rPr>
                        <a:t>worst</a:t>
                      </a:r>
                      <a:r>
                        <a:rPr lang="fr-FR" sz="900" b="0" u="none" baseline="0" noProof="0" dirty="0">
                          <a:latin typeface="Comic Sans MS" panose="030F0702030302020204" pitchFamily="66" charset="0"/>
                        </a:rPr>
                        <a:t> </a:t>
                      </a:r>
                      <a:r>
                        <a:rPr lang="fr-FR" sz="900" b="0" u="none" baseline="0" noProof="0" dirty="0" err="1">
                          <a:latin typeface="Comic Sans MS" panose="030F0702030302020204" pitchFamily="66" charset="0"/>
                        </a:rPr>
                        <a:t>thing</a:t>
                      </a:r>
                      <a:r>
                        <a:rPr lang="fr-FR" sz="900" b="0" u="none" baseline="0" noProof="0" dirty="0">
                          <a:latin typeface="Comic Sans MS" panose="030F0702030302020204" pitchFamily="66" charset="0"/>
                        </a:rPr>
                        <a:t> </a:t>
                      </a:r>
                      <a:r>
                        <a:rPr lang="fr-FR" sz="900" b="0" u="none" baseline="0" noProof="0" dirty="0" err="1">
                          <a:latin typeface="Comic Sans MS" panose="030F0702030302020204" pitchFamily="66" charset="0"/>
                        </a:rPr>
                        <a:t>is</a:t>
                      </a:r>
                      <a:r>
                        <a:rPr lang="fr-FR" sz="900" b="0" u="none" baseline="0" noProof="0" dirty="0">
                          <a:latin typeface="Comic Sans MS" panose="030F0702030302020204" pitchFamily="66" charset="0"/>
                        </a:rPr>
                        <a:t> </a:t>
                      </a:r>
                      <a:r>
                        <a:rPr lang="fr-FR" sz="900" b="0" u="none" baseline="0" noProof="0" dirty="0" err="1">
                          <a:latin typeface="Comic Sans MS" panose="030F0702030302020204" pitchFamily="66" charset="0"/>
                        </a:rPr>
                        <a:t>that</a:t>
                      </a:r>
                      <a:r>
                        <a:rPr lang="fr-FR" sz="900" b="0" u="none" baseline="0" noProof="0" dirty="0">
                          <a:latin typeface="Comic Sans MS" panose="030F0702030302020204" pitchFamily="66" charset="0"/>
                        </a:rPr>
                        <a:t>…</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fr-FR" sz="900" b="0" u="none" baseline="0" noProof="0" dirty="0">
                          <a:latin typeface="Comic Sans MS" panose="030F0702030302020204" pitchFamily="66" charset="0"/>
                        </a:rPr>
                        <a:t>le centre-ville est trop bruyant - the city centre </a:t>
                      </a:r>
                      <a:r>
                        <a:rPr lang="fr-FR" sz="900" b="0" u="none" baseline="0" noProof="0" dirty="0" err="1">
                          <a:latin typeface="Comic Sans MS" panose="030F0702030302020204" pitchFamily="66" charset="0"/>
                        </a:rPr>
                        <a:t>is</a:t>
                      </a:r>
                      <a:r>
                        <a:rPr lang="fr-FR" sz="900" b="0" u="none" baseline="0" noProof="0" dirty="0">
                          <a:latin typeface="Comic Sans MS" panose="030F0702030302020204" pitchFamily="66" charset="0"/>
                        </a:rPr>
                        <a:t> </a:t>
                      </a:r>
                      <a:r>
                        <a:rPr lang="fr-FR" sz="900" b="0" u="none" baseline="0" noProof="0" dirty="0" err="1">
                          <a:latin typeface="Comic Sans MS" panose="030F0702030302020204" pitchFamily="66" charset="0"/>
                        </a:rPr>
                        <a:t>too</a:t>
                      </a:r>
                      <a:r>
                        <a:rPr lang="fr-FR" sz="900" b="0" u="none" baseline="0" noProof="0" dirty="0">
                          <a:latin typeface="Comic Sans MS" panose="030F0702030302020204" pitchFamily="66" charset="0"/>
                        </a:rPr>
                        <a:t> </a:t>
                      </a:r>
                      <a:r>
                        <a:rPr lang="fr-FR" sz="900" b="0" u="none" baseline="0" noProof="0" dirty="0" err="1">
                          <a:latin typeface="Comic Sans MS" panose="030F0702030302020204" pitchFamily="66" charset="0"/>
                        </a:rPr>
                        <a:t>noisy</a:t>
                      </a:r>
                      <a:endParaRPr lang="fr-FR" sz="900" b="0" u="none" baseline="0" noProof="0" dirty="0">
                        <a:latin typeface="Comic Sans MS" panose="030F0702030302020204" pitchFamily="66" charset="0"/>
                      </a:endParaRPr>
                    </a:p>
                    <a:p>
                      <a:pPr>
                        <a:lnSpc>
                          <a:spcPct val="100000"/>
                        </a:lnSpc>
                      </a:pPr>
                      <a:r>
                        <a:rPr lang="fr-FR" sz="900" b="0" u="none" baseline="0" noProof="0" dirty="0">
                          <a:latin typeface="Comic Sans MS" panose="030F0702030302020204" pitchFamily="66" charset="0"/>
                        </a:rPr>
                        <a:t>il y a trop de trafic - </a:t>
                      </a:r>
                      <a:r>
                        <a:rPr lang="fr-FR" sz="900" b="0" u="none" baseline="0" noProof="0" dirty="0" err="1">
                          <a:latin typeface="Comic Sans MS" panose="030F0702030302020204" pitchFamily="66" charset="0"/>
                        </a:rPr>
                        <a:t>there's</a:t>
                      </a:r>
                      <a:r>
                        <a:rPr lang="fr-FR" sz="900" b="0" u="none" baseline="0" noProof="0" dirty="0">
                          <a:latin typeface="Comic Sans MS" panose="030F0702030302020204" pitchFamily="66" charset="0"/>
                        </a:rPr>
                        <a:t> </a:t>
                      </a:r>
                      <a:r>
                        <a:rPr lang="fr-FR" sz="900" b="0" u="none" baseline="0" noProof="0" dirty="0" err="1">
                          <a:latin typeface="Comic Sans MS" panose="030F0702030302020204" pitchFamily="66" charset="0"/>
                        </a:rPr>
                        <a:t>so</a:t>
                      </a:r>
                      <a:r>
                        <a:rPr lang="fr-FR" sz="900" b="0" u="none" baseline="0" noProof="0" dirty="0">
                          <a:latin typeface="Comic Sans MS" panose="030F0702030302020204" pitchFamily="66" charset="0"/>
                        </a:rPr>
                        <a:t> </a:t>
                      </a:r>
                      <a:r>
                        <a:rPr lang="fr-FR" sz="900" b="0" u="none" baseline="0" noProof="0" dirty="0" err="1">
                          <a:latin typeface="Comic Sans MS" panose="030F0702030302020204" pitchFamily="66" charset="0"/>
                        </a:rPr>
                        <a:t>much</a:t>
                      </a:r>
                      <a:r>
                        <a:rPr lang="fr-FR" sz="900" b="0" u="none" baseline="0" noProof="0" dirty="0">
                          <a:latin typeface="Comic Sans MS" panose="030F0702030302020204" pitchFamily="66" charset="0"/>
                        </a:rPr>
                        <a:t> </a:t>
                      </a:r>
                      <a:r>
                        <a:rPr lang="fr-FR" sz="900" b="0" u="none" baseline="0" noProof="0" dirty="0" err="1">
                          <a:latin typeface="Comic Sans MS" panose="030F0702030302020204" pitchFamily="66" charset="0"/>
                        </a:rPr>
                        <a:t>traffic</a:t>
                      </a:r>
                      <a:endParaRPr lang="fr-FR" sz="900" b="0" u="none" baseline="0" noProof="0" dirty="0">
                        <a:latin typeface="Comic Sans MS" panose="030F0702030302020204" pitchFamily="66" charset="0"/>
                      </a:endParaRPr>
                    </a:p>
                    <a:p>
                      <a:pPr>
                        <a:lnSpc>
                          <a:spcPct val="100000"/>
                        </a:lnSpc>
                      </a:pPr>
                      <a:r>
                        <a:rPr lang="fr-FR" sz="900" b="0" u="none" baseline="0" noProof="0" dirty="0">
                          <a:latin typeface="Comic Sans MS" panose="030F0702030302020204" pitchFamily="66" charset="0"/>
                        </a:rPr>
                        <a:t>la vie est trop chaotique - life </a:t>
                      </a:r>
                      <a:r>
                        <a:rPr lang="fr-FR" sz="900" b="0" u="none" baseline="0" noProof="0" dirty="0" err="1">
                          <a:latin typeface="Comic Sans MS" panose="030F0702030302020204" pitchFamily="66" charset="0"/>
                        </a:rPr>
                        <a:t>is</a:t>
                      </a:r>
                      <a:r>
                        <a:rPr lang="fr-FR" sz="900" b="0" u="none" baseline="0" noProof="0" dirty="0">
                          <a:latin typeface="Comic Sans MS" panose="030F0702030302020204" pitchFamily="66" charset="0"/>
                        </a:rPr>
                        <a:t> </a:t>
                      </a:r>
                      <a:r>
                        <a:rPr lang="fr-FR" sz="900" b="0" u="none" baseline="0" noProof="0" dirty="0" err="1">
                          <a:latin typeface="Comic Sans MS" panose="030F0702030302020204" pitchFamily="66" charset="0"/>
                        </a:rPr>
                        <a:t>too</a:t>
                      </a:r>
                      <a:r>
                        <a:rPr lang="fr-FR" sz="900" b="0" u="none" baseline="0" noProof="0" dirty="0">
                          <a:latin typeface="Comic Sans MS" panose="030F0702030302020204" pitchFamily="66" charset="0"/>
                        </a:rPr>
                        <a:t> </a:t>
                      </a:r>
                      <a:r>
                        <a:rPr lang="fr-FR" sz="900" b="0" u="none" baseline="0" noProof="0" dirty="0" err="1">
                          <a:latin typeface="Comic Sans MS" panose="030F0702030302020204" pitchFamily="66" charset="0"/>
                        </a:rPr>
                        <a:t>hectic</a:t>
                      </a:r>
                      <a:endParaRPr lang="fr-FR" sz="900" b="0" u="none" baseline="0" noProof="0" dirty="0">
                        <a:latin typeface="Comic Sans MS" panose="030F0702030302020204" pitchFamily="66" charset="0"/>
                      </a:endParaRPr>
                    </a:p>
                    <a:p>
                      <a:pPr>
                        <a:lnSpc>
                          <a:spcPct val="100000"/>
                        </a:lnSpc>
                      </a:pPr>
                      <a:r>
                        <a:rPr lang="fr-FR" sz="900" b="0" u="none" baseline="0" noProof="0" dirty="0">
                          <a:latin typeface="Comic Sans MS" panose="030F0702030302020204" pitchFamily="66" charset="0"/>
                        </a:rPr>
                        <a:t>les gens ne se connaissent pas - people </a:t>
                      </a:r>
                      <a:r>
                        <a:rPr lang="fr-FR" sz="900" b="0" u="none" baseline="0" noProof="0" dirty="0" err="1">
                          <a:latin typeface="Comic Sans MS" panose="030F0702030302020204" pitchFamily="66" charset="0"/>
                        </a:rPr>
                        <a:t>don't</a:t>
                      </a:r>
                      <a:r>
                        <a:rPr lang="fr-FR" sz="900" b="0" u="none" baseline="0" noProof="0" dirty="0">
                          <a:latin typeface="Comic Sans MS" panose="030F0702030302020204" pitchFamily="66" charset="0"/>
                        </a:rPr>
                        <a:t> know </a:t>
                      </a:r>
                      <a:r>
                        <a:rPr lang="fr-FR" sz="900" b="0" u="none" baseline="0" noProof="0" dirty="0" err="1">
                          <a:latin typeface="Comic Sans MS" panose="030F0702030302020204" pitchFamily="66" charset="0"/>
                        </a:rPr>
                        <a:t>each</a:t>
                      </a:r>
                      <a:r>
                        <a:rPr lang="fr-FR" sz="900" b="0" u="none" baseline="0" noProof="0" dirty="0">
                          <a:latin typeface="Comic Sans MS" panose="030F0702030302020204" pitchFamily="66" charset="0"/>
                        </a:rPr>
                        <a:t> </a:t>
                      </a:r>
                      <a:r>
                        <a:rPr lang="fr-FR" sz="900" b="0" u="none" baseline="0" noProof="0" dirty="0" err="1">
                          <a:latin typeface="Comic Sans MS" panose="030F0702030302020204" pitchFamily="66" charset="0"/>
                        </a:rPr>
                        <a:t>other</a:t>
                      </a:r>
                      <a:endParaRPr lang="fr-FR" sz="900" b="0" u="none" baseline="0" noProof="0" dirty="0">
                        <a:latin typeface="Comic Sans MS" panose="030F0702030302020204" pitchFamily="66" charset="0"/>
                      </a:endParaRPr>
                    </a:p>
                    <a:p>
                      <a:pPr>
                        <a:lnSpc>
                          <a:spcPct val="100000"/>
                        </a:lnSpc>
                      </a:pPr>
                      <a:r>
                        <a:rPr lang="fr-FR" sz="900" b="0" u="none" baseline="0" noProof="0" dirty="0">
                          <a:latin typeface="Comic Sans MS" panose="030F0702030302020204" pitchFamily="66" charset="0"/>
                        </a:rPr>
                        <a:t>il y a trop de pollution - </a:t>
                      </a:r>
                      <a:r>
                        <a:rPr lang="fr-FR" sz="900" b="0" u="none" baseline="0" noProof="0" dirty="0" err="1">
                          <a:latin typeface="Comic Sans MS" panose="030F0702030302020204" pitchFamily="66" charset="0"/>
                        </a:rPr>
                        <a:t>there's</a:t>
                      </a:r>
                      <a:r>
                        <a:rPr lang="fr-FR" sz="900" b="0" u="none" baseline="0" noProof="0" dirty="0">
                          <a:latin typeface="Comic Sans MS" panose="030F0702030302020204" pitchFamily="66" charset="0"/>
                        </a:rPr>
                        <a:t> </a:t>
                      </a:r>
                      <a:r>
                        <a:rPr lang="fr-FR" sz="900" b="0" u="none" baseline="0" noProof="0" dirty="0" err="1">
                          <a:latin typeface="Comic Sans MS" panose="030F0702030302020204" pitchFamily="66" charset="0"/>
                        </a:rPr>
                        <a:t>too</a:t>
                      </a:r>
                      <a:r>
                        <a:rPr lang="fr-FR" sz="900" b="0" u="none" baseline="0" noProof="0" dirty="0">
                          <a:latin typeface="Comic Sans MS" panose="030F0702030302020204" pitchFamily="66" charset="0"/>
                        </a:rPr>
                        <a:t> </a:t>
                      </a:r>
                      <a:r>
                        <a:rPr lang="fr-FR" sz="900" b="0" u="none" baseline="0" noProof="0" dirty="0" err="1">
                          <a:latin typeface="Comic Sans MS" panose="030F0702030302020204" pitchFamily="66" charset="0"/>
                        </a:rPr>
                        <a:t>much</a:t>
                      </a:r>
                      <a:r>
                        <a:rPr lang="fr-FR" sz="900" b="0" u="none" baseline="0" noProof="0" dirty="0">
                          <a:latin typeface="Comic Sans MS" panose="030F0702030302020204" pitchFamily="66" charset="0"/>
                        </a:rPr>
                        <a:t> pollution</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8439929"/>
                  </a:ext>
                </a:extLst>
              </a:tr>
              <a:tr h="498964">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u="none" baseline="0" noProof="0">
                          <a:latin typeface="Comic Sans MS" panose="030F0702030302020204" pitchFamily="66" charset="0"/>
                        </a:rPr>
                        <a:t>Dans la campagne- in the countryside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fr-FR" sz="900" b="0" u="none" baseline="0" noProof="0" dirty="0">
                          <a:latin typeface="Comic Sans MS" panose="030F0702030302020204" pitchFamily="66" charset="0"/>
                        </a:rPr>
                        <a:t>le transport en commun n’est pas fiable - the public transport </a:t>
                      </a:r>
                      <a:r>
                        <a:rPr lang="fr-FR" sz="900" b="0" u="none" baseline="0" noProof="0" dirty="0" err="1">
                          <a:latin typeface="Comic Sans MS" panose="030F0702030302020204" pitchFamily="66" charset="0"/>
                        </a:rPr>
                        <a:t>isn’t</a:t>
                      </a:r>
                      <a:r>
                        <a:rPr lang="fr-FR" sz="900" b="0" u="none" baseline="0" noProof="0" dirty="0">
                          <a:latin typeface="Comic Sans MS" panose="030F0702030302020204" pitchFamily="66" charset="0"/>
                        </a:rPr>
                        <a:t> reliable</a:t>
                      </a:r>
                    </a:p>
                    <a:p>
                      <a:pPr>
                        <a:lnSpc>
                          <a:spcPct val="100000"/>
                        </a:lnSpc>
                      </a:pPr>
                      <a:r>
                        <a:rPr lang="fr-FR" sz="900" b="0" u="none" baseline="0" noProof="0" dirty="0">
                          <a:latin typeface="Comic Sans MS" panose="030F0702030302020204" pitchFamily="66" charset="0"/>
                        </a:rPr>
                        <a:t>il y a beaucoup de chômage - </a:t>
                      </a:r>
                      <a:r>
                        <a:rPr lang="fr-FR" sz="900" b="0" u="none" baseline="0" noProof="0" dirty="0" err="1">
                          <a:latin typeface="Comic Sans MS" panose="030F0702030302020204" pitchFamily="66" charset="0"/>
                        </a:rPr>
                        <a:t>there’s</a:t>
                      </a:r>
                      <a:r>
                        <a:rPr lang="fr-FR" sz="900" b="0" u="none" baseline="0" noProof="0" dirty="0">
                          <a:latin typeface="Comic Sans MS" panose="030F0702030302020204" pitchFamily="66" charset="0"/>
                        </a:rPr>
                        <a:t> </a:t>
                      </a:r>
                      <a:r>
                        <a:rPr lang="fr-FR" sz="900" b="0" u="none" baseline="0" noProof="0" dirty="0" err="1">
                          <a:latin typeface="Comic Sans MS" panose="030F0702030302020204" pitchFamily="66" charset="0"/>
                        </a:rPr>
                        <a:t>quite</a:t>
                      </a:r>
                      <a:r>
                        <a:rPr lang="fr-FR" sz="900" b="0" u="none" baseline="0" noProof="0" dirty="0">
                          <a:latin typeface="Comic Sans MS" panose="030F0702030302020204" pitchFamily="66" charset="0"/>
                        </a:rPr>
                        <a:t> a lot of </a:t>
                      </a:r>
                      <a:r>
                        <a:rPr lang="fr-FR" sz="900" b="0" u="none" baseline="0" noProof="0" dirty="0" err="1">
                          <a:latin typeface="Comic Sans MS" panose="030F0702030302020204" pitchFamily="66" charset="0"/>
                        </a:rPr>
                        <a:t>unemployment</a:t>
                      </a:r>
                      <a:endParaRPr lang="fr-FR" sz="900" b="0" u="none" baseline="0" noProof="0" dirty="0">
                        <a:latin typeface="Comic Sans MS" panose="030F0702030302020204" pitchFamily="66" charset="0"/>
                      </a:endParaRPr>
                    </a:p>
                    <a:p>
                      <a:pPr>
                        <a:lnSpc>
                          <a:spcPct val="100000"/>
                        </a:lnSpc>
                      </a:pPr>
                      <a:r>
                        <a:rPr lang="fr-FR" sz="900" b="0" u="none" baseline="0" noProof="0" dirty="0">
                          <a:latin typeface="Comic Sans MS" panose="030F0702030302020204" pitchFamily="66" charset="0"/>
                        </a:rPr>
                        <a:t>je connais tous les voisins - I know all of </a:t>
                      </a:r>
                      <a:r>
                        <a:rPr lang="fr-FR" sz="900" b="0" u="none" baseline="0" noProof="0" dirty="0" err="1">
                          <a:latin typeface="Comic Sans MS" panose="030F0702030302020204" pitchFamily="66" charset="0"/>
                        </a:rPr>
                        <a:t>my</a:t>
                      </a:r>
                      <a:r>
                        <a:rPr lang="fr-FR" sz="900" b="0" u="none" baseline="0" noProof="0" dirty="0">
                          <a:latin typeface="Comic Sans MS" panose="030F0702030302020204" pitchFamily="66" charset="0"/>
                        </a:rPr>
                        <a:t> </a:t>
                      </a:r>
                      <a:r>
                        <a:rPr lang="fr-FR" sz="900" b="0" u="none" baseline="0" noProof="0" dirty="0" err="1">
                          <a:latin typeface="Comic Sans MS" panose="030F0702030302020204" pitchFamily="66" charset="0"/>
                        </a:rPr>
                        <a:t>neighbours</a:t>
                      </a:r>
                      <a:endParaRPr lang="fr-FR" sz="900" b="0" u="none" baseline="0" noProof="0" dirty="0">
                        <a:latin typeface="Comic Sans MS" panose="030F0702030302020204" pitchFamily="66" charset="0"/>
                      </a:endParaRPr>
                    </a:p>
                    <a:p>
                      <a:pPr>
                        <a:lnSpc>
                          <a:spcPct val="100000"/>
                        </a:lnSpc>
                      </a:pPr>
                      <a:r>
                        <a:rPr lang="fr-FR" sz="900" b="0" u="none" baseline="0" noProof="0" dirty="0">
                          <a:latin typeface="Comic Sans MS" panose="030F0702030302020204" pitchFamily="66" charset="0"/>
                        </a:rPr>
                        <a:t>on peut profiter du plein air - </a:t>
                      </a:r>
                      <a:r>
                        <a:rPr lang="fr-FR" sz="900" b="0" u="none" baseline="0" noProof="0" dirty="0" err="1">
                          <a:latin typeface="Comic Sans MS" panose="030F0702030302020204" pitchFamily="66" charset="0"/>
                        </a:rPr>
                        <a:t>you</a:t>
                      </a:r>
                      <a:r>
                        <a:rPr lang="fr-FR" sz="900" b="0" u="none" baseline="0" noProof="0" dirty="0">
                          <a:latin typeface="Comic Sans MS" panose="030F0702030302020204" pitchFamily="66" charset="0"/>
                        </a:rPr>
                        <a:t> can </a:t>
                      </a:r>
                      <a:r>
                        <a:rPr lang="fr-FR" sz="900" b="0" u="none" baseline="0" noProof="0" dirty="0" err="1">
                          <a:latin typeface="Comic Sans MS" panose="030F0702030302020204" pitchFamily="66" charset="0"/>
                        </a:rPr>
                        <a:t>enjoy</a:t>
                      </a:r>
                      <a:r>
                        <a:rPr lang="fr-FR" sz="900" b="0" u="none" baseline="0" noProof="0" dirty="0">
                          <a:latin typeface="Comic Sans MS" panose="030F0702030302020204" pitchFamily="66" charset="0"/>
                        </a:rPr>
                        <a:t> the </a:t>
                      </a:r>
                      <a:r>
                        <a:rPr lang="fr-FR" sz="900" b="0" u="none" baseline="0" noProof="0" dirty="0" err="1">
                          <a:latin typeface="Comic Sans MS" panose="030F0702030302020204" pitchFamily="66" charset="0"/>
                        </a:rPr>
                        <a:t>fresh</a:t>
                      </a:r>
                      <a:r>
                        <a:rPr lang="fr-FR" sz="900" b="0" u="none" baseline="0" noProof="0" dirty="0">
                          <a:latin typeface="Comic Sans MS" panose="030F0702030302020204" pitchFamily="66" charset="0"/>
                        </a:rPr>
                        <a:t> air</a:t>
                      </a:r>
                    </a:p>
                    <a:p>
                      <a:pPr>
                        <a:lnSpc>
                          <a:spcPct val="100000"/>
                        </a:lnSpc>
                      </a:pPr>
                      <a:r>
                        <a:rPr lang="fr-FR" sz="900" b="0" u="none" baseline="0" noProof="0" dirty="0">
                          <a:latin typeface="Comic Sans MS" panose="030F0702030302020204" pitchFamily="66" charset="0"/>
                        </a:rPr>
                        <a:t>la vie est plus calme - life </a:t>
                      </a:r>
                      <a:r>
                        <a:rPr lang="fr-FR" sz="900" b="0" u="none" baseline="0" noProof="0" dirty="0" err="1">
                          <a:latin typeface="Comic Sans MS" panose="030F0702030302020204" pitchFamily="66" charset="0"/>
                        </a:rPr>
                        <a:t>is</a:t>
                      </a:r>
                      <a:r>
                        <a:rPr lang="fr-FR" sz="900" b="0" u="none" baseline="0" noProof="0" dirty="0">
                          <a:latin typeface="Comic Sans MS" panose="030F0702030302020204" pitchFamily="66" charset="0"/>
                        </a:rPr>
                        <a:t> calmer</a:t>
                      </a:r>
                    </a:p>
                    <a:p>
                      <a:pPr>
                        <a:lnSpc>
                          <a:spcPct val="100000"/>
                        </a:lnSpc>
                      </a:pPr>
                      <a:r>
                        <a:rPr lang="fr-FR" sz="900" b="0" u="none" baseline="0" noProof="0" dirty="0">
                          <a:latin typeface="Comic Sans MS" panose="030F0702030302020204" pitchFamily="66" charset="0"/>
                        </a:rPr>
                        <a:t>la vie est plus ennuyeuse - life </a:t>
                      </a:r>
                      <a:r>
                        <a:rPr lang="fr-FR" sz="900" b="0" u="none" baseline="0" noProof="0" dirty="0" err="1">
                          <a:latin typeface="Comic Sans MS" panose="030F0702030302020204" pitchFamily="66" charset="0"/>
                        </a:rPr>
                        <a:t>is</a:t>
                      </a:r>
                      <a:r>
                        <a:rPr lang="fr-FR" sz="900" b="0" u="none" baseline="0" noProof="0" dirty="0">
                          <a:latin typeface="Comic Sans MS" panose="030F0702030302020204" pitchFamily="66" charset="0"/>
                        </a:rPr>
                        <a:t> more </a:t>
                      </a:r>
                      <a:r>
                        <a:rPr lang="fr-FR" sz="900" b="0" u="none" baseline="0" noProof="0" dirty="0" err="1">
                          <a:latin typeface="Comic Sans MS" panose="030F0702030302020204" pitchFamily="66" charset="0"/>
                        </a:rPr>
                        <a:t>boring</a:t>
                      </a:r>
                      <a:endParaRPr lang="fr-FR" sz="900" b="0" u="none" baseline="0" noProof="0" dirty="0">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9554093"/>
                  </a:ext>
                </a:extLst>
              </a:tr>
            </a:tbl>
          </a:graphicData>
        </a:graphic>
      </p:graphicFrame>
      <p:graphicFrame>
        <p:nvGraphicFramePr>
          <p:cNvPr id="11" name="Table 10">
            <a:extLst>
              <a:ext uri="{FF2B5EF4-FFF2-40B4-BE49-F238E27FC236}">
                <a16:creationId xmlns:a16="http://schemas.microsoft.com/office/drawing/2014/main" id="{852F2823-FA2B-4D1A-8982-F77893DCBFC3}"/>
              </a:ext>
            </a:extLst>
          </p:cNvPr>
          <p:cNvGraphicFramePr>
            <a:graphicFrameLocks noGrp="1"/>
          </p:cNvGraphicFramePr>
          <p:nvPr>
            <p:extLst>
              <p:ext uri="{D42A27DB-BD31-4B8C-83A1-F6EECF244321}">
                <p14:modId xmlns:p14="http://schemas.microsoft.com/office/powerpoint/2010/main" val="2904531098"/>
              </p:ext>
            </p:extLst>
          </p:nvPr>
        </p:nvGraphicFramePr>
        <p:xfrm>
          <a:off x="6064609" y="632775"/>
          <a:ext cx="2981310" cy="5795888"/>
        </p:xfrm>
        <a:graphic>
          <a:graphicData uri="http://schemas.openxmlformats.org/drawingml/2006/table">
            <a:tbl>
              <a:tblPr firstRow="1" bandRow="1">
                <a:tableStyleId>{5940675A-B579-460E-94D1-54222C63F5DA}</a:tableStyleId>
              </a:tblPr>
              <a:tblGrid>
                <a:gridCol w="1490655">
                  <a:extLst>
                    <a:ext uri="{9D8B030D-6E8A-4147-A177-3AD203B41FA5}">
                      <a16:colId xmlns:a16="http://schemas.microsoft.com/office/drawing/2014/main" val="20000"/>
                    </a:ext>
                  </a:extLst>
                </a:gridCol>
                <a:gridCol w="1490655">
                  <a:extLst>
                    <a:ext uri="{9D8B030D-6E8A-4147-A177-3AD203B41FA5}">
                      <a16:colId xmlns:a16="http://schemas.microsoft.com/office/drawing/2014/main" val="20001"/>
                    </a:ext>
                  </a:extLst>
                </a:gridCol>
              </a:tblGrid>
              <a:tr h="0">
                <a:tc>
                  <a:txBody>
                    <a:bodyPr/>
                    <a:lstStyle/>
                    <a:p>
                      <a:r>
                        <a:rPr lang="fr-FR" sz="800" b="0" i="0" kern="1200" noProof="0">
                          <a:solidFill>
                            <a:schemeClr val="tx1"/>
                          </a:solidFill>
                          <a:effectLst/>
                          <a:latin typeface="Comic Sans MS" panose="030F0902030302020204" pitchFamily="66" charset="0"/>
                          <a:ea typeface="+mn-ea"/>
                          <a:cs typeface="+mn-cs"/>
                        </a:rPr>
                        <a:t>Le meilleur de vivre en ville</a:t>
                      </a:r>
                      <a:endParaRPr lang="fr-FR" sz="800" b="0" noProof="0">
                        <a:solidFill>
                          <a:schemeClr val="tx1"/>
                        </a:solidFill>
                        <a:latin typeface="Comic Sans MS" panose="030F0902030302020204" pitchFamily="66" charset="0"/>
                      </a:endParaRPr>
                    </a:p>
                  </a:txBody>
                  <a:tcPr>
                    <a:solidFill>
                      <a:schemeClr val="bg1"/>
                    </a:solidFill>
                  </a:tcPr>
                </a:tc>
                <a:tc>
                  <a:txBody>
                    <a:bodyPr/>
                    <a:lstStyle/>
                    <a:p>
                      <a:r>
                        <a:rPr lang="fr-FR" sz="800" b="0" u="none" noProof="0">
                          <a:solidFill>
                            <a:schemeClr val="tx1"/>
                          </a:solidFill>
                          <a:latin typeface="Comic Sans MS" panose="030F0902030302020204" pitchFamily="66" charset="0"/>
                        </a:rPr>
                        <a:t>The best thing about living in the city is that</a:t>
                      </a:r>
                    </a:p>
                  </a:txBody>
                  <a:tcPr>
                    <a:solidFill>
                      <a:schemeClr val="bg1"/>
                    </a:solidFill>
                  </a:tcPr>
                </a:tc>
                <a:extLst>
                  <a:ext uri="{0D108BD9-81ED-4DB2-BD59-A6C34878D82A}">
                    <a16:rowId xmlns:a16="http://schemas.microsoft.com/office/drawing/2014/main" val="3459568349"/>
                  </a:ext>
                </a:extLst>
              </a:tr>
              <a:tr h="0">
                <a:tc>
                  <a:txBody>
                    <a:bodyPr/>
                    <a:lstStyle/>
                    <a:p>
                      <a:r>
                        <a:rPr lang="fr-FR" sz="800" b="0" i="0" kern="1200" noProof="0">
                          <a:solidFill>
                            <a:schemeClr val="tx1"/>
                          </a:solidFill>
                          <a:effectLst/>
                          <a:latin typeface="Comic Sans MS" panose="030F0902030302020204" pitchFamily="66" charset="0"/>
                          <a:ea typeface="+mn-ea"/>
                          <a:cs typeface="+mn-cs"/>
                        </a:rPr>
                        <a:t>c'est que c’est vraiment facile de se déplacer</a:t>
                      </a:r>
                      <a:endParaRPr lang="fr-FR" sz="800" b="0" noProof="0">
                        <a:solidFill>
                          <a:schemeClr val="tx1"/>
                        </a:solidFill>
                        <a:latin typeface="Comic Sans MS" panose="030F0902030302020204" pitchFamily="66" charset="0"/>
                      </a:endParaRPr>
                    </a:p>
                  </a:txBody>
                  <a:tcPr>
                    <a:solidFill>
                      <a:schemeClr val="bg1"/>
                    </a:solidFill>
                  </a:tcPr>
                </a:tc>
                <a:tc>
                  <a:txBody>
                    <a:bodyPr/>
                    <a:lstStyle/>
                    <a:p>
                      <a:r>
                        <a:rPr lang="fr-FR" sz="800" b="0" u="none" noProof="0">
                          <a:solidFill>
                            <a:schemeClr val="tx1"/>
                          </a:solidFill>
                          <a:latin typeface="Comic Sans MS" panose="030F0902030302020204" pitchFamily="66" charset="0"/>
                        </a:rPr>
                        <a:t>it’s so easy to get around because </a:t>
                      </a:r>
                    </a:p>
                  </a:txBody>
                  <a:tcPr>
                    <a:solidFill>
                      <a:schemeClr val="bg1"/>
                    </a:solidFill>
                  </a:tcPr>
                </a:tc>
                <a:extLst>
                  <a:ext uri="{0D108BD9-81ED-4DB2-BD59-A6C34878D82A}">
                    <a16:rowId xmlns:a16="http://schemas.microsoft.com/office/drawing/2014/main" val="3233000221"/>
                  </a:ext>
                </a:extLst>
              </a:tr>
              <a:tr h="0">
                <a:tc>
                  <a:txBody>
                    <a:bodyPr/>
                    <a:lstStyle/>
                    <a:p>
                      <a:r>
                        <a:rPr lang="fr-FR" sz="800" b="0" i="0" kern="1200" noProof="0">
                          <a:solidFill>
                            <a:schemeClr val="tx1"/>
                          </a:solidFill>
                          <a:effectLst/>
                          <a:latin typeface="Comic Sans MS" panose="030F0902030302020204" pitchFamily="66" charset="0"/>
                          <a:ea typeface="+mn-ea"/>
                          <a:cs typeface="+mn-cs"/>
                        </a:rPr>
                        <a:t>parce qu'il y a un réseau de transports en commun très fiable.</a:t>
                      </a:r>
                      <a:endParaRPr lang="fr-FR" sz="800" b="0" noProof="0">
                        <a:solidFill>
                          <a:schemeClr val="tx1"/>
                        </a:solidFill>
                        <a:latin typeface="Comic Sans MS" panose="030F0902030302020204" pitchFamily="66" charset="0"/>
                      </a:endParaRPr>
                    </a:p>
                  </a:txBody>
                  <a:tcPr>
                    <a:solidFill>
                      <a:schemeClr val="bg1"/>
                    </a:solidFill>
                  </a:tcPr>
                </a:tc>
                <a:tc>
                  <a:txBody>
                    <a:bodyPr/>
                    <a:lstStyle/>
                    <a:p>
                      <a:r>
                        <a:rPr lang="fr-FR" sz="800" b="0" u="none" noProof="0">
                          <a:solidFill>
                            <a:schemeClr val="tx1"/>
                          </a:solidFill>
                          <a:latin typeface="Comic Sans MS" panose="030F0902030302020204" pitchFamily="66" charset="0"/>
                        </a:rPr>
                        <a:t>because there is a really reliable public transport network.</a:t>
                      </a:r>
                    </a:p>
                  </a:txBody>
                  <a:tcPr>
                    <a:solidFill>
                      <a:schemeClr val="bg1"/>
                    </a:solidFill>
                  </a:tcPr>
                </a:tc>
                <a:extLst>
                  <a:ext uri="{0D108BD9-81ED-4DB2-BD59-A6C34878D82A}">
                    <a16:rowId xmlns:a16="http://schemas.microsoft.com/office/drawing/2014/main" val="3574730823"/>
                  </a:ext>
                </a:extLst>
              </a:tr>
              <a:tr h="0">
                <a:tc>
                  <a:txBody>
                    <a:bodyPr/>
                    <a:lstStyle/>
                    <a:p>
                      <a:r>
                        <a:rPr lang="fr-FR" sz="800" b="0" i="0" kern="1200" noProof="0">
                          <a:solidFill>
                            <a:schemeClr val="tx1"/>
                          </a:solidFill>
                          <a:effectLst/>
                          <a:latin typeface="Comic Sans MS" panose="030F0902030302020204" pitchFamily="66" charset="0"/>
                          <a:ea typeface="+mn-ea"/>
                          <a:cs typeface="+mn-cs"/>
                        </a:rPr>
                        <a:t>Aussi, il vaut le coup de se lever tôt</a:t>
                      </a:r>
                      <a:endParaRPr lang="fr-FR" sz="800" b="0" noProof="0">
                        <a:solidFill>
                          <a:schemeClr val="tx1"/>
                        </a:solidFill>
                        <a:latin typeface="Comic Sans MS" panose="030F0902030302020204" pitchFamily="66" charset="0"/>
                      </a:endParaRPr>
                    </a:p>
                  </a:txBody>
                  <a:tcPr>
                    <a:solidFill>
                      <a:schemeClr val="bg1"/>
                    </a:solidFill>
                  </a:tcPr>
                </a:tc>
                <a:tc>
                  <a:txBody>
                    <a:bodyPr/>
                    <a:lstStyle/>
                    <a:p>
                      <a:r>
                        <a:rPr lang="fr-FR" sz="800" b="0" u="none" noProof="0" dirty="0" err="1">
                          <a:solidFill>
                            <a:schemeClr val="tx1"/>
                          </a:solidFill>
                          <a:latin typeface="Comic Sans MS" panose="030F0902030302020204" pitchFamily="66" charset="0"/>
                        </a:rPr>
                        <a:t>Moreover</a:t>
                      </a:r>
                      <a:r>
                        <a:rPr lang="fr-FR" sz="800" b="0" u="none" noProof="0" dirty="0">
                          <a:solidFill>
                            <a:schemeClr val="tx1"/>
                          </a:solidFill>
                          <a:latin typeface="Comic Sans MS" panose="030F0902030302020204" pitchFamily="66" charset="0"/>
                        </a:rPr>
                        <a:t>, </a:t>
                      </a:r>
                      <a:r>
                        <a:rPr lang="fr-FR" sz="800" b="0" u="none" noProof="0" dirty="0" err="1">
                          <a:solidFill>
                            <a:schemeClr val="tx1"/>
                          </a:solidFill>
                          <a:latin typeface="Comic Sans MS" panose="030F0902030302020204" pitchFamily="66" charset="0"/>
                        </a:rPr>
                        <a:t>it’s</a:t>
                      </a:r>
                      <a:r>
                        <a:rPr lang="fr-FR" sz="800" b="0" u="none" noProof="0" dirty="0">
                          <a:solidFill>
                            <a:schemeClr val="tx1"/>
                          </a:solidFill>
                          <a:latin typeface="Comic Sans MS" panose="030F0902030302020204" pitchFamily="66" charset="0"/>
                        </a:rPr>
                        <a:t> </a:t>
                      </a:r>
                      <a:r>
                        <a:rPr lang="fr-FR" sz="800" b="0" u="none" noProof="0" dirty="0" err="1">
                          <a:solidFill>
                            <a:schemeClr val="tx1"/>
                          </a:solidFill>
                          <a:latin typeface="Comic Sans MS" panose="030F0902030302020204" pitchFamily="66" charset="0"/>
                        </a:rPr>
                        <a:t>worth</a:t>
                      </a:r>
                      <a:r>
                        <a:rPr lang="fr-FR" sz="800" b="0" u="none" noProof="0" dirty="0">
                          <a:solidFill>
                            <a:schemeClr val="tx1"/>
                          </a:solidFill>
                          <a:latin typeface="Comic Sans MS" panose="030F0902030302020204" pitchFamily="66" charset="0"/>
                        </a:rPr>
                        <a:t> </a:t>
                      </a:r>
                      <a:r>
                        <a:rPr lang="fr-FR" sz="800" b="0" u="none" noProof="0" dirty="0" err="1">
                          <a:solidFill>
                            <a:schemeClr val="tx1"/>
                          </a:solidFill>
                          <a:latin typeface="Comic Sans MS" panose="030F0902030302020204" pitchFamily="66" charset="0"/>
                        </a:rPr>
                        <a:t>getting</a:t>
                      </a:r>
                      <a:r>
                        <a:rPr lang="fr-FR" sz="800" b="0" u="none" noProof="0" dirty="0">
                          <a:solidFill>
                            <a:schemeClr val="tx1"/>
                          </a:solidFill>
                          <a:latin typeface="Comic Sans MS" panose="030F0902030302020204" pitchFamily="66" charset="0"/>
                        </a:rPr>
                        <a:t> up </a:t>
                      </a:r>
                      <a:r>
                        <a:rPr lang="fr-FR" sz="800" b="0" u="none" noProof="0" dirty="0" err="1">
                          <a:solidFill>
                            <a:schemeClr val="tx1"/>
                          </a:solidFill>
                          <a:latin typeface="Comic Sans MS" panose="030F0902030302020204" pitchFamily="66" charset="0"/>
                        </a:rPr>
                        <a:t>early</a:t>
                      </a:r>
                      <a:r>
                        <a:rPr lang="fr-FR" sz="800" b="0" u="none" noProof="0" dirty="0">
                          <a:solidFill>
                            <a:schemeClr val="tx1"/>
                          </a:solidFill>
                          <a:latin typeface="Comic Sans MS" panose="030F0902030302020204" pitchFamily="66" charset="0"/>
                        </a:rPr>
                        <a:t> </a:t>
                      </a:r>
                      <a:r>
                        <a:rPr lang="fr-FR" sz="800" b="0" u="none" noProof="0" dirty="0" err="1">
                          <a:solidFill>
                            <a:schemeClr val="tx1"/>
                          </a:solidFill>
                          <a:latin typeface="Comic Sans MS" panose="030F0902030302020204" pitchFamily="66" charset="0"/>
                        </a:rPr>
                        <a:t>because</a:t>
                      </a:r>
                      <a:endParaRPr lang="fr-FR" sz="800" b="0" u="none" noProof="0" dirty="0">
                        <a:solidFill>
                          <a:schemeClr val="tx1"/>
                        </a:solidFill>
                        <a:latin typeface="Comic Sans MS" panose="030F0902030302020204" pitchFamily="66" charset="0"/>
                      </a:endParaRPr>
                    </a:p>
                  </a:txBody>
                  <a:tcPr>
                    <a:solidFill>
                      <a:schemeClr val="bg1"/>
                    </a:solidFill>
                  </a:tcPr>
                </a:tc>
                <a:extLst>
                  <a:ext uri="{0D108BD9-81ED-4DB2-BD59-A6C34878D82A}">
                    <a16:rowId xmlns:a16="http://schemas.microsoft.com/office/drawing/2014/main" val="1238948132"/>
                  </a:ext>
                </a:extLst>
              </a:tr>
              <a:tr h="0">
                <a:tc>
                  <a:txBody>
                    <a:bodyPr/>
                    <a:lstStyle/>
                    <a:p>
                      <a:r>
                        <a:rPr lang="fr-FR" sz="800" b="0" i="0" kern="1200" noProof="0">
                          <a:solidFill>
                            <a:schemeClr val="tx1"/>
                          </a:solidFill>
                          <a:effectLst/>
                          <a:latin typeface="Comic Sans MS" panose="030F0902030302020204" pitchFamily="66" charset="0"/>
                          <a:ea typeface="+mn-ea"/>
                          <a:cs typeface="+mn-cs"/>
                        </a:rPr>
                        <a:t>parce qu'il y a beaucoup de choses à faire</a:t>
                      </a:r>
                      <a:endParaRPr lang="fr-FR" sz="800" b="0" noProof="0">
                        <a:solidFill>
                          <a:schemeClr val="tx1"/>
                        </a:solidFill>
                        <a:latin typeface="Comic Sans MS" panose="030F0902030302020204" pitchFamily="66" charset="0"/>
                      </a:endParaRPr>
                    </a:p>
                  </a:txBody>
                  <a:tcPr>
                    <a:solidFill>
                      <a:schemeClr val="bg1"/>
                    </a:solidFill>
                  </a:tcPr>
                </a:tc>
                <a:tc>
                  <a:txBody>
                    <a:bodyPr/>
                    <a:lstStyle/>
                    <a:p>
                      <a:r>
                        <a:rPr lang="fr-FR" sz="800" b="0" u="none" noProof="0">
                          <a:solidFill>
                            <a:schemeClr val="tx1"/>
                          </a:solidFill>
                          <a:latin typeface="Comic Sans MS" panose="030F0902030302020204" pitchFamily="66" charset="0"/>
                        </a:rPr>
                        <a:t>There’s a lot to do.</a:t>
                      </a:r>
                    </a:p>
                  </a:txBody>
                  <a:tcPr>
                    <a:solidFill>
                      <a:schemeClr val="bg1"/>
                    </a:solidFill>
                  </a:tcPr>
                </a:tc>
                <a:extLst>
                  <a:ext uri="{0D108BD9-81ED-4DB2-BD59-A6C34878D82A}">
                    <a16:rowId xmlns:a16="http://schemas.microsoft.com/office/drawing/2014/main" val="10001"/>
                  </a:ext>
                </a:extLst>
              </a:tr>
              <a:tr h="0">
                <a:tc>
                  <a:txBody>
                    <a:bodyPr/>
                    <a:lstStyle/>
                    <a:p>
                      <a:r>
                        <a:rPr lang="fr-FR" sz="800" b="0" i="0" kern="1200" noProof="0" dirty="0">
                          <a:solidFill>
                            <a:schemeClr val="tx1"/>
                          </a:solidFill>
                          <a:effectLst/>
                          <a:latin typeface="Comic Sans MS" panose="030F0902030302020204" pitchFamily="66" charset="0"/>
                          <a:ea typeface="+mn-ea"/>
                          <a:cs typeface="+mn-cs"/>
                        </a:rPr>
                        <a:t>Il y a des cinémas, des magasins, des bowlings</a:t>
                      </a:r>
                      <a:endParaRPr lang="fr-FR" sz="800" b="0" noProof="0" dirty="0">
                        <a:solidFill>
                          <a:schemeClr val="tx1"/>
                        </a:solidFill>
                        <a:latin typeface="Comic Sans MS" panose="030F0902030302020204" pitchFamily="66" charset="0"/>
                      </a:endParaRPr>
                    </a:p>
                  </a:txBody>
                  <a:tcPr>
                    <a:solidFill>
                      <a:schemeClr val="bg1"/>
                    </a:solidFill>
                  </a:tcPr>
                </a:tc>
                <a:tc>
                  <a:txBody>
                    <a:bodyPr/>
                    <a:lstStyle/>
                    <a:p>
                      <a:r>
                        <a:rPr lang="fr-FR" sz="800" b="0" u="none" noProof="0">
                          <a:solidFill>
                            <a:schemeClr val="tx1"/>
                          </a:solidFill>
                          <a:latin typeface="Comic Sans MS" panose="030F0902030302020204" pitchFamily="66" charset="0"/>
                        </a:rPr>
                        <a:t>There are cinemas, shops and bowling alleys and </a:t>
                      </a:r>
                    </a:p>
                  </a:txBody>
                  <a:tcPr>
                    <a:solidFill>
                      <a:schemeClr val="bg1"/>
                    </a:solidFill>
                  </a:tcPr>
                </a:tc>
                <a:extLst>
                  <a:ext uri="{0D108BD9-81ED-4DB2-BD59-A6C34878D82A}">
                    <a16:rowId xmlns:a16="http://schemas.microsoft.com/office/drawing/2014/main" val="10004"/>
                  </a:ext>
                </a:extLst>
              </a:tr>
              <a:tr h="0">
                <a:tc>
                  <a:txBody>
                    <a:bodyPr/>
                    <a:lstStyle/>
                    <a:p>
                      <a:r>
                        <a:rPr lang="fr-FR" sz="800" b="0" i="0" kern="1200" noProof="0">
                          <a:solidFill>
                            <a:schemeClr val="tx1"/>
                          </a:solidFill>
                          <a:effectLst/>
                          <a:latin typeface="Comic Sans MS" panose="030F0902030302020204" pitchFamily="66" charset="0"/>
                          <a:ea typeface="+mn-ea"/>
                          <a:cs typeface="+mn-cs"/>
                        </a:rPr>
                        <a:t>et beaucoup de gens disent que la vie est plus intéressante.</a:t>
                      </a:r>
                      <a:endParaRPr lang="fr-FR" sz="800" b="0" u="none" noProof="0">
                        <a:solidFill>
                          <a:schemeClr val="tx1"/>
                        </a:solidFill>
                        <a:latin typeface="Comic Sans MS" panose="030F0902030302020204" pitchFamily="66" charset="0"/>
                      </a:endParaRPr>
                    </a:p>
                  </a:txBody>
                  <a:tcPr marL="84406" marR="84406" marT="42203" marB="42203">
                    <a:solidFill>
                      <a:schemeClr val="bg1"/>
                    </a:solidFill>
                  </a:tcPr>
                </a:tc>
                <a:tc>
                  <a:txBody>
                    <a:bodyPr/>
                    <a:lstStyle/>
                    <a:p>
                      <a:r>
                        <a:rPr lang="fr-FR" sz="800" b="0" u="none" noProof="0">
                          <a:solidFill>
                            <a:schemeClr val="tx1"/>
                          </a:solidFill>
                          <a:latin typeface="Comic Sans MS" panose="030F0902030302020204" pitchFamily="66" charset="0"/>
                        </a:rPr>
                        <a:t>lots of people say that life is more interesting.</a:t>
                      </a:r>
                    </a:p>
                  </a:txBody>
                  <a:tcPr marL="84406" marR="84406" marT="42203" marB="42203">
                    <a:solidFill>
                      <a:schemeClr val="bg1"/>
                    </a:solidFill>
                  </a:tcPr>
                </a:tc>
                <a:extLst>
                  <a:ext uri="{0D108BD9-81ED-4DB2-BD59-A6C34878D82A}">
                    <a16:rowId xmlns:a16="http://schemas.microsoft.com/office/drawing/2014/main" val="10005"/>
                  </a:ext>
                </a:extLst>
              </a:tr>
              <a:tr h="0">
                <a:tc>
                  <a:txBody>
                    <a:bodyPr/>
                    <a:lstStyle/>
                    <a:p>
                      <a:r>
                        <a:rPr lang="fr-FR" sz="800" b="0" i="0" kern="1200" noProof="0">
                          <a:solidFill>
                            <a:schemeClr val="tx1"/>
                          </a:solidFill>
                          <a:effectLst/>
                          <a:latin typeface="Comic Sans MS" panose="030F0902030302020204" pitchFamily="66" charset="0"/>
                          <a:ea typeface="+mn-ea"/>
                          <a:cs typeface="+mn-cs"/>
                        </a:rPr>
                        <a:t>À mon avis, la vie dans le centre-ville est trop chaotique</a:t>
                      </a:r>
                      <a:endParaRPr lang="fr-FR" sz="800" b="0" u="none" noProof="0">
                        <a:solidFill>
                          <a:schemeClr val="tx1"/>
                        </a:solidFill>
                        <a:latin typeface="Comic Sans MS" panose="030F0902030302020204" pitchFamily="66" charset="0"/>
                      </a:endParaRPr>
                    </a:p>
                  </a:txBody>
                  <a:tcPr marL="84406" marR="84406" marT="42203" marB="42203">
                    <a:solidFill>
                      <a:schemeClr val="bg1"/>
                    </a:solidFill>
                  </a:tcPr>
                </a:tc>
                <a:tc>
                  <a:txBody>
                    <a:bodyPr/>
                    <a:lstStyle/>
                    <a:p>
                      <a:r>
                        <a:rPr lang="fr-FR" sz="800" b="0" u="none" noProof="0">
                          <a:solidFill>
                            <a:schemeClr val="tx1"/>
                          </a:solidFill>
                          <a:latin typeface="Comic Sans MS" panose="030F0902030302020204" pitchFamily="66" charset="0"/>
                        </a:rPr>
                        <a:t>In my opinion life is so hectic in the city</a:t>
                      </a:r>
                    </a:p>
                  </a:txBody>
                  <a:tcPr marL="84406" marR="84406" marT="42203" marB="42203">
                    <a:solidFill>
                      <a:schemeClr val="bg1"/>
                    </a:solidFill>
                  </a:tcPr>
                </a:tc>
                <a:extLst>
                  <a:ext uri="{0D108BD9-81ED-4DB2-BD59-A6C34878D82A}">
                    <a16:rowId xmlns:a16="http://schemas.microsoft.com/office/drawing/2014/main" val="10006"/>
                  </a:ext>
                </a:extLst>
              </a:tr>
              <a:tr h="0">
                <a:tc>
                  <a:txBody>
                    <a:bodyPr/>
                    <a:lstStyle/>
                    <a:p>
                      <a:r>
                        <a:rPr lang="fr-FR" sz="800" b="0" i="0" kern="1200" noProof="0">
                          <a:solidFill>
                            <a:schemeClr val="tx1"/>
                          </a:solidFill>
                          <a:effectLst/>
                          <a:latin typeface="Comic Sans MS" panose="030F0902030302020204" pitchFamily="66" charset="0"/>
                          <a:ea typeface="+mn-ea"/>
                          <a:cs typeface="+mn-cs"/>
                        </a:rPr>
                        <a:t>Donc, je préférerais vivre à la campagne</a:t>
                      </a:r>
                      <a:endParaRPr lang="fr-FR" sz="800" b="0" noProof="0">
                        <a:solidFill>
                          <a:schemeClr val="tx1"/>
                        </a:solidFill>
                        <a:latin typeface="Comic Sans MS" panose="030F0902030302020204" pitchFamily="66" charset="0"/>
                      </a:endParaRPr>
                    </a:p>
                  </a:txBody>
                  <a:tcPr>
                    <a:solidFill>
                      <a:schemeClr val="bg1"/>
                    </a:solidFill>
                  </a:tcPr>
                </a:tc>
                <a:tc>
                  <a:txBody>
                    <a:bodyPr/>
                    <a:lstStyle/>
                    <a:p>
                      <a:r>
                        <a:rPr lang="fr-FR" sz="800" b="0" u="none" baseline="0" noProof="0">
                          <a:solidFill>
                            <a:schemeClr val="tx1"/>
                          </a:solidFill>
                          <a:latin typeface="Comic Sans MS" panose="030F0902030302020204" pitchFamily="66" charset="0"/>
                        </a:rPr>
                        <a:t>therefore I would prefer to live in the countryside.</a:t>
                      </a:r>
                      <a:endParaRPr lang="fr-FR" sz="800" b="0" u="none" noProof="0">
                        <a:solidFill>
                          <a:schemeClr val="tx1"/>
                        </a:solidFill>
                        <a:latin typeface="Comic Sans MS" panose="030F0902030302020204" pitchFamily="66" charset="0"/>
                      </a:endParaRPr>
                    </a:p>
                  </a:txBody>
                  <a:tcPr>
                    <a:solidFill>
                      <a:schemeClr val="bg1"/>
                    </a:solidFill>
                  </a:tcPr>
                </a:tc>
                <a:extLst>
                  <a:ext uri="{0D108BD9-81ED-4DB2-BD59-A6C34878D82A}">
                    <a16:rowId xmlns:a16="http://schemas.microsoft.com/office/drawing/2014/main" val="3895669012"/>
                  </a:ext>
                </a:extLst>
              </a:tr>
              <a:tr h="0">
                <a:tc>
                  <a:txBody>
                    <a:bodyPr/>
                    <a:lstStyle/>
                    <a:p>
                      <a:r>
                        <a:rPr lang="fr-FR" sz="800" b="0" i="0" kern="1200" noProof="0">
                          <a:solidFill>
                            <a:schemeClr val="tx1"/>
                          </a:solidFill>
                          <a:effectLst/>
                          <a:latin typeface="Comic Sans MS" panose="030F0902030302020204" pitchFamily="66" charset="0"/>
                          <a:ea typeface="+mn-ea"/>
                          <a:cs typeface="+mn-cs"/>
                        </a:rPr>
                        <a:t>ll semble qu'il y a beaucoup de chômage</a:t>
                      </a:r>
                      <a:endParaRPr lang="fr-FR" sz="800" b="0" u="sng" noProof="0">
                        <a:solidFill>
                          <a:schemeClr val="tx1"/>
                        </a:solidFill>
                        <a:latin typeface="Comic Sans MS" panose="030F0902030302020204" pitchFamily="66" charset="0"/>
                      </a:endParaRPr>
                    </a:p>
                  </a:txBody>
                  <a:tcPr>
                    <a:solidFill>
                      <a:schemeClr val="bg1"/>
                    </a:solidFill>
                  </a:tcPr>
                </a:tc>
                <a:tc>
                  <a:txBody>
                    <a:bodyPr/>
                    <a:lstStyle/>
                    <a:p>
                      <a:r>
                        <a:rPr lang="fr-FR" sz="800" b="0" u="none" noProof="0">
                          <a:solidFill>
                            <a:schemeClr val="tx1"/>
                          </a:solidFill>
                          <a:latin typeface="Comic Sans MS" panose="030F0902030302020204" pitchFamily="66" charset="0"/>
                        </a:rPr>
                        <a:t>It seems that there is a lot of unemployment</a:t>
                      </a:r>
                    </a:p>
                  </a:txBody>
                  <a:tcPr>
                    <a:solidFill>
                      <a:schemeClr val="bg1"/>
                    </a:solidFill>
                  </a:tcPr>
                </a:tc>
                <a:extLst>
                  <a:ext uri="{0D108BD9-81ED-4DB2-BD59-A6C34878D82A}">
                    <a16:rowId xmlns:a16="http://schemas.microsoft.com/office/drawing/2014/main" val="3530178940"/>
                  </a:ext>
                </a:extLst>
              </a:tr>
              <a:tr h="0">
                <a:tc>
                  <a:txBody>
                    <a:bodyPr/>
                    <a:lstStyle/>
                    <a:p>
                      <a:r>
                        <a:rPr lang="fr-FR" sz="800" b="0" i="0" kern="1200" noProof="0">
                          <a:solidFill>
                            <a:schemeClr val="tx1"/>
                          </a:solidFill>
                          <a:effectLst/>
                          <a:latin typeface="Comic Sans MS" panose="030F0902030302020204" pitchFamily="66" charset="0"/>
                          <a:ea typeface="+mn-ea"/>
                          <a:cs typeface="+mn-cs"/>
                        </a:rPr>
                        <a:t>cependant, la vie est plus calme et</a:t>
                      </a:r>
                      <a:endParaRPr lang="fr-FR" sz="800" b="0" u="none" noProof="0">
                        <a:solidFill>
                          <a:schemeClr val="tx1"/>
                        </a:solidFill>
                        <a:latin typeface="Comic Sans MS" panose="030F0902030302020204" pitchFamily="66" charset="0"/>
                      </a:endParaRPr>
                    </a:p>
                  </a:txBody>
                  <a:tcPr marL="84406" marR="84406" marT="42203" marB="42203">
                    <a:solidFill>
                      <a:schemeClr val="bg1"/>
                    </a:solidFill>
                  </a:tcPr>
                </a:tc>
                <a:tc>
                  <a:txBody>
                    <a:bodyPr/>
                    <a:lstStyle/>
                    <a:p>
                      <a:r>
                        <a:rPr lang="fr-FR" sz="800" b="0" u="none" noProof="0">
                          <a:solidFill>
                            <a:schemeClr val="tx1"/>
                          </a:solidFill>
                          <a:latin typeface="Comic Sans MS" panose="030F0902030302020204" pitchFamily="66" charset="0"/>
                        </a:rPr>
                        <a:t>however life is calmer and</a:t>
                      </a:r>
                    </a:p>
                  </a:txBody>
                  <a:tcPr marL="84406" marR="84406" marT="42203" marB="42203">
                    <a:solidFill>
                      <a:schemeClr val="bg1"/>
                    </a:solidFill>
                  </a:tcPr>
                </a:tc>
                <a:extLst>
                  <a:ext uri="{0D108BD9-81ED-4DB2-BD59-A6C34878D82A}">
                    <a16:rowId xmlns:a16="http://schemas.microsoft.com/office/drawing/2014/main" val="3975173833"/>
                  </a:ext>
                </a:extLst>
              </a:tr>
              <a:tr h="0">
                <a:tc>
                  <a:txBody>
                    <a:bodyPr/>
                    <a:lstStyle/>
                    <a:p>
                      <a:r>
                        <a:rPr lang="fr-FR" sz="800" b="0" i="0" kern="1200" noProof="0">
                          <a:solidFill>
                            <a:schemeClr val="tx1"/>
                          </a:solidFill>
                          <a:effectLst/>
                          <a:latin typeface="Comic Sans MS" panose="030F0902030302020204" pitchFamily="66" charset="0"/>
                          <a:ea typeface="+mn-ea"/>
                          <a:cs typeface="+mn-cs"/>
                        </a:rPr>
                        <a:t>on peut profiter du plein air</a:t>
                      </a:r>
                      <a:endParaRPr lang="fr-FR" sz="800" b="0" u="none" noProof="0">
                        <a:solidFill>
                          <a:schemeClr val="tx1"/>
                        </a:solidFill>
                        <a:latin typeface="Comic Sans MS" panose="030F0902030302020204" pitchFamily="66" charset="0"/>
                      </a:endParaRPr>
                    </a:p>
                  </a:txBody>
                  <a:tcPr marL="84406" marR="84406" marT="42203" marB="42203">
                    <a:solidFill>
                      <a:schemeClr val="bg1"/>
                    </a:solidFill>
                  </a:tcPr>
                </a:tc>
                <a:tc>
                  <a:txBody>
                    <a:bodyPr/>
                    <a:lstStyle/>
                    <a:p>
                      <a:r>
                        <a:rPr lang="fr-FR" sz="800" b="0" u="none" noProof="0">
                          <a:solidFill>
                            <a:schemeClr val="tx1"/>
                          </a:solidFill>
                          <a:latin typeface="Comic Sans MS" panose="030F0902030302020204" pitchFamily="66" charset="0"/>
                        </a:rPr>
                        <a:t>you can enjoy the fresh air.</a:t>
                      </a:r>
                    </a:p>
                  </a:txBody>
                  <a:tcPr marL="84406" marR="84406" marT="42203" marB="42203">
                    <a:solidFill>
                      <a:schemeClr val="bg1"/>
                    </a:solidFill>
                  </a:tcPr>
                </a:tc>
                <a:extLst>
                  <a:ext uri="{0D108BD9-81ED-4DB2-BD59-A6C34878D82A}">
                    <a16:rowId xmlns:a16="http://schemas.microsoft.com/office/drawing/2014/main" val="2222498975"/>
                  </a:ext>
                </a:extLst>
              </a:tr>
              <a:tr h="0">
                <a:tc>
                  <a:txBody>
                    <a:bodyPr/>
                    <a:lstStyle/>
                    <a:p>
                      <a:r>
                        <a:rPr lang="fr-FR" sz="800" b="0" i="0" kern="1200" noProof="0">
                          <a:solidFill>
                            <a:schemeClr val="tx1"/>
                          </a:solidFill>
                          <a:effectLst/>
                          <a:latin typeface="Comic Sans MS" panose="030F0902030302020204" pitchFamily="66" charset="0"/>
                          <a:ea typeface="+mn-ea"/>
                          <a:cs typeface="+mn-cs"/>
                        </a:rPr>
                        <a:t>Si c'était possible, je changerais beaucoup de choses dans ma ville.</a:t>
                      </a:r>
                      <a:endParaRPr lang="fr-FR" sz="800" b="0" u="none" noProof="0">
                        <a:solidFill>
                          <a:schemeClr val="tx1"/>
                        </a:solidFill>
                        <a:latin typeface="Comic Sans MS" panose="030F0902030302020204" pitchFamily="66" charset="0"/>
                      </a:endParaRPr>
                    </a:p>
                  </a:txBody>
                  <a:tcPr marL="84406" marR="84406" marT="42203" marB="42203">
                    <a:solidFill>
                      <a:schemeClr val="bg1"/>
                    </a:solidFill>
                  </a:tcPr>
                </a:tc>
                <a:tc>
                  <a:txBody>
                    <a:bodyPr/>
                    <a:lstStyle/>
                    <a:p>
                      <a:r>
                        <a:rPr lang="fr-FR" sz="800" b="0" u="none" noProof="0">
                          <a:solidFill>
                            <a:schemeClr val="tx1"/>
                          </a:solidFill>
                          <a:latin typeface="Comic Sans MS" panose="030F0902030302020204" pitchFamily="66" charset="0"/>
                        </a:rPr>
                        <a:t>If it were possible I would change a lot of things in my city.</a:t>
                      </a:r>
                    </a:p>
                  </a:txBody>
                  <a:tcPr marL="84406" marR="84406" marT="42203" marB="42203">
                    <a:solidFill>
                      <a:schemeClr val="bg1"/>
                    </a:solidFill>
                  </a:tcPr>
                </a:tc>
                <a:extLst>
                  <a:ext uri="{0D108BD9-81ED-4DB2-BD59-A6C34878D82A}">
                    <a16:rowId xmlns:a16="http://schemas.microsoft.com/office/drawing/2014/main" val="2689021854"/>
                  </a:ext>
                </a:extLst>
              </a:tr>
              <a:tr h="0">
                <a:tc>
                  <a:txBody>
                    <a:bodyPr/>
                    <a:lstStyle/>
                    <a:p>
                      <a:r>
                        <a:rPr lang="fr-FR" sz="800" b="0" i="0" kern="1200" noProof="0">
                          <a:solidFill>
                            <a:schemeClr val="tx1"/>
                          </a:solidFill>
                          <a:effectLst/>
                          <a:latin typeface="Comic Sans MS" panose="030F0902030302020204" pitchFamily="66" charset="0"/>
                          <a:ea typeface="+mn-ea"/>
                          <a:cs typeface="+mn-cs"/>
                        </a:rPr>
                        <a:t>Par exemple, je réduirais la pollution</a:t>
                      </a:r>
                      <a:endParaRPr lang="fr-FR" sz="800" b="0" u="none" noProof="0">
                        <a:solidFill>
                          <a:schemeClr val="tx1"/>
                        </a:solidFill>
                        <a:latin typeface="Comic Sans MS" panose="030F0902030302020204" pitchFamily="66" charset="0"/>
                      </a:endParaRPr>
                    </a:p>
                  </a:txBody>
                  <a:tcPr marL="84406" marR="84406" marT="42203" marB="42203">
                    <a:solidFill>
                      <a:schemeClr val="bg1"/>
                    </a:solidFill>
                  </a:tcPr>
                </a:tc>
                <a:tc>
                  <a:txBody>
                    <a:bodyPr/>
                    <a:lstStyle/>
                    <a:p>
                      <a:r>
                        <a:rPr lang="fr-FR" sz="800" b="0" u="none" noProof="0">
                          <a:solidFill>
                            <a:schemeClr val="tx1"/>
                          </a:solidFill>
                          <a:latin typeface="Comic Sans MS" panose="030F0902030302020204" pitchFamily="66" charset="0"/>
                        </a:rPr>
                        <a:t>For example I would reduce pollution and</a:t>
                      </a:r>
                    </a:p>
                  </a:txBody>
                  <a:tcPr marL="84406" marR="84406" marT="42203" marB="42203">
                    <a:solidFill>
                      <a:schemeClr val="bg1"/>
                    </a:solidFill>
                  </a:tcPr>
                </a:tc>
                <a:extLst>
                  <a:ext uri="{0D108BD9-81ED-4DB2-BD59-A6C34878D82A}">
                    <a16:rowId xmlns:a16="http://schemas.microsoft.com/office/drawing/2014/main" val="2091602831"/>
                  </a:ext>
                </a:extLst>
              </a:tr>
              <a:tr h="0">
                <a:tc>
                  <a:txBody>
                    <a:bodyPr/>
                    <a:lstStyle/>
                    <a:p>
                      <a:r>
                        <a:rPr lang="fr-FR" sz="800" b="0" i="0" kern="1200" noProof="0">
                          <a:solidFill>
                            <a:schemeClr val="tx1"/>
                          </a:solidFill>
                          <a:effectLst/>
                          <a:latin typeface="Comic Sans MS" panose="030F0902030302020204" pitchFamily="66" charset="0"/>
                          <a:ea typeface="+mn-ea"/>
                          <a:cs typeface="+mn-cs"/>
                        </a:rPr>
                        <a:t>et je planterais plus d’arbres.</a:t>
                      </a:r>
                      <a:endParaRPr lang="fr-FR" sz="800" b="0" u="none" noProof="0">
                        <a:solidFill>
                          <a:schemeClr val="tx1"/>
                        </a:solidFill>
                        <a:latin typeface="Comic Sans MS" panose="030F0902030302020204" pitchFamily="66" charset="0"/>
                      </a:endParaRPr>
                    </a:p>
                  </a:txBody>
                  <a:tcPr marL="84406" marR="84406" marT="42203" marB="42203">
                    <a:solidFill>
                      <a:schemeClr val="bg1"/>
                    </a:solidFill>
                  </a:tcPr>
                </a:tc>
                <a:tc>
                  <a:txBody>
                    <a:bodyPr/>
                    <a:lstStyle/>
                    <a:p>
                      <a:r>
                        <a:rPr lang="fr-FR" sz="800" b="0" u="none" noProof="0">
                          <a:solidFill>
                            <a:schemeClr val="tx1"/>
                          </a:solidFill>
                          <a:latin typeface="Comic Sans MS" panose="030F0902030302020204" pitchFamily="66" charset="0"/>
                        </a:rPr>
                        <a:t>and I would plant more trees</a:t>
                      </a:r>
                    </a:p>
                  </a:txBody>
                  <a:tcPr marL="84406" marR="84406" marT="42203" marB="42203">
                    <a:solidFill>
                      <a:schemeClr val="bg1"/>
                    </a:solidFill>
                  </a:tcPr>
                </a:tc>
                <a:extLst>
                  <a:ext uri="{0D108BD9-81ED-4DB2-BD59-A6C34878D82A}">
                    <a16:rowId xmlns:a16="http://schemas.microsoft.com/office/drawing/2014/main" val="1383347430"/>
                  </a:ext>
                </a:extLst>
              </a:tr>
              <a:tr h="0">
                <a:tc>
                  <a:txBody>
                    <a:bodyPr/>
                    <a:lstStyle/>
                    <a:p>
                      <a:r>
                        <a:rPr lang="fr-FR" sz="800" b="0" u="none" noProof="0">
                          <a:solidFill>
                            <a:schemeClr val="tx1"/>
                          </a:solidFill>
                          <a:latin typeface="Comic Sans MS" panose="030F0902030302020204" pitchFamily="66" charset="0"/>
                        </a:rPr>
                        <a:t>Dans le passé c’estiat trés industrielle.</a:t>
                      </a:r>
                    </a:p>
                  </a:txBody>
                  <a:tcPr marL="84406" marR="84406" marT="42203" marB="42203">
                    <a:solidFill>
                      <a:schemeClr val="bg1"/>
                    </a:solidFill>
                  </a:tcPr>
                </a:tc>
                <a:tc>
                  <a:txBody>
                    <a:bodyPr/>
                    <a:lstStyle/>
                    <a:p>
                      <a:r>
                        <a:rPr lang="fr-FR" sz="800" b="0" u="none" noProof="0" dirty="0">
                          <a:solidFill>
                            <a:schemeClr val="tx1"/>
                          </a:solidFill>
                          <a:latin typeface="Comic Sans MS" panose="030F0902030302020204" pitchFamily="66" charset="0"/>
                        </a:rPr>
                        <a:t>in the </a:t>
                      </a:r>
                      <a:r>
                        <a:rPr lang="fr-FR" sz="800" b="0" u="none" noProof="0" dirty="0" err="1">
                          <a:solidFill>
                            <a:schemeClr val="tx1"/>
                          </a:solidFill>
                          <a:latin typeface="Comic Sans MS" panose="030F0902030302020204" pitchFamily="66" charset="0"/>
                        </a:rPr>
                        <a:t>past</a:t>
                      </a:r>
                      <a:r>
                        <a:rPr lang="fr-FR" sz="800" b="0" u="none" noProof="0" dirty="0">
                          <a:solidFill>
                            <a:schemeClr val="tx1"/>
                          </a:solidFill>
                          <a:latin typeface="Comic Sans MS" panose="030F0902030302020204" pitchFamily="66" charset="0"/>
                        </a:rPr>
                        <a:t> </a:t>
                      </a:r>
                      <a:r>
                        <a:rPr lang="fr-FR" sz="800" b="0" u="none" noProof="0" dirty="0" err="1">
                          <a:solidFill>
                            <a:schemeClr val="tx1"/>
                          </a:solidFill>
                          <a:latin typeface="Comic Sans MS" panose="030F0902030302020204" pitchFamily="66" charset="0"/>
                        </a:rPr>
                        <a:t>it</a:t>
                      </a:r>
                      <a:r>
                        <a:rPr lang="fr-FR" sz="800" b="0" u="none" noProof="0" dirty="0">
                          <a:solidFill>
                            <a:schemeClr val="tx1"/>
                          </a:solidFill>
                          <a:latin typeface="Comic Sans MS" panose="030F0902030302020204" pitchFamily="66" charset="0"/>
                        </a:rPr>
                        <a:t> </a:t>
                      </a:r>
                      <a:r>
                        <a:rPr lang="fr-FR" sz="800" b="0" u="none" noProof="0" dirty="0" err="1">
                          <a:solidFill>
                            <a:schemeClr val="tx1"/>
                          </a:solidFill>
                          <a:latin typeface="Comic Sans MS" panose="030F0902030302020204" pitchFamily="66" charset="0"/>
                        </a:rPr>
                        <a:t>was</a:t>
                      </a:r>
                      <a:r>
                        <a:rPr lang="fr-FR" sz="800" b="0" u="none" noProof="0" dirty="0">
                          <a:solidFill>
                            <a:schemeClr val="tx1"/>
                          </a:solidFill>
                          <a:latin typeface="Comic Sans MS" panose="030F0902030302020204" pitchFamily="66" charset="0"/>
                        </a:rPr>
                        <a:t> </a:t>
                      </a:r>
                      <a:r>
                        <a:rPr lang="fr-FR" sz="800" b="0" u="none" noProof="0" dirty="0" err="1">
                          <a:solidFill>
                            <a:schemeClr val="tx1"/>
                          </a:solidFill>
                          <a:latin typeface="Comic Sans MS" panose="030F0902030302020204" pitchFamily="66" charset="0"/>
                        </a:rPr>
                        <a:t>very</a:t>
                      </a:r>
                      <a:r>
                        <a:rPr lang="fr-FR" sz="800" b="0" u="none" noProof="0" dirty="0">
                          <a:solidFill>
                            <a:schemeClr val="tx1"/>
                          </a:solidFill>
                          <a:latin typeface="Comic Sans MS" panose="030F0902030302020204" pitchFamily="66" charset="0"/>
                        </a:rPr>
                        <a:t> </a:t>
                      </a:r>
                      <a:r>
                        <a:rPr lang="fr-FR" sz="800" b="0" u="none" noProof="0" dirty="0" err="1">
                          <a:solidFill>
                            <a:schemeClr val="tx1"/>
                          </a:solidFill>
                          <a:latin typeface="Comic Sans MS" panose="030F0902030302020204" pitchFamily="66" charset="0"/>
                        </a:rPr>
                        <a:t>industrial</a:t>
                      </a:r>
                      <a:r>
                        <a:rPr lang="fr-FR" sz="800" b="0" u="none" noProof="0" dirty="0">
                          <a:solidFill>
                            <a:schemeClr val="tx1"/>
                          </a:solidFill>
                          <a:latin typeface="Comic Sans MS" panose="030F0902030302020204" pitchFamily="66" charset="0"/>
                        </a:rPr>
                        <a:t>.</a:t>
                      </a:r>
                    </a:p>
                  </a:txBody>
                  <a:tcPr marL="84406" marR="84406" marT="42203" marB="42203">
                    <a:solidFill>
                      <a:schemeClr val="bg1"/>
                    </a:solidFill>
                  </a:tcPr>
                </a:tc>
                <a:extLst>
                  <a:ext uri="{0D108BD9-81ED-4DB2-BD59-A6C34878D82A}">
                    <a16:rowId xmlns:a16="http://schemas.microsoft.com/office/drawing/2014/main" val="1600212331"/>
                  </a:ext>
                </a:extLst>
              </a:tr>
            </a:tbl>
          </a:graphicData>
        </a:graphic>
      </p:graphicFrame>
      <p:graphicFrame>
        <p:nvGraphicFramePr>
          <p:cNvPr id="3" name="Table 2">
            <a:extLst>
              <a:ext uri="{FF2B5EF4-FFF2-40B4-BE49-F238E27FC236}">
                <a16:creationId xmlns:a16="http://schemas.microsoft.com/office/drawing/2014/main" id="{982325B2-C0CB-4D4D-B474-CD1D27F9B749}"/>
              </a:ext>
            </a:extLst>
          </p:cNvPr>
          <p:cNvGraphicFramePr>
            <a:graphicFrameLocks noGrp="1"/>
          </p:cNvGraphicFramePr>
          <p:nvPr>
            <p:extLst>
              <p:ext uri="{D42A27DB-BD31-4B8C-83A1-F6EECF244321}">
                <p14:modId xmlns:p14="http://schemas.microsoft.com/office/powerpoint/2010/main" val="594943174"/>
              </p:ext>
            </p:extLst>
          </p:nvPr>
        </p:nvGraphicFramePr>
        <p:xfrm>
          <a:off x="119458" y="3321789"/>
          <a:ext cx="5847070" cy="1456006"/>
        </p:xfrm>
        <a:graphic>
          <a:graphicData uri="http://schemas.openxmlformats.org/drawingml/2006/table">
            <a:tbl>
              <a:tblPr firstRow="1" bandRow="1">
                <a:tableStyleId>{5C22544A-7EE6-4342-B048-85BDC9FD1C3A}</a:tableStyleId>
              </a:tblPr>
              <a:tblGrid>
                <a:gridCol w="280591">
                  <a:extLst>
                    <a:ext uri="{9D8B030D-6E8A-4147-A177-3AD203B41FA5}">
                      <a16:colId xmlns:a16="http://schemas.microsoft.com/office/drawing/2014/main" val="212312847"/>
                    </a:ext>
                  </a:extLst>
                </a:gridCol>
                <a:gridCol w="596697">
                  <a:extLst>
                    <a:ext uri="{9D8B030D-6E8A-4147-A177-3AD203B41FA5}">
                      <a16:colId xmlns:a16="http://schemas.microsoft.com/office/drawing/2014/main" val="3813713256"/>
                    </a:ext>
                  </a:extLst>
                </a:gridCol>
                <a:gridCol w="4969782">
                  <a:extLst>
                    <a:ext uri="{9D8B030D-6E8A-4147-A177-3AD203B41FA5}">
                      <a16:colId xmlns:a16="http://schemas.microsoft.com/office/drawing/2014/main" val="899866059"/>
                    </a:ext>
                  </a:extLst>
                </a:gridCol>
              </a:tblGrid>
              <a:tr h="1082226">
                <a:tc>
                  <a:txBody>
                    <a:bodyPr/>
                    <a:lstStyle/>
                    <a:p>
                      <a:pPr algn="ctr"/>
                      <a:r>
                        <a:rPr lang="fr-FR" sz="900" b="0" noProof="0">
                          <a:solidFill>
                            <a:schemeClr val="tx1"/>
                          </a:solidFill>
                          <a:latin typeface="Comic Sans MS" panose="030F0702030302020204" pitchFamily="66" charset="0"/>
                        </a:rPr>
                        <a:t>Changes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u="none" baseline="0" noProof="0">
                          <a:solidFill>
                            <a:schemeClr val="tx1"/>
                          </a:solidFill>
                          <a:latin typeface="Comic Sans MS" panose="030F0702030302020204" pitchFamily="66" charset="0"/>
                        </a:rPr>
                        <a:t>Si c’était possible– if it were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0" u="none" baseline="0" noProof="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fr-FR" sz="900" b="0" u="none" baseline="0" noProof="0" dirty="0">
                          <a:solidFill>
                            <a:schemeClr val="tx1"/>
                          </a:solidFill>
                          <a:latin typeface="Comic Sans MS" panose="030F0702030302020204" pitchFamily="66" charset="0"/>
                        </a:rPr>
                        <a:t>je introduirai le transport en commun gratuit - I </a:t>
                      </a:r>
                      <a:r>
                        <a:rPr lang="fr-FR" sz="900" b="0" u="none" baseline="0" noProof="0" dirty="0" err="1">
                          <a:solidFill>
                            <a:schemeClr val="tx1"/>
                          </a:solidFill>
                          <a:latin typeface="Comic Sans MS" panose="030F0702030302020204" pitchFamily="66" charset="0"/>
                        </a:rPr>
                        <a:t>would</a:t>
                      </a:r>
                      <a:r>
                        <a:rPr lang="fr-FR" sz="900" b="0" u="none" baseline="0" noProof="0" dirty="0">
                          <a:solidFill>
                            <a:schemeClr val="tx1"/>
                          </a:solidFill>
                          <a:latin typeface="Comic Sans MS" panose="030F0702030302020204" pitchFamily="66" charset="0"/>
                        </a:rPr>
                        <a:t> </a:t>
                      </a:r>
                      <a:r>
                        <a:rPr lang="fr-FR" sz="900" b="0" u="none" baseline="0" noProof="0" dirty="0" err="1">
                          <a:solidFill>
                            <a:schemeClr val="tx1"/>
                          </a:solidFill>
                          <a:latin typeface="Comic Sans MS" panose="030F0702030302020204" pitchFamily="66" charset="0"/>
                        </a:rPr>
                        <a:t>introduce</a:t>
                      </a:r>
                      <a:r>
                        <a:rPr lang="fr-FR" sz="900" b="0" u="none" baseline="0" noProof="0" dirty="0">
                          <a:solidFill>
                            <a:schemeClr val="tx1"/>
                          </a:solidFill>
                          <a:latin typeface="Comic Sans MS" panose="030F0702030302020204" pitchFamily="66" charset="0"/>
                        </a:rPr>
                        <a:t> free public transport</a:t>
                      </a:r>
                    </a:p>
                    <a:p>
                      <a:pPr>
                        <a:lnSpc>
                          <a:spcPct val="100000"/>
                        </a:lnSpc>
                      </a:pPr>
                      <a:r>
                        <a:rPr lang="fr-FR" sz="900" b="0" u="none" baseline="0" noProof="0" dirty="0">
                          <a:solidFill>
                            <a:schemeClr val="tx1"/>
                          </a:solidFill>
                          <a:latin typeface="Comic Sans MS" panose="030F0702030302020204" pitchFamily="66" charset="0"/>
                        </a:rPr>
                        <a:t>je renouvellerai les vieux bâtiments - I </a:t>
                      </a:r>
                      <a:r>
                        <a:rPr lang="fr-FR" sz="900" b="0" u="none" baseline="0" noProof="0" dirty="0" err="1">
                          <a:solidFill>
                            <a:schemeClr val="tx1"/>
                          </a:solidFill>
                          <a:latin typeface="Comic Sans MS" panose="030F0702030302020204" pitchFamily="66" charset="0"/>
                        </a:rPr>
                        <a:t>would</a:t>
                      </a:r>
                      <a:r>
                        <a:rPr lang="fr-FR" sz="900" b="0" u="none" baseline="0" noProof="0" dirty="0">
                          <a:solidFill>
                            <a:schemeClr val="tx1"/>
                          </a:solidFill>
                          <a:latin typeface="Comic Sans MS" panose="030F0702030302020204" pitchFamily="66" charset="0"/>
                        </a:rPr>
                        <a:t> </a:t>
                      </a:r>
                      <a:r>
                        <a:rPr lang="fr-FR" sz="900" b="0" u="none" baseline="0" noProof="0" dirty="0" err="1">
                          <a:solidFill>
                            <a:schemeClr val="tx1"/>
                          </a:solidFill>
                          <a:latin typeface="Comic Sans MS" panose="030F0702030302020204" pitchFamily="66" charset="0"/>
                        </a:rPr>
                        <a:t>renovate</a:t>
                      </a:r>
                      <a:r>
                        <a:rPr lang="fr-FR" sz="900" b="0" u="none" baseline="0" noProof="0" dirty="0">
                          <a:solidFill>
                            <a:schemeClr val="tx1"/>
                          </a:solidFill>
                          <a:latin typeface="Comic Sans MS" panose="030F0702030302020204" pitchFamily="66" charset="0"/>
                        </a:rPr>
                        <a:t> the </a:t>
                      </a:r>
                      <a:r>
                        <a:rPr lang="fr-FR" sz="900" b="0" u="none" baseline="0" noProof="0" dirty="0" err="1">
                          <a:solidFill>
                            <a:schemeClr val="tx1"/>
                          </a:solidFill>
                          <a:latin typeface="Comic Sans MS" panose="030F0702030302020204" pitchFamily="66" charset="0"/>
                        </a:rPr>
                        <a:t>old</a:t>
                      </a:r>
                      <a:r>
                        <a:rPr lang="fr-FR" sz="900" b="0" u="none" baseline="0" noProof="0" dirty="0">
                          <a:solidFill>
                            <a:schemeClr val="tx1"/>
                          </a:solidFill>
                          <a:latin typeface="Comic Sans MS" panose="030F0702030302020204" pitchFamily="66" charset="0"/>
                        </a:rPr>
                        <a:t> buildings</a:t>
                      </a:r>
                    </a:p>
                    <a:p>
                      <a:pPr>
                        <a:lnSpc>
                          <a:spcPct val="100000"/>
                        </a:lnSpc>
                      </a:pPr>
                      <a:r>
                        <a:rPr lang="fr-FR" sz="900" b="0" u="none" baseline="0" noProof="0" dirty="0">
                          <a:solidFill>
                            <a:schemeClr val="tx1"/>
                          </a:solidFill>
                          <a:latin typeface="Comic Sans MS" panose="030F0702030302020204" pitchFamily="66" charset="0"/>
                        </a:rPr>
                        <a:t>j’améliorerai le transport en commun - I </a:t>
                      </a:r>
                      <a:r>
                        <a:rPr lang="fr-FR" sz="900" b="0" u="none" baseline="0" noProof="0" dirty="0" err="1">
                          <a:solidFill>
                            <a:schemeClr val="tx1"/>
                          </a:solidFill>
                          <a:latin typeface="Comic Sans MS" panose="030F0702030302020204" pitchFamily="66" charset="0"/>
                        </a:rPr>
                        <a:t>would</a:t>
                      </a:r>
                      <a:r>
                        <a:rPr lang="fr-FR" sz="900" b="0" u="none" baseline="0" noProof="0" dirty="0">
                          <a:solidFill>
                            <a:schemeClr val="tx1"/>
                          </a:solidFill>
                          <a:latin typeface="Comic Sans MS" panose="030F0702030302020204" pitchFamily="66" charset="0"/>
                        </a:rPr>
                        <a:t> </a:t>
                      </a:r>
                      <a:r>
                        <a:rPr lang="fr-FR" sz="900" b="0" u="none" baseline="0" noProof="0" dirty="0" err="1">
                          <a:solidFill>
                            <a:schemeClr val="tx1"/>
                          </a:solidFill>
                          <a:latin typeface="Comic Sans MS" panose="030F0702030302020204" pitchFamily="66" charset="0"/>
                        </a:rPr>
                        <a:t>improve</a:t>
                      </a:r>
                      <a:r>
                        <a:rPr lang="fr-FR" sz="900" b="0" u="none" baseline="0" noProof="0" dirty="0">
                          <a:solidFill>
                            <a:schemeClr val="tx1"/>
                          </a:solidFill>
                          <a:latin typeface="Comic Sans MS" panose="030F0702030302020204" pitchFamily="66" charset="0"/>
                        </a:rPr>
                        <a:t> the public transport system</a:t>
                      </a:r>
                    </a:p>
                    <a:p>
                      <a:pPr>
                        <a:lnSpc>
                          <a:spcPct val="100000"/>
                        </a:lnSpc>
                      </a:pPr>
                      <a:r>
                        <a:rPr lang="fr-FR" sz="900" b="0" u="none" baseline="0" noProof="0" dirty="0">
                          <a:solidFill>
                            <a:schemeClr val="tx1"/>
                          </a:solidFill>
                          <a:latin typeface="Comic Sans MS" panose="030F0702030302020204" pitchFamily="66" charset="0"/>
                        </a:rPr>
                        <a:t>je créerai de nouveaux emplois - I </a:t>
                      </a:r>
                      <a:r>
                        <a:rPr lang="fr-FR" sz="900" b="0" u="none" baseline="0" noProof="0" dirty="0" err="1">
                          <a:solidFill>
                            <a:schemeClr val="tx1"/>
                          </a:solidFill>
                          <a:latin typeface="Comic Sans MS" panose="030F0702030302020204" pitchFamily="66" charset="0"/>
                        </a:rPr>
                        <a:t>would</a:t>
                      </a:r>
                      <a:r>
                        <a:rPr lang="fr-FR" sz="900" b="0" u="none" baseline="0" noProof="0" dirty="0">
                          <a:solidFill>
                            <a:schemeClr val="tx1"/>
                          </a:solidFill>
                          <a:latin typeface="Comic Sans MS" panose="030F0702030302020204" pitchFamily="66" charset="0"/>
                        </a:rPr>
                        <a:t> </a:t>
                      </a:r>
                      <a:r>
                        <a:rPr lang="fr-FR" sz="900" b="0" u="none" baseline="0" noProof="0" dirty="0" err="1">
                          <a:solidFill>
                            <a:schemeClr val="tx1"/>
                          </a:solidFill>
                          <a:latin typeface="Comic Sans MS" panose="030F0702030302020204" pitchFamily="66" charset="0"/>
                        </a:rPr>
                        <a:t>create</a:t>
                      </a:r>
                      <a:r>
                        <a:rPr lang="fr-FR" sz="900" b="0" u="none" baseline="0" noProof="0" dirty="0">
                          <a:solidFill>
                            <a:schemeClr val="tx1"/>
                          </a:solidFill>
                          <a:latin typeface="Comic Sans MS" panose="030F0702030302020204" pitchFamily="66" charset="0"/>
                        </a:rPr>
                        <a:t> more jobs</a:t>
                      </a:r>
                    </a:p>
                    <a:p>
                      <a:pPr>
                        <a:lnSpc>
                          <a:spcPct val="100000"/>
                        </a:lnSpc>
                      </a:pPr>
                      <a:r>
                        <a:rPr lang="fr-FR" sz="900" b="0" u="none" baseline="0" noProof="0" dirty="0">
                          <a:solidFill>
                            <a:schemeClr val="tx1"/>
                          </a:solidFill>
                          <a:latin typeface="Comic Sans MS" panose="030F0702030302020204" pitchFamily="66" charset="0"/>
                        </a:rPr>
                        <a:t>je créerai plus d'espaces verts - I </a:t>
                      </a:r>
                      <a:r>
                        <a:rPr lang="fr-FR" sz="900" b="0" u="none" baseline="0" noProof="0" dirty="0" err="1">
                          <a:solidFill>
                            <a:schemeClr val="tx1"/>
                          </a:solidFill>
                          <a:latin typeface="Comic Sans MS" panose="030F0702030302020204" pitchFamily="66" charset="0"/>
                        </a:rPr>
                        <a:t>would</a:t>
                      </a:r>
                      <a:r>
                        <a:rPr lang="fr-FR" sz="900" b="0" u="none" baseline="0" noProof="0" dirty="0">
                          <a:solidFill>
                            <a:schemeClr val="tx1"/>
                          </a:solidFill>
                          <a:latin typeface="Comic Sans MS" panose="030F0702030302020204" pitchFamily="66" charset="0"/>
                        </a:rPr>
                        <a:t> </a:t>
                      </a:r>
                      <a:r>
                        <a:rPr lang="fr-FR" sz="900" b="0" u="none" baseline="0" noProof="0" dirty="0" err="1">
                          <a:solidFill>
                            <a:schemeClr val="tx1"/>
                          </a:solidFill>
                          <a:latin typeface="Comic Sans MS" panose="030F0702030302020204" pitchFamily="66" charset="0"/>
                        </a:rPr>
                        <a:t>create</a:t>
                      </a:r>
                      <a:r>
                        <a:rPr lang="fr-FR" sz="900" b="0" u="none" baseline="0" noProof="0" dirty="0">
                          <a:solidFill>
                            <a:schemeClr val="tx1"/>
                          </a:solidFill>
                          <a:latin typeface="Comic Sans MS" panose="030F0702030302020204" pitchFamily="66" charset="0"/>
                        </a:rPr>
                        <a:t> more green </a:t>
                      </a:r>
                      <a:r>
                        <a:rPr lang="fr-FR" sz="900" b="0" u="none" baseline="0" noProof="0" dirty="0" err="1">
                          <a:solidFill>
                            <a:schemeClr val="tx1"/>
                          </a:solidFill>
                          <a:latin typeface="Comic Sans MS" panose="030F0702030302020204" pitchFamily="66" charset="0"/>
                        </a:rPr>
                        <a:t>spaces</a:t>
                      </a:r>
                      <a:endParaRPr lang="fr-FR" sz="900" b="0" u="none" baseline="0" noProof="0" dirty="0">
                        <a:solidFill>
                          <a:schemeClr val="tx1"/>
                        </a:solidFill>
                        <a:latin typeface="Comic Sans MS" panose="030F0702030302020204" pitchFamily="66" charset="0"/>
                      </a:endParaRPr>
                    </a:p>
                    <a:p>
                      <a:pPr>
                        <a:lnSpc>
                          <a:spcPct val="100000"/>
                        </a:lnSpc>
                      </a:pPr>
                      <a:r>
                        <a:rPr lang="fr-FR" sz="900" b="0" u="none" baseline="0" noProof="0" dirty="0">
                          <a:solidFill>
                            <a:schemeClr val="tx1"/>
                          </a:solidFill>
                          <a:latin typeface="Comic Sans MS" panose="030F0702030302020204" pitchFamily="66" charset="0"/>
                        </a:rPr>
                        <a:t>je investirai dans l’éducation - I </a:t>
                      </a:r>
                      <a:r>
                        <a:rPr lang="fr-FR" sz="900" b="0" u="none" baseline="0" noProof="0" dirty="0" err="1">
                          <a:solidFill>
                            <a:schemeClr val="tx1"/>
                          </a:solidFill>
                          <a:latin typeface="Comic Sans MS" panose="030F0702030302020204" pitchFamily="66" charset="0"/>
                        </a:rPr>
                        <a:t>would</a:t>
                      </a:r>
                      <a:r>
                        <a:rPr lang="fr-FR" sz="900" b="0" u="none" baseline="0" noProof="0" dirty="0">
                          <a:solidFill>
                            <a:schemeClr val="tx1"/>
                          </a:solidFill>
                          <a:latin typeface="Comic Sans MS" panose="030F0702030302020204" pitchFamily="66" charset="0"/>
                        </a:rPr>
                        <a:t> </a:t>
                      </a:r>
                      <a:r>
                        <a:rPr lang="fr-FR" sz="900" b="0" u="none" baseline="0" noProof="0" dirty="0" err="1">
                          <a:solidFill>
                            <a:schemeClr val="tx1"/>
                          </a:solidFill>
                          <a:latin typeface="Comic Sans MS" panose="030F0702030302020204" pitchFamily="66" charset="0"/>
                        </a:rPr>
                        <a:t>invest</a:t>
                      </a:r>
                      <a:r>
                        <a:rPr lang="fr-FR" sz="900" b="0" u="none" baseline="0" noProof="0" dirty="0">
                          <a:solidFill>
                            <a:schemeClr val="tx1"/>
                          </a:solidFill>
                          <a:latin typeface="Comic Sans MS" panose="030F0702030302020204" pitchFamily="66" charset="0"/>
                        </a:rPr>
                        <a:t> in </a:t>
                      </a:r>
                      <a:r>
                        <a:rPr lang="fr-FR" sz="900" b="0" u="none" baseline="0" noProof="0" dirty="0" err="1">
                          <a:solidFill>
                            <a:schemeClr val="tx1"/>
                          </a:solidFill>
                          <a:latin typeface="Comic Sans MS" panose="030F0702030302020204" pitchFamily="66" charset="0"/>
                        </a:rPr>
                        <a:t>education</a:t>
                      </a:r>
                      <a:endParaRPr lang="fr-FR" sz="900" b="0" u="none" baseline="0" noProof="0" dirty="0">
                        <a:solidFill>
                          <a:schemeClr val="tx1"/>
                        </a:solidFill>
                        <a:latin typeface="Comic Sans MS" panose="030F0702030302020204" pitchFamily="66" charset="0"/>
                      </a:endParaRPr>
                    </a:p>
                    <a:p>
                      <a:pPr>
                        <a:lnSpc>
                          <a:spcPct val="100000"/>
                        </a:lnSpc>
                      </a:pPr>
                      <a:r>
                        <a:rPr lang="fr-FR" sz="900" b="0" u="none" baseline="0" noProof="0" dirty="0">
                          <a:solidFill>
                            <a:schemeClr val="tx1"/>
                          </a:solidFill>
                          <a:latin typeface="Comic Sans MS" panose="030F0702030302020204" pitchFamily="66" charset="0"/>
                        </a:rPr>
                        <a:t>je planterai plus d’arbres - I </a:t>
                      </a:r>
                      <a:r>
                        <a:rPr lang="fr-FR" sz="900" b="0" u="none" baseline="0" noProof="0" dirty="0" err="1">
                          <a:solidFill>
                            <a:schemeClr val="tx1"/>
                          </a:solidFill>
                          <a:latin typeface="Comic Sans MS" panose="030F0702030302020204" pitchFamily="66" charset="0"/>
                        </a:rPr>
                        <a:t>would</a:t>
                      </a:r>
                      <a:r>
                        <a:rPr lang="fr-FR" sz="900" b="0" u="none" baseline="0" noProof="0" dirty="0">
                          <a:solidFill>
                            <a:schemeClr val="tx1"/>
                          </a:solidFill>
                          <a:latin typeface="Comic Sans MS" panose="030F0702030302020204" pitchFamily="66" charset="0"/>
                        </a:rPr>
                        <a:t> plant more </a:t>
                      </a:r>
                      <a:r>
                        <a:rPr lang="fr-FR" sz="900" b="0" u="none" baseline="0" noProof="0" dirty="0" err="1">
                          <a:solidFill>
                            <a:schemeClr val="tx1"/>
                          </a:solidFill>
                          <a:latin typeface="Comic Sans MS" panose="030F0702030302020204" pitchFamily="66" charset="0"/>
                        </a:rPr>
                        <a:t>trees</a:t>
                      </a:r>
                      <a:endParaRPr lang="fr-FR" sz="900" b="0" u="none" baseline="0" noProof="0" dirty="0">
                        <a:solidFill>
                          <a:schemeClr val="tx1"/>
                        </a:solidFill>
                        <a:latin typeface="Comic Sans MS" panose="030F0702030302020204" pitchFamily="66" charset="0"/>
                      </a:endParaRPr>
                    </a:p>
                    <a:p>
                      <a:pPr>
                        <a:lnSpc>
                          <a:spcPct val="100000"/>
                        </a:lnSpc>
                      </a:pPr>
                      <a:r>
                        <a:rPr lang="fr-FR" sz="900" b="0" u="none" baseline="0" noProof="0" dirty="0">
                          <a:solidFill>
                            <a:schemeClr val="tx1"/>
                          </a:solidFill>
                          <a:latin typeface="Comic Sans MS" panose="030F0702030302020204" pitchFamily="66" charset="0"/>
                        </a:rPr>
                        <a:t>je construirai plus de magasins dans le centre - I </a:t>
                      </a:r>
                      <a:r>
                        <a:rPr lang="fr-FR" sz="900" b="0" u="none" baseline="0" noProof="0" dirty="0" err="1">
                          <a:solidFill>
                            <a:schemeClr val="tx1"/>
                          </a:solidFill>
                          <a:latin typeface="Comic Sans MS" panose="030F0702030302020204" pitchFamily="66" charset="0"/>
                        </a:rPr>
                        <a:t>would</a:t>
                      </a:r>
                      <a:r>
                        <a:rPr lang="fr-FR" sz="900" b="0" u="none" baseline="0" noProof="0" dirty="0">
                          <a:solidFill>
                            <a:schemeClr val="tx1"/>
                          </a:solidFill>
                          <a:latin typeface="Comic Sans MS" panose="030F0702030302020204" pitchFamily="66" charset="0"/>
                        </a:rPr>
                        <a:t> </a:t>
                      </a:r>
                      <a:r>
                        <a:rPr lang="fr-FR" sz="900" b="0" u="none" baseline="0" noProof="0" dirty="0" err="1">
                          <a:solidFill>
                            <a:schemeClr val="tx1"/>
                          </a:solidFill>
                          <a:latin typeface="Comic Sans MS" panose="030F0702030302020204" pitchFamily="66" charset="0"/>
                        </a:rPr>
                        <a:t>build</a:t>
                      </a:r>
                      <a:r>
                        <a:rPr lang="fr-FR" sz="900" b="0" u="none" baseline="0" noProof="0" dirty="0">
                          <a:solidFill>
                            <a:schemeClr val="tx1"/>
                          </a:solidFill>
                          <a:latin typeface="Comic Sans MS" panose="030F0702030302020204" pitchFamily="66" charset="0"/>
                        </a:rPr>
                        <a:t> more shops in the center</a:t>
                      </a:r>
                    </a:p>
                    <a:p>
                      <a:pPr>
                        <a:lnSpc>
                          <a:spcPct val="100000"/>
                        </a:lnSpc>
                      </a:pPr>
                      <a:r>
                        <a:rPr lang="fr-FR" sz="900" b="0" u="none" baseline="0" noProof="0" dirty="0">
                          <a:solidFill>
                            <a:schemeClr val="tx1"/>
                          </a:solidFill>
                          <a:latin typeface="Comic Sans MS" panose="030F0702030302020204" pitchFamily="66" charset="0"/>
                        </a:rPr>
                        <a:t>je réduirai la pollution - I </a:t>
                      </a:r>
                      <a:r>
                        <a:rPr lang="fr-FR" sz="900" b="0" u="none" baseline="0" noProof="0" dirty="0" err="1">
                          <a:solidFill>
                            <a:schemeClr val="tx1"/>
                          </a:solidFill>
                          <a:latin typeface="Comic Sans MS" panose="030F0702030302020204" pitchFamily="66" charset="0"/>
                        </a:rPr>
                        <a:t>would</a:t>
                      </a:r>
                      <a:r>
                        <a:rPr lang="fr-FR" sz="900" b="0" u="none" baseline="0" noProof="0" dirty="0">
                          <a:solidFill>
                            <a:schemeClr val="tx1"/>
                          </a:solidFill>
                          <a:latin typeface="Comic Sans MS" panose="030F0702030302020204" pitchFamily="66" charset="0"/>
                        </a:rPr>
                        <a:t> </a:t>
                      </a:r>
                      <a:r>
                        <a:rPr lang="fr-FR" sz="900" b="0" u="none" baseline="0" noProof="0" dirty="0" err="1">
                          <a:solidFill>
                            <a:schemeClr val="tx1"/>
                          </a:solidFill>
                          <a:latin typeface="Comic Sans MS" panose="030F0702030302020204" pitchFamily="66" charset="0"/>
                        </a:rPr>
                        <a:t>reduce</a:t>
                      </a:r>
                      <a:r>
                        <a:rPr lang="fr-FR" sz="900" b="0" u="none" baseline="0" noProof="0" dirty="0">
                          <a:solidFill>
                            <a:schemeClr val="tx1"/>
                          </a:solidFill>
                          <a:latin typeface="Comic Sans MS" panose="030F0702030302020204" pitchFamily="66" charset="0"/>
                        </a:rPr>
                        <a:t> pollution</a:t>
                      </a:r>
                    </a:p>
                    <a:p>
                      <a:pPr>
                        <a:lnSpc>
                          <a:spcPct val="100000"/>
                        </a:lnSpc>
                      </a:pPr>
                      <a:r>
                        <a:rPr lang="fr-FR" sz="900" b="0" u="none" baseline="0" noProof="0" dirty="0">
                          <a:solidFill>
                            <a:schemeClr val="tx1"/>
                          </a:solidFill>
                          <a:latin typeface="Comic Sans MS" panose="030F0702030302020204" pitchFamily="66" charset="0"/>
                        </a:rPr>
                        <a:t>je prohiberai les voitures - I </a:t>
                      </a:r>
                      <a:r>
                        <a:rPr lang="fr-FR" sz="900" b="0" u="none" baseline="0" noProof="0" dirty="0" err="1">
                          <a:solidFill>
                            <a:schemeClr val="tx1"/>
                          </a:solidFill>
                          <a:latin typeface="Comic Sans MS" panose="030F0702030302020204" pitchFamily="66" charset="0"/>
                        </a:rPr>
                        <a:t>would</a:t>
                      </a:r>
                      <a:r>
                        <a:rPr lang="fr-FR" sz="900" b="0" u="none" baseline="0" noProof="0" dirty="0">
                          <a:solidFill>
                            <a:schemeClr val="tx1"/>
                          </a:solidFill>
                          <a:latin typeface="Comic Sans MS" panose="030F0702030302020204" pitchFamily="66" charset="0"/>
                        </a:rPr>
                        <a:t> ban cars</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graphicFrame>
        <p:nvGraphicFramePr>
          <p:cNvPr id="8" name="Table 7">
            <a:extLst>
              <a:ext uri="{FF2B5EF4-FFF2-40B4-BE49-F238E27FC236}">
                <a16:creationId xmlns:a16="http://schemas.microsoft.com/office/drawing/2014/main" id="{6636D66E-562B-4EC8-8A36-67D33BBC52E9}"/>
              </a:ext>
            </a:extLst>
          </p:cNvPr>
          <p:cNvGraphicFramePr>
            <a:graphicFrameLocks noGrp="1"/>
          </p:cNvGraphicFramePr>
          <p:nvPr>
            <p:extLst>
              <p:ext uri="{D42A27DB-BD31-4B8C-83A1-F6EECF244321}">
                <p14:modId xmlns:p14="http://schemas.microsoft.com/office/powerpoint/2010/main" val="3939963535"/>
              </p:ext>
            </p:extLst>
          </p:nvPr>
        </p:nvGraphicFramePr>
        <p:xfrm>
          <a:off x="98081" y="4853760"/>
          <a:ext cx="5847071" cy="1951892"/>
        </p:xfrm>
        <a:graphic>
          <a:graphicData uri="http://schemas.openxmlformats.org/drawingml/2006/table">
            <a:tbl>
              <a:tblPr firstRow="1" bandRow="1">
                <a:tableStyleId>{5C22544A-7EE6-4342-B048-85BDC9FD1C3A}</a:tableStyleId>
              </a:tblPr>
              <a:tblGrid>
                <a:gridCol w="277889">
                  <a:extLst>
                    <a:ext uri="{9D8B030D-6E8A-4147-A177-3AD203B41FA5}">
                      <a16:colId xmlns:a16="http://schemas.microsoft.com/office/drawing/2014/main" val="212312847"/>
                    </a:ext>
                  </a:extLst>
                </a:gridCol>
                <a:gridCol w="1260002">
                  <a:extLst>
                    <a:ext uri="{9D8B030D-6E8A-4147-A177-3AD203B41FA5}">
                      <a16:colId xmlns:a16="http://schemas.microsoft.com/office/drawing/2014/main" val="3813713256"/>
                    </a:ext>
                  </a:extLst>
                </a:gridCol>
                <a:gridCol w="927100">
                  <a:extLst>
                    <a:ext uri="{9D8B030D-6E8A-4147-A177-3AD203B41FA5}">
                      <a16:colId xmlns:a16="http://schemas.microsoft.com/office/drawing/2014/main" val="899866059"/>
                    </a:ext>
                  </a:extLst>
                </a:gridCol>
                <a:gridCol w="3382080">
                  <a:extLst>
                    <a:ext uri="{9D8B030D-6E8A-4147-A177-3AD203B41FA5}">
                      <a16:colId xmlns:a16="http://schemas.microsoft.com/office/drawing/2014/main" val="1424749022"/>
                    </a:ext>
                  </a:extLst>
                </a:gridCol>
              </a:tblGrid>
              <a:tr h="703778">
                <a:tc rowSpan="2">
                  <a:txBody>
                    <a:bodyPr/>
                    <a:lstStyle/>
                    <a:p>
                      <a:pPr algn="ctr"/>
                      <a:r>
                        <a:rPr lang="fr-FR" sz="900" b="0" noProof="0">
                          <a:solidFill>
                            <a:schemeClr val="tx1"/>
                          </a:solidFill>
                          <a:latin typeface="Comic Sans MS" panose="030F0702030302020204" pitchFamily="66" charset="0"/>
                        </a:rPr>
                        <a:t>My city in the past</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rowSpan="2">
                  <a:txBody>
                    <a:bodyPr/>
                    <a:lstStyle/>
                    <a:p>
                      <a:pPr>
                        <a:lnSpc>
                          <a:spcPct val="100000"/>
                        </a:lnSpc>
                      </a:pPr>
                      <a:r>
                        <a:rPr lang="fr-FR" sz="900" b="0" u="none" noProof="0">
                          <a:solidFill>
                            <a:schemeClr val="tx1"/>
                          </a:solidFill>
                          <a:latin typeface="Comic Sans MS" panose="030F0702030302020204" pitchFamily="66" charset="0"/>
                        </a:rPr>
                        <a:t>dans le passé - In the past</a:t>
                      </a:r>
                    </a:p>
                    <a:p>
                      <a:pPr>
                        <a:lnSpc>
                          <a:spcPct val="100000"/>
                        </a:lnSpc>
                      </a:pPr>
                      <a:r>
                        <a:rPr lang="fr-FR" sz="900" b="0" u="none" noProof="0">
                          <a:solidFill>
                            <a:schemeClr val="tx1"/>
                          </a:solidFill>
                          <a:latin typeface="Comic Sans MS" panose="030F0702030302020204" pitchFamily="66" charset="0"/>
                        </a:rPr>
                        <a:t>il y a 10 ans - 10 years ago</a:t>
                      </a:r>
                    </a:p>
                    <a:p>
                      <a:pPr>
                        <a:lnSpc>
                          <a:spcPct val="100000"/>
                        </a:lnSpc>
                      </a:pPr>
                      <a:r>
                        <a:rPr lang="fr-FR" sz="900" b="0" u="none" noProof="0">
                          <a:solidFill>
                            <a:schemeClr val="tx1"/>
                          </a:solidFill>
                          <a:latin typeface="Comic Sans MS" panose="030F0702030302020204" pitchFamily="66" charset="0"/>
                        </a:rPr>
                        <a:t>dans les années soixante - in the 60s</a:t>
                      </a:r>
                    </a:p>
                    <a:p>
                      <a:pPr>
                        <a:lnSpc>
                          <a:spcPct val="100000"/>
                        </a:lnSpc>
                      </a:pPr>
                      <a:r>
                        <a:rPr lang="fr-FR" sz="900" b="0" u="none" noProof="0">
                          <a:solidFill>
                            <a:schemeClr val="tx1"/>
                          </a:solidFill>
                          <a:latin typeface="Comic Sans MS" panose="030F0702030302020204" pitchFamily="66" charset="0"/>
                        </a:rPr>
                        <a:t>mes parents, mes grands-parents disent que - my parents/grandparents say that…</a:t>
                      </a:r>
                      <a:endParaRPr lang="fr-FR" sz="900" b="0" u="none" baseline="0" noProof="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fr-FR" sz="900" b="0" u="none" noProof="0" dirty="0">
                          <a:solidFill>
                            <a:schemeClr val="tx1"/>
                          </a:solidFill>
                          <a:latin typeface="Comic Sans MS" panose="030F0702030302020204" pitchFamily="66" charset="0"/>
                        </a:rPr>
                        <a:t>le centre-ville était - the city </a:t>
                      </a:r>
                      <a:r>
                        <a:rPr lang="fr-FR" sz="900" b="0" u="none" noProof="0" dirty="0" err="1">
                          <a:solidFill>
                            <a:schemeClr val="tx1"/>
                          </a:solidFill>
                          <a:latin typeface="Comic Sans MS" panose="030F0702030302020204" pitchFamily="66" charset="0"/>
                        </a:rPr>
                        <a:t>was</a:t>
                      </a:r>
                      <a:endParaRPr lang="fr-FR" sz="900" b="0" u="none" noProof="0" dirty="0">
                        <a:solidFill>
                          <a:schemeClr val="tx1"/>
                        </a:solidFill>
                        <a:latin typeface="Comic Sans MS" panose="030F0702030302020204" pitchFamily="66" charset="0"/>
                      </a:endParaRPr>
                    </a:p>
                    <a:p>
                      <a:pPr>
                        <a:lnSpc>
                          <a:spcPct val="100000"/>
                        </a:lnSpc>
                      </a:pPr>
                      <a:r>
                        <a:rPr lang="fr-FR" sz="900" b="0" u="none" noProof="0" dirty="0">
                          <a:solidFill>
                            <a:schemeClr val="tx1"/>
                          </a:solidFill>
                          <a:latin typeface="Comic Sans MS" panose="030F0702030302020204" pitchFamily="66" charset="0"/>
                        </a:rPr>
                        <a:t>il y avait - </a:t>
                      </a:r>
                      <a:r>
                        <a:rPr lang="fr-FR" sz="900" b="0" u="none" noProof="0" dirty="0" err="1">
                          <a:solidFill>
                            <a:schemeClr val="tx1"/>
                          </a:solidFill>
                          <a:latin typeface="Comic Sans MS" panose="030F0702030302020204" pitchFamily="66" charset="0"/>
                        </a:rPr>
                        <a:t>there</a:t>
                      </a:r>
                      <a:r>
                        <a:rPr lang="fr-FR" sz="900" b="0" u="none" noProof="0" dirty="0">
                          <a:solidFill>
                            <a:schemeClr val="tx1"/>
                          </a:solidFill>
                          <a:latin typeface="Comic Sans MS" panose="030F0702030302020204" pitchFamily="66" charset="0"/>
                        </a:rPr>
                        <a:t> </a:t>
                      </a:r>
                      <a:r>
                        <a:rPr lang="fr-FR" sz="900" b="0" u="none" noProof="0" dirty="0" err="1">
                          <a:solidFill>
                            <a:schemeClr val="tx1"/>
                          </a:solidFill>
                          <a:latin typeface="Comic Sans MS" panose="030F0702030302020204" pitchFamily="66" charset="0"/>
                        </a:rPr>
                        <a:t>was</a:t>
                      </a:r>
                      <a:r>
                        <a:rPr lang="fr-FR" sz="900" b="0" u="none" noProof="0" dirty="0">
                          <a:solidFill>
                            <a:schemeClr val="tx1"/>
                          </a:solidFill>
                          <a:latin typeface="Comic Sans MS" panose="030F0702030302020204" pitchFamily="66" charset="0"/>
                        </a:rPr>
                        <a:t> / </a:t>
                      </a:r>
                      <a:r>
                        <a:rPr lang="fr-FR" sz="900" b="0" u="none" noProof="0" dirty="0" err="1">
                          <a:solidFill>
                            <a:schemeClr val="tx1"/>
                          </a:solidFill>
                          <a:latin typeface="Comic Sans MS" panose="030F0702030302020204" pitchFamily="66" charset="0"/>
                        </a:rPr>
                        <a:t>were</a:t>
                      </a:r>
                      <a:endParaRPr lang="fr-FR" sz="900" b="0" u="none" noProof="0" dirty="0">
                        <a:solidFill>
                          <a:schemeClr val="tx1"/>
                        </a:solidFill>
                        <a:latin typeface="Comic Sans MS" panose="030F0702030302020204" pitchFamily="66" charset="0"/>
                      </a:endParaRPr>
                    </a:p>
                    <a:p>
                      <a:pPr>
                        <a:lnSpc>
                          <a:spcPct val="100000"/>
                        </a:lnSpc>
                      </a:pPr>
                      <a:r>
                        <a:rPr lang="fr-FR" sz="900" b="0" u="none" noProof="0" dirty="0">
                          <a:solidFill>
                            <a:schemeClr val="tx1"/>
                          </a:solidFill>
                          <a:latin typeface="Comic Sans MS" panose="030F0702030302020204" pitchFamily="66" charset="0"/>
                        </a:rPr>
                        <a:t>c’était - </a:t>
                      </a:r>
                      <a:r>
                        <a:rPr lang="fr-FR" sz="900" b="0" u="none" noProof="0" dirty="0" err="1">
                          <a:solidFill>
                            <a:schemeClr val="tx1"/>
                          </a:solidFill>
                          <a:latin typeface="Comic Sans MS" panose="030F0702030302020204" pitchFamily="66" charset="0"/>
                        </a:rPr>
                        <a:t>it</a:t>
                      </a:r>
                      <a:r>
                        <a:rPr lang="fr-FR" sz="900" b="0" u="none" noProof="0" dirty="0">
                          <a:solidFill>
                            <a:schemeClr val="tx1"/>
                          </a:solidFill>
                          <a:latin typeface="Comic Sans MS" panose="030F0702030302020204" pitchFamily="66" charset="0"/>
                        </a:rPr>
                        <a:t> </a:t>
                      </a:r>
                      <a:r>
                        <a:rPr lang="fr-FR" sz="900" b="0" u="none" noProof="0" dirty="0" err="1">
                          <a:solidFill>
                            <a:schemeClr val="tx1"/>
                          </a:solidFill>
                          <a:latin typeface="Comic Sans MS" panose="030F0702030302020204" pitchFamily="66" charset="0"/>
                        </a:rPr>
                        <a:t>was</a:t>
                      </a:r>
                      <a:endParaRPr lang="fr-FR" sz="900" b="0" u="none" baseline="0" noProof="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fr-FR" sz="900" b="0" u="none" baseline="0" noProof="0" dirty="0">
                          <a:solidFill>
                            <a:schemeClr val="tx1"/>
                          </a:solidFill>
                          <a:latin typeface="Comic Sans MS" panose="030F0702030302020204" pitchFamily="66" charset="0"/>
                        </a:rPr>
                        <a:t>plus/moins à faire - more/</a:t>
                      </a:r>
                      <a:r>
                        <a:rPr lang="fr-FR" sz="900" b="0" u="none" baseline="0" noProof="0" dirty="0" err="1">
                          <a:solidFill>
                            <a:schemeClr val="tx1"/>
                          </a:solidFill>
                          <a:latin typeface="Comic Sans MS" panose="030F0702030302020204" pitchFamily="66" charset="0"/>
                        </a:rPr>
                        <a:t>less</a:t>
                      </a:r>
                      <a:r>
                        <a:rPr lang="fr-FR" sz="900" b="0" u="none" baseline="0" noProof="0" dirty="0">
                          <a:solidFill>
                            <a:schemeClr val="tx1"/>
                          </a:solidFill>
                          <a:latin typeface="Comic Sans MS" panose="030F0702030302020204" pitchFamily="66" charset="0"/>
                        </a:rPr>
                        <a:t> to do</a:t>
                      </a:r>
                    </a:p>
                    <a:p>
                      <a:pPr>
                        <a:lnSpc>
                          <a:spcPct val="100000"/>
                        </a:lnSpc>
                      </a:pPr>
                      <a:r>
                        <a:rPr lang="fr-FR" sz="900" b="0" u="none" baseline="0" noProof="0" dirty="0">
                          <a:solidFill>
                            <a:schemeClr val="tx1"/>
                          </a:solidFill>
                          <a:latin typeface="Comic Sans MS" panose="030F0702030302020204" pitchFamily="66" charset="0"/>
                        </a:rPr>
                        <a:t>il y avait beaucoup de chômage - </a:t>
                      </a:r>
                      <a:r>
                        <a:rPr lang="fr-FR" sz="900" b="0" u="none" baseline="0" noProof="0" dirty="0" err="1">
                          <a:solidFill>
                            <a:schemeClr val="tx1"/>
                          </a:solidFill>
                          <a:latin typeface="Comic Sans MS" panose="030F0702030302020204" pitchFamily="66" charset="0"/>
                        </a:rPr>
                        <a:t>there</a:t>
                      </a:r>
                      <a:r>
                        <a:rPr lang="fr-FR" sz="900" b="0" u="none" baseline="0" noProof="0" dirty="0">
                          <a:solidFill>
                            <a:schemeClr val="tx1"/>
                          </a:solidFill>
                          <a:latin typeface="Comic Sans MS" panose="030F0702030302020204" pitchFamily="66" charset="0"/>
                        </a:rPr>
                        <a:t> </a:t>
                      </a:r>
                      <a:r>
                        <a:rPr lang="fr-FR" sz="900" b="0" u="none" baseline="0" noProof="0" dirty="0" err="1">
                          <a:solidFill>
                            <a:schemeClr val="tx1"/>
                          </a:solidFill>
                          <a:latin typeface="Comic Sans MS" panose="030F0702030302020204" pitchFamily="66" charset="0"/>
                        </a:rPr>
                        <a:t>was</a:t>
                      </a:r>
                      <a:r>
                        <a:rPr lang="fr-FR" sz="900" b="0" u="none" baseline="0" noProof="0" dirty="0">
                          <a:solidFill>
                            <a:schemeClr val="tx1"/>
                          </a:solidFill>
                          <a:latin typeface="Comic Sans MS" panose="030F0702030302020204" pitchFamily="66" charset="0"/>
                        </a:rPr>
                        <a:t> a lot of </a:t>
                      </a:r>
                      <a:r>
                        <a:rPr lang="fr-FR" sz="900" b="0" u="none" baseline="0" noProof="0" dirty="0" err="1">
                          <a:solidFill>
                            <a:schemeClr val="tx1"/>
                          </a:solidFill>
                          <a:latin typeface="Comic Sans MS" panose="030F0702030302020204" pitchFamily="66" charset="0"/>
                        </a:rPr>
                        <a:t>unemployment</a:t>
                      </a:r>
                      <a:endParaRPr lang="fr-FR" sz="900" b="0" u="none" baseline="0" noProof="0" dirty="0">
                        <a:solidFill>
                          <a:schemeClr val="tx1"/>
                        </a:solidFill>
                        <a:latin typeface="Comic Sans MS" panose="030F0702030302020204" pitchFamily="66" charset="0"/>
                      </a:endParaRPr>
                    </a:p>
                    <a:p>
                      <a:pPr>
                        <a:lnSpc>
                          <a:spcPct val="100000"/>
                        </a:lnSpc>
                      </a:pPr>
                      <a:r>
                        <a:rPr lang="fr-FR" sz="900" b="0" u="none" baseline="0" noProof="0" dirty="0">
                          <a:solidFill>
                            <a:schemeClr val="tx1"/>
                          </a:solidFill>
                          <a:latin typeface="Comic Sans MS" panose="030F0702030302020204" pitchFamily="66" charset="0"/>
                        </a:rPr>
                        <a:t>plus/moins de pauvreté - more/</a:t>
                      </a:r>
                      <a:r>
                        <a:rPr lang="fr-FR" sz="900" b="0" u="none" baseline="0" noProof="0" dirty="0" err="1">
                          <a:solidFill>
                            <a:schemeClr val="tx1"/>
                          </a:solidFill>
                          <a:latin typeface="Comic Sans MS" panose="030F0702030302020204" pitchFamily="66" charset="0"/>
                        </a:rPr>
                        <a:t>less</a:t>
                      </a:r>
                      <a:r>
                        <a:rPr lang="fr-FR" sz="900" b="0" u="none" baseline="0" noProof="0" dirty="0">
                          <a:solidFill>
                            <a:schemeClr val="tx1"/>
                          </a:solidFill>
                          <a:latin typeface="Comic Sans MS" panose="030F0702030302020204" pitchFamily="66" charset="0"/>
                        </a:rPr>
                        <a:t> </a:t>
                      </a:r>
                      <a:r>
                        <a:rPr lang="fr-FR" sz="900" b="0" u="none" baseline="0" noProof="0" dirty="0" err="1">
                          <a:solidFill>
                            <a:schemeClr val="tx1"/>
                          </a:solidFill>
                          <a:latin typeface="Comic Sans MS" panose="030F0702030302020204" pitchFamily="66" charset="0"/>
                        </a:rPr>
                        <a:t>poverty</a:t>
                      </a:r>
                      <a:endParaRPr lang="fr-FR" sz="900" b="0" u="none" baseline="0" noProof="0" dirty="0">
                        <a:solidFill>
                          <a:schemeClr val="tx1"/>
                        </a:solidFill>
                        <a:latin typeface="Comic Sans MS" panose="030F0702030302020204" pitchFamily="66" charset="0"/>
                      </a:endParaRPr>
                    </a:p>
                    <a:p>
                      <a:pPr>
                        <a:lnSpc>
                          <a:spcPct val="100000"/>
                        </a:lnSpc>
                      </a:pPr>
                      <a:r>
                        <a:rPr lang="fr-FR" sz="900" b="0" u="none" baseline="0" noProof="0" dirty="0">
                          <a:solidFill>
                            <a:schemeClr val="tx1"/>
                          </a:solidFill>
                          <a:latin typeface="Comic Sans MS" panose="030F0702030302020204" pitchFamily="66" charset="0"/>
                        </a:rPr>
                        <a:t>plus/moins industrielle - more/</a:t>
                      </a:r>
                      <a:r>
                        <a:rPr lang="fr-FR" sz="900" b="0" u="none" baseline="0" noProof="0" dirty="0" err="1">
                          <a:solidFill>
                            <a:schemeClr val="tx1"/>
                          </a:solidFill>
                          <a:latin typeface="Comic Sans MS" panose="030F0702030302020204" pitchFamily="66" charset="0"/>
                        </a:rPr>
                        <a:t>less</a:t>
                      </a:r>
                      <a:r>
                        <a:rPr lang="fr-FR" sz="900" b="0" u="none" baseline="0" noProof="0" dirty="0">
                          <a:solidFill>
                            <a:schemeClr val="tx1"/>
                          </a:solidFill>
                          <a:latin typeface="Comic Sans MS" panose="030F0702030302020204" pitchFamily="66" charset="0"/>
                        </a:rPr>
                        <a:t> </a:t>
                      </a:r>
                      <a:r>
                        <a:rPr lang="fr-FR" sz="900" b="0" u="none" baseline="0" noProof="0" dirty="0" err="1">
                          <a:solidFill>
                            <a:schemeClr val="tx1"/>
                          </a:solidFill>
                          <a:latin typeface="Comic Sans MS" panose="030F0702030302020204" pitchFamily="66" charset="0"/>
                        </a:rPr>
                        <a:t>industrial</a:t>
                      </a:r>
                      <a:endParaRPr lang="fr-FR" sz="900" b="0" u="none" baseline="0" noProof="0" dirty="0">
                        <a:solidFill>
                          <a:schemeClr val="tx1"/>
                        </a:solidFill>
                        <a:latin typeface="Comic Sans MS" panose="030F0702030302020204" pitchFamily="66" charset="0"/>
                      </a:endParaRPr>
                    </a:p>
                    <a:p>
                      <a:pPr>
                        <a:lnSpc>
                          <a:spcPct val="100000"/>
                        </a:lnSpc>
                      </a:pPr>
                      <a:r>
                        <a:rPr lang="fr-FR" sz="900" b="0" u="none" baseline="0" noProof="0" dirty="0">
                          <a:solidFill>
                            <a:schemeClr val="tx1"/>
                          </a:solidFill>
                          <a:latin typeface="Comic Sans MS" panose="030F0702030302020204" pitchFamily="66" charset="0"/>
                        </a:rPr>
                        <a:t>un port important - an important port</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r h="450849">
                <a:tc vMerge="1">
                  <a:txBody>
                    <a:bodyPr/>
                    <a:lstStyle/>
                    <a:p>
                      <a:endParaRPr lang="en-GB"/>
                    </a:p>
                  </a:txBody>
                  <a:tcPr/>
                </a:tc>
                <a:tc vMerge="1">
                  <a:txBody>
                    <a:bodyPr/>
                    <a:lstStyle/>
                    <a:p>
                      <a:endParaRPr lang="en-GB"/>
                    </a:p>
                  </a:txBody>
                  <a:tcPr/>
                </a:tc>
                <a:tc gridSpan="2">
                  <a:txBody>
                    <a:bodyPr/>
                    <a:lstStyle/>
                    <a:p>
                      <a:pPr>
                        <a:lnSpc>
                          <a:spcPct val="100000"/>
                        </a:lnSpc>
                      </a:pPr>
                      <a:r>
                        <a:rPr lang="fr-FR" sz="900" b="0" u="none" baseline="0" noProof="0" dirty="0">
                          <a:latin typeface="Comic Sans MS" panose="030F0702030302020204" pitchFamily="66" charset="0"/>
                        </a:rPr>
                        <a:t>les Beatles sont devenus célèbres – the Beatles </a:t>
                      </a:r>
                      <a:r>
                        <a:rPr lang="fr-FR" sz="900" b="0" u="none" baseline="0" noProof="0" dirty="0" err="1">
                          <a:latin typeface="Comic Sans MS" panose="030F0702030302020204" pitchFamily="66" charset="0"/>
                        </a:rPr>
                        <a:t>became</a:t>
                      </a:r>
                      <a:r>
                        <a:rPr lang="fr-FR" sz="900" b="0" u="none" baseline="0" noProof="0" dirty="0">
                          <a:latin typeface="Comic Sans MS" panose="030F0702030302020204" pitchFamily="66" charset="0"/>
                        </a:rPr>
                        <a:t> </a:t>
                      </a:r>
                      <a:r>
                        <a:rPr lang="fr-FR" sz="900" b="0" u="none" baseline="0" noProof="0" dirty="0" err="1">
                          <a:latin typeface="Comic Sans MS" panose="030F0702030302020204" pitchFamily="66" charset="0"/>
                        </a:rPr>
                        <a:t>famous</a:t>
                      </a:r>
                      <a:endParaRPr lang="fr-FR" sz="900" b="0" u="none" baseline="0" noProof="0" dirty="0">
                        <a:latin typeface="Comic Sans MS" panose="030F0702030302020204" pitchFamily="66" charset="0"/>
                      </a:endParaRPr>
                    </a:p>
                    <a:p>
                      <a:pPr>
                        <a:lnSpc>
                          <a:spcPct val="100000"/>
                        </a:lnSpc>
                      </a:pPr>
                      <a:r>
                        <a:rPr lang="fr-FR" sz="900" b="0" u="none" baseline="0" noProof="0" dirty="0">
                          <a:latin typeface="Comic Sans MS" panose="030F0702030302020204" pitchFamily="66" charset="0"/>
                        </a:rPr>
                        <a:t>Liverpool était la Capitale de la Culture en 2008 – </a:t>
                      </a:r>
                      <a:r>
                        <a:rPr lang="fr-FR" sz="900" b="0" u="none" baseline="0" noProof="0" dirty="0" err="1">
                          <a:latin typeface="Comic Sans MS" panose="030F0702030302020204" pitchFamily="66" charset="0"/>
                        </a:rPr>
                        <a:t>Liverpoool</a:t>
                      </a:r>
                      <a:r>
                        <a:rPr lang="fr-FR" sz="900" b="0" u="none" baseline="0" noProof="0" dirty="0">
                          <a:latin typeface="Comic Sans MS" panose="030F0702030302020204" pitchFamily="66" charset="0"/>
                        </a:rPr>
                        <a:t> </a:t>
                      </a:r>
                      <a:r>
                        <a:rPr lang="fr-FR" sz="900" b="0" u="none" baseline="0" noProof="0" dirty="0" err="1">
                          <a:latin typeface="Comic Sans MS" panose="030F0702030302020204" pitchFamily="66" charset="0"/>
                        </a:rPr>
                        <a:t>was</a:t>
                      </a:r>
                      <a:r>
                        <a:rPr lang="fr-FR" sz="900" b="0" u="none" baseline="0" noProof="0" dirty="0">
                          <a:latin typeface="Comic Sans MS" panose="030F0702030302020204" pitchFamily="66" charset="0"/>
                        </a:rPr>
                        <a:t> the Capital City of Culture in 2008. </a:t>
                      </a:r>
                    </a:p>
                    <a:p>
                      <a:pPr>
                        <a:lnSpc>
                          <a:spcPct val="100000"/>
                        </a:lnSpc>
                      </a:pPr>
                      <a:r>
                        <a:rPr lang="fr-FR" sz="900" b="0" u="none" baseline="0" noProof="0" dirty="0">
                          <a:solidFill>
                            <a:schemeClr val="tx1"/>
                          </a:solidFill>
                          <a:latin typeface="Comic Sans MS" panose="030F0702030302020204" pitchFamily="66" charset="0"/>
                        </a:rPr>
                        <a:t>la ville a changé au long des siècles – the city has </a:t>
                      </a:r>
                      <a:r>
                        <a:rPr lang="fr-FR" sz="900" b="0" u="none" baseline="0" noProof="0" dirty="0" err="1">
                          <a:solidFill>
                            <a:schemeClr val="tx1"/>
                          </a:solidFill>
                          <a:latin typeface="Comic Sans MS" panose="030F0702030302020204" pitchFamily="66" charset="0"/>
                        </a:rPr>
                        <a:t>changed</a:t>
                      </a:r>
                      <a:r>
                        <a:rPr lang="fr-FR" sz="900" b="0" u="none" baseline="0" noProof="0" dirty="0">
                          <a:solidFill>
                            <a:schemeClr val="tx1"/>
                          </a:solidFill>
                          <a:latin typeface="Comic Sans MS" panose="030F0702030302020204" pitchFamily="66" charset="0"/>
                        </a:rPr>
                        <a:t> </a:t>
                      </a:r>
                      <a:r>
                        <a:rPr lang="fr-FR" sz="900" b="0" u="none" baseline="0" noProof="0" dirty="0" err="1">
                          <a:solidFill>
                            <a:schemeClr val="tx1"/>
                          </a:solidFill>
                          <a:latin typeface="Comic Sans MS" panose="030F0702030302020204" pitchFamily="66" charset="0"/>
                        </a:rPr>
                        <a:t>throughout</a:t>
                      </a:r>
                      <a:r>
                        <a:rPr lang="fr-FR" sz="900" b="0" u="none" baseline="0" noProof="0" dirty="0">
                          <a:solidFill>
                            <a:schemeClr val="tx1"/>
                          </a:solidFill>
                          <a:latin typeface="Comic Sans MS" panose="030F0702030302020204" pitchFamily="66" charset="0"/>
                        </a:rPr>
                        <a:t> the centuries</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9466468"/>
                  </a:ext>
                </a:extLst>
              </a:tr>
            </a:tbl>
          </a:graphicData>
        </a:graphic>
      </p:graphicFrame>
      <p:sp>
        <p:nvSpPr>
          <p:cNvPr id="6" name="TextBox 5">
            <a:extLst>
              <a:ext uri="{FF2B5EF4-FFF2-40B4-BE49-F238E27FC236}">
                <a16:creationId xmlns:a16="http://schemas.microsoft.com/office/drawing/2014/main" id="{D90DB1C6-EF9A-4C3B-8E38-F10F9BD62C6D}"/>
              </a:ext>
            </a:extLst>
          </p:cNvPr>
          <p:cNvSpPr txBox="1"/>
          <p:nvPr/>
        </p:nvSpPr>
        <p:spPr>
          <a:xfrm>
            <a:off x="8711159" y="6514784"/>
            <a:ext cx="475488" cy="369332"/>
          </a:xfrm>
          <a:prstGeom prst="rect">
            <a:avLst/>
          </a:prstGeom>
          <a:noFill/>
          <a:ln>
            <a:noFill/>
          </a:ln>
        </p:spPr>
        <p:txBody>
          <a:bodyPr wrap="square" lIns="91440" tIns="45720" rIns="91440" bIns="45720" rtlCol="0" anchor="t">
            <a:spAutoFit/>
          </a:bodyPr>
          <a:lstStyle/>
          <a:p>
            <a:r>
              <a:rPr lang="en-GB">
                <a:latin typeface="Comic Sans MS"/>
              </a:rPr>
              <a:t>3</a:t>
            </a:r>
            <a:endParaRPr lang="en-GB">
              <a:latin typeface="Comic Sans MS" panose="030F0702030302020204" pitchFamily="66" charset="0"/>
            </a:endParaRPr>
          </a:p>
        </p:txBody>
      </p:sp>
      <p:sp>
        <p:nvSpPr>
          <p:cNvPr id="7" name="TextBox 6">
            <a:extLst>
              <a:ext uri="{FF2B5EF4-FFF2-40B4-BE49-F238E27FC236}">
                <a16:creationId xmlns:a16="http://schemas.microsoft.com/office/drawing/2014/main" id="{962A1030-90B5-953B-2938-505D97EDF5E7}"/>
              </a:ext>
            </a:extLst>
          </p:cNvPr>
          <p:cNvSpPr txBox="1"/>
          <p:nvPr/>
        </p:nvSpPr>
        <p:spPr>
          <a:xfrm>
            <a:off x="27164" y="103165"/>
            <a:ext cx="4043470" cy="369332"/>
          </a:xfrm>
          <a:prstGeom prst="rect">
            <a:avLst/>
          </a:prstGeom>
          <a:noFill/>
        </p:spPr>
        <p:txBody>
          <a:bodyPr wrap="square">
            <a:spAutoFit/>
          </a:bodyPr>
          <a:lstStyle/>
          <a:p>
            <a:r>
              <a:rPr lang="en-US" dirty="0"/>
              <a:t>My Town </a:t>
            </a:r>
          </a:p>
        </p:txBody>
      </p:sp>
      <p:graphicFrame>
        <p:nvGraphicFramePr>
          <p:cNvPr id="13" name="Table 12">
            <a:extLst>
              <a:ext uri="{FF2B5EF4-FFF2-40B4-BE49-F238E27FC236}">
                <a16:creationId xmlns:a16="http://schemas.microsoft.com/office/drawing/2014/main" id="{5B6DB9F4-3EF8-6570-9551-263AA75EE725}"/>
              </a:ext>
            </a:extLst>
          </p:cNvPr>
          <p:cNvGraphicFramePr>
            <a:graphicFrameLocks noGrp="1"/>
          </p:cNvGraphicFramePr>
          <p:nvPr>
            <p:extLst>
              <p:ext uri="{D42A27DB-BD31-4B8C-83A1-F6EECF244321}">
                <p14:modId xmlns:p14="http://schemas.microsoft.com/office/powerpoint/2010/main" val="4109446508"/>
              </p:ext>
            </p:extLst>
          </p:nvPr>
        </p:nvGraphicFramePr>
        <p:xfrm>
          <a:off x="2196862" y="52348"/>
          <a:ext cx="6990390" cy="426720"/>
        </p:xfrm>
        <a:graphic>
          <a:graphicData uri="http://schemas.openxmlformats.org/drawingml/2006/table">
            <a:tbl>
              <a:tblPr firstRow="1" bandRow="1">
                <a:tableStyleId>{5C22544A-7EE6-4342-B048-85BDC9FD1C3A}</a:tableStyleId>
              </a:tblPr>
              <a:tblGrid>
                <a:gridCol w="1165065">
                  <a:extLst>
                    <a:ext uri="{9D8B030D-6E8A-4147-A177-3AD203B41FA5}">
                      <a16:colId xmlns:a16="http://schemas.microsoft.com/office/drawing/2014/main" val="89524016"/>
                    </a:ext>
                  </a:extLst>
                </a:gridCol>
                <a:gridCol w="1165065">
                  <a:extLst>
                    <a:ext uri="{9D8B030D-6E8A-4147-A177-3AD203B41FA5}">
                      <a16:colId xmlns:a16="http://schemas.microsoft.com/office/drawing/2014/main" val="603910328"/>
                    </a:ext>
                  </a:extLst>
                </a:gridCol>
                <a:gridCol w="1165065">
                  <a:extLst>
                    <a:ext uri="{9D8B030D-6E8A-4147-A177-3AD203B41FA5}">
                      <a16:colId xmlns:a16="http://schemas.microsoft.com/office/drawing/2014/main" val="181623302"/>
                    </a:ext>
                  </a:extLst>
                </a:gridCol>
                <a:gridCol w="962743">
                  <a:extLst>
                    <a:ext uri="{9D8B030D-6E8A-4147-A177-3AD203B41FA5}">
                      <a16:colId xmlns:a16="http://schemas.microsoft.com/office/drawing/2014/main" val="3905022566"/>
                    </a:ext>
                  </a:extLst>
                </a:gridCol>
                <a:gridCol w="1367387">
                  <a:extLst>
                    <a:ext uri="{9D8B030D-6E8A-4147-A177-3AD203B41FA5}">
                      <a16:colId xmlns:a16="http://schemas.microsoft.com/office/drawing/2014/main" val="3588304087"/>
                    </a:ext>
                  </a:extLst>
                </a:gridCol>
                <a:gridCol w="1165065">
                  <a:extLst>
                    <a:ext uri="{9D8B030D-6E8A-4147-A177-3AD203B41FA5}">
                      <a16:colId xmlns:a16="http://schemas.microsoft.com/office/drawing/2014/main" val="1639695607"/>
                    </a:ext>
                  </a:extLst>
                </a:gridCol>
              </a:tblGrid>
              <a:tr h="370840">
                <a:tc>
                  <a:txBody>
                    <a:bodyPr/>
                    <a:lstStyle/>
                    <a:p>
                      <a:r>
                        <a:rPr lang="en-US" sz="1100" dirty="0">
                          <a:solidFill>
                            <a:schemeClr val="tx1"/>
                          </a:solidFill>
                        </a:rPr>
                        <a:t>Advantages and Disadvantages</a:t>
                      </a:r>
                    </a:p>
                  </a:txBody>
                  <a:tcPr>
                    <a:noFill/>
                  </a:tcPr>
                </a:tc>
                <a:tc>
                  <a:txBody>
                    <a:bodyPr/>
                    <a:lstStyle/>
                    <a:p>
                      <a:endParaRPr lang="en-US" sz="1100" dirty="0">
                        <a:solidFill>
                          <a:schemeClr val="tx1"/>
                        </a:solidFill>
                      </a:endParaRPr>
                    </a:p>
                  </a:txBody>
                  <a:tcPr>
                    <a:noFill/>
                  </a:tcPr>
                </a:tc>
                <a:tc>
                  <a:txBody>
                    <a:bodyPr/>
                    <a:lstStyle/>
                    <a:p>
                      <a:r>
                        <a:rPr lang="en-US" sz="1100" dirty="0">
                          <a:solidFill>
                            <a:schemeClr val="tx1"/>
                          </a:solidFill>
                        </a:rPr>
                        <a:t>Changes</a:t>
                      </a:r>
                    </a:p>
                  </a:txBody>
                  <a:tcPr>
                    <a:noFill/>
                  </a:tcPr>
                </a:tc>
                <a:tc>
                  <a:txBody>
                    <a:bodyPr/>
                    <a:lstStyle/>
                    <a:p>
                      <a:endParaRPr lang="en-US" sz="1100" dirty="0">
                        <a:solidFill>
                          <a:schemeClr val="tx1"/>
                        </a:solidFill>
                      </a:endParaRPr>
                    </a:p>
                  </a:txBody>
                  <a:tcPr>
                    <a:noFill/>
                  </a:tcPr>
                </a:tc>
                <a:tc>
                  <a:txBody>
                    <a:bodyPr/>
                    <a:lstStyle/>
                    <a:p>
                      <a:r>
                        <a:rPr lang="en-US" sz="1100" dirty="0">
                          <a:solidFill>
                            <a:schemeClr val="tx1"/>
                          </a:solidFill>
                        </a:rPr>
                        <a:t>My Town in the Past</a:t>
                      </a:r>
                    </a:p>
                  </a:txBody>
                  <a:tcPr>
                    <a:noFill/>
                  </a:tcPr>
                </a:tc>
                <a:tc>
                  <a:txBody>
                    <a:bodyPr/>
                    <a:lstStyle/>
                    <a:p>
                      <a:endParaRPr lang="en-US" sz="1100" dirty="0">
                        <a:solidFill>
                          <a:schemeClr val="tx1"/>
                        </a:solidFill>
                      </a:endParaRPr>
                    </a:p>
                  </a:txBody>
                  <a:tcPr>
                    <a:noFill/>
                  </a:tcPr>
                </a:tc>
                <a:extLst>
                  <a:ext uri="{0D108BD9-81ED-4DB2-BD59-A6C34878D82A}">
                    <a16:rowId xmlns:a16="http://schemas.microsoft.com/office/drawing/2014/main" val="341552394"/>
                  </a:ext>
                </a:extLst>
              </a:tr>
            </a:tbl>
          </a:graphicData>
        </a:graphic>
      </p:graphicFrame>
      <p:pic>
        <p:nvPicPr>
          <p:cNvPr id="10" name="Picture 9" descr="A qr code on a white background&#10;&#10;Description automatically generated">
            <a:extLst>
              <a:ext uri="{FF2B5EF4-FFF2-40B4-BE49-F238E27FC236}">
                <a16:creationId xmlns:a16="http://schemas.microsoft.com/office/drawing/2014/main" id="{C362B2C5-D3A9-0B05-7618-045C0CF0E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2816" y="52348"/>
            <a:ext cx="457210" cy="457210"/>
          </a:xfrm>
          <a:prstGeom prst="rect">
            <a:avLst/>
          </a:prstGeom>
        </p:spPr>
      </p:pic>
      <p:pic>
        <p:nvPicPr>
          <p:cNvPr id="16" name="Picture 15" descr="A qr code on a white background&#10;&#10;Description automatically generated">
            <a:extLst>
              <a:ext uri="{FF2B5EF4-FFF2-40B4-BE49-F238E27FC236}">
                <a16:creationId xmlns:a16="http://schemas.microsoft.com/office/drawing/2014/main" id="{A0DF4593-BF5D-9F80-6024-CC2311839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107" y="52349"/>
            <a:ext cx="457210" cy="457210"/>
          </a:xfrm>
          <a:prstGeom prst="rect">
            <a:avLst/>
          </a:prstGeom>
        </p:spPr>
      </p:pic>
      <p:pic>
        <p:nvPicPr>
          <p:cNvPr id="18" name="Picture 17" descr="A qr code with a few black squares&#10;&#10;Description automatically generated">
            <a:extLst>
              <a:ext uri="{FF2B5EF4-FFF2-40B4-BE49-F238E27FC236}">
                <a16:creationId xmlns:a16="http://schemas.microsoft.com/office/drawing/2014/main" id="{A6532A90-2D27-AB31-F0E7-1E147E991E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116" y="46756"/>
            <a:ext cx="457211" cy="457211"/>
          </a:xfrm>
          <a:prstGeom prst="rect">
            <a:avLst/>
          </a:prstGeom>
        </p:spPr>
      </p:pic>
      <p:pic>
        <p:nvPicPr>
          <p:cNvPr id="20" name="Picture 19" descr="A qr code on a white background&#10;&#10;Description automatically generated">
            <a:extLst>
              <a:ext uri="{FF2B5EF4-FFF2-40B4-BE49-F238E27FC236}">
                <a16:creationId xmlns:a16="http://schemas.microsoft.com/office/drawing/2014/main" id="{219D58EE-E9A6-C0DD-44C4-7669407B0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0860" y="22949"/>
            <a:ext cx="457210" cy="457210"/>
          </a:xfrm>
          <a:prstGeom prst="rect">
            <a:avLst/>
          </a:prstGeom>
        </p:spPr>
      </p:pic>
    </p:spTree>
    <p:extLst>
      <p:ext uri="{BB962C8B-B14F-4D97-AF65-F5344CB8AC3E}">
        <p14:creationId xmlns:p14="http://schemas.microsoft.com/office/powerpoint/2010/main" val="10287151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31C111B2721D49B502B333CF7D71D3" ma:contentTypeVersion="17" ma:contentTypeDescription="Create a new document." ma:contentTypeScope="" ma:versionID="469cbccf9c285d8cd12506c99f693241">
  <xsd:schema xmlns:xsd="http://www.w3.org/2001/XMLSchema" xmlns:xs="http://www.w3.org/2001/XMLSchema" xmlns:p="http://schemas.microsoft.com/office/2006/metadata/properties" xmlns:ns2="7f80734b-e339-4b19-a7b8-973a47cdd4d0" xmlns:ns3="7312a9ac-6e98-4d8b-9740-54121b75eb0e" targetNamespace="http://schemas.microsoft.com/office/2006/metadata/properties" ma:root="true" ma:fieldsID="c8f683989479493173bfcd4fa478d384" ns2:_="" ns3:_="">
    <xsd:import namespace="7f80734b-e339-4b19-a7b8-973a47cdd4d0"/>
    <xsd:import namespace="7312a9ac-6e98-4d8b-9740-54121b75eb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80734b-e339-4b19-a7b8-973a47cdd4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12a9ac-6e98-4d8b-9740-54121b75eb0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19641c3-becb-48e9-ba2b-4c8612adf3c8}" ma:internalName="TaxCatchAll" ma:showField="CatchAllData" ma:web="7312a9ac-6e98-4d8b-9740-54121b75eb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312a9ac-6e98-4d8b-9740-54121b75eb0e" xsi:nil="true"/>
    <lcf76f155ced4ddcb4097134ff3c332f xmlns="7f80734b-e339-4b19-a7b8-973a47cdd4d0">
      <Terms xmlns="http://schemas.microsoft.com/office/infopath/2007/PartnerControls"/>
    </lcf76f155ced4ddcb4097134ff3c332f>
    <SharedWithUsers xmlns="7312a9ac-6e98-4d8b-9740-54121b75eb0e">
      <UserInfo>
        <DisplayName>Mr McGeady</DisplayName>
        <AccountId>6</AccountId>
        <AccountType/>
      </UserInfo>
      <UserInfo>
        <DisplayName>Grp-St Paul's ML Department Members</DisplayName>
        <AccountId>54</AccountId>
        <AccountType/>
      </UserInfo>
    </SharedWithUsers>
  </documentManagement>
</p:properties>
</file>

<file path=customXml/itemProps1.xml><?xml version="1.0" encoding="utf-8"?>
<ds:datastoreItem xmlns:ds="http://schemas.openxmlformats.org/officeDocument/2006/customXml" ds:itemID="{7E2DF0A4-F8E7-4465-ADAD-9146689B6F4F}">
  <ds:schemaRefs>
    <ds:schemaRef ds:uri="http://schemas.microsoft.com/sharepoint/v3/contenttype/forms"/>
  </ds:schemaRefs>
</ds:datastoreItem>
</file>

<file path=customXml/itemProps2.xml><?xml version="1.0" encoding="utf-8"?>
<ds:datastoreItem xmlns:ds="http://schemas.openxmlformats.org/officeDocument/2006/customXml" ds:itemID="{301F4C13-C13E-478F-B895-08DC0479E7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80734b-e339-4b19-a7b8-973a47cdd4d0"/>
    <ds:schemaRef ds:uri="7312a9ac-6e98-4d8b-9740-54121b75eb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A5A057-99B1-4E76-9216-5CB705CB8B00}">
  <ds:schemaRefs>
    <ds:schemaRef ds:uri="http://schemas.microsoft.com/office/2006/documentManagement/types"/>
    <ds:schemaRef ds:uri="http://purl.org/dc/dcmitype/"/>
    <ds:schemaRef ds:uri="http://purl.org/dc/terms/"/>
    <ds:schemaRef ds:uri="http://schemas.microsoft.com/office/2006/metadata/properties"/>
    <ds:schemaRef ds:uri="http://schemas.microsoft.com/office/infopath/2007/PartnerControls"/>
    <ds:schemaRef ds:uri="7f80734b-e339-4b19-a7b8-973a47cdd4d0"/>
    <ds:schemaRef ds:uri="http://www.w3.org/XML/1998/namespace"/>
    <ds:schemaRef ds:uri="http://schemas.openxmlformats.org/package/2006/metadata/core-properties"/>
    <ds:schemaRef ds:uri="7312a9ac-6e98-4d8b-9740-54121b75eb0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32533</TotalTime>
  <Words>7226</Words>
  <Application>Microsoft Macintosh PowerPoint</Application>
  <PresentationFormat>On-screen Show (4:3)</PresentationFormat>
  <Paragraphs>952</Paragraphs>
  <Slides>12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Arial</vt:lpstr>
      <vt:lpstr>Calibri</vt:lpstr>
      <vt:lpstr>Calibri Light</vt:lpstr>
      <vt:lpstr>CHICKEN Pie</vt:lpstr>
      <vt:lpstr>Comic Sans MS</vt:lpstr>
      <vt:lpstr>Patchwork Stitchlings</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Foy</dc:creator>
  <cp:lastModifiedBy>Kirsty Wright-Vincent</cp:lastModifiedBy>
  <cp:revision>220</cp:revision>
  <dcterms:created xsi:type="dcterms:W3CDTF">2020-06-13T14:28:49Z</dcterms:created>
  <dcterms:modified xsi:type="dcterms:W3CDTF">2024-06-19T14:38:39Z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0x010100DB31C111B2721D49B502B333CF7D71D3</vt:lpwstr>
  </property>
  <property fmtid="{D5CDD505-2E9C-101B-9397-08002B2CF9AE}" pid="3" name="Order">
    <vt:r8>10524300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