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98" r:id="rId6"/>
    <p:sldId id="297" r:id="rId7"/>
    <p:sldId id="299" r:id="rId8"/>
    <p:sldId id="289" r:id="rId9"/>
    <p:sldId id="294" r:id="rId10"/>
    <p:sldId id="291" r:id="rId11"/>
    <p:sldId id="300" r:id="rId12"/>
    <p:sldId id="301" r:id="rId13"/>
    <p:sldId id="304" r:id="rId14"/>
    <p:sldId id="319" r:id="rId15"/>
    <p:sldId id="303" r:id="rId16"/>
    <p:sldId id="302" r:id="rId17"/>
    <p:sldId id="320" r:id="rId18"/>
    <p:sldId id="32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FFCC"/>
    <a:srgbClr val="E7E7FF"/>
    <a:srgbClr val="CCECFF"/>
    <a:srgbClr val="FF0066"/>
    <a:srgbClr val="3399FF"/>
    <a:srgbClr val="FF66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7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1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9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7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1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8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3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4A21-B454-4DFE-B59C-CF0FFD00B81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s://www.google.co.uk/url?sa=i&amp;rct=j&amp;q=&amp;esrc=s&amp;source=images&amp;cd=&amp;ved=2ahUKEwjmkYb6-YvjAhUszIUKHc_DBscQjRx6BAgBEAU&amp;url=https://www.123rf.com/stock-photo/family_clip_art.html&amp;psig=AOvVaw0yrG0ySAE1m1iRU3Ke1Yr9&amp;ust=156180360317871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CCE00-597A-4634-AB3D-2779F92EE1E4}"/>
              </a:ext>
            </a:extLst>
          </p:cNvPr>
          <p:cNvSpPr/>
          <p:nvPr/>
        </p:nvSpPr>
        <p:spPr>
          <a:xfrm>
            <a:off x="285750" y="257175"/>
            <a:ext cx="8582025" cy="63436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44248-D277-429A-A847-5A2C4429E10E}"/>
              </a:ext>
            </a:extLst>
          </p:cNvPr>
          <p:cNvSpPr/>
          <p:nvPr/>
        </p:nvSpPr>
        <p:spPr>
          <a:xfrm>
            <a:off x="386408" y="361336"/>
            <a:ext cx="8371184" cy="613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70BC130-731D-4D2A-AEB9-C38B70C5C2CC}"/>
              </a:ext>
            </a:extLst>
          </p:cNvPr>
          <p:cNvSpPr txBox="1"/>
          <p:nvPr/>
        </p:nvSpPr>
        <p:spPr>
          <a:xfrm>
            <a:off x="654696" y="148107"/>
            <a:ext cx="7834608" cy="198499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 err="1">
              <a:solidFill>
                <a:schemeClr val="bg1"/>
              </a:solidFill>
              <a:effectLst/>
              <a:latin typeface="Patchwork Stitchling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Patchwork Stitchlings"/>
                <a:ea typeface="Calibri" panose="020F0502020204030204" pitchFamily="34" charset="0"/>
                <a:cs typeface="Times New Roman"/>
              </a:rPr>
              <a:t>S4 French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Patchwork Stitchlings"/>
                <a:ea typeface="Calibri" panose="020F0502020204030204" pitchFamily="34" charset="0"/>
                <a:cs typeface="Times New Roman"/>
              </a:rPr>
              <a:t>N4-N5 Vocabulary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SOCIETY UNIT</a:t>
            </a:r>
            <a:endParaRPr lang="en-GB" sz="2800" dirty="0"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8FF95F6-73B5-4C58-A965-187F0810E43E}"/>
              </a:ext>
            </a:extLst>
          </p:cNvPr>
          <p:cNvSpPr txBox="1"/>
          <p:nvPr/>
        </p:nvSpPr>
        <p:spPr>
          <a:xfrm>
            <a:off x="487701" y="5234354"/>
            <a:ext cx="3781614" cy="94570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This</a:t>
            </a:r>
            <a:r>
              <a:rPr lang="en-GB" sz="1600" dirty="0">
                <a:latin typeface="Comic Sans MS"/>
                <a:ea typeface="Calibri" panose="020F0502020204030204" pitchFamily="34" charset="0"/>
                <a:cs typeface="Times New Roman"/>
              </a:rPr>
              <a:t> booklet</a:t>
            </a:r>
            <a:r>
              <a:rPr lang="en-GB" sz="1600" dirty="0"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has lot of general vocabulary and topic specific vocabulary to help you revise.</a:t>
            </a:r>
            <a:endParaRPr lang="en-GB" sz="1050" dirty="0"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CA17A-4B55-40E9-94CC-6497E713C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51" t="21826" r="14319" b="56304"/>
          <a:stretch/>
        </p:blipFill>
        <p:spPr>
          <a:xfrm>
            <a:off x="7413842" y="5129922"/>
            <a:ext cx="1121685" cy="110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1D872-E225-4A40-9BEB-CB00CC0FEC93}"/>
              </a:ext>
            </a:extLst>
          </p:cNvPr>
          <p:cNvSpPr txBox="1"/>
          <p:nvPr/>
        </p:nvSpPr>
        <p:spPr>
          <a:xfrm>
            <a:off x="5812078" y="5074840"/>
            <a:ext cx="1716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Whenever you see a QR code, scan it and it will take you straight to that set of vocabulary to practise on Quizlet!</a:t>
            </a:r>
          </a:p>
        </p:txBody>
      </p:sp>
      <p:pic>
        <p:nvPicPr>
          <p:cNvPr id="1026" name="Picture 2" descr="France Flag Vector Art, Icons, and Graphics for Free Download">
            <a:extLst>
              <a:ext uri="{FF2B5EF4-FFF2-40B4-BE49-F238E27FC236}">
                <a16:creationId xmlns:a16="http://schemas.microsoft.com/office/drawing/2014/main" id="{2BE89083-05DA-408C-9ACB-08DE3F9D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23" y="2924001"/>
            <a:ext cx="2310353" cy="23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6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279973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b="1" dirty="0" err="1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nourriture</a:t>
            </a:r>
            <a:r>
              <a:rPr lang="en-GB" b="1" dirty="0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643992" y="5641858"/>
            <a:ext cx="1072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Role play 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H="1" flipV="1">
            <a:off x="6643992" y="5641858"/>
            <a:ext cx="141723" cy="159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H="1">
            <a:off x="6643992" y="6075289"/>
            <a:ext cx="142868" cy="1746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64671"/>
              </p:ext>
            </p:extLst>
          </p:nvPr>
        </p:nvGraphicFramePr>
        <p:xfrm>
          <a:off x="93822" y="729819"/>
          <a:ext cx="5694116" cy="344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97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81677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083960">
                  <a:extLst>
                    <a:ext uri="{9D8B030D-6E8A-4147-A177-3AD203B41FA5}">
                      <a16:colId xmlns:a16="http://schemas.microsoft.com/office/drawing/2014/main" val="2850140555"/>
                    </a:ext>
                  </a:extLst>
                </a:gridCol>
                <a:gridCol w="3509280">
                  <a:extLst>
                    <a:ext uri="{9D8B030D-6E8A-4147-A177-3AD203B41FA5}">
                      <a16:colId xmlns:a16="http://schemas.microsoft.com/office/drawing/2014/main" val="2756049277"/>
                    </a:ext>
                  </a:extLst>
                </a:gridCol>
              </a:tblGrid>
              <a:tr h="1759295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Mealtimes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Pendant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semaine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during the week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weekend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at the weekends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prends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drink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mange au petit-déjeuner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for breakfast 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mange au déjeuner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for lunch 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mange au </a:t>
                      </a:r>
                      <a:r>
                        <a:rPr lang="fr-FR" sz="750" b="1" u="none" baseline="0" noProof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dîner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for tea/dinner 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mange au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goûter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as a snack I have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1461756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entrée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for starters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plat principal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for main course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dessert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for dessert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boisson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drink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prendre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I’m going to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want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voudrais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would like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8480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405356-52B5-4900-833F-3ECD31B466EF}"/>
              </a:ext>
            </a:extLst>
          </p:cNvPr>
          <p:cNvSpPr txBox="1"/>
          <p:nvPr/>
        </p:nvSpPr>
        <p:spPr>
          <a:xfrm>
            <a:off x="2302559" y="752551"/>
            <a:ext cx="16347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b="1" dirty="0">
                <a:latin typeface="Comic Sans MS" panose="030F0702030302020204" pitchFamily="66" charset="0"/>
              </a:rPr>
              <a:t>un </a:t>
            </a:r>
            <a:r>
              <a:rPr lang="en-GB" sz="750" b="1" dirty="0" err="1">
                <a:latin typeface="Comic Sans MS" panose="030F0702030302020204" pitchFamily="66" charset="0"/>
              </a:rPr>
              <a:t>œuf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an egg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un sandwich </a:t>
            </a:r>
            <a:r>
              <a:rPr lang="en-GB" sz="750" dirty="0">
                <a:latin typeface="Comic Sans MS" panose="030F0702030302020204" pitchFamily="66" charset="0"/>
              </a:rPr>
              <a:t>a sandwich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fruits de </a:t>
            </a:r>
            <a:r>
              <a:rPr lang="en-GB" sz="750" b="1" dirty="0" err="1">
                <a:latin typeface="Comic Sans MS" panose="030F0702030302020204" pitchFamily="66" charset="0"/>
              </a:rPr>
              <a:t>mer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seafood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 la </a:t>
            </a:r>
            <a:r>
              <a:rPr lang="en-GB" sz="750" b="1" dirty="0" err="1">
                <a:latin typeface="Comic Sans MS" panose="030F0702030302020204" pitchFamily="66" charset="0"/>
              </a:rPr>
              <a:t>viande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meat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fruits	</a:t>
            </a:r>
            <a:r>
              <a:rPr lang="en-GB" sz="750" dirty="0">
                <a:latin typeface="Comic Sans MS" panose="030F0702030302020204" pitchFamily="66" charset="0"/>
              </a:rPr>
              <a:t>fruit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un yaourt	</a:t>
            </a:r>
            <a:r>
              <a:rPr lang="en-GB" sz="750" dirty="0">
                <a:latin typeface="Comic Sans MS" panose="030F0702030302020204" pitchFamily="66" charset="0"/>
              </a:rPr>
              <a:t>a yoghurt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un gâteau	</a:t>
            </a:r>
            <a:r>
              <a:rPr lang="en-GB" sz="750" dirty="0">
                <a:latin typeface="Comic Sans MS" panose="030F0702030302020204" pitchFamily="66" charset="0"/>
              </a:rPr>
              <a:t>a cake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un hamburger </a:t>
            </a:r>
            <a:r>
              <a:rPr lang="en-GB" sz="750" dirty="0">
                <a:latin typeface="Comic Sans MS" panose="030F0702030302020204" pitchFamily="66" charset="0"/>
              </a:rPr>
              <a:t>a burger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du café </a:t>
            </a:r>
            <a:r>
              <a:rPr lang="en-GB" sz="750" dirty="0">
                <a:latin typeface="Comic Sans MS" panose="030F0702030302020204" pitchFamily="66" charset="0"/>
              </a:rPr>
              <a:t>coffee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un </a:t>
            </a:r>
            <a:r>
              <a:rPr lang="en-GB" sz="750" b="1" dirty="0" err="1">
                <a:latin typeface="Comic Sans MS" panose="030F0702030302020204" pitchFamily="66" charset="0"/>
              </a:rPr>
              <a:t>chocolat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b="1" dirty="0" err="1">
                <a:latin typeface="Comic Sans MS" panose="030F0702030302020204" pitchFamily="66" charset="0"/>
              </a:rPr>
              <a:t>chaud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hot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chocolate 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du </a:t>
            </a:r>
            <a:r>
              <a:rPr lang="en-GB" sz="750" b="1" dirty="0" err="1">
                <a:latin typeface="Comic Sans MS" panose="030F0702030302020204" pitchFamily="66" charset="0"/>
              </a:rPr>
              <a:t>poisson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fish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du </a:t>
            </a:r>
            <a:r>
              <a:rPr lang="en-GB" sz="750" b="1" dirty="0" err="1">
                <a:latin typeface="Comic Sans MS" panose="030F0702030302020204" pitchFamily="66" charset="0"/>
              </a:rPr>
              <a:t>poulet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chicken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 la </a:t>
            </a:r>
            <a:r>
              <a:rPr lang="en-GB" sz="750" b="1" dirty="0" err="1">
                <a:latin typeface="Comic Sans MS" panose="030F0702030302020204" pitchFamily="66" charset="0"/>
              </a:rPr>
              <a:t>salade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salad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</a:t>
            </a:r>
            <a:r>
              <a:rPr lang="en-GB" sz="750" b="1" dirty="0" err="1">
                <a:latin typeface="Comic Sans MS" panose="030F0702030302020204" pitchFamily="66" charset="0"/>
              </a:rPr>
              <a:t>légumes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dirty="0">
                <a:latin typeface="Comic Sans MS" panose="030F0702030302020204" pitchFamily="66" charset="0"/>
              </a:rPr>
              <a:t>vegetables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du lait	</a:t>
            </a:r>
            <a:r>
              <a:rPr lang="en-GB" sz="750" dirty="0">
                <a:latin typeface="Comic Sans MS" panose="030F0702030302020204" pitchFamily="66" charset="0"/>
              </a:rPr>
              <a:t>milk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 la </a:t>
            </a:r>
            <a:r>
              <a:rPr lang="en-GB" sz="750" b="1" dirty="0" err="1">
                <a:latin typeface="Comic Sans MS" panose="030F0702030302020204" pitchFamily="66" charset="0"/>
              </a:rPr>
              <a:t>soupe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soup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frites	</a:t>
            </a:r>
            <a:r>
              <a:rPr lang="en-GB" sz="750" dirty="0">
                <a:latin typeface="Comic Sans MS" panose="030F0702030302020204" pitchFamily="66" charset="0"/>
              </a:rPr>
              <a:t>chips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biscuits </a:t>
            </a:r>
            <a:r>
              <a:rPr lang="en-GB" sz="750" dirty="0" err="1">
                <a:latin typeface="Comic Sans MS" panose="030F0702030302020204" pitchFamily="66" charset="0"/>
              </a:rPr>
              <a:t>biscuits</a:t>
            </a:r>
            <a:endParaRPr lang="en-GB" sz="750" dirty="0">
              <a:latin typeface="Comic Sans MS" panose="030F0702030302020204" pitchFamily="66" charset="0"/>
            </a:endParaRPr>
          </a:p>
          <a:p>
            <a:r>
              <a:rPr lang="en-GB" sz="750" b="1" dirty="0" err="1">
                <a:latin typeface="Comic Sans MS" panose="030F0702030302020204" pitchFamily="66" charset="0"/>
              </a:rPr>
              <a:t>une</a:t>
            </a:r>
            <a:r>
              <a:rPr lang="en-GB" sz="750" b="1" dirty="0">
                <a:latin typeface="Comic Sans MS" panose="030F0702030302020204" pitchFamily="66" charset="0"/>
              </a:rPr>
              <a:t> omelette </a:t>
            </a:r>
            <a:r>
              <a:rPr lang="en-GB" sz="750" dirty="0">
                <a:latin typeface="Comic Sans MS" panose="030F0702030302020204" pitchFamily="66" charset="0"/>
              </a:rPr>
              <a:t>omelette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</a:t>
            </a:r>
            <a:r>
              <a:rPr lang="en-GB" sz="750" b="1" dirty="0" err="1">
                <a:latin typeface="Comic Sans MS" panose="030F0702030302020204" pitchFamily="66" charset="0"/>
              </a:rPr>
              <a:t>boissons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b="1" dirty="0" err="1">
                <a:latin typeface="Comic Sans MS" panose="030F0702030302020204" pitchFamily="66" charset="0"/>
              </a:rPr>
              <a:t>gazeuses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600" dirty="0">
                <a:latin typeface="Comic Sans MS" panose="030F0702030302020204" pitchFamily="66" charset="0"/>
              </a:rPr>
              <a:t>fizzy drinks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haricots verts	</a:t>
            </a:r>
            <a:r>
              <a:rPr lang="en-GB" sz="750" dirty="0">
                <a:latin typeface="Comic Sans MS" panose="030F0702030302020204" pitchFamily="66" charset="0"/>
              </a:rPr>
              <a:t>green beans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</a:t>
            </a:r>
            <a:r>
              <a:rPr lang="en-GB" sz="750" b="1" dirty="0" err="1">
                <a:latin typeface="Comic Sans MS" panose="030F0702030302020204" pitchFamily="66" charset="0"/>
              </a:rPr>
              <a:t>produits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b="1" dirty="0" err="1">
                <a:latin typeface="Comic Sans MS" panose="030F0702030302020204" pitchFamily="66" charset="0"/>
              </a:rPr>
              <a:t>laitiers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dairy products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des raisins	</a:t>
            </a:r>
            <a:r>
              <a:rPr lang="en-GB" sz="750" dirty="0">
                <a:latin typeface="Comic Sans MS" panose="030F0702030302020204" pitchFamily="66" charset="0"/>
              </a:rPr>
              <a:t>grapes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12FA1-1BE8-497F-AA50-50C9A9CD2CA8}"/>
              </a:ext>
            </a:extLst>
          </p:cNvPr>
          <p:cNvSpPr txBox="1"/>
          <p:nvPr/>
        </p:nvSpPr>
        <p:spPr>
          <a:xfrm>
            <a:off x="3802076" y="771269"/>
            <a:ext cx="203277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b="1" dirty="0" err="1">
                <a:latin typeface="Comic Sans MS" panose="030F0702030302020204" pitchFamily="66" charset="0"/>
              </a:rPr>
              <a:t>soupe</a:t>
            </a:r>
            <a:r>
              <a:rPr lang="en-GB" sz="750" b="1" dirty="0">
                <a:latin typeface="Comic Sans MS" panose="030F0702030302020204" pitchFamily="66" charset="0"/>
              </a:rPr>
              <a:t> à </a:t>
            </a:r>
            <a:r>
              <a:rPr lang="en-GB" sz="750" b="1" dirty="0" err="1">
                <a:latin typeface="Comic Sans MS" panose="030F0702030302020204" pitchFamily="66" charset="0"/>
              </a:rPr>
              <a:t>l’oignon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onion soup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melons	</a:t>
            </a:r>
            <a:r>
              <a:rPr lang="en-GB" sz="750" dirty="0">
                <a:latin typeface="Comic Sans MS" panose="030F0702030302020204" pitchFamily="66" charset="0"/>
              </a:rPr>
              <a:t>melons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du cassoulet </a:t>
            </a:r>
            <a:r>
              <a:rPr lang="en-GB" sz="750" dirty="0">
                <a:latin typeface="Comic Sans MS" panose="030F0702030302020204" pitchFamily="66" charset="0"/>
              </a:rPr>
              <a:t>stew of beans and pork</a:t>
            </a:r>
          </a:p>
          <a:p>
            <a:r>
              <a:rPr lang="en-GB" sz="750" b="1" dirty="0" err="1">
                <a:latin typeface="Comic Sans MS" panose="030F0702030302020204" pitchFamily="66" charset="0"/>
              </a:rPr>
              <a:t>pêches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peaches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les </a:t>
            </a:r>
            <a:r>
              <a:rPr lang="en-GB" sz="750" b="1" dirty="0" err="1">
                <a:latin typeface="Comic Sans MS" panose="030F0702030302020204" pitchFamily="66" charset="0"/>
              </a:rPr>
              <a:t>oignons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dirty="0">
                <a:latin typeface="Comic Sans MS" panose="030F0702030302020204" pitchFamily="66" charset="0"/>
              </a:rPr>
              <a:t>onions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steak	</a:t>
            </a:r>
            <a:r>
              <a:rPr lang="en-GB" sz="750" dirty="0">
                <a:latin typeface="Comic Sans MS" panose="030F0702030302020204" pitchFamily="66" charset="0"/>
              </a:rPr>
              <a:t>steak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steak de </a:t>
            </a:r>
            <a:r>
              <a:rPr lang="en-GB" sz="750" b="1" dirty="0" err="1">
                <a:latin typeface="Comic Sans MS" panose="030F0702030302020204" pitchFamily="66" charset="0"/>
              </a:rPr>
              <a:t>porc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pork steak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flan	</a:t>
            </a:r>
            <a:r>
              <a:rPr lang="en-GB" sz="750" dirty="0">
                <a:latin typeface="Comic Sans MS" panose="030F0702030302020204" pitchFamily="66" charset="0"/>
              </a:rPr>
              <a:t>crème caramel</a:t>
            </a:r>
          </a:p>
          <a:p>
            <a:r>
              <a:rPr lang="en-GB" sz="750" b="1" dirty="0" err="1">
                <a:latin typeface="Comic Sans MS" panose="030F0702030302020204" pitchFamily="66" charset="0"/>
              </a:rPr>
              <a:t>jambon</a:t>
            </a:r>
            <a:r>
              <a:rPr lang="en-GB" sz="750" b="1" dirty="0">
                <a:latin typeface="Comic Sans MS" panose="030F0702030302020204" pitchFamily="66" charset="0"/>
              </a:rPr>
              <a:t> serrano	</a:t>
            </a:r>
            <a:r>
              <a:rPr lang="en-GB" sz="750" dirty="0">
                <a:latin typeface="Comic Sans MS" panose="030F0702030302020204" pitchFamily="66" charset="0"/>
              </a:rPr>
              <a:t>serrano ham</a:t>
            </a:r>
          </a:p>
          <a:p>
            <a:r>
              <a:rPr lang="en-GB" sz="750" b="1" dirty="0" err="1">
                <a:latin typeface="Comic Sans MS" panose="030F0702030302020204" pitchFamily="66" charset="0"/>
              </a:rPr>
              <a:t>calmars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squid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crevettes	 </a:t>
            </a:r>
            <a:r>
              <a:rPr lang="en-GB" sz="750" dirty="0">
                <a:latin typeface="Comic Sans MS" panose="030F0702030302020204" pitchFamily="66" charset="0"/>
              </a:rPr>
              <a:t>prawns</a:t>
            </a:r>
          </a:p>
          <a:p>
            <a:r>
              <a:rPr lang="en-GB" sz="750" b="1" dirty="0" err="1">
                <a:latin typeface="Comic Sans MS" panose="030F0702030302020204" pitchFamily="66" charset="0"/>
              </a:rPr>
              <a:t>boulettes</a:t>
            </a:r>
            <a:r>
              <a:rPr lang="en-GB" sz="750" b="1" dirty="0">
                <a:latin typeface="Comic Sans MS" panose="030F0702030302020204" pitchFamily="66" charset="0"/>
              </a:rPr>
              <a:t> de </a:t>
            </a:r>
            <a:r>
              <a:rPr lang="en-GB" sz="750" b="1" dirty="0" err="1">
                <a:latin typeface="Comic Sans MS" panose="030F0702030302020204" pitchFamily="66" charset="0"/>
              </a:rPr>
              <a:t>viande</a:t>
            </a:r>
            <a:r>
              <a:rPr lang="en-GB" sz="750" dirty="0">
                <a:latin typeface="Comic Sans MS" panose="030F0702030302020204" pitchFamily="66" charset="0"/>
              </a:rPr>
              <a:t>	meatballs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crème anglaise	</a:t>
            </a:r>
            <a:r>
              <a:rPr lang="en-GB" sz="750" dirty="0">
                <a:latin typeface="Comic Sans MS" panose="030F0702030302020204" pitchFamily="66" charset="0"/>
              </a:rPr>
              <a:t>custard</a:t>
            </a:r>
          </a:p>
          <a:p>
            <a:r>
              <a:rPr lang="en-GB" sz="750" b="1" dirty="0" err="1">
                <a:latin typeface="Comic Sans MS" panose="030F0702030302020204" pitchFamily="66" charset="0"/>
              </a:rPr>
              <a:t>nouilles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noodles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sole meunière	</a:t>
            </a:r>
            <a:r>
              <a:rPr lang="en-GB" sz="750" dirty="0">
                <a:latin typeface="Comic Sans MS" panose="030F0702030302020204" pitchFamily="66" charset="0"/>
              </a:rPr>
              <a:t>sole in butter sauce </a:t>
            </a:r>
            <a:r>
              <a:rPr lang="en-GB" sz="750" b="1" dirty="0">
                <a:latin typeface="Comic Sans MS" panose="030F0702030302020204" pitchFamily="66" charset="0"/>
              </a:rPr>
              <a:t>omelette aux </a:t>
            </a:r>
            <a:r>
              <a:rPr lang="en-GB" sz="750" b="1" dirty="0" err="1">
                <a:latin typeface="Comic Sans MS" panose="030F0702030302020204" pitchFamily="66" charset="0"/>
              </a:rPr>
              <a:t>épinards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dirty="0">
                <a:latin typeface="Comic Sans MS" panose="030F0702030302020204" pitchFamily="66" charset="0"/>
              </a:rPr>
              <a:t>spinach omelette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truite </a:t>
            </a:r>
            <a:r>
              <a:rPr lang="en-GB" sz="750" b="1" dirty="0" err="1">
                <a:latin typeface="Comic Sans MS" panose="030F0702030302020204" pitchFamily="66" charset="0"/>
              </a:rPr>
              <a:t>grillée</a:t>
            </a:r>
            <a:r>
              <a:rPr lang="en-GB" sz="750" b="1" dirty="0">
                <a:latin typeface="Comic Sans MS" panose="030F0702030302020204" pitchFamily="66" charset="0"/>
              </a:rPr>
              <a:t>	</a:t>
            </a:r>
            <a:r>
              <a:rPr lang="en-GB" sz="750" dirty="0">
                <a:latin typeface="Comic Sans MS" panose="030F0702030302020204" pitchFamily="66" charset="0"/>
              </a:rPr>
              <a:t>grilled trout</a:t>
            </a:r>
          </a:p>
          <a:p>
            <a:r>
              <a:rPr lang="en-GB" sz="750" b="1" dirty="0" err="1">
                <a:latin typeface="Comic Sans MS" panose="030F0702030302020204" pitchFamily="66" charset="0"/>
              </a:rPr>
              <a:t>côtelettes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b="1" dirty="0" err="1">
                <a:latin typeface="Comic Sans MS" panose="030F0702030302020204" pitchFamily="66" charset="0"/>
              </a:rPr>
              <a:t>d'agneau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dirty="0">
                <a:latin typeface="Comic Sans MS" panose="030F0702030302020204" pitchFamily="66" charset="0"/>
              </a:rPr>
              <a:t>lamb chops</a:t>
            </a:r>
          </a:p>
          <a:p>
            <a:r>
              <a:rPr lang="en-GB" sz="750" b="1" dirty="0">
                <a:latin typeface="Comic Sans MS" panose="030F0702030302020204" pitchFamily="66" charset="0"/>
              </a:rPr>
              <a:t>mousse au </a:t>
            </a:r>
            <a:r>
              <a:rPr lang="en-GB" sz="750" b="1" dirty="0" err="1">
                <a:latin typeface="Comic Sans MS" panose="030F0702030302020204" pitchFamily="66" charset="0"/>
              </a:rPr>
              <a:t>chocolat</a:t>
            </a:r>
            <a:r>
              <a:rPr lang="en-GB" sz="750" b="1" dirty="0">
                <a:latin typeface="Comic Sans MS" panose="030F0702030302020204" pitchFamily="66" charset="0"/>
              </a:rPr>
              <a:t> </a:t>
            </a:r>
            <a:r>
              <a:rPr lang="en-GB" sz="750" dirty="0">
                <a:latin typeface="Comic Sans MS" panose="030F0702030302020204" pitchFamily="66" charset="0"/>
              </a:rPr>
              <a:t>choc mousse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C074528-C907-4949-AC42-FA6F0AF28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76251"/>
              </p:ext>
            </p:extLst>
          </p:nvPr>
        </p:nvGraphicFramePr>
        <p:xfrm>
          <a:off x="93821" y="4050328"/>
          <a:ext cx="3900329" cy="1265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59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360807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527460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 the restaurant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désirez-vous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?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What do you want?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 me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recommandez-vous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?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What do you recommend?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voudrais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table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terrasse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/à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côté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fenêtre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want a table on the terrace/by the window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recommande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	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recommend…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Pouvez-vous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m'apporter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l'addition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s'il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plaît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?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 you bring me the bill please?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Bon appétit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Enjoy your meal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n'ai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de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couteau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/fourchette/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cuillère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 don’t have a knife/fork/spoon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L'assiette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verre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sale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plate/glass is dirty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F567F02-3DA9-4913-BD2A-19249DB8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38127"/>
              </p:ext>
            </p:extLst>
          </p:nvPr>
        </p:nvGraphicFramePr>
        <p:xfrm>
          <a:off x="93823" y="5227616"/>
          <a:ext cx="3610076" cy="157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9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3324647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52746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Random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chose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sucré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léger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rapide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Something sweet, light, fast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Avoir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faim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To be hungry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Avoir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soif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To be thirsty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Être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pressé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(e)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To be in a hurry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tradition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Tradition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coutume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custom/tradition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menu du jour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set menu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Laisser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pourboire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leave a tip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Commander/demander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order/ask for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tromper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To make a mistake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allergique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I’m allergic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végétarien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(ne)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I’m vegetarian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DDA7C99-2FB3-4D87-9098-1984F8DCAF19}"/>
              </a:ext>
            </a:extLst>
          </p:cNvPr>
          <p:cNvSpPr txBox="1"/>
          <p:nvPr/>
        </p:nvSpPr>
        <p:spPr>
          <a:xfrm>
            <a:off x="3637372" y="3771214"/>
            <a:ext cx="2783296" cy="2843151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5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Serveur: Bonjour. Que désirez-vous ? </a:t>
            </a:r>
          </a:p>
          <a:p>
            <a:pPr>
              <a:lnSpc>
                <a:spcPct val="150000"/>
              </a:lnSpc>
            </a:pPr>
            <a:r>
              <a:rPr lang="fr-FR" sz="75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Client: En entrée, je vais prendre de la soupe</a:t>
            </a:r>
          </a:p>
          <a:p>
            <a:pPr>
              <a:lnSpc>
                <a:spcPct val="150000"/>
              </a:lnSpc>
            </a:pPr>
            <a:r>
              <a:rPr lang="fr-FR" sz="75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Serveur: : Et comme plat principal ? </a:t>
            </a:r>
          </a:p>
          <a:p>
            <a:pPr>
              <a:lnSpc>
                <a:spcPct val="150000"/>
              </a:lnSpc>
            </a:pPr>
            <a:r>
              <a:rPr lang="fr-FR" sz="75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Client: Que me recommandez-vous ? </a:t>
            </a:r>
          </a:p>
          <a:p>
            <a:pPr>
              <a:lnSpc>
                <a:spcPct val="150000"/>
              </a:lnSpc>
            </a:pPr>
            <a:r>
              <a:rPr lang="fr-FR" sz="75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Serveur: </a:t>
            </a:r>
            <a:r>
              <a:rPr lang="fr-FR" sz="750" b="1" dirty="0">
                <a:solidFill>
                  <a:srgbClr val="7030A0"/>
                </a:solidFill>
                <a:latin typeface="Comic Sans MS" panose="030F0702030302020204" pitchFamily="66" charset="0"/>
              </a:rPr>
              <a:t>: Je recommande les côtelettes d'agneau ou la paella aux fruits de mer. Les deux sont très savoureuses. </a:t>
            </a:r>
          </a:p>
          <a:p>
            <a:pPr>
              <a:lnSpc>
                <a:spcPct val="150000"/>
              </a:lnSpc>
            </a:pPr>
            <a:r>
              <a:rPr lang="fr-FR" sz="75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Client: D'accord, je vais prendre les côtelettes d'agneau avec des frites et des haricots verts</a:t>
            </a:r>
            <a:r>
              <a:rPr lang="fr-FR" sz="750" dirty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r-FR" sz="75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Serveur: </a:t>
            </a:r>
            <a:r>
              <a:rPr lang="fr-FR" sz="750" dirty="0">
                <a:latin typeface="Comic Sans MS" panose="030F0702030302020204" pitchFamily="66" charset="0"/>
              </a:rPr>
              <a:t>: </a:t>
            </a:r>
            <a:r>
              <a:rPr lang="fr-FR" sz="750" b="1" dirty="0">
                <a:solidFill>
                  <a:srgbClr val="7030A0"/>
                </a:solidFill>
                <a:latin typeface="Comic Sans MS" panose="030F0702030302020204" pitchFamily="66" charset="0"/>
              </a:rPr>
              <a:t>Et en dessert ? </a:t>
            </a:r>
          </a:p>
          <a:p>
            <a:pPr>
              <a:lnSpc>
                <a:spcPct val="150000"/>
              </a:lnSpc>
            </a:pPr>
            <a:r>
              <a:rPr lang="fr-FR" sz="75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Client: Je voudrais des churros avec du chocolat. J'ai faim ! </a:t>
            </a:r>
          </a:p>
          <a:p>
            <a:pPr>
              <a:lnSpc>
                <a:spcPct val="150000"/>
              </a:lnSpc>
            </a:pPr>
            <a:r>
              <a:rPr lang="fr-FR" sz="75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Serveur: </a:t>
            </a:r>
            <a:r>
              <a:rPr lang="fr-FR" sz="750" dirty="0">
                <a:latin typeface="Comic Sans MS" panose="030F0702030302020204" pitchFamily="66" charset="0"/>
              </a:rPr>
              <a:t>: </a:t>
            </a:r>
            <a:r>
              <a:rPr lang="fr-FR" sz="750" b="1" dirty="0">
                <a:solidFill>
                  <a:srgbClr val="7030A0"/>
                </a:solidFill>
                <a:latin typeface="Comic Sans MS" panose="030F0702030302020204" pitchFamily="66" charset="0"/>
              </a:rPr>
              <a:t>Autre chose ? </a:t>
            </a:r>
          </a:p>
          <a:p>
            <a:pPr>
              <a:lnSpc>
                <a:spcPct val="150000"/>
              </a:lnSpc>
            </a:pPr>
            <a:r>
              <a:rPr lang="fr-FR" sz="75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Client: Pouvez-vous m'apporter l'addition, s'il vous plaît ? </a:t>
            </a:r>
          </a:p>
          <a:p>
            <a:pPr>
              <a:lnSpc>
                <a:spcPct val="150000"/>
              </a:lnSpc>
            </a:pPr>
            <a:r>
              <a:rPr lang="fr-FR" sz="75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Serveur: </a:t>
            </a:r>
            <a:r>
              <a:rPr lang="fr-FR" sz="750" dirty="0">
                <a:latin typeface="Comic Sans MS" panose="030F0702030302020204" pitchFamily="66" charset="0"/>
              </a:rPr>
              <a:t>: </a:t>
            </a:r>
            <a:r>
              <a:rPr lang="fr-FR" sz="750" b="1" dirty="0">
                <a:solidFill>
                  <a:srgbClr val="7030A0"/>
                </a:solidFill>
                <a:latin typeface="Comic Sans MS" panose="030F0702030302020204" pitchFamily="66" charset="0"/>
              </a:rPr>
              <a:t>Bien sûr. Bon appétit.</a:t>
            </a:r>
            <a:endParaRPr lang="en-GB" sz="75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B6A78D-4C27-464F-8E18-2BEDB4DD59B8}"/>
              </a:ext>
            </a:extLst>
          </p:cNvPr>
          <p:cNvSpPr txBox="1"/>
          <p:nvPr/>
        </p:nvSpPr>
        <p:spPr>
          <a:xfrm>
            <a:off x="6405726" y="4409964"/>
            <a:ext cx="283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food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6DAACE-1DE8-489E-87C8-DAEA253B56F5}"/>
              </a:ext>
            </a:extLst>
          </p:cNvPr>
          <p:cNvCxnSpPr>
            <a:cxnSpLocks/>
          </p:cNvCxnSpPr>
          <p:nvPr/>
        </p:nvCxnSpPr>
        <p:spPr>
          <a:xfrm flipV="1">
            <a:off x="6836010" y="3990290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CDB183-5593-483E-A385-A90B6CC3B8C0}"/>
              </a:ext>
            </a:extLst>
          </p:cNvPr>
          <p:cNvCxnSpPr>
            <a:cxnSpLocks/>
          </p:cNvCxnSpPr>
          <p:nvPr/>
        </p:nvCxnSpPr>
        <p:spPr>
          <a:xfrm flipV="1">
            <a:off x="7706678" y="3990290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F84E4F-17CE-48E2-9C92-62FEAB6BF800}"/>
              </a:ext>
            </a:extLst>
          </p:cNvPr>
          <p:cNvCxnSpPr>
            <a:cxnSpLocks/>
          </p:cNvCxnSpPr>
          <p:nvPr/>
        </p:nvCxnSpPr>
        <p:spPr>
          <a:xfrm flipV="1">
            <a:off x="8499158" y="3990452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abada asturiana - Wikipedia">
            <a:extLst>
              <a:ext uri="{FF2B5EF4-FFF2-40B4-BE49-F238E27FC236}">
                <a16:creationId xmlns:a16="http://schemas.microsoft.com/office/drawing/2014/main" id="{5AC92E7C-3680-4719-AFE3-AC3876108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1253" r="10294" b="9231"/>
          <a:stretch/>
        </p:blipFill>
        <p:spPr bwMode="auto">
          <a:xfrm>
            <a:off x="8063923" y="4944680"/>
            <a:ext cx="870470" cy="654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1AB42-8C63-4474-A299-D4612DCACD8A}"/>
              </a:ext>
            </a:extLst>
          </p:cNvPr>
          <p:cNvSpPr txBox="1"/>
          <p:nvPr/>
        </p:nvSpPr>
        <p:spPr>
          <a:xfrm>
            <a:off x="7977591" y="5714508"/>
            <a:ext cx="1072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du cassoulet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673C2B-CAC8-4C62-8F00-59954918D7B0}"/>
              </a:ext>
            </a:extLst>
          </p:cNvPr>
          <p:cNvSpPr txBox="1"/>
          <p:nvPr/>
        </p:nvSpPr>
        <p:spPr>
          <a:xfrm>
            <a:off x="5056723" y="252894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Food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7BB6-B260-4E92-9E28-AE9BFDBA83C7}"/>
              </a:ext>
            </a:extLst>
          </p:cNvPr>
          <p:cNvSpPr txBox="1"/>
          <p:nvPr/>
        </p:nvSpPr>
        <p:spPr>
          <a:xfrm>
            <a:off x="6100638" y="252894"/>
            <a:ext cx="73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At the restaurant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10B88-4770-45F4-911E-DC9F39D88AEF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8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62597"/>
              </p:ext>
            </p:extLst>
          </p:nvPr>
        </p:nvGraphicFramePr>
        <p:xfrm>
          <a:off x="5881760" y="729818"/>
          <a:ext cx="3198007" cy="3560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 moi, j'adore la nourriture et je mange beaucoup.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love food and I eat a lot.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 semaine, je prends des céréales et je bois du thé pour le petit-déjeuner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During the week I have cereal for breakfast and I drink tea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 le week-end, je préfère manger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at the weekend I prefer to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œufs avec du bacon et des saucisses,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eggs, bacon and sausage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même si je sais que ce n'est pas très sain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although I know that they’re not very healthy.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déjeune toujours avec une salade au poulet ou au jambon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always have a chicken or ham salad for lunch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2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je prends généralement une pomme au gouter à deux heures.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I normally snack on an apple at 2 o’clock.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Hier après-midi, je suis allé(e) dans un restaurant français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Yesterday evening I went to a French restaurant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où j'ai mangé des crevettes, des boulettes de viande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where I ate prawns, meatballs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cassoulet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délicieux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delicious bean and pork stew.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vais y retourner la semaine prochaine.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going to go back next week.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0B293370-9133-4F09-A5AF-55402D40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309" y="53731"/>
            <a:ext cx="629414" cy="629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59F534-9D61-4557-8EAF-A711F9158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354" y="53731"/>
            <a:ext cx="628292" cy="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5921197" y="6382489"/>
            <a:ext cx="3276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 model text on healthy living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63780" y="5982190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559497" y="5982190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351977" y="5982352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07183"/>
              </p:ext>
            </p:extLst>
          </p:nvPr>
        </p:nvGraphicFramePr>
        <p:xfrm>
          <a:off x="119459" y="604674"/>
          <a:ext cx="5879468" cy="2940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87574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4755188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200986">
                <a:tc rowSpan="6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Aches and pains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mal…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-…hurts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la tête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head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la gorge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throat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aux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oreilles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aux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eyes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nose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la / aux mains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hand(s)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la /aux jambe(s)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leg(s)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 / aux pied(s)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feet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au/aux bras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arm(s)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 dos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back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genou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knee(s)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la / aux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cheville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(s)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ankle(s)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l’épaule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shoulder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aux dents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teeth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2009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douleur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…hurts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  <a:tr h="275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froid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cold 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chaud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hot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fièvre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 a fever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sommeil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tired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have a cough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 au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coeur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being sick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rhume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have a cold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insolation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sunstroke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piqûre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have a bite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grippe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 the flu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09575"/>
                  </a:ext>
                </a:extLst>
              </a:tr>
              <a:tr h="232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fatigué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tired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étourdi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feel sick/dizzy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malade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ill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99020"/>
                  </a:ext>
                </a:extLst>
              </a:tr>
              <a:tr h="202558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jambe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cassée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I’ve broken my leg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cheville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tordue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I’ve twisted my ankle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main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coupée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I’ve cut my hand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brûlure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à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l’épaule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I’ve burnt my shoulder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crise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cardiaque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heart attack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cerveau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the brain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le foie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the liver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poumons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lungs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coeur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heart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12912"/>
                  </a:ext>
                </a:extLst>
              </a:tr>
              <a:tr h="202558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toujours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fatigué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always get tired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d’énergie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don’t have any energy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8122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95554"/>
              </p:ext>
            </p:extLst>
          </p:nvPr>
        </p:nvGraphicFramePr>
        <p:xfrm>
          <a:off x="6151033" y="601676"/>
          <a:ext cx="2894886" cy="5727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 ce qui me concerne, je mène une vie assez saine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opinion I lead quite a healthy lifestyle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 j’ai l’habitude de consommer des fruits et des légumes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I tend to eat fruit and veg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 ils contiennent des minéraux et des vitamines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as they contain minerals and vitamins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protègent contre le cancer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they protect against cancer.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4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mon avis, il est préférable de cuisiner avec des ingrédients frais.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opinion it’s best to prepare food with fresh ingredients.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plus, je prends toujours des œufs au petit déjeuner car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Moreover, I always have eggs for breakfast because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ils sont riches en nutriments.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they contain los of nutrients.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est essentiel de ne pas sauter le petit déjeuner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essential that you don’t skip breakfast.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c'est le repas le plus important de la journée.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the most important meal of the day.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pire, c'est que je ne peux pas résister au chocolat.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worst thing is that I can’t resist chocolate.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J'en mange tous les jours et il contient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eat it every day and it contains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trop de sucre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too much sugar.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98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sucre entraîne l'obésité et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Sugar causes obesity and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21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ne veux pas prendre du poids.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don’t want to put on weight.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C'est pourquoi je vais éviter le chocolat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therefore I’m going to avoid chocolate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47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lutter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l'obésité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combat obesity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réduire le risque de maladies graves.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reduce the risk or serious illness.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334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793B4D-4AF7-4469-A2A7-0540138970E1}"/>
              </a:ext>
            </a:extLst>
          </p:cNvPr>
          <p:cNvSpPr txBox="1"/>
          <p:nvPr/>
        </p:nvSpPr>
        <p:spPr>
          <a:xfrm>
            <a:off x="7202933" y="188538"/>
            <a:ext cx="787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Changes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3D82D-F222-4B58-967B-4E075FE8A825}"/>
              </a:ext>
            </a:extLst>
          </p:cNvPr>
          <p:cNvSpPr txBox="1"/>
          <p:nvPr/>
        </p:nvSpPr>
        <p:spPr>
          <a:xfrm>
            <a:off x="8355782" y="195943"/>
            <a:ext cx="78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0148F-A748-4226-A8D1-E6FC0DB36270}"/>
              </a:ext>
            </a:extLst>
          </p:cNvPr>
          <p:cNvSpPr txBox="1"/>
          <p:nvPr/>
        </p:nvSpPr>
        <p:spPr>
          <a:xfrm>
            <a:off x="5778289" y="142125"/>
            <a:ext cx="6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Aches and pains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01FDD1-D4D7-43A6-8F2E-597F87A71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08466"/>
              </p:ext>
            </p:extLst>
          </p:nvPr>
        </p:nvGraphicFramePr>
        <p:xfrm>
          <a:off x="119459" y="3517625"/>
          <a:ext cx="5879468" cy="325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891968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  <a:gridCol w="4047853">
                  <a:extLst>
                    <a:ext uri="{9D8B030D-6E8A-4147-A177-3AD203B41FA5}">
                      <a16:colId xmlns:a16="http://schemas.microsoft.com/office/drawing/2014/main" val="1304447933"/>
                    </a:ext>
                  </a:extLst>
                </a:gridCol>
              </a:tblGrid>
              <a:tr h="1250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Healthy eating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l’habitude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manger /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boire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I tend to eat/drink…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ça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contient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it (they) contain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produits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laitiers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milk products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graisses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fats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produits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sucrés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sugars/sweet things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légumineuses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pulses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fruits secs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dried fruits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nutriments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nutrients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proteines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proteins  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minéraux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minerals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salt                   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vitamines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vitamins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 gluten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gluten          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fibres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fibre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sucre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sugar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protège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cancer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protects against cancer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combat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l’obésité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combats obesity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réduit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risque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maladies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reduce the risk of illness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47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suivre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régime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équilibré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have a balanced diet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n'ai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le temps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cuisiner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don’t have time to cook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vaut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mieux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préparer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repas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avec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ingrédients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frais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better to prepare food with fresh ingredients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Sauter (un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repas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skip (a meal)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Prendre du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poids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put on weight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Éviter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avoid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assez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actif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/active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quite active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m'entraîne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deux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semaine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train twice a week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fit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couche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lève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tôt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go to bed/get up early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Rester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keep fit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C7375F8-370B-43EA-8B9B-B1A14DA94354}"/>
              </a:ext>
            </a:extLst>
          </p:cNvPr>
          <p:cNvSpPr txBox="1"/>
          <p:nvPr/>
        </p:nvSpPr>
        <p:spPr>
          <a:xfrm>
            <a:off x="7216957" y="164275"/>
            <a:ext cx="6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Healthy eating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FE234-C7DF-445A-8E54-CFE2251D18AF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D862D-26E3-43DC-AB68-C8840F09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992" y="0"/>
            <a:ext cx="623053" cy="623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C76A1B-9061-4808-AACD-339BB33C6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762" y="0"/>
            <a:ext cx="583802" cy="5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3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279973"/>
            <a:ext cx="9144000" cy="1009792"/>
          </a:xfrm>
          <a:prstGeom prst="rect">
            <a:avLst/>
          </a:prstGeom>
          <a:noFill/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La</a:t>
            </a:r>
            <a:r>
              <a:rPr lang="en-GB" sz="1600" b="1" dirty="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technologie</a:t>
            </a:r>
            <a:endParaRPr lang="en-GB" sz="1600" b="1" dirty="0">
              <a:solidFill>
                <a:srgbClr val="00B05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215636" y="5972903"/>
            <a:ext cx="283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97217" y="5839329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667885" y="5839329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460365" y="5839491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3751"/>
              </p:ext>
            </p:extLst>
          </p:nvPr>
        </p:nvGraphicFramePr>
        <p:xfrm>
          <a:off x="93822" y="753625"/>
          <a:ext cx="5889394" cy="325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91591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690254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  <a:gridCol w="2195054">
                  <a:extLst>
                    <a:ext uri="{9D8B030D-6E8A-4147-A177-3AD203B41FA5}">
                      <a16:colId xmlns:a16="http://schemas.microsoft.com/office/drawing/2014/main" val="181372695"/>
                    </a:ext>
                  </a:extLst>
                </a:gridCol>
              </a:tblGrid>
              <a:tr h="1246292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Technology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J’utilise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toujours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always 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utiliser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going to 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J’aimerais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utiliser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would like to 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préfère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utiliser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prefer to use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technologie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technology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console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games console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ordinateur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computer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ordinateur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portable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laptop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telephone portable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mobile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tablette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tablet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magazine digital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digital magazine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internet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internet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réseaux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social networks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média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social media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appli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an app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salle de chat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chat room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ligne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online games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enceinte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intelligente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smart speaker (e.g.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alexa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for/to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regarder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séries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préférées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watch my </a:t>
                      </a:r>
                      <a:r>
                        <a:rPr lang="en-GB" sz="7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favorite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series	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organiser des sorties avec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amis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organize outings with my friends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contrôler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mon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activité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physique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control my physical activity	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contacter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famille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get in touch with my family	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discuter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avec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amis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chat with my friends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télécharger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écouter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musique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download/listen to music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passer le temps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pass time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prendre/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éditer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personnaliser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photos –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take/edit/personalize photos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partager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télécharger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photos –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share/upload photos	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envoyer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messages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send messages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naviguer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sur internet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browse the internet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contrôler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chauffage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/les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lumières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control the heating/lights	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envoyer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send	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enregistrer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record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recevoir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receive	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351297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l’utilise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pour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use it to…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C’est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bonne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appli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pour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it’s a good app/technology for…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peut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you can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3104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42074"/>
              </p:ext>
            </p:extLst>
          </p:nvPr>
        </p:nvGraphicFramePr>
        <p:xfrm>
          <a:off x="6050943" y="729819"/>
          <a:ext cx="3028824" cy="5766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J'utilise la technologie tous les jours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use technology every day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193086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 c’est très utile.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it’s really useful.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J'utilise toujours Internet pour faire mes devoirs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always use the internet to do my homework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j'utilise ma tablette tous les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I use my tablet every day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jours pour regarder mes séries préférées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watch my favourite series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 ce que j'utilise le plus, c'est mon téléphone portable.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the thing I use the most is my mobile.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21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l'utilise pour contacter ma famille, télécharger de la musique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use it to contact my family, download music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prendre et télécharger des photos.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take and upload photos.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 application préférée est Instagram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 favourite app is Instagram because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415221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 on peut éditer des photos et les partager avec ses amis.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 can edit photos and share them with your friends.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 peut être une bonne ligne de communication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can be a good channel of communication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415221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cela vous permet d'exprimer votre individualité,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lets you express your individuality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415221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cependant il y a de nombreux inconvénients des réseaux sociaux, par exemple,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however there are lots of disadvantages of social media, for example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3967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peuvent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facilement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rendre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accro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gets you hooked easily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602984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cela peut être très mauvais pour la santé mentale car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can be really bad for your mental health because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1471"/>
                  </a:ext>
                </a:extLst>
              </a:tr>
              <a:tr h="3041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 vous donne de fausses attentes sur la vie.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gives you unrealistic expectations of life.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14071"/>
                  </a:ext>
                </a:extLst>
              </a:tr>
              <a:tr h="415221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Mes parents disent qu'ils comportent de nombreux risques.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 parents say they have a lot of risks.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378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8138AE-2194-41F9-B447-88D87D608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32672"/>
              </p:ext>
            </p:extLst>
          </p:nvPr>
        </p:nvGraphicFramePr>
        <p:xfrm>
          <a:off x="93822" y="3325431"/>
          <a:ext cx="5889394" cy="234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682365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3913189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</a:tblGrid>
              <a:tr h="609195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Advantages and disadvantages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y a beaucoup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d’avantages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technologie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there are lots of advantages of technology/social media, for example…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a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toujours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quelqu'un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à qui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parler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there’s always someone to talk to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peut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être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ligne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communication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can be a good channel of communication	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c'est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plus facile de faire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devoirs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easier to do homework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faire des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achats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ligne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moins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online shopping is cheaper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pouvez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parler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à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d'autres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personnes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problèmes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can talk to other people about your problems	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permet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d'exprimer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votre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individualité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lets you express your individuality	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6091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y a beaucoup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d’inconvénients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technologie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- there are lots of disadvantages of technology/social media, for example…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ça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rend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accro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baseline="0" dirty="0">
                          <a:latin typeface="Comic Sans MS" panose="030F0702030302020204" pitchFamily="66" charset="0"/>
                        </a:rPr>
                        <a:t>it gets you hooked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	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peut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être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mauvais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pour la santé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mentale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00" b="0" baseline="0" dirty="0">
                          <a:latin typeface="Comic Sans MS" panose="030F0702030302020204" pitchFamily="66" charset="0"/>
                        </a:rPr>
                        <a:t>it can be bad for your mental health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cyberharcèlement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problème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baseline="0" dirty="0">
                          <a:latin typeface="Comic Sans MS" panose="030F0702030302020204" pitchFamily="66" charset="0"/>
                        </a:rPr>
                        <a:t>cyberbullying is a problem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y a trop de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publicités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sur Internet – </a:t>
                      </a:r>
                      <a:r>
                        <a:rPr lang="en-GB" sz="700" b="0" baseline="0" dirty="0">
                          <a:latin typeface="Comic Sans MS" panose="030F0702030302020204" pitchFamily="66" charset="0"/>
                        </a:rPr>
                        <a:t>there are too many adverts on the internet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y a beaucoup de pression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sociale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pour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avoir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le dernier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téléphone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portable etc… - </a:t>
                      </a:r>
                      <a:r>
                        <a:rPr lang="en-GB" sz="750" b="0" baseline="0" dirty="0">
                          <a:latin typeface="Comic Sans MS" panose="030F0702030302020204" pitchFamily="66" charset="0"/>
                        </a:rPr>
                        <a:t>there’s a lot of peer pressure to have the latest mobile etc…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donne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attentes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irréalistes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de la vie – </a:t>
                      </a:r>
                      <a:r>
                        <a:rPr lang="en-GB" sz="750" b="0" baseline="0" dirty="0">
                          <a:latin typeface="Comic Sans MS" panose="030F0702030302020204" pitchFamily="66" charset="0"/>
                        </a:rPr>
                        <a:t>it gives you unrealistic expectations of life	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c'est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perte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de temps – </a:t>
                      </a:r>
                      <a:r>
                        <a:rPr lang="en-GB" sz="750" b="0" baseline="0" dirty="0">
                          <a:latin typeface="Comic Sans MS" panose="030F0702030302020204" pitchFamily="66" charset="0"/>
                        </a:rPr>
                        <a:t>it’s a waste of time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	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y a beaucoup de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risques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baseline="0" dirty="0">
                          <a:latin typeface="Comic Sans MS" panose="030F0702030302020204" pitchFamily="66" charset="0"/>
                        </a:rPr>
                        <a:t>it has a lot of risks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923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E7D22D-EDBD-4AB4-8372-C4C671A5B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65904"/>
              </p:ext>
            </p:extLst>
          </p:nvPr>
        </p:nvGraphicFramePr>
        <p:xfrm>
          <a:off x="93822" y="5665943"/>
          <a:ext cx="3259769" cy="108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5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959018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083985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Using a computer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supprimer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delete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charger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to load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joindre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attach	                      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accéder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access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l'écran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screen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le clavier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the keyboard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souris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mouse        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disque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dur-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hard drive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mot de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passe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password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marque-page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bookmark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l'internaute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internet user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sans fil -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wireless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navigateur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search engine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750" b="1" u="none" dirty="0" err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D5A453-AB40-4A7D-9FBF-F8396A6B8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67211"/>
              </p:ext>
            </p:extLst>
          </p:nvPr>
        </p:nvGraphicFramePr>
        <p:xfrm>
          <a:off x="3357870" y="5669994"/>
          <a:ext cx="2605758" cy="108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1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365347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083985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Adjectives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vaste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extensive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pratique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convenient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amusant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nécessaire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necessary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dangereux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dangerous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pratique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practical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rapide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facile à utiliser -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easy to use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populaire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popular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 utile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useful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gratuit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ridicule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ridiculous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lent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slow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simple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intéractif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interactive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0129E75-D646-406B-B1ED-9721FB774323}"/>
              </a:ext>
            </a:extLst>
          </p:cNvPr>
          <p:cNvSpPr txBox="1"/>
          <p:nvPr/>
        </p:nvSpPr>
        <p:spPr>
          <a:xfrm>
            <a:off x="4572000" y="256866"/>
            <a:ext cx="77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B050"/>
                </a:solidFill>
                <a:latin typeface="Comic Sans MS" panose="030F0702030302020204" pitchFamily="66" charset="0"/>
              </a:rPr>
              <a:t>Technology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0B8F5-7176-47B6-9383-4A0EEF622939}"/>
              </a:ext>
            </a:extLst>
          </p:cNvPr>
          <p:cNvSpPr txBox="1"/>
          <p:nvPr/>
        </p:nvSpPr>
        <p:spPr>
          <a:xfrm>
            <a:off x="5876701" y="144243"/>
            <a:ext cx="77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B050"/>
                </a:solidFill>
                <a:latin typeface="Comic Sans MS" panose="030F0702030302020204" pitchFamily="66" charset="0"/>
              </a:rPr>
              <a:t>Advantages and disadvantages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FDB738-3339-4603-8732-52F30B0C91CF}"/>
              </a:ext>
            </a:extLst>
          </p:cNvPr>
          <p:cNvSpPr txBox="1"/>
          <p:nvPr/>
        </p:nvSpPr>
        <p:spPr>
          <a:xfrm>
            <a:off x="7400041" y="249851"/>
            <a:ext cx="77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B050"/>
                </a:solidFill>
                <a:latin typeface="Comic Sans MS" panose="030F0702030302020204" pitchFamily="66" charset="0"/>
              </a:rPr>
              <a:t>Adjectives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1BBDE-4A98-49E8-91AC-71A569545E2B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10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D6A0E-C806-4CEE-9FDF-DC4C5C66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01" y="6379"/>
            <a:ext cx="735343" cy="735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4C5531-0AE2-4696-80B8-DB5AA8E6A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32" y="0"/>
            <a:ext cx="667009" cy="6670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647D03-8F3F-43C1-BD83-695EC819C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653" y="-3824"/>
            <a:ext cx="751497" cy="7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31937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b="1" dirty="0" err="1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télé</a:t>
            </a:r>
            <a:r>
              <a:rPr lang="en-GB" b="1" dirty="0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le </a:t>
            </a:r>
            <a:r>
              <a:rPr lang="en-GB" b="1" dirty="0" err="1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ciné</a:t>
            </a:r>
            <a:endParaRPr lang="en-GB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136474" y="6210479"/>
            <a:ext cx="283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TV preferences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18055" y="6076905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588723" y="6076905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381203" y="6077067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14756"/>
              </p:ext>
            </p:extLst>
          </p:nvPr>
        </p:nvGraphicFramePr>
        <p:xfrm>
          <a:off x="74096" y="857473"/>
          <a:ext cx="5889394" cy="214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2563238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  <a:gridCol w="1232163">
                  <a:extLst>
                    <a:ext uri="{9D8B030D-6E8A-4147-A177-3AD203B41FA5}">
                      <a16:colId xmlns:a16="http://schemas.microsoft.com/office/drawing/2014/main" val="181372695"/>
                    </a:ext>
                  </a:extLst>
                </a:gridCol>
              </a:tblGrid>
              <a:tr h="668487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TV/film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l’habitude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regarder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tend to watch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J’adore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love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J’aime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like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crazy about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préfère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prefer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jeux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télévisés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–gameshows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émissions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sportives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sports programmes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documentaires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–documentaries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séries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policières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crime series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émissions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télé-réalité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reality TV shows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feuilletons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soaps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comédies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–comedies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infos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news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dessins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animés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cartoons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météo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weather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films d’amour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love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films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d’horreur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horror films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films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d’action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action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films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d’aventure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adventure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films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d’animation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animated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films de science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fiction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sci-fi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films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fantastiques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fantasy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films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étrangers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foreign films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qu’ils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sont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they are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marrants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fun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divertissants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entertaining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informatifs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informative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excitants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exciting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intéressants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interesting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addictifs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addictive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66400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ne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supporte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can’t stand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horreur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can’t stand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déteste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hate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ennuyeux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boring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bêtes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silly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nuls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bad/rubbish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enfantins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childish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907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42041"/>
              </p:ext>
            </p:extLst>
          </p:nvPr>
        </p:nvGraphicFramePr>
        <p:xfrm>
          <a:off x="6037586" y="842246"/>
          <a:ext cx="3032318" cy="5808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96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passe généralement au moins cinq heures devant la télé chaque jour.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tend to spend at least 5 hours a day in front of the TV.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J'adore les émissions de téléréalité car elles sont excitantes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love reality shows because they’re exciting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 elles sont aussi addictives.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they’re also addictive.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J'aime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aussi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les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comédies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Also, I’m crazy about comedies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72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 ce que j'aime le plus ce sont les documentaires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however what I like the most are documentaries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 ils sont informatifs et éducatifs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given that they are informative and educational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j'adore apprendre de nouvelles choses.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I like to learn new things.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Parfois, je vais au cinéma car on dit que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Sometimes I go to the cinema because they say that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l'image est meilleure sur grand écran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picture is better on the big screen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 je préfère regarder des films à la maison, car au cinéma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I prefer to watch films at home, because at the cinema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y a trop de monde et les sièges ne sont pas confortables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are too many people and the seats aren’t comfy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à la maison, vous pouvez mettre le film en pause si vous le souhaitez.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at home you can pause the film if you want.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y a beaucoup d'acteurs que j'apprécie mais mon actrice préférée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are lots of actors that I like but my favourite actress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3967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 Emma Watson car elle soutient des organisations caritatives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Emma Watson because she supports charities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602984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lutte pour les droits des femmes.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fights for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womens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’ rights.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1471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latin typeface="Comic Sans MS" panose="030F0702030302020204" pitchFamily="66" charset="0"/>
                        </a:rPr>
                        <a:t>Elle est un bon modèle à suivre.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She’s a good role model.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1407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E4242E-9E46-4861-B821-71399566A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86343"/>
              </p:ext>
            </p:extLst>
          </p:nvPr>
        </p:nvGraphicFramePr>
        <p:xfrm>
          <a:off x="74096" y="3162312"/>
          <a:ext cx="5889394" cy="181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527338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3808390">
                  <a:extLst>
                    <a:ext uri="{9D8B030D-6E8A-4147-A177-3AD203B41FA5}">
                      <a16:colId xmlns:a16="http://schemas.microsoft.com/office/drawing/2014/main" val="3848906364"/>
                    </a:ext>
                  </a:extLst>
                </a:gridCol>
              </a:tblGrid>
              <a:tr h="470705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Pros and cons of cinema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J’adore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aller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au cinema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…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I love going to the cinema because…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l’ambience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meilleure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atmosphere is better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l’image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meilleure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sur le grand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écran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picture is better on the big screen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popcorn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savoureux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popcorn is tasty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848431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préfère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voir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des films à la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maison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parce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que…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- I prefer to watch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film at home because…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cinéma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at the cinema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y a trop de gens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– there are too many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people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les billets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sont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très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chers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the tickets are very expensive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sièges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ne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sont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pas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comfortables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the seats are uncomfortable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autres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spectateurs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m’énervent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other spectators annoy me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vas aux toilettes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rates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partie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00" b="0" u="none" baseline="0" dirty="0">
                          <a:latin typeface="Comic Sans MS" panose="030F0702030302020204" pitchFamily="66" charset="0"/>
                        </a:rPr>
                        <a:t>if you go to the toilet you miss a part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dois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faire la queue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you have to queue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42570"/>
                  </a:ext>
                </a:extLst>
              </a:tr>
              <a:tr h="419982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peut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parler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du film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can talk about the film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peut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pauser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film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veut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can pause the film if you want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50" b="0" u="none" baseline="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1253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01C8EC-FE0E-4D86-A0F2-EAEEE9846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29649"/>
              </p:ext>
            </p:extLst>
          </p:nvPr>
        </p:nvGraphicFramePr>
        <p:xfrm>
          <a:off x="74096" y="4950163"/>
          <a:ext cx="5889394" cy="185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594628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950180">
                  <a:extLst>
                    <a:ext uri="{9D8B030D-6E8A-4147-A177-3AD203B41FA5}">
                      <a16:colId xmlns:a16="http://schemas.microsoft.com/office/drawing/2014/main" val="2841667050"/>
                    </a:ext>
                  </a:extLst>
                </a:gridCol>
                <a:gridCol w="2790920">
                  <a:extLst>
                    <a:ext uri="{9D8B030D-6E8A-4147-A177-3AD203B41FA5}">
                      <a16:colId xmlns:a16="http://schemas.microsoft.com/office/drawing/2014/main" val="1250531233"/>
                    </a:ext>
                  </a:extLst>
                </a:gridCol>
              </a:tblGrid>
              <a:tr h="385922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Role models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J’admire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I admire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_____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bon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modèle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___ is a good role model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 inspiration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my inspiration is…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bon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modèle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quelqu’un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qui…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a good role model is someone who…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because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supporte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causes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caritatives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supports charities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collecte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fonds pour…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raises money for…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beaucooup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talent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has a lot of talent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campagne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pour la cause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animalière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works in defence of animals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utilise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notorité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pour aider 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autres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uses his/her fame to help others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3186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little pour /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fights for/against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pauvreté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poverty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l’homophobie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homophobia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droits des femmes /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réfugiés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women’s/refugee rights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87941"/>
                  </a:ext>
                </a:extLst>
              </a:tr>
              <a:tr h="385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ne…pas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doesn’t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comporte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mal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behave badly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boit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trop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d’acohol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drinks too much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problèmes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avec la police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get in trouble with the police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560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C7A16A3-7847-4A18-8335-47C23F616E72}"/>
              </a:ext>
            </a:extLst>
          </p:cNvPr>
          <p:cNvSpPr txBox="1"/>
          <p:nvPr/>
        </p:nvSpPr>
        <p:spPr>
          <a:xfrm>
            <a:off x="5903937" y="268965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TV/film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9FCF7-0884-4FDD-8D21-B94191A5D5E8}"/>
              </a:ext>
            </a:extLst>
          </p:cNvPr>
          <p:cNvSpPr txBox="1"/>
          <p:nvPr/>
        </p:nvSpPr>
        <p:spPr>
          <a:xfrm>
            <a:off x="7168800" y="268965"/>
            <a:ext cx="68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Pros and</a:t>
            </a:r>
          </a:p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cons of</a:t>
            </a:r>
          </a:p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cinema</a:t>
            </a:r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CD337-7C46-43AF-A0F7-E8DC997E7B02}"/>
              </a:ext>
            </a:extLst>
          </p:cNvPr>
          <p:cNvSpPr txBox="1"/>
          <p:nvPr/>
        </p:nvSpPr>
        <p:spPr>
          <a:xfrm>
            <a:off x="8764865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11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F5CA5-7D1E-4C0D-A9A1-C9346966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471" y="107937"/>
            <a:ext cx="668019" cy="668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5FC16-8A69-4052-B954-DBDCDBCF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877" y="84656"/>
            <a:ext cx="726506" cy="7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4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90181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err="1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l’environnement</a:t>
            </a:r>
            <a:endParaRPr lang="en-GB" sz="1600" b="1" dirty="0">
              <a:solidFill>
                <a:srgbClr val="0070C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5748079" y="6363774"/>
            <a:ext cx="3626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 model text on the environment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65827" y="6240740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561544" y="6240740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354024" y="6240902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93544"/>
              </p:ext>
            </p:extLst>
          </p:nvPr>
        </p:nvGraphicFramePr>
        <p:xfrm>
          <a:off x="119459" y="604675"/>
          <a:ext cx="5879468" cy="276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54971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4081227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233155">
                <a:tc rowSpan="5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Environmental problems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vraiment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préoccupé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(e) par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really worried about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déforestation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deforestation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pluie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acide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acid rain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mareés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noires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oil spills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surpopulation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overpopulation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problèmes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environmentaux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environmental problems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espèces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menacées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voie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disparition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threatened/endangered species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pollution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mers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et des rivières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sea and river pollution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destruction ds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forêts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destruction of woods/forests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combustibles fossils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épuisés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fossil fuels are running out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a trop de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déchets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dans le rues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there’s too much litter/rubbish in the streets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a trop de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traffic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there’s too much traffic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traffic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produit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beaucoup de bruit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noise causes a lot of noise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beaucoup de gens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utilisent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leur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voiture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tous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jours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lots of people use their cars everyday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a trop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d’usines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 are too many factories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n’y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pas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d’espaces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verts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 are no green spaces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gens 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recyclent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people don’t recycle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296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 qui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préoccupe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plus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c’est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thing I’m most worried about is (that)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  <a:tr h="799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problème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plus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sérieux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most serious problem is (that)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  <a:tr h="2331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cause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it causes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c’est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nocif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harmful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décharge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tip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embouteillage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traffic jam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menace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threaten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épuiser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use up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provoquer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provoke/cause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fuel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fuel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reprocher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to blame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amende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fine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contribuer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contribute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factory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27070"/>
                  </a:ext>
                </a:extLst>
              </a:tr>
              <a:tr h="296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tremblement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terre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an earthquake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ouragan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hurricane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inondations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floods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tempête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neige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snow storm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incendie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forêt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forest fire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tornade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tornado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/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58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36855"/>
              </p:ext>
            </p:extLst>
          </p:nvPr>
        </p:nvGraphicFramePr>
        <p:xfrm>
          <a:off x="6075182" y="604675"/>
          <a:ext cx="2981310" cy="5777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95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mon avis, il y a tant de problèmes environnementaux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opinion there are so many environmental problems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comme la surpopulation et la déforestation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like overpopulation and deforestation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 je pense que le problème le plus grave est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I think that the most serious problem 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pollution de l'air, car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 pollution because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48132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 est nocive et cause le réchauffement climatique.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harmful and causes global warming.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usines et les embouteillages contribuent à la pollution de l'air,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Factories and traffic jams contribute to air pollution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c'est pourquoi il est essentiel que nous utilisions les transports en commun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therefore it’s essential that we use public transport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que nous achetions des produits verts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that we buy eco-friendly products.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Dans le passé, je me préoccupais de la déforestation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the past I was more worried about deforestation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de la destruction des forêts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the destruction of forests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 elles menacent les espèces, et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it causes endangered animals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j'ai organisé un événement pour collecter des fonds.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organised an event to raise money.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98975"/>
                  </a:ext>
                </a:extLst>
              </a:tr>
              <a:tr h="15892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protéger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planète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protect the planet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21854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 coupez pas autant d'arbres et plantez plus de forêts et de jungles.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don’t cut down so many trees and plant more woods and forests,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Je vais essayer d'utiliser moins d'énergie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going to try to use less energy.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47430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vais éteindre les lumières et débrancher les appareils électriques.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will turn off the light and I will unplug electrical items.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2331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vais faire tout ce qui est possible.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going to do everything possible.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334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D3D82D-F222-4B58-967B-4E075FE8A825}"/>
              </a:ext>
            </a:extLst>
          </p:cNvPr>
          <p:cNvSpPr txBox="1"/>
          <p:nvPr/>
        </p:nvSpPr>
        <p:spPr>
          <a:xfrm>
            <a:off x="5724851" y="188042"/>
            <a:ext cx="78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C11D1-415E-4133-9D42-170EB13993A4}"/>
              </a:ext>
            </a:extLst>
          </p:cNvPr>
          <p:cNvSpPr txBox="1"/>
          <p:nvPr/>
        </p:nvSpPr>
        <p:spPr>
          <a:xfrm>
            <a:off x="5369514" y="222298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Problems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8243B-726B-492D-A95F-3D84E989DF4C}"/>
              </a:ext>
            </a:extLst>
          </p:cNvPr>
          <p:cNvSpPr txBox="1"/>
          <p:nvPr/>
        </p:nvSpPr>
        <p:spPr>
          <a:xfrm>
            <a:off x="7448288" y="188042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8838D-0EDC-40AE-B786-F15CE7D2D93C}"/>
              </a:ext>
            </a:extLst>
          </p:cNvPr>
          <p:cNvSpPr txBox="1"/>
          <p:nvPr/>
        </p:nvSpPr>
        <p:spPr>
          <a:xfrm>
            <a:off x="3681405" y="646631"/>
            <a:ext cx="22355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le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réchauffement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climatique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global warming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</a:t>
            </a:r>
            <a:r>
              <a:rPr lang="en-GB" sz="750" b="1" dirty="0">
                <a:latin typeface="Comic Sans MS" panose="030F0702030302020204" pitchFamily="66" charset="0"/>
              </a:rPr>
              <a:t>pollution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pollution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sècheresse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drought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F10C60-590F-471E-A9CB-4EFA4CE77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53131"/>
              </p:ext>
            </p:extLst>
          </p:nvPr>
        </p:nvGraphicFramePr>
        <p:xfrm>
          <a:off x="119459" y="3444776"/>
          <a:ext cx="5879468" cy="329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7803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769384">
                  <a:extLst>
                    <a:ext uri="{9D8B030D-6E8A-4147-A177-3AD203B41FA5}">
                      <a16:colId xmlns:a16="http://schemas.microsoft.com/office/drawing/2014/main" val="3650592892"/>
                    </a:ext>
                  </a:extLst>
                </a:gridCol>
                <a:gridCol w="4081227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637735">
                <a:tc rowSpan="4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Solutions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protéger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planète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l’environnement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protect the environment/ the planet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(ne)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faut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(pas)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must(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n’t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éteindre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lumière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turn off the light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prendre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douche au lieu d’un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bain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shower instead of having a bath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trier 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déchets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separate the rubbish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recycler le plastique et 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recycle plastic and glass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débrancher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appareils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éléctriques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unplug electrical appliances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économiser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l’énergie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save energy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fermer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robinet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turn off the tap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faire tout son possible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 everything possible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gaspiller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l’argent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waste water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utiliser des sacs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plastique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use plastic bags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637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(n’)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(pas)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nécessaire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should(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n’t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  <a:tr h="637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essentiel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essential that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important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important that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prendre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soin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planète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look after the planet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faire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projets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conservation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do conservation projects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acheter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produits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écologiques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 we buy use eco-friendly products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acheter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produits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du commerce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équitable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fair trade products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économiser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l’eau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save water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changer 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lois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change the law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consommer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moins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consume less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  <a:tr h="637735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coupez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autant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d'arbres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Don’t cut down so many trees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jetez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déchets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terre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Don’t throw rubbish on the floor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gaspillez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d'énergie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Don’t waste energy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Plantez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plus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forêts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et de jungles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Plant more forests and trees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Utilisez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énergies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renouvelables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renewable 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construisez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autant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grandes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maisons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Don’t build so many big houses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prenez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voiture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pouvez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marcher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Don’t go by car if it’s possible to walk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déversez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autant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déchets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chimiques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Don’t release so much chemical waste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Réduisez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émissions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véhicules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Reduce vehicle emissions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4707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0B2512-DAE5-4592-8852-BAD59F23F129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12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A51F8-3292-42F9-B664-18D565B1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036" y="52995"/>
            <a:ext cx="524660" cy="524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931534-B6D0-4341-A72E-C3C19C51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867" y="24659"/>
            <a:ext cx="524660" cy="5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3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90181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Les </a:t>
            </a:r>
            <a:r>
              <a:rPr lang="en-GB" sz="1600" b="1" dirty="0" err="1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problèmes</a:t>
            </a:r>
            <a:r>
              <a:rPr lang="en-GB" sz="1600" b="1" dirty="0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600" b="1" dirty="0" err="1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sociaux</a:t>
            </a:r>
            <a:endParaRPr lang="en-GB" sz="1600" b="1" dirty="0">
              <a:solidFill>
                <a:srgbClr val="0070C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5916964" y="6342078"/>
            <a:ext cx="3276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 model text on social issues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839064" y="6237069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634781" y="6237069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427261" y="6237231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990086"/>
              </p:ext>
            </p:extLst>
          </p:nvPr>
        </p:nvGraphicFramePr>
        <p:xfrm>
          <a:off x="119459" y="604675"/>
          <a:ext cx="5879468" cy="168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77526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2855677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164016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Social issues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préoccupe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beaucoup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really worried about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chômage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unemployment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faim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pauvreté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hunger/poverty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l’obésité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obesity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dépendances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aux drogues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drug addiction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différence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entre les riches et 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pauvres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rich/poor divide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crise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économique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economic crisis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sans abris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homeless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stress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stress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solitude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loneliness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préjugé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prejudice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racisme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racism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l’égalité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equality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crime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crime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223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 qui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préoccupe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plus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c’est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thing I’m most worried about is (that)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  <a:tr h="409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problème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plus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sérieux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most serious problem is (that)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63832"/>
              </p:ext>
            </p:extLst>
          </p:nvPr>
        </p:nvGraphicFramePr>
        <p:xfrm>
          <a:off x="6064609" y="601676"/>
          <a:ext cx="2981310" cy="5605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 n'est pas juste qu'il y ait autant d'inégalités sociales dans le monde.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not fair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that there’s so much social inequality in the world.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suis plus préoccupé par la pauvreté et c'est pourquoi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most worried about poverty and therefore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collecte de l'argent pour une œuvre de bienfaisance qui aide les sans-abri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raise money for a charity which helps the homeless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4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j'ai organisé un événement pour collecter des fonds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I have organised an event 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raise funds.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mon avis, il est nécessaire que nous construisions plus de maisons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opinion, it’s necessary that we build more houses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créons des opportunités d'emploi.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create job opportunities.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plus, il est terrible qu'il y ait autant de gens obèses et de toxicomanes dans ma ville.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addition, it’s terrible that there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are so many obese people and so many drug addicts in my town.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ne bois jamais d'alcool car c'est une perte d'argent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never drink alcohol because it’s a waste of money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 mes amis en boivent chaque week-end.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my friends drink it every weekend.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Ils disent que cela soulage le stress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They say that it relieves stress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vous fait sentir plus adulte.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makes you feel like an adult.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98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ne suis pas d'accord.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disagree.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21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pire, c'est que je fume des cigarettes et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worst thing is that I smoke cigarettes and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c'est très mauvais pour la santé.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very damaging to your health.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47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endommage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les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poumons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harms your lungs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provoque une forte dépendance physique.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causes a strong, physical dependence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33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je ne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peux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arrêter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I can’t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933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D3D82D-F222-4B58-967B-4E075FE8A825}"/>
              </a:ext>
            </a:extLst>
          </p:cNvPr>
          <p:cNvSpPr txBox="1"/>
          <p:nvPr/>
        </p:nvSpPr>
        <p:spPr>
          <a:xfrm>
            <a:off x="6055617" y="204108"/>
            <a:ext cx="78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C11D1-415E-4133-9D42-170EB13993A4}"/>
              </a:ext>
            </a:extLst>
          </p:cNvPr>
          <p:cNvSpPr txBox="1"/>
          <p:nvPr/>
        </p:nvSpPr>
        <p:spPr>
          <a:xfrm>
            <a:off x="6487198" y="227092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Problems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F10C60-590F-471E-A9CB-4EFA4CE77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74148"/>
              </p:ext>
            </p:extLst>
          </p:nvPr>
        </p:nvGraphicFramePr>
        <p:xfrm>
          <a:off x="119459" y="2289981"/>
          <a:ext cx="5879468" cy="770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54971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4081227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63773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To help</a:t>
                      </a:r>
                    </a:p>
                  </a:txBody>
                  <a:tcPr vert="vert270" anchor="ctr"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nécessaire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necessary that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collecter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fonds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raise money/funds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faire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campagnes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publicité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carry out publicity campaigns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construire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plus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maison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build more houses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créer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plus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d’opportunité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d’emplois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create job opportunities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acheter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produits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du commerce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équitable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buy fair trade products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supporter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projets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caritatifs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support charity projects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381396-619F-436D-AC0C-CD668C852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16658"/>
              </p:ext>
            </p:extLst>
          </p:nvPr>
        </p:nvGraphicFramePr>
        <p:xfrm>
          <a:off x="119459" y="4145750"/>
          <a:ext cx="5879468" cy="256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43541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  <a:gridCol w="3484327">
                  <a:extLst>
                    <a:ext uri="{9D8B030D-6E8A-4147-A177-3AD203B41FA5}">
                      <a16:colId xmlns:a16="http://schemas.microsoft.com/office/drawing/2014/main" val="1304447933"/>
                    </a:ext>
                  </a:extLst>
                </a:gridCol>
              </a:tblGrid>
              <a:tr h="385103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Vices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boire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l’alcool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drinking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cigarettes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smoking cigarettes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joints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smoking joints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prendre des drogues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douces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dures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taking hard/soft drugs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tabagisme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passif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passive smoking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Devenir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ivre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getting drunk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tabagisme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tobacco addiction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is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illégal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illegal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dangereux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dangerous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d’argent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waste of money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stupide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stupid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problème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sérieux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serious problem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vice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très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very expensive habit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aussi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mauvais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– as bad as…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très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nocif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pour la santé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very damaging to your health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861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donne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mauvaise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haleine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causes bad breath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endommage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les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poumons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damages your lungs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rend les dents jaunes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makes your teeth yellow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provoque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l’echec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scolaire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causes failure at school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provoque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dépression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causes depression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produit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forte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dépendance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physique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causes a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stong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, physical dependence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présente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beaucoup de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risques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has many risks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affecte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ta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capacité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à prendre des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décisions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affects your ability to make decisions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détend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relaxes you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soulage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le stress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relieves stress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affecte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le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sommeil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robs you of sleep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fait du bien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makes you feel good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fait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sentir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plus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adulte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it makes you feel more grown-up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042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BBC1F11-CFF7-4E16-90A6-7D734450F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06544"/>
              </p:ext>
            </p:extLst>
          </p:nvPr>
        </p:nvGraphicFramePr>
        <p:xfrm>
          <a:off x="119459" y="3156235"/>
          <a:ext cx="5879468" cy="884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5630937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63773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Random</a:t>
                      </a:r>
                    </a:p>
                  </a:txBody>
                  <a:tcPr vert="vert270" anchor="ctr"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organisation caritative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charity                  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ivre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drunk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aids                              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fumée</a:t>
                      </a:r>
                      <a:r>
                        <a:rPr lang="en-GB" sz="75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dirty="0">
                          <a:latin typeface="Comic Sans MS" panose="030F0702030302020204" pitchFamily="66" charset="0"/>
                        </a:rPr>
                        <a:t>– the smoke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maison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retraite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old people’s home          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l’odeur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smell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magasin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charité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charity shop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mort / 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dead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travail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caritatif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voluntary work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fumeur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smoker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campagne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campaign       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voleur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thief</a:t>
                      </a:r>
                    </a:p>
                    <a:p>
                      <a:r>
                        <a:rPr lang="en-GB" sz="750" b="1" dirty="0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750" b="1" dirty="0" err="1">
                          <a:latin typeface="Comic Sans MS" panose="030F0702030302020204" pitchFamily="66" charset="0"/>
                        </a:rPr>
                        <a:t>développment</a:t>
                      </a:r>
                      <a:r>
                        <a:rPr lang="en-GB" sz="75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dirty="0">
                          <a:latin typeface="Comic Sans MS" panose="030F0702030302020204" pitchFamily="66" charset="0"/>
                        </a:rPr>
                        <a:t>– development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71970-7562-4B17-8137-FE845F6788C8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13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19E20-991B-451B-87A3-B5B5C4888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927" y="50201"/>
            <a:ext cx="538731" cy="5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0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36311" y="1241882"/>
            <a:ext cx="2546335" cy="3577903"/>
          </a:xfrm>
          <a:custGeom>
            <a:avLst/>
            <a:gdLst>
              <a:gd name="connsiteX0" fmla="*/ 0 w 2546335"/>
              <a:gd name="connsiteY0" fmla="*/ 0 h 3577903"/>
              <a:gd name="connsiteX1" fmla="*/ 458340 w 2546335"/>
              <a:gd name="connsiteY1" fmla="*/ 0 h 3577903"/>
              <a:gd name="connsiteX2" fmla="*/ 891217 w 2546335"/>
              <a:gd name="connsiteY2" fmla="*/ 0 h 3577903"/>
              <a:gd name="connsiteX3" fmla="*/ 1451411 w 2546335"/>
              <a:gd name="connsiteY3" fmla="*/ 0 h 3577903"/>
              <a:gd name="connsiteX4" fmla="*/ 1935215 w 2546335"/>
              <a:gd name="connsiteY4" fmla="*/ 0 h 3577903"/>
              <a:gd name="connsiteX5" fmla="*/ 2546335 w 2546335"/>
              <a:gd name="connsiteY5" fmla="*/ 0 h 3577903"/>
              <a:gd name="connsiteX6" fmla="*/ 2546335 w 2546335"/>
              <a:gd name="connsiteY6" fmla="*/ 488980 h 3577903"/>
              <a:gd name="connsiteX7" fmla="*/ 2546335 w 2546335"/>
              <a:gd name="connsiteY7" fmla="*/ 1049518 h 3577903"/>
              <a:gd name="connsiteX8" fmla="*/ 2546335 w 2546335"/>
              <a:gd name="connsiteY8" fmla="*/ 1681614 h 3577903"/>
              <a:gd name="connsiteX9" fmla="*/ 2546335 w 2546335"/>
              <a:gd name="connsiteY9" fmla="*/ 2349490 h 3577903"/>
              <a:gd name="connsiteX10" fmla="*/ 2546335 w 2546335"/>
              <a:gd name="connsiteY10" fmla="*/ 2945807 h 3577903"/>
              <a:gd name="connsiteX11" fmla="*/ 2546335 w 2546335"/>
              <a:gd name="connsiteY11" fmla="*/ 3577903 h 3577903"/>
              <a:gd name="connsiteX12" fmla="*/ 1986141 w 2546335"/>
              <a:gd name="connsiteY12" fmla="*/ 3577903 h 3577903"/>
              <a:gd name="connsiteX13" fmla="*/ 1425948 w 2546335"/>
              <a:gd name="connsiteY13" fmla="*/ 3577903 h 3577903"/>
              <a:gd name="connsiteX14" fmla="*/ 865754 w 2546335"/>
              <a:gd name="connsiteY14" fmla="*/ 3577903 h 3577903"/>
              <a:gd name="connsiteX15" fmla="*/ 0 w 2546335"/>
              <a:gd name="connsiteY15" fmla="*/ 3577903 h 3577903"/>
              <a:gd name="connsiteX16" fmla="*/ 0 w 2546335"/>
              <a:gd name="connsiteY16" fmla="*/ 3088923 h 3577903"/>
              <a:gd name="connsiteX17" fmla="*/ 0 w 2546335"/>
              <a:gd name="connsiteY17" fmla="*/ 2421048 h 3577903"/>
              <a:gd name="connsiteX18" fmla="*/ 0 w 2546335"/>
              <a:gd name="connsiteY18" fmla="*/ 1788952 h 3577903"/>
              <a:gd name="connsiteX19" fmla="*/ 0 w 2546335"/>
              <a:gd name="connsiteY19" fmla="*/ 1156855 h 3577903"/>
              <a:gd name="connsiteX20" fmla="*/ 0 w 2546335"/>
              <a:gd name="connsiteY20" fmla="*/ 524759 h 3577903"/>
              <a:gd name="connsiteX21" fmla="*/ 0 w 2546335"/>
              <a:gd name="connsiteY21" fmla="*/ 0 h 357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46335" h="3577903" fill="none" extrusionOk="0">
                <a:moveTo>
                  <a:pt x="0" y="0"/>
                </a:moveTo>
                <a:cubicBezTo>
                  <a:pt x="194213" y="-20104"/>
                  <a:pt x="313382" y="44040"/>
                  <a:pt x="458340" y="0"/>
                </a:cubicBezTo>
                <a:cubicBezTo>
                  <a:pt x="603298" y="-44040"/>
                  <a:pt x="728065" y="15527"/>
                  <a:pt x="891217" y="0"/>
                </a:cubicBezTo>
                <a:cubicBezTo>
                  <a:pt x="1054369" y="-15527"/>
                  <a:pt x="1216104" y="58131"/>
                  <a:pt x="1451411" y="0"/>
                </a:cubicBezTo>
                <a:cubicBezTo>
                  <a:pt x="1686718" y="-58131"/>
                  <a:pt x="1793312" y="54422"/>
                  <a:pt x="1935215" y="0"/>
                </a:cubicBezTo>
                <a:cubicBezTo>
                  <a:pt x="2077118" y="-54422"/>
                  <a:pt x="2298236" y="9969"/>
                  <a:pt x="2546335" y="0"/>
                </a:cubicBezTo>
                <a:cubicBezTo>
                  <a:pt x="2548049" y="194076"/>
                  <a:pt x="2505230" y="382429"/>
                  <a:pt x="2546335" y="488980"/>
                </a:cubicBezTo>
                <a:cubicBezTo>
                  <a:pt x="2587440" y="595531"/>
                  <a:pt x="2540273" y="842682"/>
                  <a:pt x="2546335" y="1049518"/>
                </a:cubicBezTo>
                <a:cubicBezTo>
                  <a:pt x="2552397" y="1256354"/>
                  <a:pt x="2476269" y="1389157"/>
                  <a:pt x="2546335" y="1681614"/>
                </a:cubicBezTo>
                <a:cubicBezTo>
                  <a:pt x="2616401" y="1974071"/>
                  <a:pt x="2544538" y="2021736"/>
                  <a:pt x="2546335" y="2349490"/>
                </a:cubicBezTo>
                <a:cubicBezTo>
                  <a:pt x="2548132" y="2677244"/>
                  <a:pt x="2538507" y="2758073"/>
                  <a:pt x="2546335" y="2945807"/>
                </a:cubicBezTo>
                <a:cubicBezTo>
                  <a:pt x="2554163" y="3133541"/>
                  <a:pt x="2489375" y="3418331"/>
                  <a:pt x="2546335" y="3577903"/>
                </a:cubicBezTo>
                <a:cubicBezTo>
                  <a:pt x="2348061" y="3601073"/>
                  <a:pt x="2127703" y="3563607"/>
                  <a:pt x="1986141" y="3577903"/>
                </a:cubicBezTo>
                <a:cubicBezTo>
                  <a:pt x="1844579" y="3592199"/>
                  <a:pt x="1648566" y="3522886"/>
                  <a:pt x="1425948" y="3577903"/>
                </a:cubicBezTo>
                <a:cubicBezTo>
                  <a:pt x="1203330" y="3632920"/>
                  <a:pt x="1060324" y="3524795"/>
                  <a:pt x="865754" y="3577903"/>
                </a:cubicBezTo>
                <a:cubicBezTo>
                  <a:pt x="671184" y="3631011"/>
                  <a:pt x="218278" y="3572856"/>
                  <a:pt x="0" y="3577903"/>
                </a:cubicBezTo>
                <a:cubicBezTo>
                  <a:pt x="-42396" y="3372113"/>
                  <a:pt x="19536" y="3193407"/>
                  <a:pt x="0" y="3088923"/>
                </a:cubicBezTo>
                <a:cubicBezTo>
                  <a:pt x="-19536" y="2984439"/>
                  <a:pt x="27478" y="2641164"/>
                  <a:pt x="0" y="2421048"/>
                </a:cubicBezTo>
                <a:cubicBezTo>
                  <a:pt x="-27478" y="2200932"/>
                  <a:pt x="20191" y="1991921"/>
                  <a:pt x="0" y="1788952"/>
                </a:cubicBezTo>
                <a:cubicBezTo>
                  <a:pt x="-20191" y="1585983"/>
                  <a:pt x="26370" y="1304933"/>
                  <a:pt x="0" y="1156855"/>
                </a:cubicBezTo>
                <a:cubicBezTo>
                  <a:pt x="-26370" y="1008777"/>
                  <a:pt x="57238" y="767708"/>
                  <a:pt x="0" y="524759"/>
                </a:cubicBezTo>
                <a:cubicBezTo>
                  <a:pt x="-57238" y="281810"/>
                  <a:pt x="19002" y="142837"/>
                  <a:pt x="0" y="0"/>
                </a:cubicBezTo>
                <a:close/>
              </a:path>
              <a:path w="2546335" h="3577903" stroke="0" extrusionOk="0">
                <a:moveTo>
                  <a:pt x="0" y="0"/>
                </a:moveTo>
                <a:cubicBezTo>
                  <a:pt x="174893" y="-17871"/>
                  <a:pt x="301575" y="66682"/>
                  <a:pt x="560194" y="0"/>
                </a:cubicBezTo>
                <a:cubicBezTo>
                  <a:pt x="818813" y="-66682"/>
                  <a:pt x="940796" y="17586"/>
                  <a:pt x="1069461" y="0"/>
                </a:cubicBezTo>
                <a:cubicBezTo>
                  <a:pt x="1198126" y="-17586"/>
                  <a:pt x="1363872" y="53682"/>
                  <a:pt x="1527801" y="0"/>
                </a:cubicBezTo>
                <a:cubicBezTo>
                  <a:pt x="1691730" y="-53682"/>
                  <a:pt x="1904415" y="26146"/>
                  <a:pt x="2037068" y="0"/>
                </a:cubicBezTo>
                <a:cubicBezTo>
                  <a:pt x="2169721" y="-26146"/>
                  <a:pt x="2432987" y="30652"/>
                  <a:pt x="2546335" y="0"/>
                </a:cubicBezTo>
                <a:cubicBezTo>
                  <a:pt x="2578780" y="232601"/>
                  <a:pt x="2527703" y="361447"/>
                  <a:pt x="2546335" y="524759"/>
                </a:cubicBezTo>
                <a:cubicBezTo>
                  <a:pt x="2564967" y="688071"/>
                  <a:pt x="2531068" y="830687"/>
                  <a:pt x="2546335" y="1013739"/>
                </a:cubicBezTo>
                <a:cubicBezTo>
                  <a:pt x="2561602" y="1196791"/>
                  <a:pt x="2533995" y="1345784"/>
                  <a:pt x="2546335" y="1502719"/>
                </a:cubicBezTo>
                <a:cubicBezTo>
                  <a:pt x="2558675" y="1659654"/>
                  <a:pt x="2528660" y="1801758"/>
                  <a:pt x="2546335" y="2063257"/>
                </a:cubicBezTo>
                <a:cubicBezTo>
                  <a:pt x="2564010" y="2324756"/>
                  <a:pt x="2475231" y="2567116"/>
                  <a:pt x="2546335" y="2695354"/>
                </a:cubicBezTo>
                <a:cubicBezTo>
                  <a:pt x="2617439" y="2823592"/>
                  <a:pt x="2508894" y="3379423"/>
                  <a:pt x="2546335" y="3577903"/>
                </a:cubicBezTo>
                <a:cubicBezTo>
                  <a:pt x="2410986" y="3624121"/>
                  <a:pt x="2283632" y="3533872"/>
                  <a:pt x="2062531" y="3577903"/>
                </a:cubicBezTo>
                <a:cubicBezTo>
                  <a:pt x="1841430" y="3621934"/>
                  <a:pt x="1793421" y="3554094"/>
                  <a:pt x="1604191" y="3577903"/>
                </a:cubicBezTo>
                <a:cubicBezTo>
                  <a:pt x="1414961" y="3601712"/>
                  <a:pt x="1282199" y="3566498"/>
                  <a:pt x="1120387" y="3577903"/>
                </a:cubicBezTo>
                <a:cubicBezTo>
                  <a:pt x="958575" y="3589308"/>
                  <a:pt x="711829" y="3524274"/>
                  <a:pt x="585657" y="3577903"/>
                </a:cubicBezTo>
                <a:cubicBezTo>
                  <a:pt x="459485" y="3631532"/>
                  <a:pt x="204063" y="3561290"/>
                  <a:pt x="0" y="3577903"/>
                </a:cubicBezTo>
                <a:cubicBezTo>
                  <a:pt x="-11709" y="3444217"/>
                  <a:pt x="68209" y="3088439"/>
                  <a:pt x="0" y="2945807"/>
                </a:cubicBezTo>
                <a:cubicBezTo>
                  <a:pt x="-68209" y="2803175"/>
                  <a:pt x="43181" y="2655191"/>
                  <a:pt x="0" y="2421048"/>
                </a:cubicBezTo>
                <a:cubicBezTo>
                  <a:pt x="-43181" y="2186905"/>
                  <a:pt x="21220" y="2046842"/>
                  <a:pt x="0" y="1896289"/>
                </a:cubicBezTo>
                <a:cubicBezTo>
                  <a:pt x="-21220" y="1745736"/>
                  <a:pt x="8747" y="1558070"/>
                  <a:pt x="0" y="1407309"/>
                </a:cubicBezTo>
                <a:cubicBezTo>
                  <a:pt x="-8747" y="1256548"/>
                  <a:pt x="3816" y="1118311"/>
                  <a:pt x="0" y="882549"/>
                </a:cubicBezTo>
                <a:cubicBezTo>
                  <a:pt x="-3816" y="646787"/>
                  <a:pt x="61363" y="4276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omic Sans MS" panose="030F0702030302020204" pitchFamily="66" charset="0"/>
              </a:rPr>
              <a:t>Time phrases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Normalement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normally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D’habitude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usually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Generalement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generally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Aujourd’hui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today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L’après</a:t>
            </a:r>
            <a:r>
              <a:rPr lang="en-GB" sz="800" b="1" dirty="0">
                <a:latin typeface="Comic Sans MS" panose="030F0702030302020204" pitchFamily="66" charset="0"/>
              </a:rPr>
              <a:t>-midi- </a:t>
            </a:r>
            <a:r>
              <a:rPr lang="en-GB" sz="800" dirty="0">
                <a:latin typeface="Comic Sans MS" panose="030F0702030302020204" pitchFamily="66" charset="0"/>
              </a:rPr>
              <a:t>in the evening/afternoon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Le </a:t>
            </a:r>
            <a:r>
              <a:rPr lang="en-GB" sz="800" b="1" dirty="0" err="1">
                <a:latin typeface="Comic Sans MS" panose="030F0702030302020204" pitchFamily="66" charset="0"/>
              </a:rPr>
              <a:t>matin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in the morning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Le </a:t>
            </a:r>
            <a:r>
              <a:rPr lang="en-GB" sz="800" b="1" dirty="0" err="1">
                <a:latin typeface="Comic Sans MS" panose="030F0702030302020204" pitchFamily="66" charset="0"/>
              </a:rPr>
              <a:t>soir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at night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Le </a:t>
            </a:r>
            <a:r>
              <a:rPr lang="en-GB" sz="800" b="1" dirty="0" err="1">
                <a:latin typeface="Comic Sans MS" panose="030F0702030302020204" pitchFamily="66" charset="0"/>
              </a:rPr>
              <a:t>lundi</a:t>
            </a:r>
            <a:r>
              <a:rPr lang="en-GB" sz="800" b="1" dirty="0">
                <a:latin typeface="Comic Sans MS" panose="030F0702030302020204" pitchFamily="66" charset="0"/>
              </a:rPr>
              <a:t>, le </a:t>
            </a:r>
            <a:r>
              <a:rPr lang="en-GB" sz="800" b="1" dirty="0" err="1">
                <a:latin typeface="Comic Sans MS" panose="030F0702030302020204" pitchFamily="66" charset="0"/>
              </a:rPr>
              <a:t>mardi</a:t>
            </a:r>
            <a:r>
              <a:rPr lang="en-GB" sz="800" b="1" dirty="0">
                <a:latin typeface="Comic Sans MS" panose="030F0702030302020204" pitchFamily="66" charset="0"/>
              </a:rPr>
              <a:t> etc… - </a:t>
            </a:r>
            <a:r>
              <a:rPr lang="en-GB" sz="800" dirty="0">
                <a:latin typeface="Comic Sans MS" panose="030F0702030302020204" pitchFamily="66" charset="0"/>
              </a:rPr>
              <a:t>on Mondays, Tuesdays etc…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Tous</a:t>
            </a:r>
            <a:r>
              <a:rPr lang="en-GB" sz="800" b="1" dirty="0">
                <a:latin typeface="Comic Sans MS" panose="030F0702030302020204" pitchFamily="66" charset="0"/>
              </a:rPr>
              <a:t> les </a:t>
            </a:r>
            <a:r>
              <a:rPr lang="en-GB" sz="800" b="1" dirty="0" err="1">
                <a:latin typeface="Comic Sans MS" panose="030F0702030302020204" pitchFamily="66" charset="0"/>
              </a:rPr>
              <a:t>jours</a:t>
            </a:r>
            <a:r>
              <a:rPr lang="en-GB" sz="800" b="1" dirty="0">
                <a:latin typeface="Comic Sans MS" panose="030F0702030302020204" pitchFamily="66" charset="0"/>
              </a:rPr>
              <a:t> / </a:t>
            </a:r>
            <a:r>
              <a:rPr lang="en-GB" sz="800" b="1" dirty="0" err="1">
                <a:latin typeface="Comic Sans MS" panose="030F0702030302020204" pitchFamily="66" charset="0"/>
              </a:rPr>
              <a:t>chaque</a:t>
            </a:r>
            <a:r>
              <a:rPr lang="en-GB" sz="800" b="1" dirty="0">
                <a:latin typeface="Comic Sans MS" panose="030F0702030302020204" pitchFamily="66" charset="0"/>
              </a:rPr>
              <a:t> jour– </a:t>
            </a:r>
            <a:r>
              <a:rPr lang="en-GB" sz="800" dirty="0">
                <a:latin typeface="Comic Sans MS" panose="030F0702030302020204" pitchFamily="66" charset="0"/>
              </a:rPr>
              <a:t>everyday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Toujours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always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Quelquefois</a:t>
            </a:r>
            <a:r>
              <a:rPr lang="en-GB" sz="800" b="1" dirty="0">
                <a:latin typeface="Comic Sans MS" panose="030F0702030302020204" pitchFamily="66" charset="0"/>
              </a:rPr>
              <a:t>– </a:t>
            </a:r>
            <a:r>
              <a:rPr lang="en-GB" sz="800" dirty="0">
                <a:latin typeface="Comic Sans MS" panose="030F0702030302020204" pitchFamily="66" charset="0"/>
              </a:rPr>
              <a:t>sometimes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Souvent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often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De temps </a:t>
            </a:r>
            <a:r>
              <a:rPr lang="en-GB" sz="800" b="1" dirty="0" err="1">
                <a:latin typeface="Comic Sans MS" panose="030F0702030302020204" pitchFamily="66" charset="0"/>
              </a:rPr>
              <a:t>en</a:t>
            </a:r>
            <a:r>
              <a:rPr lang="en-GB" sz="800" b="1" dirty="0">
                <a:latin typeface="Comic Sans MS" panose="030F0702030302020204" pitchFamily="66" charset="0"/>
              </a:rPr>
              <a:t> temps– </a:t>
            </a:r>
            <a:r>
              <a:rPr lang="en-GB" sz="800" dirty="0">
                <a:latin typeface="Comic Sans MS" panose="030F0702030302020204" pitchFamily="66" charset="0"/>
              </a:rPr>
              <a:t>from time to time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Fréquemment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frequently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Tard – </a:t>
            </a:r>
            <a:r>
              <a:rPr lang="en-GB" sz="800" dirty="0">
                <a:latin typeface="Comic Sans MS" panose="030F0702030302020204" pitchFamily="66" charset="0"/>
              </a:rPr>
              <a:t>late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Tôt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early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maintenant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now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A nouveau– </a:t>
            </a:r>
            <a:r>
              <a:rPr lang="en-GB" sz="800" dirty="0">
                <a:latin typeface="Comic Sans MS" panose="030F0702030302020204" pitchFamily="66" charset="0"/>
              </a:rPr>
              <a:t>again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Pendant – </a:t>
            </a:r>
            <a:r>
              <a:rPr lang="en-GB" sz="800" dirty="0">
                <a:latin typeface="Comic Sans MS" panose="030F0702030302020204" pitchFamily="66" charset="0"/>
              </a:rPr>
              <a:t>during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Toutes</a:t>
            </a:r>
            <a:r>
              <a:rPr lang="en-GB" sz="800" b="1" dirty="0">
                <a:latin typeface="Comic Sans MS" panose="030F0702030302020204" pitchFamily="66" charset="0"/>
              </a:rPr>
              <a:t> les deux </a:t>
            </a:r>
            <a:r>
              <a:rPr lang="en-GB" sz="800" b="1" dirty="0" err="1">
                <a:latin typeface="Comic Sans MS" panose="030F0702030302020204" pitchFamily="66" charset="0"/>
              </a:rPr>
              <a:t>semaines</a:t>
            </a:r>
            <a:r>
              <a:rPr lang="en-GB" sz="800" b="1" dirty="0">
                <a:latin typeface="Comic Sans MS" panose="030F0702030302020204" pitchFamily="66" charset="0"/>
              </a:rPr>
              <a:t>– </a:t>
            </a:r>
            <a:r>
              <a:rPr lang="en-GB" sz="800" dirty="0">
                <a:latin typeface="Comic Sans MS" panose="030F0702030302020204" pitchFamily="66" charset="0"/>
              </a:rPr>
              <a:t>every fortnight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Presque jamais– </a:t>
            </a:r>
            <a:r>
              <a:rPr lang="en-GB" sz="800" dirty="0">
                <a:latin typeface="Comic Sans MS" panose="030F0702030302020204" pitchFamily="66" charset="0"/>
              </a:rPr>
              <a:t>almost never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Pendant mon </a:t>
            </a:r>
            <a:r>
              <a:rPr lang="en-GB" sz="800" b="1" dirty="0" err="1">
                <a:latin typeface="Comic Sans MS" panose="030F0702030302020204" pitchFamily="66" charset="0"/>
              </a:rPr>
              <a:t>tiemps</a:t>
            </a:r>
            <a:r>
              <a:rPr lang="en-GB" sz="800" b="1" dirty="0">
                <a:latin typeface="Comic Sans MS" panose="030F0702030302020204" pitchFamily="66" charset="0"/>
              </a:rPr>
              <a:t> libre – </a:t>
            </a:r>
            <a:r>
              <a:rPr lang="en-GB" sz="800" dirty="0">
                <a:latin typeface="Comic Sans MS" panose="030F0702030302020204" pitchFamily="66" charset="0"/>
              </a:rPr>
              <a:t>in my free time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Quand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il</a:t>
            </a:r>
            <a:r>
              <a:rPr lang="en-GB" sz="800" b="1" dirty="0">
                <a:latin typeface="Comic Sans MS" panose="030F0702030302020204" pitchFamily="66" charset="0"/>
              </a:rPr>
              <a:t> fait beau– </a:t>
            </a:r>
            <a:r>
              <a:rPr lang="en-GB" sz="800" dirty="0">
                <a:latin typeface="Comic Sans MS" panose="030F0702030302020204" pitchFamily="66" charset="0"/>
              </a:rPr>
              <a:t>when it’s nice weather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Quand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il</a:t>
            </a:r>
            <a:r>
              <a:rPr lang="en-GB" sz="800" b="1" dirty="0">
                <a:latin typeface="Comic Sans MS" panose="030F0702030302020204" pitchFamily="66" charset="0"/>
              </a:rPr>
              <a:t> fait </a:t>
            </a:r>
            <a:r>
              <a:rPr lang="en-GB" sz="800" b="1" dirty="0" err="1">
                <a:latin typeface="Comic Sans MS" panose="030F0702030302020204" pitchFamily="66" charset="0"/>
              </a:rPr>
              <a:t>mauvais</a:t>
            </a:r>
            <a:r>
              <a:rPr lang="en-GB" sz="800" b="1" dirty="0">
                <a:latin typeface="Comic Sans MS" panose="030F0702030302020204" pitchFamily="66" charset="0"/>
              </a:rPr>
              <a:t>– </a:t>
            </a:r>
            <a:r>
              <a:rPr lang="en-GB" sz="800" dirty="0">
                <a:latin typeface="Comic Sans MS" panose="030F0702030302020204" pitchFamily="66" charset="0"/>
              </a:rPr>
              <a:t>when it’s bad weather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Quand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j’ai</a:t>
            </a:r>
            <a:r>
              <a:rPr lang="en-GB" sz="800" b="1" dirty="0">
                <a:latin typeface="Comic Sans MS" panose="030F0702030302020204" pitchFamily="66" charset="0"/>
              </a:rPr>
              <a:t> le temps– </a:t>
            </a:r>
            <a:r>
              <a:rPr lang="en-GB" sz="800" dirty="0">
                <a:latin typeface="Comic Sans MS" panose="030F0702030302020204" pitchFamily="66" charset="0"/>
              </a:rPr>
              <a:t>when I have time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3343"/>
              </p:ext>
            </p:extLst>
          </p:nvPr>
        </p:nvGraphicFramePr>
        <p:xfrm>
          <a:off x="144093" y="4279676"/>
          <a:ext cx="2845595" cy="2426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Present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Present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have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J’étudie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study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go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travaille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donne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give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J’arrête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suis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am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J’utilise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continue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carry on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J’écoute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listen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peux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can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mange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fais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do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bois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drink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baseline="0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baseline="0" dirty="0" err="1">
                          <a:latin typeface="Comic Sans MS" panose="030F0702030302020204" pitchFamily="66" charset="0"/>
                        </a:rPr>
                        <a:t>sors</a:t>
                      </a:r>
                      <a:r>
                        <a:rPr lang="en-GB" sz="700" b="1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go out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J’apprends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learn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joue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play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regarde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watch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parle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talk/speak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J’habite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live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lave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wash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J’écris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write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Text Box 2">
            <a:extLst>
              <a:ext uri="{FF2B5EF4-FFF2-40B4-BE49-F238E27FC236}">
                <a16:creationId xmlns:a16="http://schemas.microsoft.com/office/drawing/2014/main" id="{EBE5728E-5776-4F63-88B1-A7D6D313706F}"/>
              </a:ext>
            </a:extLst>
          </p:cNvPr>
          <p:cNvSpPr txBox="1"/>
          <p:nvPr/>
        </p:nvSpPr>
        <p:spPr>
          <a:xfrm>
            <a:off x="149612" y="-333682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Present Tense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032DE-D2EB-40F2-95E0-2E2F383E889F}"/>
              </a:ext>
            </a:extLst>
          </p:cNvPr>
          <p:cNvSpPr txBox="1"/>
          <p:nvPr/>
        </p:nvSpPr>
        <p:spPr>
          <a:xfrm>
            <a:off x="7887854" y="969970"/>
            <a:ext cx="1276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Present tense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E8618-6091-477E-B886-F73FC51CE4D1}"/>
              </a:ext>
            </a:extLst>
          </p:cNvPr>
          <p:cNvSpPr txBox="1"/>
          <p:nvPr/>
        </p:nvSpPr>
        <p:spPr>
          <a:xfrm>
            <a:off x="-18104" y="652834"/>
            <a:ext cx="730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There are two main present tenses in French.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3F670-99BA-4033-B3A3-7C89A65838FC}"/>
              </a:ext>
            </a:extLst>
          </p:cNvPr>
          <p:cNvSpPr txBox="1"/>
          <p:nvPr/>
        </p:nvSpPr>
        <p:spPr>
          <a:xfrm>
            <a:off x="43924" y="1067802"/>
            <a:ext cx="28455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Present tense</a:t>
            </a:r>
            <a:r>
              <a:rPr lang="en-GB" sz="1400" dirty="0">
                <a:latin typeface="Comic Sans MS" panose="030F0702030302020204" pitchFamily="66" charset="0"/>
              </a:rPr>
              <a:t>: Used to talk about things that usually happen.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88D38-443A-4381-A5AC-1865DF81BD28}"/>
              </a:ext>
            </a:extLst>
          </p:cNvPr>
          <p:cNvSpPr txBox="1"/>
          <p:nvPr/>
        </p:nvSpPr>
        <p:spPr>
          <a:xfrm>
            <a:off x="393243" y="1996134"/>
            <a:ext cx="1982733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your infinitive.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Remove the –ER, -IR, -RE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correct ending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CF4C8E8-63B7-4FBB-81D9-EC32A6B5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65579"/>
              </p:ext>
            </p:extLst>
          </p:nvPr>
        </p:nvGraphicFramePr>
        <p:xfrm>
          <a:off x="87751" y="2764469"/>
          <a:ext cx="2955600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00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2966962760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2388191984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3454006698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803898167"/>
                    </a:ext>
                  </a:extLst>
                </a:gridCol>
              </a:tblGrid>
              <a:tr h="1780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-ER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-IR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-RE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ons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issons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ons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ez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issez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ez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issent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749817C7-07AA-4EF3-BB73-C00EEAE52AD1}"/>
              </a:ext>
            </a:extLst>
          </p:cNvPr>
          <p:cNvSpPr/>
          <p:nvPr/>
        </p:nvSpPr>
        <p:spPr>
          <a:xfrm rot="19298523">
            <a:off x="2988953" y="2212398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394DE25E-3DD0-49F9-84B8-4D7641873097}"/>
              </a:ext>
            </a:extLst>
          </p:cNvPr>
          <p:cNvSpPr/>
          <p:nvPr/>
        </p:nvSpPr>
        <p:spPr>
          <a:xfrm rot="5771584">
            <a:off x="2612247" y="4308071"/>
            <a:ext cx="1367902" cy="478715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EC2FD-FB2D-431D-8149-EF830B988F61}"/>
              </a:ext>
            </a:extLst>
          </p:cNvPr>
          <p:cNvSpPr txBox="1"/>
          <p:nvPr/>
        </p:nvSpPr>
        <p:spPr>
          <a:xfrm>
            <a:off x="3008170" y="2704020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Endings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39596B-E7DE-4C59-AF74-CCFED3613EBF}"/>
              </a:ext>
            </a:extLst>
          </p:cNvPr>
          <p:cNvSpPr txBox="1"/>
          <p:nvPr/>
        </p:nvSpPr>
        <p:spPr>
          <a:xfrm>
            <a:off x="2989688" y="5470031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</a:t>
            </a:r>
          </a:p>
        </p:txBody>
      </p:sp>
      <p:pic>
        <p:nvPicPr>
          <p:cNvPr id="5" name="Picture 2" descr="dopl3r.com - Memes - Im not the present tense. Im a tense present ...">
            <a:extLst>
              <a:ext uri="{FF2B5EF4-FFF2-40B4-BE49-F238E27FC236}">
                <a16:creationId xmlns:a16="http://schemas.microsoft.com/office/drawing/2014/main" id="{01BAE84A-9710-4FF8-8294-44FD00419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7"/>
          <a:stretch/>
        </p:blipFill>
        <p:spPr bwMode="auto">
          <a:xfrm>
            <a:off x="6923581" y="5011169"/>
            <a:ext cx="1928546" cy="14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DB7DD-F0AA-421E-822F-0E49B5FC172D}"/>
              </a:ext>
            </a:extLst>
          </p:cNvPr>
          <p:cNvSpPr txBox="1"/>
          <p:nvPr/>
        </p:nvSpPr>
        <p:spPr>
          <a:xfrm>
            <a:off x="3531411" y="1093080"/>
            <a:ext cx="28455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Present continuous tense</a:t>
            </a:r>
            <a:r>
              <a:rPr lang="en-GB" sz="1400" dirty="0">
                <a:latin typeface="Comic Sans MS" panose="030F0702030302020204" pitchFamily="66" charset="0"/>
              </a:rPr>
              <a:t>: Used to talk about things that are happening right now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0148A-D482-4D3E-A247-250769762630}"/>
              </a:ext>
            </a:extLst>
          </p:cNvPr>
          <p:cNvSpPr txBox="1"/>
          <p:nvPr/>
        </p:nvSpPr>
        <p:spPr>
          <a:xfrm>
            <a:off x="3940596" y="1996134"/>
            <a:ext cx="1982733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r>
              <a:rPr lang="en-GB" sz="800" dirty="0">
                <a:latin typeface="Comic Sans MS" panose="030F0702030302020204" pitchFamily="66" charset="0"/>
              </a:rPr>
              <a:t>1. Take the present tense of the verb “</a:t>
            </a:r>
            <a:r>
              <a:rPr lang="en-GB" sz="800" dirty="0" err="1">
                <a:latin typeface="Comic Sans MS" panose="030F0702030302020204" pitchFamily="66" charset="0"/>
              </a:rPr>
              <a:t>être</a:t>
            </a:r>
            <a:r>
              <a:rPr lang="en-GB" sz="800" dirty="0">
                <a:latin typeface="Comic Sans MS" panose="030F0702030302020204" pitchFamily="66" charset="0"/>
              </a:rPr>
              <a:t> </a:t>
            </a:r>
            <a:r>
              <a:rPr lang="en-GB" sz="800" dirty="0" err="1">
                <a:latin typeface="Comic Sans MS" panose="030F0702030302020204" pitchFamily="66" charset="0"/>
              </a:rPr>
              <a:t>en</a:t>
            </a:r>
            <a:r>
              <a:rPr lang="en-GB" sz="800" dirty="0">
                <a:latin typeface="Comic Sans MS" panose="030F0702030302020204" pitchFamily="66" charset="0"/>
              </a:rPr>
              <a:t> train de”.</a:t>
            </a:r>
          </a:p>
          <a:p>
            <a:r>
              <a:rPr lang="en-GB" sz="800" dirty="0">
                <a:latin typeface="Comic Sans MS" panose="030F0702030302020204" pitchFamily="66" charset="0"/>
              </a:rPr>
              <a:t>2. Add the INFINITIVE</a:t>
            </a:r>
          </a:p>
        </p:txBody>
      </p:sp>
      <p:graphicFrame>
        <p:nvGraphicFramePr>
          <p:cNvPr id="8" name="Table 28">
            <a:extLst>
              <a:ext uri="{FF2B5EF4-FFF2-40B4-BE49-F238E27FC236}">
                <a16:creationId xmlns:a16="http://schemas.microsoft.com/office/drawing/2014/main" id="{CA85DAC2-5C92-4FBC-BBA7-342FEF9D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96435"/>
              </p:ext>
            </p:extLst>
          </p:nvPr>
        </p:nvGraphicFramePr>
        <p:xfrm>
          <a:off x="4152248" y="2758825"/>
          <a:ext cx="1583474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737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791737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ETRE – TO BE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suis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Tu 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Il/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/on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est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He/she/it 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Nous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sommes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 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êtes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 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elles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sont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AAD923A1-E9E5-42CC-9ED9-5F2856F15E58}"/>
              </a:ext>
            </a:extLst>
          </p:cNvPr>
          <p:cNvSpPr/>
          <p:nvPr/>
        </p:nvSpPr>
        <p:spPr>
          <a:xfrm>
            <a:off x="5978690" y="2624162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EB3D20-8802-4B95-878E-D65E26B7F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69436"/>
              </p:ext>
            </p:extLst>
          </p:nvPr>
        </p:nvGraphicFramePr>
        <p:xfrm>
          <a:off x="3780148" y="4379580"/>
          <a:ext cx="2537209" cy="2247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422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Examples 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train de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parler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I am talking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Tu es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train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d’écouter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are listening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Il/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/on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train de manger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He/she/ one is eating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Nous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sommes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train de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regarder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We are watching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êtes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train de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boire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You are drinking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33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elles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sont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train de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travailler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They are working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65D2B1D-5E53-416B-94CB-58B797055675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5E062C-8629-4DEB-9CCB-BE31A839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127" y="21654"/>
            <a:ext cx="919519" cy="9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1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66522" y="1241882"/>
            <a:ext cx="1916124" cy="1977464"/>
          </a:xfrm>
          <a:custGeom>
            <a:avLst/>
            <a:gdLst>
              <a:gd name="connsiteX0" fmla="*/ 0 w 1916124"/>
              <a:gd name="connsiteY0" fmla="*/ 0 h 2346796"/>
              <a:gd name="connsiteX1" fmla="*/ 600386 w 1916124"/>
              <a:gd name="connsiteY1" fmla="*/ 0 h 2346796"/>
              <a:gd name="connsiteX2" fmla="*/ 1181610 w 1916124"/>
              <a:gd name="connsiteY2" fmla="*/ 0 h 2346796"/>
              <a:gd name="connsiteX3" fmla="*/ 1916124 w 1916124"/>
              <a:gd name="connsiteY3" fmla="*/ 0 h 2346796"/>
              <a:gd name="connsiteX4" fmla="*/ 1916124 w 1916124"/>
              <a:gd name="connsiteY4" fmla="*/ 539763 h 2346796"/>
              <a:gd name="connsiteX5" fmla="*/ 1916124 w 1916124"/>
              <a:gd name="connsiteY5" fmla="*/ 1079526 h 2346796"/>
              <a:gd name="connsiteX6" fmla="*/ 1916124 w 1916124"/>
              <a:gd name="connsiteY6" fmla="*/ 1666225 h 2346796"/>
              <a:gd name="connsiteX7" fmla="*/ 1916124 w 1916124"/>
              <a:gd name="connsiteY7" fmla="*/ 2346796 h 2346796"/>
              <a:gd name="connsiteX8" fmla="*/ 1315738 w 1916124"/>
              <a:gd name="connsiteY8" fmla="*/ 2346796 h 2346796"/>
              <a:gd name="connsiteX9" fmla="*/ 696192 w 1916124"/>
              <a:gd name="connsiteY9" fmla="*/ 2346796 h 2346796"/>
              <a:gd name="connsiteX10" fmla="*/ 0 w 1916124"/>
              <a:gd name="connsiteY10" fmla="*/ 2346796 h 2346796"/>
              <a:gd name="connsiteX11" fmla="*/ 0 w 1916124"/>
              <a:gd name="connsiteY11" fmla="*/ 1713161 h 2346796"/>
              <a:gd name="connsiteX12" fmla="*/ 0 w 1916124"/>
              <a:gd name="connsiteY12" fmla="*/ 1102994 h 2346796"/>
              <a:gd name="connsiteX13" fmla="*/ 0 w 1916124"/>
              <a:gd name="connsiteY13" fmla="*/ 516295 h 2346796"/>
              <a:gd name="connsiteX14" fmla="*/ 0 w 1916124"/>
              <a:gd name="connsiteY14" fmla="*/ 0 h 234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6124" h="2346796" fill="none" extrusionOk="0">
                <a:moveTo>
                  <a:pt x="0" y="0"/>
                </a:moveTo>
                <a:cubicBezTo>
                  <a:pt x="162754" y="17757"/>
                  <a:pt x="464946" y="9771"/>
                  <a:pt x="600386" y="0"/>
                </a:cubicBezTo>
                <a:cubicBezTo>
                  <a:pt x="735826" y="-9771"/>
                  <a:pt x="1006455" y="21675"/>
                  <a:pt x="1181610" y="0"/>
                </a:cubicBezTo>
                <a:cubicBezTo>
                  <a:pt x="1356765" y="-21675"/>
                  <a:pt x="1638118" y="4767"/>
                  <a:pt x="1916124" y="0"/>
                </a:cubicBezTo>
                <a:cubicBezTo>
                  <a:pt x="1924908" y="125928"/>
                  <a:pt x="1920286" y="329614"/>
                  <a:pt x="1916124" y="539763"/>
                </a:cubicBezTo>
                <a:cubicBezTo>
                  <a:pt x="1911962" y="749912"/>
                  <a:pt x="1927404" y="895390"/>
                  <a:pt x="1916124" y="1079526"/>
                </a:cubicBezTo>
                <a:cubicBezTo>
                  <a:pt x="1904844" y="1263662"/>
                  <a:pt x="1923388" y="1375448"/>
                  <a:pt x="1916124" y="1666225"/>
                </a:cubicBezTo>
                <a:cubicBezTo>
                  <a:pt x="1908860" y="1957002"/>
                  <a:pt x="1946949" y="2108198"/>
                  <a:pt x="1916124" y="2346796"/>
                </a:cubicBezTo>
                <a:cubicBezTo>
                  <a:pt x="1722554" y="2356499"/>
                  <a:pt x="1458838" y="2360536"/>
                  <a:pt x="1315738" y="2346796"/>
                </a:cubicBezTo>
                <a:cubicBezTo>
                  <a:pt x="1172638" y="2333056"/>
                  <a:pt x="959113" y="2351600"/>
                  <a:pt x="696192" y="2346796"/>
                </a:cubicBezTo>
                <a:cubicBezTo>
                  <a:pt x="433271" y="2341992"/>
                  <a:pt x="205089" y="2313477"/>
                  <a:pt x="0" y="2346796"/>
                </a:cubicBezTo>
                <a:cubicBezTo>
                  <a:pt x="6873" y="2146722"/>
                  <a:pt x="-17824" y="1890934"/>
                  <a:pt x="0" y="1713161"/>
                </a:cubicBezTo>
                <a:cubicBezTo>
                  <a:pt x="17824" y="1535388"/>
                  <a:pt x="25231" y="1349012"/>
                  <a:pt x="0" y="1102994"/>
                </a:cubicBezTo>
                <a:cubicBezTo>
                  <a:pt x="-25231" y="856976"/>
                  <a:pt x="-19944" y="708169"/>
                  <a:pt x="0" y="516295"/>
                </a:cubicBezTo>
                <a:cubicBezTo>
                  <a:pt x="19944" y="324421"/>
                  <a:pt x="21861" y="247200"/>
                  <a:pt x="0" y="0"/>
                </a:cubicBezTo>
                <a:close/>
              </a:path>
              <a:path w="1916124" h="2346796" stroke="0" extrusionOk="0">
                <a:moveTo>
                  <a:pt x="0" y="0"/>
                </a:moveTo>
                <a:cubicBezTo>
                  <a:pt x="251996" y="-7325"/>
                  <a:pt x="409093" y="13498"/>
                  <a:pt x="600386" y="0"/>
                </a:cubicBezTo>
                <a:cubicBezTo>
                  <a:pt x="791679" y="-13498"/>
                  <a:pt x="970323" y="-28616"/>
                  <a:pt x="1219932" y="0"/>
                </a:cubicBezTo>
                <a:cubicBezTo>
                  <a:pt x="1469541" y="28616"/>
                  <a:pt x="1697611" y="-7773"/>
                  <a:pt x="1916124" y="0"/>
                </a:cubicBezTo>
                <a:cubicBezTo>
                  <a:pt x="1936180" y="191452"/>
                  <a:pt x="1903735" y="370877"/>
                  <a:pt x="1916124" y="610167"/>
                </a:cubicBezTo>
                <a:cubicBezTo>
                  <a:pt x="1928513" y="849457"/>
                  <a:pt x="1905709" y="965486"/>
                  <a:pt x="1916124" y="1126462"/>
                </a:cubicBezTo>
                <a:cubicBezTo>
                  <a:pt x="1926539" y="1287438"/>
                  <a:pt x="1933657" y="1545656"/>
                  <a:pt x="1916124" y="1666225"/>
                </a:cubicBezTo>
                <a:cubicBezTo>
                  <a:pt x="1898591" y="1786794"/>
                  <a:pt x="1887726" y="2166908"/>
                  <a:pt x="1916124" y="2346796"/>
                </a:cubicBezTo>
                <a:cubicBezTo>
                  <a:pt x="1704545" y="2361114"/>
                  <a:pt x="1592534" y="2345145"/>
                  <a:pt x="1334900" y="2346796"/>
                </a:cubicBezTo>
                <a:cubicBezTo>
                  <a:pt x="1077266" y="2348447"/>
                  <a:pt x="947725" y="2364762"/>
                  <a:pt x="715353" y="2346796"/>
                </a:cubicBezTo>
                <a:cubicBezTo>
                  <a:pt x="482981" y="2328830"/>
                  <a:pt x="147319" y="2375950"/>
                  <a:pt x="0" y="2346796"/>
                </a:cubicBezTo>
                <a:cubicBezTo>
                  <a:pt x="7903" y="2198204"/>
                  <a:pt x="-9364" y="1934041"/>
                  <a:pt x="0" y="1783565"/>
                </a:cubicBezTo>
                <a:cubicBezTo>
                  <a:pt x="9364" y="1633089"/>
                  <a:pt x="22186" y="1482345"/>
                  <a:pt x="0" y="1243802"/>
                </a:cubicBezTo>
                <a:cubicBezTo>
                  <a:pt x="-22186" y="1005259"/>
                  <a:pt x="-4028" y="796849"/>
                  <a:pt x="0" y="657103"/>
                </a:cubicBezTo>
                <a:cubicBezTo>
                  <a:pt x="4028" y="517357"/>
                  <a:pt x="22056" y="26048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53818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omic Sans MS" panose="030F0702030302020204" pitchFamily="66" charset="0"/>
              </a:rPr>
              <a:t>Time phrases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Dans le passé</a:t>
            </a:r>
            <a:r>
              <a:rPr lang="en-GB" sz="800" dirty="0">
                <a:latin typeface="Comic Sans MS" panose="030F0702030302020204" pitchFamily="66" charset="0"/>
              </a:rPr>
              <a:t>– in the past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Hier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yesterday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Hier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soir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last night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L’année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dernière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last year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Le </a:t>
            </a:r>
            <a:r>
              <a:rPr lang="en-GB" sz="800" b="1" dirty="0" err="1">
                <a:latin typeface="Comic Sans MS" panose="030F0702030302020204" pitchFamily="66" charset="0"/>
              </a:rPr>
              <a:t>mois</a:t>
            </a:r>
            <a:r>
              <a:rPr lang="en-GB" sz="800" b="1" dirty="0">
                <a:latin typeface="Comic Sans MS" panose="030F0702030302020204" pitchFamily="66" charset="0"/>
              </a:rPr>
              <a:t> dernier </a:t>
            </a:r>
            <a:r>
              <a:rPr lang="en-GB" sz="800" dirty="0">
                <a:latin typeface="Comic Sans MS" panose="030F0702030302020204" pitchFamily="66" charset="0"/>
              </a:rPr>
              <a:t>– last month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La </a:t>
            </a:r>
            <a:r>
              <a:rPr lang="en-GB" sz="800" b="1" dirty="0" err="1">
                <a:latin typeface="Comic Sans MS" panose="030F0702030302020204" pitchFamily="66" charset="0"/>
              </a:rPr>
              <a:t>semaine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dernière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last week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Il y a ___</a:t>
            </a:r>
            <a:r>
              <a:rPr lang="en-GB" sz="800" b="1" dirty="0" err="1">
                <a:latin typeface="Comic Sans MS" panose="030F0702030302020204" pitchFamily="66" charset="0"/>
              </a:rPr>
              <a:t>ans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- ___ years ago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Quand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jétais</a:t>
            </a:r>
            <a:r>
              <a:rPr lang="en-GB" sz="800" b="1" dirty="0">
                <a:latin typeface="Comic Sans MS" panose="030F0702030302020204" pitchFamily="66" charset="0"/>
              </a:rPr>
              <a:t> plus </a:t>
            </a:r>
            <a:r>
              <a:rPr lang="en-GB" sz="800" b="1" dirty="0" err="1">
                <a:latin typeface="Comic Sans MS" panose="030F0702030302020204" pitchFamily="66" charset="0"/>
              </a:rPr>
              <a:t>jeune</a:t>
            </a:r>
            <a:r>
              <a:rPr lang="en-GB" sz="800" dirty="0">
                <a:latin typeface="Comic Sans MS" panose="030F0702030302020204" pitchFamily="66" charset="0"/>
              </a:rPr>
              <a:t>– when I was younger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Quand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j’étais</a:t>
            </a:r>
            <a:r>
              <a:rPr lang="en-GB" sz="800" b="1" dirty="0">
                <a:latin typeface="Comic Sans MS" panose="030F0702030302020204" pitchFamily="66" charset="0"/>
              </a:rPr>
              <a:t> enfant</a:t>
            </a:r>
            <a:r>
              <a:rPr lang="en-GB" sz="800" dirty="0">
                <a:latin typeface="Comic Sans MS" panose="030F0702030302020204" pitchFamily="66" charset="0"/>
              </a:rPr>
              <a:t>– when I was a child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La </a:t>
            </a:r>
            <a:r>
              <a:rPr lang="en-GB" sz="800" b="1" dirty="0" err="1">
                <a:latin typeface="Comic Sans MS" panose="030F0702030302020204" pitchFamily="66" charset="0"/>
              </a:rPr>
              <a:t>dernière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fois</a:t>
            </a:r>
            <a:r>
              <a:rPr lang="en-GB" sz="800" dirty="0">
                <a:latin typeface="Comic Sans MS" panose="030F0702030302020204" pitchFamily="66" charset="0"/>
              </a:rPr>
              <a:t>– the last time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Avant </a:t>
            </a:r>
            <a:r>
              <a:rPr lang="en-GB" sz="800" b="1" dirty="0" err="1">
                <a:latin typeface="Comic Sans MS" panose="030F0702030302020204" pitchFamily="66" charset="0"/>
              </a:rPr>
              <a:t>hier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the day before yesterday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14784"/>
              </p:ext>
            </p:extLst>
          </p:nvPr>
        </p:nvGraphicFramePr>
        <p:xfrm>
          <a:off x="144093" y="4411654"/>
          <a:ext cx="2229582" cy="2320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Preterite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J’eus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had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J’allai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went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donnai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gave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fus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was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carried on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pus 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could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fis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did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jouai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played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parlay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spoke/talked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continued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J’étudiai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studied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Text Box 2">
            <a:extLst>
              <a:ext uri="{FF2B5EF4-FFF2-40B4-BE49-F238E27FC236}">
                <a16:creationId xmlns:a16="http://schemas.microsoft.com/office/drawing/2014/main" id="{EBE5728E-5776-4F63-88B1-A7D6D313706F}"/>
              </a:ext>
            </a:extLst>
          </p:cNvPr>
          <p:cNvSpPr txBox="1"/>
          <p:nvPr/>
        </p:nvSpPr>
        <p:spPr>
          <a:xfrm>
            <a:off x="149612" y="-333682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Past Tense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23A0D-A7B3-4A47-8D74-DF4BF3B67BB4}"/>
              </a:ext>
            </a:extLst>
          </p:cNvPr>
          <p:cNvSpPr txBox="1"/>
          <p:nvPr/>
        </p:nvSpPr>
        <p:spPr>
          <a:xfrm>
            <a:off x="7304414" y="4948642"/>
            <a:ext cx="1601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Learn as many of these verbs and their meanings as you can – by memory!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29550-E1B8-4BFB-BFB1-AB69D590FB16}"/>
              </a:ext>
            </a:extLst>
          </p:cNvPr>
          <p:cNvSpPr txBox="1"/>
          <p:nvPr/>
        </p:nvSpPr>
        <p:spPr>
          <a:xfrm>
            <a:off x="6880102" y="112484"/>
            <a:ext cx="1150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Preterite</a:t>
            </a:r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 tense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032DE-D2EB-40F2-95E0-2E2F383E889F}"/>
              </a:ext>
            </a:extLst>
          </p:cNvPr>
          <p:cNvSpPr txBox="1"/>
          <p:nvPr/>
        </p:nvSpPr>
        <p:spPr>
          <a:xfrm>
            <a:off x="7920536" y="112484"/>
            <a:ext cx="1276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Imperfect tense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E8618-6091-477E-B886-F73FC51CE4D1}"/>
              </a:ext>
            </a:extLst>
          </p:cNvPr>
          <p:cNvSpPr txBox="1"/>
          <p:nvPr/>
        </p:nvSpPr>
        <p:spPr>
          <a:xfrm>
            <a:off x="-18104" y="652834"/>
            <a:ext cx="730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There are two main past tenses in French. The </a:t>
            </a:r>
            <a:r>
              <a:rPr lang="en-GB" sz="1400" b="1" dirty="0" err="1">
                <a:latin typeface="Comic Sans MS" panose="030F0702030302020204" pitchFamily="66" charset="0"/>
              </a:rPr>
              <a:t>preterite</a:t>
            </a:r>
            <a:r>
              <a:rPr lang="en-GB" sz="1400" b="1" dirty="0">
                <a:latin typeface="Comic Sans MS" panose="030F0702030302020204" pitchFamily="66" charset="0"/>
              </a:rPr>
              <a:t> and the imperfect.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3F670-99BA-4033-B3A3-7C89A65838FC}"/>
              </a:ext>
            </a:extLst>
          </p:cNvPr>
          <p:cNvSpPr txBox="1"/>
          <p:nvPr/>
        </p:nvSpPr>
        <p:spPr>
          <a:xfrm>
            <a:off x="43924" y="1067802"/>
            <a:ext cx="28455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err="1">
                <a:latin typeface="Comic Sans MS" panose="030F0702030302020204" pitchFamily="66" charset="0"/>
              </a:rPr>
              <a:t>Preterite</a:t>
            </a:r>
            <a:r>
              <a:rPr lang="en-GB" sz="1400" b="1" u="sng" dirty="0">
                <a:latin typeface="Comic Sans MS" panose="030F0702030302020204" pitchFamily="66" charset="0"/>
              </a:rPr>
              <a:t> tense</a:t>
            </a:r>
            <a:r>
              <a:rPr lang="en-GB" sz="1400" dirty="0">
                <a:latin typeface="Comic Sans MS" panose="030F0702030302020204" pitchFamily="66" charset="0"/>
              </a:rPr>
              <a:t>: Used to talk about completed actions in the past.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88D38-443A-4381-A5AC-1865DF81BD28}"/>
              </a:ext>
            </a:extLst>
          </p:cNvPr>
          <p:cNvSpPr txBox="1"/>
          <p:nvPr/>
        </p:nvSpPr>
        <p:spPr>
          <a:xfrm>
            <a:off x="390942" y="1854594"/>
            <a:ext cx="1982733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your infinitive.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Remove the –ER, -IR, -RE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correct ending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CF4C8E8-63B7-4FBB-81D9-EC32A6B5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36384"/>
              </p:ext>
            </p:extLst>
          </p:nvPr>
        </p:nvGraphicFramePr>
        <p:xfrm>
          <a:off x="390940" y="2669671"/>
          <a:ext cx="1982736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684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495684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  <a:gridCol w="495684">
                  <a:extLst>
                    <a:ext uri="{9D8B030D-6E8A-4147-A177-3AD203B41FA5}">
                      <a16:colId xmlns:a16="http://schemas.microsoft.com/office/drawing/2014/main" val="2966962760"/>
                    </a:ext>
                  </a:extLst>
                </a:gridCol>
                <a:gridCol w="495684">
                  <a:extLst>
                    <a:ext uri="{9D8B030D-6E8A-4147-A177-3AD203B41FA5}">
                      <a16:colId xmlns:a16="http://schemas.microsoft.com/office/drawing/2014/main" val="2388191984"/>
                    </a:ext>
                  </a:extLst>
                </a:gridCol>
              </a:tblGrid>
              <a:tr h="139198">
                <a:tc gridSpan="2"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-IR/-RE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âmes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îmes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âtes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îtes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èrent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îrent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749817C7-07AA-4EF3-BB73-C00EEAE52AD1}"/>
              </a:ext>
            </a:extLst>
          </p:cNvPr>
          <p:cNvSpPr/>
          <p:nvPr/>
        </p:nvSpPr>
        <p:spPr>
          <a:xfrm>
            <a:off x="2454980" y="2241552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394DE25E-3DD0-49F9-84B8-4D7641873097}"/>
              </a:ext>
            </a:extLst>
          </p:cNvPr>
          <p:cNvSpPr/>
          <p:nvPr/>
        </p:nvSpPr>
        <p:spPr>
          <a:xfrm rot="4600880">
            <a:off x="2248429" y="3862649"/>
            <a:ext cx="1367902" cy="684686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EC2FD-FB2D-431D-8149-EF830B988F61}"/>
              </a:ext>
            </a:extLst>
          </p:cNvPr>
          <p:cNvSpPr txBox="1"/>
          <p:nvPr/>
        </p:nvSpPr>
        <p:spPr>
          <a:xfrm>
            <a:off x="2373675" y="2755440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Endings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39596B-E7DE-4C59-AF74-CCFED3613EBF}"/>
              </a:ext>
            </a:extLst>
          </p:cNvPr>
          <p:cNvSpPr txBox="1"/>
          <p:nvPr/>
        </p:nvSpPr>
        <p:spPr>
          <a:xfrm>
            <a:off x="2953173" y="5283969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D55E33-EF59-4734-855A-576F3EA2749D}"/>
              </a:ext>
            </a:extLst>
          </p:cNvPr>
          <p:cNvSpPr txBox="1"/>
          <p:nvPr/>
        </p:nvSpPr>
        <p:spPr>
          <a:xfrm>
            <a:off x="3543655" y="1045468"/>
            <a:ext cx="31469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Imperfect tense</a:t>
            </a:r>
            <a:r>
              <a:rPr lang="en-GB" sz="1400" dirty="0">
                <a:latin typeface="Comic Sans MS" panose="030F0702030302020204" pitchFamily="66" charset="0"/>
              </a:rPr>
              <a:t>: Used to narrate events in the past and describe what things used to be like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1FB9CC-2ABE-4737-AA3E-2E49BE0343D4}"/>
              </a:ext>
            </a:extLst>
          </p:cNvPr>
          <p:cNvSpPr txBox="1"/>
          <p:nvPr/>
        </p:nvSpPr>
        <p:spPr>
          <a:xfrm>
            <a:off x="4107761" y="1854594"/>
            <a:ext cx="209666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your infinitive.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Remove the –ER, -IR, -RE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correct ending</a:t>
            </a:r>
          </a:p>
        </p:txBody>
      </p:sp>
      <p:graphicFrame>
        <p:nvGraphicFramePr>
          <p:cNvPr id="40" name="Table 28">
            <a:extLst>
              <a:ext uri="{FF2B5EF4-FFF2-40B4-BE49-F238E27FC236}">
                <a16:creationId xmlns:a16="http://schemas.microsoft.com/office/drawing/2014/main" id="{B1C389B2-DC96-4048-9931-CCDCBA4AE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27959"/>
              </p:ext>
            </p:extLst>
          </p:nvPr>
        </p:nvGraphicFramePr>
        <p:xfrm>
          <a:off x="4107761" y="2669671"/>
          <a:ext cx="2076806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8403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1038403">
                  <a:extLst>
                    <a:ext uri="{9D8B030D-6E8A-4147-A177-3AD203B41FA5}">
                      <a16:colId xmlns:a16="http://schemas.microsoft.com/office/drawing/2014/main" val="2388191984"/>
                    </a:ext>
                  </a:extLst>
                </a:gridCol>
              </a:tblGrid>
              <a:tr h="1780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-ER / RE /-RE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iez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aient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99E69C76-6B6B-4DD4-B712-640A762CF0F4}"/>
              </a:ext>
            </a:extLst>
          </p:cNvPr>
          <p:cNvSpPr/>
          <p:nvPr/>
        </p:nvSpPr>
        <p:spPr>
          <a:xfrm>
            <a:off x="6285733" y="2241552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09D8A3-C094-40CB-95DA-A813AB3E5EEB}"/>
              </a:ext>
            </a:extLst>
          </p:cNvPr>
          <p:cNvSpPr txBox="1"/>
          <p:nvPr/>
        </p:nvSpPr>
        <p:spPr>
          <a:xfrm>
            <a:off x="6204428" y="2755440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Endings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CE871A1-FF5A-4E16-9808-CE455E2B2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16840"/>
              </p:ext>
            </p:extLst>
          </p:nvPr>
        </p:nvGraphicFramePr>
        <p:xfrm>
          <a:off x="3488267" y="4115324"/>
          <a:ext cx="3467740" cy="2666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Imperfect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Imperfect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J’étais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be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travaillais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J’allais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go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J’arrêtais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regardais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watch/see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J’utilisais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J’avais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have</a:t>
                      </a: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J’écoutais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listen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carry on</a:t>
                      </a: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mangeais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66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pouvais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be able</a:t>
                      </a: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buvais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drink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faisais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do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J’apprenais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learn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jouais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play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donnais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give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parlais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speak/talk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J’habitais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live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continue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J’écrivais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write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J’étudiais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study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decidais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decide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1F7E96F2-DFF2-4ED0-9211-CDD65BF25CBE}"/>
              </a:ext>
            </a:extLst>
          </p:cNvPr>
          <p:cNvSpPr/>
          <p:nvPr/>
        </p:nvSpPr>
        <p:spPr>
          <a:xfrm rot="4202860">
            <a:off x="6178208" y="3848682"/>
            <a:ext cx="1367902" cy="684686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DAD34C-691B-4059-B559-C175EC477557}"/>
              </a:ext>
            </a:extLst>
          </p:cNvPr>
          <p:cNvSpPr txBox="1"/>
          <p:nvPr/>
        </p:nvSpPr>
        <p:spPr>
          <a:xfrm>
            <a:off x="6904304" y="5304555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Examples</a:t>
            </a:r>
          </a:p>
        </p:txBody>
      </p:sp>
      <p:pic>
        <p:nvPicPr>
          <p:cNvPr id="1026" name="Picture 2" descr="SPAnish Past Tense y u no make no sense?!?!?! - Y U No | Meme ...">
            <a:extLst>
              <a:ext uri="{FF2B5EF4-FFF2-40B4-BE49-F238E27FC236}">
                <a16:creationId xmlns:a16="http://schemas.microsoft.com/office/drawing/2014/main" id="{6A13FCE7-62DE-4A41-B5AE-BC5529B2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46" y="3651820"/>
            <a:ext cx="1655843" cy="12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5A7467-524F-4790-81C7-2BA77D44D430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F978D-5E05-4360-99BC-9AAC57E5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441" y="313555"/>
            <a:ext cx="873387" cy="87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40670-AD8C-48D4-8137-4E35DE0FB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246" y="313555"/>
            <a:ext cx="873387" cy="8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66522" y="1573217"/>
            <a:ext cx="1916124" cy="2085186"/>
          </a:xfrm>
          <a:custGeom>
            <a:avLst/>
            <a:gdLst>
              <a:gd name="connsiteX0" fmla="*/ 0 w 1916124"/>
              <a:gd name="connsiteY0" fmla="*/ 0 h 2192908"/>
              <a:gd name="connsiteX1" fmla="*/ 440709 w 1916124"/>
              <a:gd name="connsiteY1" fmla="*/ 0 h 2192908"/>
              <a:gd name="connsiteX2" fmla="*/ 919740 w 1916124"/>
              <a:gd name="connsiteY2" fmla="*/ 0 h 2192908"/>
              <a:gd name="connsiteX3" fmla="*/ 1360448 w 1916124"/>
              <a:gd name="connsiteY3" fmla="*/ 0 h 2192908"/>
              <a:gd name="connsiteX4" fmla="*/ 1916124 w 1916124"/>
              <a:gd name="connsiteY4" fmla="*/ 0 h 2192908"/>
              <a:gd name="connsiteX5" fmla="*/ 1916124 w 1916124"/>
              <a:gd name="connsiteY5" fmla="*/ 526298 h 2192908"/>
              <a:gd name="connsiteX6" fmla="*/ 1916124 w 1916124"/>
              <a:gd name="connsiteY6" fmla="*/ 1030667 h 2192908"/>
              <a:gd name="connsiteX7" fmla="*/ 1916124 w 1916124"/>
              <a:gd name="connsiteY7" fmla="*/ 1600823 h 2192908"/>
              <a:gd name="connsiteX8" fmla="*/ 1916124 w 1916124"/>
              <a:gd name="connsiteY8" fmla="*/ 2192908 h 2192908"/>
              <a:gd name="connsiteX9" fmla="*/ 1456254 w 1916124"/>
              <a:gd name="connsiteY9" fmla="*/ 2192908 h 2192908"/>
              <a:gd name="connsiteX10" fmla="*/ 938901 w 1916124"/>
              <a:gd name="connsiteY10" fmla="*/ 2192908 h 2192908"/>
              <a:gd name="connsiteX11" fmla="*/ 498192 w 1916124"/>
              <a:gd name="connsiteY11" fmla="*/ 2192908 h 2192908"/>
              <a:gd name="connsiteX12" fmla="*/ 0 w 1916124"/>
              <a:gd name="connsiteY12" fmla="*/ 2192908 h 2192908"/>
              <a:gd name="connsiteX13" fmla="*/ 0 w 1916124"/>
              <a:gd name="connsiteY13" fmla="*/ 1710468 h 2192908"/>
              <a:gd name="connsiteX14" fmla="*/ 0 w 1916124"/>
              <a:gd name="connsiteY14" fmla="*/ 1184170 h 2192908"/>
              <a:gd name="connsiteX15" fmla="*/ 0 w 1916124"/>
              <a:gd name="connsiteY15" fmla="*/ 701731 h 2192908"/>
              <a:gd name="connsiteX16" fmla="*/ 0 w 1916124"/>
              <a:gd name="connsiteY16" fmla="*/ 0 h 219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6124" h="2192908" fill="none" extrusionOk="0">
                <a:moveTo>
                  <a:pt x="0" y="0"/>
                </a:moveTo>
                <a:cubicBezTo>
                  <a:pt x="198253" y="-11883"/>
                  <a:pt x="227321" y="34094"/>
                  <a:pt x="440709" y="0"/>
                </a:cubicBezTo>
                <a:cubicBezTo>
                  <a:pt x="654097" y="-34094"/>
                  <a:pt x="778511" y="43367"/>
                  <a:pt x="919740" y="0"/>
                </a:cubicBezTo>
                <a:cubicBezTo>
                  <a:pt x="1060969" y="-43367"/>
                  <a:pt x="1194010" y="33111"/>
                  <a:pt x="1360448" y="0"/>
                </a:cubicBezTo>
                <a:cubicBezTo>
                  <a:pt x="1526886" y="-33111"/>
                  <a:pt x="1647649" y="14265"/>
                  <a:pt x="1916124" y="0"/>
                </a:cubicBezTo>
                <a:cubicBezTo>
                  <a:pt x="1922690" y="235249"/>
                  <a:pt x="1863006" y="383261"/>
                  <a:pt x="1916124" y="526298"/>
                </a:cubicBezTo>
                <a:cubicBezTo>
                  <a:pt x="1969242" y="669335"/>
                  <a:pt x="1870052" y="920167"/>
                  <a:pt x="1916124" y="1030667"/>
                </a:cubicBezTo>
                <a:cubicBezTo>
                  <a:pt x="1962196" y="1141167"/>
                  <a:pt x="1887872" y="1465586"/>
                  <a:pt x="1916124" y="1600823"/>
                </a:cubicBezTo>
                <a:cubicBezTo>
                  <a:pt x="1944376" y="1736060"/>
                  <a:pt x="1853676" y="1955585"/>
                  <a:pt x="1916124" y="2192908"/>
                </a:cubicBezTo>
                <a:cubicBezTo>
                  <a:pt x="1821630" y="2196186"/>
                  <a:pt x="1678881" y="2142671"/>
                  <a:pt x="1456254" y="2192908"/>
                </a:cubicBezTo>
                <a:cubicBezTo>
                  <a:pt x="1233627" y="2243145"/>
                  <a:pt x="1052378" y="2184445"/>
                  <a:pt x="938901" y="2192908"/>
                </a:cubicBezTo>
                <a:cubicBezTo>
                  <a:pt x="825424" y="2201371"/>
                  <a:pt x="631619" y="2162997"/>
                  <a:pt x="498192" y="2192908"/>
                </a:cubicBezTo>
                <a:cubicBezTo>
                  <a:pt x="364765" y="2222819"/>
                  <a:pt x="224639" y="2182415"/>
                  <a:pt x="0" y="2192908"/>
                </a:cubicBezTo>
                <a:cubicBezTo>
                  <a:pt x="-51853" y="2009825"/>
                  <a:pt x="12569" y="1904913"/>
                  <a:pt x="0" y="1710468"/>
                </a:cubicBezTo>
                <a:cubicBezTo>
                  <a:pt x="-12569" y="1516023"/>
                  <a:pt x="34888" y="1404031"/>
                  <a:pt x="0" y="1184170"/>
                </a:cubicBezTo>
                <a:cubicBezTo>
                  <a:pt x="-34888" y="964309"/>
                  <a:pt x="13802" y="820777"/>
                  <a:pt x="0" y="701731"/>
                </a:cubicBezTo>
                <a:cubicBezTo>
                  <a:pt x="-13802" y="582685"/>
                  <a:pt x="74307" y="346007"/>
                  <a:pt x="0" y="0"/>
                </a:cubicBezTo>
                <a:close/>
              </a:path>
              <a:path w="1916124" h="2192908" stroke="0" extrusionOk="0">
                <a:moveTo>
                  <a:pt x="0" y="0"/>
                </a:moveTo>
                <a:cubicBezTo>
                  <a:pt x="225985" y="-34950"/>
                  <a:pt x="296398" y="32920"/>
                  <a:pt x="517353" y="0"/>
                </a:cubicBezTo>
                <a:cubicBezTo>
                  <a:pt x="738308" y="-32920"/>
                  <a:pt x="830260" y="41892"/>
                  <a:pt x="996384" y="0"/>
                </a:cubicBezTo>
                <a:cubicBezTo>
                  <a:pt x="1162508" y="-41892"/>
                  <a:pt x="1234892" y="45821"/>
                  <a:pt x="1456254" y="0"/>
                </a:cubicBezTo>
                <a:cubicBezTo>
                  <a:pt x="1677616" y="-45821"/>
                  <a:pt x="1691019" y="52016"/>
                  <a:pt x="1916124" y="0"/>
                </a:cubicBezTo>
                <a:cubicBezTo>
                  <a:pt x="1972296" y="267699"/>
                  <a:pt x="1879052" y="404065"/>
                  <a:pt x="1916124" y="570156"/>
                </a:cubicBezTo>
                <a:cubicBezTo>
                  <a:pt x="1953196" y="736247"/>
                  <a:pt x="1914642" y="973600"/>
                  <a:pt x="1916124" y="1074525"/>
                </a:cubicBezTo>
                <a:cubicBezTo>
                  <a:pt x="1917606" y="1175450"/>
                  <a:pt x="1892681" y="1428612"/>
                  <a:pt x="1916124" y="1578894"/>
                </a:cubicBezTo>
                <a:cubicBezTo>
                  <a:pt x="1939567" y="1729176"/>
                  <a:pt x="1880978" y="1978317"/>
                  <a:pt x="1916124" y="2192908"/>
                </a:cubicBezTo>
                <a:cubicBezTo>
                  <a:pt x="1724450" y="2245581"/>
                  <a:pt x="1554488" y="2183396"/>
                  <a:pt x="1456254" y="2192908"/>
                </a:cubicBezTo>
                <a:cubicBezTo>
                  <a:pt x="1358020" y="2202420"/>
                  <a:pt x="1132474" y="2188864"/>
                  <a:pt x="1034707" y="2192908"/>
                </a:cubicBezTo>
                <a:cubicBezTo>
                  <a:pt x="936940" y="2196952"/>
                  <a:pt x="769327" y="2142366"/>
                  <a:pt x="517353" y="2192908"/>
                </a:cubicBezTo>
                <a:cubicBezTo>
                  <a:pt x="265379" y="2243450"/>
                  <a:pt x="199730" y="2149830"/>
                  <a:pt x="0" y="2192908"/>
                </a:cubicBezTo>
                <a:cubicBezTo>
                  <a:pt x="-58337" y="2037911"/>
                  <a:pt x="47431" y="1847344"/>
                  <a:pt x="0" y="1688539"/>
                </a:cubicBezTo>
                <a:cubicBezTo>
                  <a:pt x="-47431" y="1529734"/>
                  <a:pt x="40423" y="1391306"/>
                  <a:pt x="0" y="1118383"/>
                </a:cubicBezTo>
                <a:cubicBezTo>
                  <a:pt x="-40423" y="845460"/>
                  <a:pt x="30820" y="706445"/>
                  <a:pt x="0" y="570156"/>
                </a:cubicBezTo>
                <a:cubicBezTo>
                  <a:pt x="-30820" y="433867"/>
                  <a:pt x="46041" y="260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807992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omic Sans MS" panose="030F0702030302020204" pitchFamily="66" charset="0"/>
              </a:rPr>
              <a:t>Time phrases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Dans le </a:t>
            </a:r>
            <a:r>
              <a:rPr lang="en-GB" sz="700" b="1" dirty="0" err="1">
                <a:latin typeface="Comic Sans MS" panose="030F0702030302020204" pitchFamily="66" charset="0"/>
              </a:rPr>
              <a:t>futur</a:t>
            </a:r>
            <a:r>
              <a:rPr lang="en-GB" sz="700" dirty="0">
                <a:latin typeface="Comic Sans MS" panose="030F0702030302020204" pitchFamily="66" charset="0"/>
              </a:rPr>
              <a:t>… - In the future…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Demain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tomorrow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Ce </a:t>
            </a:r>
            <a:r>
              <a:rPr lang="en-GB" sz="700" b="1" dirty="0" err="1">
                <a:latin typeface="Comic Sans MS" panose="030F0702030302020204" pitchFamily="66" charset="0"/>
              </a:rPr>
              <a:t>soir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tonight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Ce weekend </a:t>
            </a:r>
            <a:r>
              <a:rPr lang="en-GB" sz="700" dirty="0">
                <a:latin typeface="Comic Sans MS" panose="030F0702030302020204" pitchFamily="66" charset="0"/>
              </a:rPr>
              <a:t>– this weekend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La </a:t>
            </a:r>
            <a:r>
              <a:rPr lang="en-GB" sz="700" b="1" dirty="0" err="1">
                <a:latin typeface="Comic Sans MS" panose="030F0702030302020204" pitchFamily="66" charset="0"/>
              </a:rPr>
              <a:t>semaine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prochaine</a:t>
            </a:r>
            <a:r>
              <a:rPr lang="en-GB" sz="700" dirty="0">
                <a:latin typeface="Comic Sans MS" panose="030F0702030302020204" pitchFamily="66" charset="0"/>
              </a:rPr>
              <a:t>– next week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Le </a:t>
            </a:r>
            <a:r>
              <a:rPr lang="en-GB" sz="700" b="1" dirty="0" err="1">
                <a:latin typeface="Comic Sans MS" panose="030F0702030302020204" pitchFamily="66" charset="0"/>
              </a:rPr>
              <a:t>mois</a:t>
            </a:r>
            <a:r>
              <a:rPr lang="en-GB" sz="700" b="1" dirty="0">
                <a:latin typeface="Comic Sans MS" panose="030F0702030302020204" pitchFamily="66" charset="0"/>
              </a:rPr>
              <a:t> prochain</a:t>
            </a:r>
            <a:r>
              <a:rPr lang="en-GB" sz="700" dirty="0">
                <a:latin typeface="Comic Sans MS" panose="030F0702030302020204" pitchFamily="66" charset="0"/>
              </a:rPr>
              <a:t>– next month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L’année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prochaine</a:t>
            </a:r>
            <a:r>
              <a:rPr lang="en-GB" sz="700" dirty="0">
                <a:latin typeface="Comic Sans MS" panose="030F0702030302020204" pitchFamily="66" charset="0"/>
              </a:rPr>
              <a:t>– next year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Après </a:t>
            </a:r>
            <a:r>
              <a:rPr lang="en-GB" sz="700" b="1" dirty="0" err="1">
                <a:latin typeface="Comic Sans MS" panose="030F0702030302020204" pitchFamily="66" charset="0"/>
              </a:rPr>
              <a:t>demain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the day after tomorrow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Quand</a:t>
            </a:r>
            <a:r>
              <a:rPr lang="en-GB" sz="700" b="1" dirty="0">
                <a:latin typeface="Comic Sans MS" panose="030F0702030302020204" pitchFamily="66" charset="0"/>
              </a:rPr>
              <a:t> je </a:t>
            </a:r>
            <a:r>
              <a:rPr lang="en-GB" sz="700" b="1" dirty="0" err="1">
                <a:latin typeface="Comic Sans MS" panose="030F0702030302020204" pitchFamily="66" charset="0"/>
              </a:rPr>
              <a:t>serai</a:t>
            </a:r>
            <a:r>
              <a:rPr lang="en-GB" sz="700" b="1" dirty="0">
                <a:latin typeface="Comic Sans MS" panose="030F0702030302020204" pitchFamily="66" charset="0"/>
              </a:rPr>
              <a:t> plus </a:t>
            </a:r>
            <a:r>
              <a:rPr lang="en-GB" sz="700" b="1" dirty="0" err="1">
                <a:latin typeface="Comic Sans MS" panose="030F0702030302020204" pitchFamily="66" charset="0"/>
              </a:rPr>
              <a:t>agé</a:t>
            </a:r>
            <a:r>
              <a:rPr lang="en-GB" sz="700" dirty="0">
                <a:latin typeface="Comic Sans MS" panose="030F0702030302020204" pitchFamily="66" charset="0"/>
              </a:rPr>
              <a:t>– when I’m older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Quand</a:t>
            </a:r>
            <a:r>
              <a:rPr lang="en-GB" sz="700" b="1" dirty="0">
                <a:latin typeface="Comic Sans MS" panose="030F0702030302020204" pitchFamily="66" charset="0"/>
              </a:rPr>
              <a:t> je </a:t>
            </a:r>
            <a:r>
              <a:rPr lang="en-GB" sz="700" b="1" dirty="0" err="1">
                <a:latin typeface="Comic Sans MS" panose="030F0702030302020204" pitchFamily="66" charset="0"/>
              </a:rPr>
              <a:t>finirai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mes</a:t>
            </a:r>
            <a:r>
              <a:rPr lang="en-GB" sz="700" b="1" dirty="0">
                <a:latin typeface="Comic Sans MS" panose="030F0702030302020204" pitchFamily="66" charset="0"/>
              </a:rPr>
              <a:t> études</a:t>
            </a:r>
            <a:r>
              <a:rPr lang="en-GB" sz="700" dirty="0">
                <a:latin typeface="Comic Sans MS" panose="030F0702030302020204" pitchFamily="66" charset="0"/>
              </a:rPr>
              <a:t>– when I finish my studies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Quand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j’aurai</a:t>
            </a:r>
            <a:r>
              <a:rPr lang="en-GB" sz="700" b="1" dirty="0">
                <a:latin typeface="Comic Sans MS" panose="030F0702030302020204" pitchFamily="66" charset="0"/>
              </a:rPr>
              <a:t>____ </a:t>
            </a:r>
            <a:r>
              <a:rPr lang="en-GB" sz="700" b="1" dirty="0" err="1">
                <a:latin typeface="Comic Sans MS" panose="030F0702030302020204" pitchFamily="66" charset="0"/>
              </a:rPr>
              <a:t>ans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When I’m… years old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Quand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j’irai</a:t>
            </a:r>
            <a:r>
              <a:rPr lang="en-GB" sz="700" b="1" dirty="0">
                <a:latin typeface="Comic Sans MS" panose="030F0702030302020204" pitchFamily="66" charset="0"/>
              </a:rPr>
              <a:t> à </a:t>
            </a:r>
            <a:r>
              <a:rPr lang="en-GB" sz="700" b="1" dirty="0" err="1">
                <a:latin typeface="Comic Sans MS" panose="030F0702030302020204" pitchFamily="66" charset="0"/>
              </a:rPr>
              <a:t>l’unniversité</a:t>
            </a:r>
            <a:r>
              <a:rPr lang="en-GB" sz="700" dirty="0">
                <a:latin typeface="Comic Sans MS" panose="030F0702030302020204" pitchFamily="66" charset="0"/>
              </a:rPr>
              <a:t>– when I go to university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Quand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j’aurai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assez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d’argent</a:t>
            </a:r>
            <a:r>
              <a:rPr lang="en-GB" sz="700" dirty="0">
                <a:latin typeface="Comic Sans MS" panose="030F0702030302020204" pitchFamily="66" charset="0"/>
              </a:rPr>
              <a:t>– when I earn enough money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85838"/>
              </p:ext>
            </p:extLst>
          </p:nvPr>
        </p:nvGraphicFramePr>
        <p:xfrm>
          <a:off x="144093" y="4377786"/>
          <a:ext cx="4174486" cy="234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Near future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Near future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avoir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have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travailler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aller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go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arrêter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donner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give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utiliser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être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be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écouter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listen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continuer 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carry on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manger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pouvoir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be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able to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boire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drink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faire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do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apprendre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learn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jouer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play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watch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parler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talk/speak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habiter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live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étudier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study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décider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decide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Text Box 2">
            <a:extLst>
              <a:ext uri="{FF2B5EF4-FFF2-40B4-BE49-F238E27FC236}">
                <a16:creationId xmlns:a16="http://schemas.microsoft.com/office/drawing/2014/main" id="{EBE5728E-5776-4F63-88B1-A7D6D313706F}"/>
              </a:ext>
            </a:extLst>
          </p:cNvPr>
          <p:cNvSpPr txBox="1"/>
          <p:nvPr/>
        </p:nvSpPr>
        <p:spPr>
          <a:xfrm>
            <a:off x="149612" y="-333682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effectLst/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Gateacre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future Tense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29550-E1B8-4BFB-BFB1-AB69D590FB16}"/>
              </a:ext>
            </a:extLst>
          </p:cNvPr>
          <p:cNvSpPr txBox="1"/>
          <p:nvPr/>
        </p:nvSpPr>
        <p:spPr>
          <a:xfrm>
            <a:off x="6880102" y="112484"/>
            <a:ext cx="115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Near future tense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032DE-D2EB-40F2-95E0-2E2F383E889F}"/>
              </a:ext>
            </a:extLst>
          </p:cNvPr>
          <p:cNvSpPr txBox="1"/>
          <p:nvPr/>
        </p:nvSpPr>
        <p:spPr>
          <a:xfrm>
            <a:off x="7920536" y="112484"/>
            <a:ext cx="1276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Simple future tense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E8618-6091-477E-B886-F73FC51CE4D1}"/>
              </a:ext>
            </a:extLst>
          </p:cNvPr>
          <p:cNvSpPr txBox="1"/>
          <p:nvPr/>
        </p:nvSpPr>
        <p:spPr>
          <a:xfrm>
            <a:off x="-18104" y="652834"/>
            <a:ext cx="730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There are two main future tenses in French. The near future and the simple future.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3F670-99BA-4033-B3A3-7C89A65838FC}"/>
              </a:ext>
            </a:extLst>
          </p:cNvPr>
          <p:cNvSpPr txBox="1"/>
          <p:nvPr/>
        </p:nvSpPr>
        <p:spPr>
          <a:xfrm>
            <a:off x="43924" y="1067802"/>
            <a:ext cx="28455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Near future tense</a:t>
            </a:r>
            <a:r>
              <a:rPr lang="en-GB" sz="1400" dirty="0">
                <a:latin typeface="Comic Sans MS" panose="030F0702030302020204" pitchFamily="66" charset="0"/>
              </a:rPr>
              <a:t>: Used to talk about what’s </a:t>
            </a:r>
            <a:r>
              <a:rPr lang="en-GB" sz="1400" b="1" i="1" dirty="0">
                <a:latin typeface="Comic Sans MS" panose="030F0702030302020204" pitchFamily="66" charset="0"/>
              </a:rPr>
              <a:t>going</a:t>
            </a:r>
            <a:r>
              <a:rPr lang="en-GB" sz="1400" dirty="0">
                <a:latin typeface="Comic Sans MS" panose="030F0702030302020204" pitchFamily="66" charset="0"/>
              </a:rPr>
              <a:t> to happen.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88D38-443A-4381-A5AC-1865DF81BD28}"/>
              </a:ext>
            </a:extLst>
          </p:cNvPr>
          <p:cNvSpPr txBox="1"/>
          <p:nvPr/>
        </p:nvSpPr>
        <p:spPr>
          <a:xfrm>
            <a:off x="390942" y="1854594"/>
            <a:ext cx="1982733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Use the present tense of the verb “</a:t>
            </a:r>
            <a:r>
              <a:rPr lang="en-GB" sz="800" dirty="0" err="1">
                <a:latin typeface="Comic Sans MS" panose="030F0702030302020204" pitchFamily="66" charset="0"/>
              </a:rPr>
              <a:t>aller</a:t>
            </a:r>
            <a:r>
              <a:rPr lang="en-GB" sz="800" dirty="0">
                <a:latin typeface="Comic Sans MS" panose="030F0702030302020204" pitchFamily="66" charset="0"/>
              </a:rPr>
              <a:t>”.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your infinitive. (ends in –ER, -IR or –RE)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CF4C8E8-63B7-4FBB-81D9-EC32A6B5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44797"/>
              </p:ext>
            </p:extLst>
          </p:nvPr>
        </p:nvGraphicFramePr>
        <p:xfrm>
          <a:off x="390940" y="2804185"/>
          <a:ext cx="1962874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1327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1151547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</a:tblGrid>
              <a:tr h="1780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“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aller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” = to go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vais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Tu vas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You’re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Il/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/on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va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He/she/it’s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54829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Nous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allons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We’re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allez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 are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/ells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vont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They’re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</a:tbl>
          </a:graphicData>
        </a:graphic>
      </p:graphicFrame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749817C7-07AA-4EF3-BB73-C00EEAE52AD1}"/>
              </a:ext>
            </a:extLst>
          </p:cNvPr>
          <p:cNvSpPr/>
          <p:nvPr/>
        </p:nvSpPr>
        <p:spPr>
          <a:xfrm>
            <a:off x="2454980" y="2241552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EC2FD-FB2D-431D-8149-EF830B988F61}"/>
              </a:ext>
            </a:extLst>
          </p:cNvPr>
          <p:cNvSpPr txBox="1"/>
          <p:nvPr/>
        </p:nvSpPr>
        <p:spPr>
          <a:xfrm>
            <a:off x="2373675" y="2755440"/>
            <a:ext cx="615553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Verb </a:t>
            </a:r>
            <a:r>
              <a:rPr lang="en-GB" sz="1400" dirty="0" err="1">
                <a:latin typeface="Comic Sans MS" panose="030F0702030302020204" pitchFamily="66" charset="0"/>
              </a:rPr>
              <a:t>aller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39596B-E7DE-4C59-AF74-CCFED3613EBF}"/>
              </a:ext>
            </a:extLst>
          </p:cNvPr>
          <p:cNvSpPr txBox="1"/>
          <p:nvPr/>
        </p:nvSpPr>
        <p:spPr>
          <a:xfrm>
            <a:off x="4262617" y="5091226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D55E33-EF59-4734-855A-576F3EA2749D}"/>
              </a:ext>
            </a:extLst>
          </p:cNvPr>
          <p:cNvSpPr txBox="1"/>
          <p:nvPr/>
        </p:nvSpPr>
        <p:spPr>
          <a:xfrm>
            <a:off x="2889520" y="1092760"/>
            <a:ext cx="42945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Simple future tense</a:t>
            </a:r>
            <a:r>
              <a:rPr lang="en-GB" sz="1400" dirty="0">
                <a:latin typeface="Comic Sans MS" panose="030F0702030302020204" pitchFamily="66" charset="0"/>
              </a:rPr>
              <a:t>: Used say what </a:t>
            </a:r>
            <a:r>
              <a:rPr lang="en-GB" sz="1400" b="1" i="1" dirty="0">
                <a:latin typeface="Comic Sans MS" panose="030F0702030302020204" pitchFamily="66" charset="0"/>
              </a:rPr>
              <a:t>will</a:t>
            </a:r>
            <a:r>
              <a:rPr lang="en-GB" sz="1400" dirty="0">
                <a:latin typeface="Comic Sans MS" panose="030F0702030302020204" pitchFamily="66" charset="0"/>
              </a:rPr>
              <a:t> happen.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1FB9CC-2ABE-4737-AA3E-2E49BE0343D4}"/>
              </a:ext>
            </a:extLst>
          </p:cNvPr>
          <p:cNvSpPr txBox="1"/>
          <p:nvPr/>
        </p:nvSpPr>
        <p:spPr>
          <a:xfrm>
            <a:off x="4895973" y="1898505"/>
            <a:ext cx="1758001" cy="584775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your infinitive.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correct ending</a:t>
            </a:r>
          </a:p>
        </p:txBody>
      </p:sp>
      <p:graphicFrame>
        <p:nvGraphicFramePr>
          <p:cNvPr id="40" name="Table 28">
            <a:extLst>
              <a:ext uri="{FF2B5EF4-FFF2-40B4-BE49-F238E27FC236}">
                <a16:creationId xmlns:a16="http://schemas.microsoft.com/office/drawing/2014/main" id="{B1C389B2-DC96-4048-9931-CCDCBA4AE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41726"/>
              </p:ext>
            </p:extLst>
          </p:nvPr>
        </p:nvGraphicFramePr>
        <p:xfrm>
          <a:off x="5248626" y="2645071"/>
          <a:ext cx="1048334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167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524167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</a:tblGrid>
              <a:tr h="1780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All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ons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ez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ent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99E69C76-6B6B-4DD4-B712-640A762CF0F4}"/>
              </a:ext>
            </a:extLst>
          </p:cNvPr>
          <p:cNvSpPr/>
          <p:nvPr/>
        </p:nvSpPr>
        <p:spPr>
          <a:xfrm rot="654832">
            <a:off x="6469636" y="2377283"/>
            <a:ext cx="338666" cy="58477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09D8A3-C094-40CB-95DA-A813AB3E5EEB}"/>
              </a:ext>
            </a:extLst>
          </p:cNvPr>
          <p:cNvSpPr txBox="1"/>
          <p:nvPr/>
        </p:nvSpPr>
        <p:spPr>
          <a:xfrm>
            <a:off x="6189105" y="2828155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Endings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CE871A1-FF5A-4E16-9808-CE455E2B2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23095"/>
              </p:ext>
            </p:extLst>
          </p:nvPr>
        </p:nvGraphicFramePr>
        <p:xfrm>
          <a:off x="5087826" y="4398708"/>
          <a:ext cx="3693425" cy="2346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Simple  future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Simple future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J’aurai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have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travaillerai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J’iré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go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J’arrêterai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donnerai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give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J’utiliserai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be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J’écouterai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listen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will carry on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mangerai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66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pourrai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be able to 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boirai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drink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ferai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do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J’apprendrai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learn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jouerai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play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verrai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watch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parlerai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talk/speak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J’habiterai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live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continue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J’écrirai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write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J’étudierai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study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deciderai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decide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1F7E96F2-DFF2-4ED0-9211-CDD65BF25CBE}"/>
              </a:ext>
            </a:extLst>
          </p:cNvPr>
          <p:cNvSpPr/>
          <p:nvPr/>
        </p:nvSpPr>
        <p:spPr>
          <a:xfrm rot="3570036">
            <a:off x="6350794" y="3742957"/>
            <a:ext cx="959705" cy="600981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88A62-74D7-489B-8315-C127C136960A}"/>
              </a:ext>
            </a:extLst>
          </p:cNvPr>
          <p:cNvSpPr txBox="1"/>
          <p:nvPr/>
        </p:nvSpPr>
        <p:spPr>
          <a:xfrm rot="5400000">
            <a:off x="7525213" y="3742312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8D4763-EBD4-45A0-B57D-D4C5253A4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0" r="10191" b="3179"/>
          <a:stretch/>
        </p:blipFill>
        <p:spPr>
          <a:xfrm>
            <a:off x="3185551" y="2645071"/>
            <a:ext cx="1984923" cy="1408762"/>
          </a:xfrm>
          <a:prstGeom prst="rect">
            <a:avLst/>
          </a:prstGeom>
        </p:spPr>
      </p:pic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394DE25E-3DD0-49F9-84B8-4D7641873097}"/>
              </a:ext>
            </a:extLst>
          </p:cNvPr>
          <p:cNvSpPr/>
          <p:nvPr/>
        </p:nvSpPr>
        <p:spPr>
          <a:xfrm rot="3259618">
            <a:off x="2495396" y="3752033"/>
            <a:ext cx="1004629" cy="451133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4254D-ED18-4EFE-AD62-E0CD3E09BAB4}"/>
              </a:ext>
            </a:extLst>
          </p:cNvPr>
          <p:cNvSpPr txBox="1"/>
          <p:nvPr/>
        </p:nvSpPr>
        <p:spPr>
          <a:xfrm>
            <a:off x="2914376" y="1525530"/>
            <a:ext cx="1601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Learn as many of these verbs and their meanings as you can – by memory!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B722C-9436-4BA2-8CB8-534589E04F5D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CCBA9-CA6C-4F67-AA96-46C88BD6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22" y="477270"/>
            <a:ext cx="985373" cy="985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88180-B700-4C6F-B309-64BF7CA87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84" y="471190"/>
            <a:ext cx="997532" cy="9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3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58437"/>
              </p:ext>
            </p:extLst>
          </p:nvPr>
        </p:nvGraphicFramePr>
        <p:xfrm>
          <a:off x="89862" y="575038"/>
          <a:ext cx="2993982" cy="634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8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715544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2803273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Connectives/Conjunctions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aussi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outre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/de plus     in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addtion</a:t>
                      </a: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part de/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hormis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apart from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malgré/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dépit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	in spite of/despite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donc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/par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conséquent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so/therefore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même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	even (if)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bien que/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quoique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although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plus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plus	more and more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as/since/like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avec	with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bien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sûr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of course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quand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lorsque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when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où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where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c'est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-à-dire/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d'autres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termes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that is to say/in other words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revanche…	instead…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même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/y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compris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including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pendant/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tandis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	while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or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afin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que/pour que	in order that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but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exemple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for example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d'une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part/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d'autre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part	on one hand/on the other hand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d'une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part/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d'autre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part	on one hand/on the other hand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	because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sans	without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sans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aucun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doute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obviously/certainly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cependant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however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if</a:t>
                      </a:r>
                    </a:p>
                    <a:p>
                      <a:r>
                        <a:rPr lang="en-GB" sz="60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peut-être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maybe, perhaps</a:t>
                      </a:r>
                    </a:p>
                    <a:p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	and</a:t>
                      </a:r>
                    </a:p>
                    <a:p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75142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Sequencers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Premièrement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first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deuxièmement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second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troisièmement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third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ensuite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après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after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enfin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finally</a:t>
                      </a:r>
                      <a:endParaRPr lang="en-GB" sz="6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58453"/>
                  </a:ext>
                </a:extLst>
              </a:tr>
              <a:tr h="103392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Negatives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jamais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never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neither…nor…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rien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nothing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personne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nobody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but, except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Ne..plus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 longer/not anymore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36307"/>
                  </a:ext>
                </a:extLst>
              </a:tr>
              <a:tr h="1643534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Useful Little Words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Assez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quite/enough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Trop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too (much)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plus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more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majorité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 majority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Le/la </a:t>
                      </a:r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même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 same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beaucoup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lot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très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very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peu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bit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ici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= here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Là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-bas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there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Près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close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Loin de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far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encore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still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déjà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already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presque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almost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29348"/>
              </p:ext>
            </p:extLst>
          </p:nvPr>
        </p:nvGraphicFramePr>
        <p:xfrm>
          <a:off x="3138433" y="569360"/>
          <a:ext cx="3014798" cy="62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67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736931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3214505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Questions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Qu’est-ce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What?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Comment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How/what?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Où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Where?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Quels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quelle(s) 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Quand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When?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Combien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How much?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Combien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How many?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D’où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Where from?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qui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Whose?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Pourquoi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quelle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heure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at what time…?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Combien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coûte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nt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how much does it (they) cost?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Combien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ça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coûte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How much is it?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âge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as-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How old are you?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quelle couleur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what colour?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 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combien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temps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For how long?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jour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what day?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Quelle date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what date?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Quelle 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heure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est-il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what time is it?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Y-a t-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is/are there…?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04404"/>
                  </a:ext>
                </a:extLst>
              </a:tr>
              <a:tr h="82132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Idioms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C’est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du gâteau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it’s/it will be a piece of cake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b="1" baseline="0" dirty="0">
                          <a:latin typeface="Comic Sans MS" panose="030F0702030302020204" pitchFamily="66" charset="0"/>
                        </a:rPr>
                        <a:t>Je travaille comme un âne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I work my socks off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Il/Elle était d'humeur massacrante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he/she was in a bad mood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C'est allé de mal en pis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it went from bad to worse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Nous sommes comme deux gouttes d'eau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we’re like two peas in a pod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Ça coûte les yeux de la tête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it costs an arm and a leg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Nous nous disputons comme chien et chat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we fight like cat and dog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1290"/>
                  </a:ext>
                </a:extLst>
              </a:tr>
              <a:tr h="2202007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Grade 9 Structures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dirty="0" err="1"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6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dirty="0" err="1">
                          <a:latin typeface="Comic Sans MS" panose="030F0702030302020204" pitchFamily="66" charset="0"/>
                        </a:rPr>
                        <a:t>décidé</a:t>
                      </a:r>
                      <a:r>
                        <a:rPr lang="en-GB" sz="600" b="1" u="none" dirty="0"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 decided to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Sans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-  without…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Avant de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before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on…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Après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avoir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+ past participle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after…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Malgré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- in spite of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viens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de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 have just…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j’étais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su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le point de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 am/was about to…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toujours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aimé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I’ve always like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toujours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rêvé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I’ve always dreamed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toujours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voulu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I’ve always wanted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Si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seulement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je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pouvais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If only I could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Si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suelement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j’avais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if only I had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Si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seulement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j’étais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If only I/it was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b="1" u="none" baseline="0" dirty="0">
                          <a:latin typeface="Comic Sans MS" panose="030F0702030302020204" pitchFamily="66" charset="0"/>
                        </a:rPr>
                        <a:t>Peu importe ce que je fasse / Peu importe ce que les gens font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whatever I/people might do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Si je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pouvais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j'aimerais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If I could, I would like to…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hâte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… - I’m looking forward to…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00280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69063"/>
              </p:ext>
            </p:extLst>
          </p:nvPr>
        </p:nvGraphicFramePr>
        <p:xfrm>
          <a:off x="6222275" y="913696"/>
          <a:ext cx="2831862" cy="4195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08"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Que </a:t>
                      </a:r>
                      <a:r>
                        <a:rPr lang="en-GB" sz="700" b="0" i="0" u="none" dirty="0" err="1">
                          <a:latin typeface="Comic Sans MS" panose="030F0702030302020204" pitchFamily="66" charset="0"/>
                        </a:rPr>
                        <a:t>penses-tu</a:t>
                      </a:r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 de ton travail ?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What do you think of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 your job?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30">
                <a:tc>
                  <a:txBody>
                    <a:bodyPr/>
                    <a:lstStyle/>
                    <a:p>
                      <a:r>
                        <a:rPr lang="fr-FR" sz="700" b="0" i="0" u="none" dirty="0">
                          <a:latin typeface="Comic Sans MS" panose="030F0702030302020204" pitchFamily="66" charset="0"/>
                        </a:rPr>
                        <a:t>D'un côté, la technologie est très utile, cependant d'un autre côté, elle peut être un peu dangereuse.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On one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 hand technology is very useful however on the other hand, it can be a bit dangerous.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30">
                <a:tc>
                  <a:txBody>
                    <a:bodyPr/>
                    <a:lstStyle/>
                    <a:p>
                      <a:r>
                        <a:rPr lang="fr-FR" sz="700" b="0" i="0" u="none" dirty="0">
                          <a:latin typeface="Comic Sans MS" panose="030F0702030302020204" pitchFamily="66" charset="0"/>
                        </a:rPr>
                        <a:t>L'année dernière, j'ai décidé d'aller en Turquie. En arrivant à l'aéroport, j'ai perdu mon téléphone.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Last year I decided to go to Turkey. On arriving at the airport I lost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 my phone.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30">
                <a:tc>
                  <a:txBody>
                    <a:bodyPr/>
                    <a:lstStyle/>
                    <a:p>
                      <a:r>
                        <a:rPr lang="fr-FR" sz="700" b="0" i="0" u="none" dirty="0">
                          <a:latin typeface="Comic Sans MS" panose="030F0702030302020204" pitchFamily="66" charset="0"/>
                        </a:rPr>
                        <a:t>J'adore étudier l'anglais parce que, pour moi, c'est intéressant et c'est du gâteau.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I love studying English because,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 for me, it’s interesting and it’s a piece of cake.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44">
                <a:tc>
                  <a:txBody>
                    <a:bodyPr/>
                    <a:lstStyle/>
                    <a:p>
                      <a:r>
                        <a:rPr lang="fr-FR" sz="700" b="0" i="0" u="none" dirty="0">
                          <a:latin typeface="Comic Sans MS" panose="030F0702030302020204" pitchFamily="66" charset="0"/>
                        </a:rPr>
                        <a:t>Quand j'étais plus jeune, je jouais au basket chaque semaine, mais je ne le fais plus parce que c'est moins amusant que de jouer sur ma console.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When I was younger I used to play basketball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 every week but I don’t anymore because it’s less fun than playing on my console.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944">
                <a:tc>
                  <a:txBody>
                    <a:bodyPr/>
                    <a:lstStyle/>
                    <a:p>
                      <a:r>
                        <a:rPr lang="fr-FR" sz="700" b="0" i="0" u="none" dirty="0">
                          <a:latin typeface="Comic Sans MS" panose="030F0702030302020204" pitchFamily="66" charset="0"/>
                        </a:rPr>
                        <a:t>Je suis sur le point d'aller à l'université. J'ai vraiment hâte, mais à mon avis, cela coûte les yeux de la tête.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I’m about to go to university.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 I’m really looking forward to it but in my opinion it costs an arm and a leg.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830">
                <a:tc>
                  <a:txBody>
                    <a:bodyPr/>
                    <a:lstStyle/>
                    <a:p>
                      <a:r>
                        <a:rPr lang="fr-FR" sz="700" b="0" i="0" u="none" dirty="0">
                          <a:latin typeface="Comic Sans MS" panose="030F0702030302020204" pitchFamily="66" charset="0"/>
                        </a:rPr>
                        <a:t>Je vis dans une maison assez petite. Si seulement j'avais plus d'argent, j'achèterais une plus grande.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I live in quite a small house. If only I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 had more money, I would buy a bigger one.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944">
                <a:tc>
                  <a:txBody>
                    <a:bodyPr/>
                    <a:lstStyle/>
                    <a:p>
                      <a:r>
                        <a:rPr lang="fr-FR" sz="700" b="0" i="0" u="none" dirty="0">
                          <a:latin typeface="Comic Sans MS" panose="030F0702030302020204" pitchFamily="66" charset="0"/>
                        </a:rPr>
                        <a:t>Malgré le fait que je n'aie pas beaucoup d'argent, j'adore aller au centre-ville pour faire du shopping avec mes amis.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i="0" u="none" dirty="0">
                          <a:latin typeface="Comic Sans MS" panose="030F0702030302020204" pitchFamily="66" charset="0"/>
                        </a:rPr>
                        <a:t>Despite the fact</a:t>
                      </a:r>
                      <a:r>
                        <a:rPr lang="en-GB" sz="700" b="0" i="0" u="none" baseline="0" dirty="0">
                          <a:latin typeface="Comic Sans MS" panose="030F0702030302020204" pitchFamily="66" charset="0"/>
                        </a:rPr>
                        <a:t> that I don’t have much money, I love going to the city centre to go shopping with my friends.</a:t>
                      </a:r>
                      <a:endParaRPr lang="en-GB" sz="700" b="0" i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3412"/>
              </p:ext>
            </p:extLst>
          </p:nvPr>
        </p:nvGraphicFramePr>
        <p:xfrm>
          <a:off x="3583594" y="2726885"/>
          <a:ext cx="2441602" cy="934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08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omic Sans MS" panose="030F0702030302020204" pitchFamily="66" charset="0"/>
                        </a:rPr>
                        <a:t>Informal (</a:t>
                      </a:r>
                      <a:r>
                        <a:rPr lang="en-GB" sz="800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omic Sans MS" panose="030F0702030302020204" pitchFamily="66" charset="0"/>
                        </a:rPr>
                        <a:t>Formal (</a:t>
                      </a:r>
                      <a:r>
                        <a:rPr lang="en-GB" sz="800" dirty="0" err="1"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¿Tu </a:t>
                      </a:r>
                      <a:r>
                        <a:rPr lang="en-GB" sz="5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aimes</a:t>
                      </a: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</a:t>
                      </a:r>
                      <a:r>
                        <a:rPr lang="en-GB" sz="5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 you like…?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5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5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aimez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</a:t>
                      </a:r>
                      <a:r>
                        <a:rPr lang="en-GB" sz="5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 you like…? </a:t>
                      </a:r>
                      <a:endParaRPr lang="en-GB" sz="5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¿Que </a:t>
                      </a:r>
                      <a:r>
                        <a:rPr lang="en-GB" sz="5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penses-tu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de…? </a:t>
                      </a:r>
                      <a:r>
                        <a:rPr lang="en-GB" sz="5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do you think of…?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 </a:t>
                      </a:r>
                      <a:r>
                        <a:rPr lang="en-GB" sz="5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pensez-vous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…? </a:t>
                      </a:r>
                      <a:r>
                        <a:rPr lang="en-GB" sz="500" dirty="0">
                          <a:latin typeface="Comic Sans MS" panose="030F0702030302020204" pitchFamily="66" charset="0"/>
                        </a:rPr>
                        <a:t>–</a:t>
                      </a:r>
                      <a:r>
                        <a:rPr lang="en-GB" sz="500" baseline="0" dirty="0">
                          <a:latin typeface="Comic Sans MS" panose="030F0702030302020204" pitchFamily="66" charset="0"/>
                        </a:rPr>
                        <a:t> What do you think of…</a:t>
                      </a:r>
                      <a:endParaRPr lang="en-GB" sz="5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8">
                <a:tc>
                  <a:txBody>
                    <a:bodyPr/>
                    <a:lstStyle/>
                    <a:p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¿As -</a:t>
                      </a:r>
                      <a:r>
                        <a:rPr lang="en-GB" sz="500" b="1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…? </a:t>
                      </a:r>
                      <a:r>
                        <a:rPr lang="en-GB" sz="500" dirty="0">
                          <a:latin typeface="Comic Sans MS" panose="030F0702030302020204" pitchFamily="66" charset="0"/>
                        </a:rPr>
                        <a:t>– Do you have…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500" b="1" dirty="0" err="1">
                          <a:latin typeface="Comic Sans MS" panose="030F0702030302020204" pitchFamily="66" charset="0"/>
                        </a:rPr>
                        <a:t>Avez-vous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…? </a:t>
                      </a:r>
                      <a:r>
                        <a:rPr lang="en-GB" sz="500" dirty="0">
                          <a:latin typeface="Comic Sans MS" panose="030F0702030302020204" pitchFamily="66" charset="0"/>
                        </a:rPr>
                        <a:t>– do you have…?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Box 2">
            <a:extLst>
              <a:ext uri="{FF2B5EF4-FFF2-40B4-BE49-F238E27FC236}">
                <a16:creationId xmlns:a16="http://schemas.microsoft.com/office/drawing/2014/main" id="{BDA7D90C-6807-400A-B99E-F7CE76F83534}"/>
              </a:ext>
            </a:extLst>
          </p:cNvPr>
          <p:cNvSpPr txBox="1"/>
          <p:nvPr/>
        </p:nvSpPr>
        <p:spPr>
          <a:xfrm>
            <a:off x="0" y="-417170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Useful Vocabulary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A2AD5A6-3B4F-4202-B31E-1E9DA9AD4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09702"/>
              </p:ext>
            </p:extLst>
          </p:nvPr>
        </p:nvGraphicFramePr>
        <p:xfrm>
          <a:off x="6207821" y="5161279"/>
          <a:ext cx="2846318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63">
                  <a:extLst>
                    <a:ext uri="{9D8B030D-6E8A-4147-A177-3AD203B41FA5}">
                      <a16:colId xmlns:a16="http://schemas.microsoft.com/office/drawing/2014/main" val="2509013585"/>
                    </a:ext>
                  </a:extLst>
                </a:gridCol>
                <a:gridCol w="2598655">
                  <a:extLst>
                    <a:ext uri="{9D8B030D-6E8A-4147-A177-3AD203B41FA5}">
                      <a16:colId xmlns:a16="http://schemas.microsoft.com/office/drawing/2014/main" val="2951399874"/>
                    </a:ext>
                  </a:extLst>
                </a:gridCol>
              </a:tblGrid>
              <a:tr h="1613031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omic Sans MS" panose="030F0702030302020204" pitchFamily="66" charset="0"/>
                        </a:rPr>
                        <a:t>Comparisons</a:t>
                      </a:r>
                    </a:p>
                  </a:txBody>
                  <a:tcPr vert="vert270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Le/la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même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– the same as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Aussi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..que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- as…as…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Autant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…que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- as much…as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Semblable à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– similar to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Le/la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même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– the same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plus…que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more…than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plus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- more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Moins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…que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– less…than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Moins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- less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le/la / les plus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- the most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Le/la/les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moins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- the least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Pire que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– worse than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Pire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- worse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Le /la/les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pire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(s)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the worst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Mieux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better than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Mieux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better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Le / la / les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meilleur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(e/es)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– the best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886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7C5BCC-2FE7-492F-A859-97AC0CADEA72}"/>
              </a:ext>
            </a:extLst>
          </p:cNvPr>
          <p:cNvSpPr txBox="1"/>
          <p:nvPr/>
        </p:nvSpPr>
        <p:spPr>
          <a:xfrm>
            <a:off x="6195171" y="130503"/>
            <a:ext cx="2858966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Below are some examples of how these words and phrases could be used. Where could you use them in your speaking and writing?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6A9A7-730B-45BF-90CF-883AED5685DD}"/>
              </a:ext>
            </a:extLst>
          </p:cNvPr>
          <p:cNvSpPr txBox="1"/>
          <p:nvPr/>
        </p:nvSpPr>
        <p:spPr>
          <a:xfrm>
            <a:off x="5382913" y="678471"/>
            <a:ext cx="5638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Comic Sans MS" panose="030F0702030302020204" pitchFamily="66" charset="0"/>
              </a:rPr>
              <a:t>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7A459-5DC9-4506-AC6F-3B17274FB693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8EED7E-BF80-4EE5-9D8A-5B4A0483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89" y="612801"/>
            <a:ext cx="865108" cy="865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257225-1123-4177-A766-ECB6ECA01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285" y="3508911"/>
            <a:ext cx="716931" cy="7169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381B26-6DB7-4335-8D28-7A185F28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691" y="4343657"/>
            <a:ext cx="716932" cy="7169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0182E7-6A61-41A4-A725-FA16D8447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424" y="861422"/>
            <a:ext cx="914799" cy="914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C8B98-EF30-4E62-88C6-14F67DF88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509" y="5430458"/>
            <a:ext cx="789212" cy="7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0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06187"/>
              </p:ext>
            </p:extLst>
          </p:nvPr>
        </p:nvGraphicFramePr>
        <p:xfrm>
          <a:off x="89862" y="575039"/>
          <a:ext cx="2958709" cy="61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58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683551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04846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Colours 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Bleu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blue</a:t>
                      </a:r>
                    </a:p>
                    <a:p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jaune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yellow</a:t>
                      </a:r>
                    </a:p>
                    <a:p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rose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pink</a:t>
                      </a:r>
                    </a:p>
                    <a:p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violet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purple</a:t>
                      </a:r>
                    </a:p>
                    <a:p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noir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black</a:t>
                      </a:r>
                    </a:p>
                    <a:p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gris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grey</a:t>
                      </a:r>
                    </a:p>
                    <a:p>
                      <a:endParaRPr lang="en-GB" sz="7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clair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light</a:t>
                      </a:r>
                    </a:p>
                    <a:p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vif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vivid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5127"/>
                  </a:ext>
                </a:extLst>
              </a:tr>
              <a:tr h="319012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describe people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optimiste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optimistic                    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travailleur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euse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hardworking              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méchant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/ 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mean                                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bavard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/e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chatty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marrant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funny</a:t>
                      </a:r>
                    </a:p>
                    <a:p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loyal / 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loyal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heureux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euse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happy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ordonné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/ 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tidy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énergique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lively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pensif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ive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thoughtful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comprehensif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ive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understanding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simpa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nice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espiègle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naughty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explosif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ive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explosive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créatif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ive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creative </a:t>
                      </a: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fort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strong           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organisé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organised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practique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practical     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courageux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euse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brave</a:t>
                      </a: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intelligent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clever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sévère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strict</a:t>
                      </a:r>
                    </a:p>
                    <a:p>
                      <a:endParaRPr lang="en-GB" sz="7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grand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tall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gros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se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fat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potelé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e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chubby</a:t>
                      </a: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beau / belle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good looking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musculé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muscly    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vieux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vieille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old</a:t>
                      </a: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taille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moyenne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average height</a:t>
                      </a:r>
                      <a:endParaRPr lang="en-GB" sz="7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1262633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Your house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moderne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modern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grand / e -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big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énorme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enormous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nouveau /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cher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chère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expensive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joli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beautiful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comfortable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comfy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spacieux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euse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spacious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propre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clean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bien 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équipé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/e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well equipped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849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Your town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historique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historic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tranquille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calm/quiet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animé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lively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touristique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touristy</a:t>
                      </a: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célèbre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famous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266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73321"/>
              </p:ext>
            </p:extLst>
          </p:nvPr>
        </p:nvGraphicFramePr>
        <p:xfrm>
          <a:off x="3131533" y="569359"/>
          <a:ext cx="3014798" cy="596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67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736931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529622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Transport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comfortable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comfortable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bon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marché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cheap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rapide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bruyant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(e)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noisy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propre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clean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3936"/>
                  </a:ext>
                </a:extLst>
              </a:tr>
              <a:tr h="729653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Jobs + school subjects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artistique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artistic                   </a:t>
                      </a: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exigent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demanding</a:t>
                      </a: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facile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easy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varié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varied</a:t>
                      </a:r>
                    </a:p>
                    <a:p>
                      <a:endParaRPr lang="en-GB" sz="7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utile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useful       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practique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practical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pertinent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relevant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exact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precise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dur / 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hard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1290"/>
                  </a:ext>
                </a:extLst>
              </a:tr>
              <a:tr h="1000116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TV, film + technology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étendu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extensive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amusant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/e -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dangereux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euse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dangerous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rapide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fast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Populaire -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popular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gratuit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/e -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lent / e -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slow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interactif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interactive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ennuyeux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boring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stupide -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silly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mauvais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/e -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bad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rubbish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intéressant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/e -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interesting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00280"/>
                  </a:ext>
                </a:extLst>
              </a:tr>
              <a:tr h="738295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Food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delicieux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euse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delicious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savoureux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tasty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juteux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juicy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piquant /e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spicy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sucré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sweet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insipide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tasteless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fraîs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fresh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288456"/>
                  </a:ext>
                </a:extLst>
              </a:tr>
              <a:tr h="738295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Random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approprié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appropriate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chanceux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lucky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décevant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disappointing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différent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different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charmant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charming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beau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beautiful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impressionnant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impressive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précieux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beautiful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surprenant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surprising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unique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unique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large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wide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étroit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narrow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épais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thick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empty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plein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full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ouvert</a:t>
                      </a: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fermé	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closed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565637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6375276" y="504074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29737" y="468697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A7D90C-6807-400A-B99E-F7CE76F83534}"/>
              </a:ext>
            </a:extLst>
          </p:cNvPr>
          <p:cNvSpPr txBox="1"/>
          <p:nvPr/>
        </p:nvSpPr>
        <p:spPr>
          <a:xfrm>
            <a:off x="0" y="-417170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Adjectives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29679-8CB2-4DBB-A31B-5D70D76CB90F}"/>
              </a:ext>
            </a:extLst>
          </p:cNvPr>
          <p:cNvSpPr txBox="1"/>
          <p:nvPr/>
        </p:nvSpPr>
        <p:spPr>
          <a:xfrm>
            <a:off x="6414552" y="70155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Adjective agreements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C7165-C8CF-40C7-ACC9-806C1BB2A436}"/>
              </a:ext>
            </a:extLst>
          </p:cNvPr>
          <p:cNvSpPr txBox="1"/>
          <p:nvPr/>
        </p:nvSpPr>
        <p:spPr>
          <a:xfrm>
            <a:off x="1840988" y="1628051"/>
            <a:ext cx="19114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pessimiste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pessimistic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paresseux</a:t>
            </a: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</a:t>
            </a: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euse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lazy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egoiste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selfish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silencieux</a:t>
            </a: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</a:t>
            </a: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euse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quiet</a:t>
            </a:r>
          </a:p>
          <a:p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sensible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sensitive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infidèle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disloyal </a:t>
            </a:r>
          </a:p>
          <a:p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triste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sad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chaotique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messy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tranquille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calm 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énervant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annoying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joyeux</a:t>
            </a: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</a:t>
            </a: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euse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cheerful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antipatique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mean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idéaliste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idealistic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ambicieux</a:t>
            </a:r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euse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ambitious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extroverti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outgoing</a:t>
            </a: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patient / 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patient 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sérieux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euse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serious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tolérant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tolerant</a:t>
            </a: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impatient /e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impatient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juste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fair</a:t>
            </a:r>
          </a:p>
          <a:p>
            <a:endParaRPr lang="en-GB" sz="700" dirty="0">
              <a:latin typeface="Comic Sans MS" panose="030F0702030302020204" pitchFamily="66" charset="0"/>
            </a:endParaRP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petit / 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short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mince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slim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attirant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attractive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moche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ugly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jeune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young  </a:t>
            </a:r>
            <a:endParaRPr lang="en-GB" sz="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EF8D-9EFF-4A75-821F-4D9D1DE37A5B}"/>
              </a:ext>
            </a:extLst>
          </p:cNvPr>
          <p:cNvSpPr txBox="1"/>
          <p:nvPr/>
        </p:nvSpPr>
        <p:spPr>
          <a:xfrm>
            <a:off x="4834634" y="1306138"/>
            <a:ext cx="18765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excitant /e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exciting</a:t>
            </a: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important /e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important</a:t>
            </a: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difficile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hard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répétitive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ive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- repetitive </a:t>
            </a:r>
            <a:endParaRPr lang="en-GB" sz="700" dirty="0">
              <a:latin typeface="Comic Sans MS" panose="030F0702030302020204" pitchFamily="66" charset="0"/>
            </a:endParaRPr>
          </a:p>
          <a:p>
            <a:endParaRPr lang="en-GB" sz="700" b="0" u="none" baseline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inutile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useless 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cr</a:t>
            </a:r>
            <a:r>
              <a:rPr lang="en-GB" sz="700" b="1" dirty="0" err="1">
                <a:latin typeface="Comic Sans MS" panose="030F0702030302020204" pitchFamily="66" charset="0"/>
              </a:rPr>
              <a:t>é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ative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ive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creative </a:t>
            </a: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relaxant /e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relaxing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logique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logical</a:t>
            </a:r>
            <a:endParaRPr lang="en-GB" sz="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0A7AF-91A1-49A7-AD30-A57F6F9FD526}"/>
              </a:ext>
            </a:extLst>
          </p:cNvPr>
          <p:cNvSpPr txBox="1"/>
          <p:nvPr/>
        </p:nvSpPr>
        <p:spPr>
          <a:xfrm>
            <a:off x="4685366" y="588696"/>
            <a:ext cx="18765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cher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chère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expensive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sûr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dirty="0">
                <a:latin typeface="Comic Sans MS" panose="030F0702030302020204" pitchFamily="66" charset="0"/>
              </a:rPr>
              <a:t>/ </a:t>
            </a:r>
            <a:r>
              <a:rPr lang="en-GB" sz="700" b="1" dirty="0" err="1">
                <a:latin typeface="Comic Sans MS" panose="030F0702030302020204" pitchFamily="66" charset="0"/>
              </a:rPr>
              <a:t>sûre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safe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dangereux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/ 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euse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dangerous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surpeuplé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(e)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crowded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sale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- dirty </a:t>
            </a:r>
            <a:endParaRPr lang="en-GB" sz="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521A8-0272-4FDA-B225-B67D17703809}"/>
              </a:ext>
            </a:extLst>
          </p:cNvPr>
          <p:cNvSpPr txBox="1"/>
          <p:nvPr/>
        </p:nvSpPr>
        <p:spPr>
          <a:xfrm>
            <a:off x="1873556" y="533327"/>
            <a:ext cx="187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rouge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red</a:t>
            </a:r>
          </a:p>
          <a:p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vert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green</a:t>
            </a:r>
          </a:p>
          <a:p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marron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brown</a:t>
            </a:r>
          </a:p>
          <a:p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blanc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white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orange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orange</a:t>
            </a:r>
          </a:p>
          <a:p>
            <a:endParaRPr lang="en-GB" sz="700" b="0" u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foncé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dark</a:t>
            </a:r>
          </a:p>
          <a:p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pale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- pale </a:t>
            </a:r>
            <a:endParaRPr lang="en-GB" sz="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38846-8921-495E-80C5-DE6D8560B321}"/>
              </a:ext>
            </a:extLst>
          </p:cNvPr>
          <p:cNvSpPr txBox="1"/>
          <p:nvPr/>
        </p:nvSpPr>
        <p:spPr>
          <a:xfrm>
            <a:off x="4694000" y="2435963"/>
            <a:ext cx="187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 err="1">
                <a:latin typeface="Comic Sans MS" panose="030F0702030302020204" pitchFamily="66" charset="0"/>
              </a:rPr>
              <a:t>pratique</a:t>
            </a:r>
            <a:r>
              <a:rPr lang="en-GB" sz="700" b="1" dirty="0">
                <a:latin typeface="Comic Sans MS" panose="030F0702030302020204" pitchFamily="66" charset="0"/>
              </a:rPr>
              <a:t> - </a:t>
            </a:r>
            <a:r>
              <a:rPr lang="en-GB" sz="700" dirty="0">
                <a:latin typeface="Comic Sans MS" panose="030F0702030302020204" pitchFamily="66" charset="0"/>
              </a:rPr>
              <a:t>convenient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necessaire- </a:t>
            </a:r>
            <a:r>
              <a:rPr lang="en-GB" sz="700" dirty="0">
                <a:latin typeface="Comic Sans MS" panose="030F0702030302020204" pitchFamily="66" charset="0"/>
              </a:rPr>
              <a:t>necessary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pratique</a:t>
            </a:r>
            <a:r>
              <a:rPr lang="en-GB" sz="700" b="1" dirty="0">
                <a:latin typeface="Comic Sans MS" panose="030F0702030302020204" pitchFamily="66" charset="0"/>
              </a:rPr>
              <a:t>	</a:t>
            </a:r>
            <a:r>
              <a:rPr lang="en-GB" sz="700" dirty="0">
                <a:latin typeface="Comic Sans MS" panose="030F0702030302020204" pitchFamily="66" charset="0"/>
              </a:rPr>
              <a:t>practical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facile à utiliser - </a:t>
            </a:r>
            <a:r>
              <a:rPr lang="en-GB" sz="700" dirty="0">
                <a:latin typeface="Comic Sans MS" panose="030F0702030302020204" pitchFamily="66" charset="0"/>
              </a:rPr>
              <a:t>easy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to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use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utile	</a:t>
            </a:r>
            <a:r>
              <a:rPr lang="en-GB" sz="700" dirty="0">
                <a:latin typeface="Comic Sans MS" panose="030F0702030302020204" pitchFamily="66" charset="0"/>
              </a:rPr>
              <a:t>useful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ridicule	</a:t>
            </a:r>
            <a:r>
              <a:rPr lang="en-GB" sz="700" dirty="0">
                <a:latin typeface="Comic Sans MS" panose="030F0702030302020204" pitchFamily="66" charset="0"/>
              </a:rPr>
              <a:t>ridiculous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simple	</a:t>
            </a:r>
            <a:r>
              <a:rPr lang="en-GB" sz="700" dirty="0">
                <a:latin typeface="Comic Sans MS" panose="030F0702030302020204" pitchFamily="66" charset="0"/>
              </a:rPr>
              <a:t>simple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addictif</a:t>
            </a:r>
            <a:r>
              <a:rPr lang="en-GB" sz="700" b="1" dirty="0">
                <a:latin typeface="Comic Sans MS" panose="030F0702030302020204" pitchFamily="66" charset="0"/>
              </a:rPr>
              <a:t>	</a:t>
            </a:r>
            <a:r>
              <a:rPr lang="en-GB" sz="700" dirty="0">
                <a:latin typeface="Comic Sans MS" panose="030F0702030302020204" pitchFamily="66" charset="0"/>
              </a:rPr>
              <a:t>addictive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divertissant</a:t>
            </a:r>
            <a:r>
              <a:rPr lang="en-GB" sz="700" b="1" dirty="0">
                <a:latin typeface="Comic Sans MS" panose="030F0702030302020204" pitchFamily="66" charset="0"/>
              </a:rPr>
              <a:t> - </a:t>
            </a:r>
            <a:r>
              <a:rPr lang="en-GB" sz="700" dirty="0">
                <a:latin typeface="Comic Sans MS" panose="030F0702030302020204" pitchFamily="66" charset="0"/>
              </a:rPr>
              <a:t>entertaining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informatif</a:t>
            </a:r>
            <a:r>
              <a:rPr lang="en-GB" sz="700" b="1" dirty="0">
                <a:latin typeface="Comic Sans MS" panose="030F0702030302020204" pitchFamily="66" charset="0"/>
              </a:rPr>
              <a:t>	 - </a:t>
            </a:r>
            <a:r>
              <a:rPr lang="en-GB" sz="700" dirty="0">
                <a:latin typeface="Comic Sans MS" panose="030F0702030302020204" pitchFamily="66" charset="0"/>
              </a:rPr>
              <a:t>informative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excitant	</a:t>
            </a:r>
            <a:r>
              <a:rPr lang="en-GB" sz="700" dirty="0">
                <a:latin typeface="Comic Sans MS" panose="030F0702030302020204" pitchFamily="66" charset="0"/>
              </a:rPr>
              <a:t>exciting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enfantin</a:t>
            </a:r>
            <a:r>
              <a:rPr lang="en-GB" sz="700" b="1" dirty="0">
                <a:latin typeface="Comic Sans MS" panose="030F0702030302020204" pitchFamily="66" charset="0"/>
              </a:rPr>
              <a:t>	</a:t>
            </a:r>
            <a:r>
              <a:rPr lang="en-GB" sz="700" dirty="0">
                <a:latin typeface="Comic Sans MS" panose="030F0702030302020204" pitchFamily="66" charset="0"/>
              </a:rPr>
              <a:t>childish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F84AC-4D0D-4637-B77F-B17B08E796C9}"/>
              </a:ext>
            </a:extLst>
          </p:cNvPr>
          <p:cNvSpPr txBox="1"/>
          <p:nvPr/>
        </p:nvSpPr>
        <p:spPr>
          <a:xfrm>
            <a:off x="4572000" y="3857633"/>
            <a:ext cx="187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riche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tasty/rich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gras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greasy</a:t>
            </a:r>
          </a:p>
          <a:p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sec / </a:t>
            </a:r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sèche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dry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salé</a:t>
            </a:r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/e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salty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armère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bitter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mauvais</a:t>
            </a:r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pour la santé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unhealthy</a:t>
            </a:r>
            <a:endParaRPr lang="en-GB" sz="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DF06E-7ED3-4DDE-8C4C-380176EC3FD9}"/>
              </a:ext>
            </a:extLst>
          </p:cNvPr>
          <p:cNvSpPr txBox="1"/>
          <p:nvPr/>
        </p:nvSpPr>
        <p:spPr>
          <a:xfrm>
            <a:off x="1875925" y="4801876"/>
            <a:ext cx="187650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700" b="1" dirty="0">
                <a:latin typeface="Comic Sans MS" panose="030F0702030302020204" pitchFamily="66" charset="0"/>
              </a:rPr>
              <a:t>démodé/e 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old fashioned</a:t>
            </a:r>
          </a:p>
          <a:p>
            <a:pPr marL="0" indent="0">
              <a:buFont typeface="+mj-lt"/>
              <a:buNone/>
            </a:pP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petit /e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small </a:t>
            </a:r>
          </a:p>
          <a:p>
            <a:pPr marL="0" indent="0">
              <a:buFont typeface="+mj-lt"/>
              <a:buNone/>
            </a:pP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laid /e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ugly</a:t>
            </a:r>
          </a:p>
          <a:p>
            <a:pPr marL="0" indent="0">
              <a:buFont typeface="+mj-lt"/>
              <a:buNone/>
            </a:pP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Vieux 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old</a:t>
            </a:r>
          </a:p>
          <a:p>
            <a:pPr marL="0" indent="0">
              <a:buFont typeface="+mj-lt"/>
              <a:buNone/>
            </a:pP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bon </a:t>
            </a: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marché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cheap</a:t>
            </a:r>
          </a:p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joli</a:t>
            </a: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 e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pretty </a:t>
            </a:r>
          </a:p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luxueux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luxurious</a:t>
            </a:r>
            <a:endParaRPr lang="en-GB" sz="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14A985-4613-4510-88D6-61829C7D60F4}"/>
              </a:ext>
            </a:extLst>
          </p:cNvPr>
          <p:cNvSpPr txBox="1"/>
          <p:nvPr/>
        </p:nvSpPr>
        <p:spPr>
          <a:xfrm>
            <a:off x="1642268" y="6099947"/>
            <a:ext cx="187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moderne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modern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bruyant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noisy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ennuyeux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euse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boring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industriel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/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lle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industrial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connu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(e) pour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… - known for…</a:t>
            </a:r>
          </a:p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BB34EC-D3DD-46A3-88EA-69096D4667C3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0038FA-7BBA-48B1-821B-DB675BE377BB}"/>
              </a:ext>
            </a:extLst>
          </p:cNvPr>
          <p:cNvSpPr txBox="1"/>
          <p:nvPr/>
        </p:nvSpPr>
        <p:spPr>
          <a:xfrm>
            <a:off x="6243093" y="592622"/>
            <a:ext cx="2651760" cy="1035027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50" dirty="0">
                <a:latin typeface="Comic Sans MS" panose="030F0702030302020204" pitchFamily="66" charset="0"/>
              </a:rPr>
              <a:t>Adjectives in French MUST agree (match) in number (singular/plural) and gender (masculine/feminine) the thing they are describing.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6000F8-B552-4D1F-BF36-DD1B4991E9E7}"/>
              </a:ext>
            </a:extLst>
          </p:cNvPr>
          <p:cNvSpPr txBox="1"/>
          <p:nvPr/>
        </p:nvSpPr>
        <p:spPr>
          <a:xfrm>
            <a:off x="6243093" y="1720480"/>
            <a:ext cx="2651760" cy="1223412"/>
          </a:xfrm>
          <a:prstGeom prst="rect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Comic Sans MS" panose="030F0702030302020204" pitchFamily="66" charset="0"/>
              </a:rPr>
              <a:t>If it is regular all you need to do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add -e to the end to get the feminine singular form, </a:t>
            </a:r>
            <a:r>
              <a:rPr lang="en-GB" sz="1050" dirty="0" err="1">
                <a:latin typeface="Comic Sans MS" panose="030F0702030302020204" pitchFamily="66" charset="0"/>
              </a:rPr>
              <a:t>eg</a:t>
            </a:r>
            <a:r>
              <a:rPr lang="en-GB" sz="1050" dirty="0">
                <a:latin typeface="Comic Sans MS" panose="030F0702030302020204" pitchFamily="66" charset="0"/>
              </a:rPr>
              <a:t> petite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add -s for the masculine plural form, </a:t>
            </a:r>
            <a:r>
              <a:rPr lang="en-GB" sz="1050" dirty="0" err="1">
                <a:latin typeface="Comic Sans MS" panose="030F0702030302020204" pitchFamily="66" charset="0"/>
              </a:rPr>
              <a:t>eg</a:t>
            </a:r>
            <a:r>
              <a:rPr lang="en-GB" sz="1050" dirty="0">
                <a:latin typeface="Comic Sans MS" panose="030F0702030302020204" pitchFamily="66" charset="0"/>
              </a:rPr>
              <a:t> petits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add -es for the feminine plural form, </a:t>
            </a:r>
            <a:r>
              <a:rPr lang="en-GB" sz="1050" dirty="0" err="1">
                <a:latin typeface="Comic Sans MS" panose="030F0702030302020204" pitchFamily="66" charset="0"/>
              </a:rPr>
              <a:t>eg</a:t>
            </a:r>
            <a:r>
              <a:rPr lang="en-GB" sz="1050" dirty="0">
                <a:latin typeface="Comic Sans MS" panose="030F0702030302020204" pitchFamily="66" charset="0"/>
              </a:rPr>
              <a:t> petites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4864A8A-64B1-462D-9B91-1CCD7F9F8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61109"/>
              </p:ext>
            </p:extLst>
          </p:nvPr>
        </p:nvGraphicFramePr>
        <p:xfrm>
          <a:off x="6256718" y="3117735"/>
          <a:ext cx="28575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25797130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55916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51328657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6496331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121882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8397474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Masc. sing.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Fem. sing.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Masc. </a:t>
                      </a:r>
                      <a:r>
                        <a:rPr lang="en-GB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plur</a:t>
                      </a: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Fem. </a:t>
                      </a:r>
                      <a:r>
                        <a:rPr lang="en-GB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plur</a:t>
                      </a: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594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60938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Adjectives ending in </a:t>
                      </a:r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-d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grand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grande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grands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grandes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tall/big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73216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Adjectives ending in </a:t>
                      </a:r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content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contente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contents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contentes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happy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58816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Adjectives ending in </a:t>
                      </a:r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prochain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prochaine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prochains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prochaines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next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44362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Adjectives ending in </a:t>
                      </a:r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-é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fatigué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fatiguée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fatigués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fatiguées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tired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862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Adjectives ending in </a:t>
                      </a:r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-u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bleu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bleue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bleus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bleues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blue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79007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Adjectives ending in </a:t>
                      </a:r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-i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joli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jolie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jolis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jolies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pretty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4621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Adjectives ending in </a:t>
                      </a:r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-r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noir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noire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noirs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noires</a:t>
                      </a:r>
                      <a:endParaRPr lang="en-GB" sz="700" b="0" i="1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black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80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5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CCE00-597A-4634-AB3D-2779F92EE1E4}"/>
              </a:ext>
            </a:extLst>
          </p:cNvPr>
          <p:cNvSpPr/>
          <p:nvPr/>
        </p:nvSpPr>
        <p:spPr>
          <a:xfrm>
            <a:off x="285750" y="257175"/>
            <a:ext cx="8582025" cy="6343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44248-D277-429A-A847-5A2C4429E10E}"/>
              </a:ext>
            </a:extLst>
          </p:cNvPr>
          <p:cNvSpPr/>
          <p:nvPr/>
        </p:nvSpPr>
        <p:spPr>
          <a:xfrm>
            <a:off x="386408" y="361336"/>
            <a:ext cx="8371184" cy="613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B579CA1-A29F-4CEC-B534-220EDF235208}"/>
              </a:ext>
            </a:extLst>
          </p:cNvPr>
          <p:cNvSpPr txBox="1"/>
          <p:nvPr/>
        </p:nvSpPr>
        <p:spPr>
          <a:xfrm>
            <a:off x="716474" y="0"/>
            <a:ext cx="7673764" cy="32825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dirty="0">
                <a:effectLst/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rc_mi" descr="Image result for family clipart">
            <a:hlinkClick r:id="rId2" tgtFrame="&quot;_blank&quot;"/>
            <a:extLst>
              <a:ext uri="{FF2B5EF4-FFF2-40B4-BE49-F238E27FC236}">
                <a16:creationId xmlns:a16="http://schemas.microsoft.com/office/drawing/2014/main" id="{80E6A3E1-1F9C-4023-BA49-4586EE2E5C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37" y="2269583"/>
            <a:ext cx="2464401" cy="15673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A4F25-35AB-4910-A8CF-E425510E8719}"/>
              </a:ext>
            </a:extLst>
          </p:cNvPr>
          <p:cNvSpPr txBox="1"/>
          <p:nvPr/>
        </p:nvSpPr>
        <p:spPr>
          <a:xfrm>
            <a:off x="716474" y="4374292"/>
            <a:ext cx="332418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  <a:latin typeface="Patchwork Stitchlings" panose="03000600000000000000" pitchFamily="66" charset="0"/>
              </a:rPr>
              <a:t>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3C7B78-AFAF-4AB2-A32F-377923B62DA2}"/>
              </a:ext>
            </a:extLst>
          </p:cNvPr>
          <p:cNvSpPr txBox="1"/>
          <p:nvPr/>
        </p:nvSpPr>
        <p:spPr>
          <a:xfrm>
            <a:off x="4275658" y="4287794"/>
            <a:ext cx="4164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Topics: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Me, my family and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Free time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Health and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Technology in everyday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Environment and social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Phone clipart mobile phone, Phone mobile phone Transparent FREE ...">
            <a:extLst>
              <a:ext uri="{FF2B5EF4-FFF2-40B4-BE49-F238E27FC236}">
                <a16:creationId xmlns:a16="http://schemas.microsoft.com/office/drawing/2014/main" id="{F0CC4213-0AF1-4D96-B872-8F4041F4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86" y="2269584"/>
            <a:ext cx="1200410" cy="8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TV Cliparts, Download Free Clip Art, Free Clip Art on Clipart ...">
            <a:extLst>
              <a:ext uri="{FF2B5EF4-FFF2-40B4-BE49-F238E27FC236}">
                <a16:creationId xmlns:a16="http://schemas.microsoft.com/office/drawing/2014/main" id="{FAA8705C-77D4-4B44-AC10-9B1E668B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4" y="1799591"/>
            <a:ext cx="1556952" cy="11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sic | PAMIS">
            <a:extLst>
              <a:ext uri="{FF2B5EF4-FFF2-40B4-BE49-F238E27FC236}">
                <a16:creationId xmlns:a16="http://schemas.microsoft.com/office/drawing/2014/main" id="{D36FEEF1-284F-48BE-B8F3-FB68DE63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47" y="3339733"/>
            <a:ext cx="1840954" cy="10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 art images for wedding free wedding clipart wedding image ...">
            <a:extLst>
              <a:ext uri="{FF2B5EF4-FFF2-40B4-BE49-F238E27FC236}">
                <a16:creationId xmlns:a16="http://schemas.microsoft.com/office/drawing/2014/main" id="{4F2E55C4-C22C-43AC-A006-65796A3F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02" y="2053215"/>
            <a:ext cx="1297735" cy="11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A02393-3137-4D66-86C8-11849B044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036" y="2496729"/>
            <a:ext cx="1169019" cy="15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6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72766"/>
              </p:ext>
            </p:extLst>
          </p:nvPr>
        </p:nvGraphicFramePr>
        <p:xfrm>
          <a:off x="150744" y="2350006"/>
          <a:ext cx="5868170" cy="190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020724">
                  <a:extLst>
                    <a:ext uri="{9D8B030D-6E8A-4147-A177-3AD203B41FA5}">
                      <a16:colId xmlns:a16="http://schemas.microsoft.com/office/drawing/2014/main" val="3565070104"/>
                    </a:ext>
                  </a:extLst>
                </a:gridCol>
                <a:gridCol w="673395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1111102862"/>
                    </a:ext>
                  </a:extLst>
                </a:gridCol>
                <a:gridCol w="3548411">
                  <a:extLst>
                    <a:ext uri="{9D8B030D-6E8A-4147-A177-3AD203B41FA5}">
                      <a16:colId xmlns:a16="http://schemas.microsoft.com/office/drawing/2014/main" val="2233705343"/>
                    </a:ext>
                  </a:extLst>
                </a:gridCol>
              </a:tblGrid>
              <a:tr h="168188">
                <a:tc rowSpan="5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Physical descriptions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am</a:t>
                      </a:r>
                    </a:p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 es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is</a:t>
                      </a:r>
                    </a:p>
                    <a:p>
                      <a:pPr algn="l"/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sont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they are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chauve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bald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tall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petit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short            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fat       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mince-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slim           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858453"/>
                  </a:ext>
                </a:extLst>
              </a:tr>
              <a:tr h="1231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</a:t>
                      </a:r>
                    </a:p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has</a:t>
                      </a:r>
                    </a:p>
                    <a:p>
                      <a:pPr algn="l"/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ont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they have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yeux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 eyes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bleus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blue   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marron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brown   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green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80530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7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cheveux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hair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châtains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dark brown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blonds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blonde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bruns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brown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red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frisés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curly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lisses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straight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ondulés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wavy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courts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short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longs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long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fine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brosse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spiky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01717"/>
                  </a:ext>
                </a:extLst>
              </a:tr>
              <a:tr h="12319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7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peau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claire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foncée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fair/dark skin   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grandes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dents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big teeth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taches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rousseur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freckles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tatouage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tattoo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8252"/>
                  </a:ext>
                </a:extLst>
              </a:tr>
              <a:tr h="303153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porte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wear/ have</a:t>
                      </a:r>
                    </a:p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porte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wears/has</a:t>
                      </a:r>
                    </a:p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Nous 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portons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we wear/have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 lunettes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glasses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barbe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beard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moustache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moustache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96628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6376507" y="3382687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30968" y="3028917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34493" y="-349156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La </a:t>
            </a:r>
            <a:r>
              <a:rPr lang="en-GB" b="1" dirty="0" err="1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famille</a:t>
            </a:r>
            <a:endParaRPr lang="en-GB" b="1" dirty="0">
              <a:solidFill>
                <a:srgbClr val="00B05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C3779A-E1DC-4FD3-94ED-250D346E4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97366"/>
              </p:ext>
            </p:extLst>
          </p:nvPr>
        </p:nvGraphicFramePr>
        <p:xfrm>
          <a:off x="6158714" y="775100"/>
          <a:ext cx="2834542" cy="495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m'appelle María et j'ai quinze ans.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 name is Maria and I am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15.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J'ai les cheveux longs et blonds et je ne suis ni grand ni petit.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have long blond hair and I’m neither tall nor short.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 j'avais l'occasion, je voudrais avoir un tatouage mais je le ferai quand je serai plus âgé(e).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I had the option I would like to have a tattoo but I will do it when I’m older.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Nous sommes cinq dans ma famille.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family there are five people.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 général, je dirais que je m'entends bien avec mes parents même s'ils sont stricts parfois.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general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 would say that I get on well with my parents even though they are strict sometimes.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ressemble beaucoup à ma mère. Nous avons toutes les deux les cheveux bruns.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look a lot like my mum.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We both have brown hair.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Nous nous entendons aussi très bien car nous avons beaucoup en commun et elle me soutient toujours.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Also, we get on really well because we have a lot in common and she always supports me.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Avant, j'adorais ma petite sœur mais maintenant je la trouve ennuyeuse et elle ne garde jamais mes secrets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Before I loved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my little sister but now I find her annoying and she never keeps my secrets.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 moi, un bon ami doit être compréhensif et je pense qu'il est important que nous ayons des intérêts communs, par exemple la musique.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 me a good friend should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 understanding and I believe that it’s important that we have common interests, for example music.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pense être une bonne amie car je soutiens toujours mes amis et je donne de bons conseils.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believe that I am a good friend because I always support my friends and I give good advice.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179530" y="5869983"/>
            <a:ext cx="283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family and relationships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61111" y="5733962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631779" y="5733962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424259" y="5734124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68A2E5-5773-416D-BFEC-2831D947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41153"/>
              </p:ext>
            </p:extLst>
          </p:nvPr>
        </p:nvGraphicFramePr>
        <p:xfrm>
          <a:off x="150744" y="775100"/>
          <a:ext cx="2993982" cy="157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5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684347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51895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Family members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beau-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père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stepdad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belle-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mère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stepmom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demi-frère/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sœur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stepbrother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sister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oncle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uncle                           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petit-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fils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grandson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tante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aunt                      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petite–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fille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grand-daughter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cousin (m)-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cousin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(m)   petit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ami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(e) boy/girl friend  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cousine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(f) -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cousin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(f)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arrière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-grand-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père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great-grandfather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arrière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-grand-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mère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great-grandmother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neveu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nephew                    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mari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husband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niece-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niece                         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femme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wife       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fils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son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fille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daughter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34BA4E-1CE0-4B5D-8BA4-6A95B1582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41250"/>
              </p:ext>
            </p:extLst>
          </p:nvPr>
        </p:nvGraphicFramePr>
        <p:xfrm>
          <a:off x="139800" y="4313888"/>
          <a:ext cx="5861846" cy="17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98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019909">
                  <a:extLst>
                    <a:ext uri="{9D8B030D-6E8A-4147-A177-3AD203B41FA5}">
                      <a16:colId xmlns:a16="http://schemas.microsoft.com/office/drawing/2014/main" val="3565070104"/>
                    </a:ext>
                  </a:extLst>
                </a:gridCol>
                <a:gridCol w="354373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668671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Family relationships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m’entends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 avec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get on well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m’amuse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 avec…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have fun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…..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manque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I miss</a:t>
                      </a:r>
                    </a:p>
                    <a:p>
                      <a:pPr algn="l"/>
                      <a:endParaRPr lang="en-GB" sz="7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soutient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                     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supports me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m'accepte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accepts me as I am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me fait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                     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makes me laugh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connaît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knows me well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ne me critique jamais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never criticizes me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garde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tous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secrets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keeps all my secrets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avons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beaucoup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commun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have a lot in common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conseils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gives me advice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vérité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tells me the truth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58453"/>
                  </a:ext>
                </a:extLst>
              </a:tr>
              <a:tr h="394020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m’entends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avec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don’t get on well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me dispute avec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I argue with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ai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am fed up of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juge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                     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judges me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traite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enfant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treats me like a child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ne me laisse pas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sortir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doesn't let me go out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ne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liberté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doesn't give me freedom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Il/Elle me critique	                     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criticizes me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9662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11C7DF-7967-4279-B7DD-35779AAEB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023760"/>
              </p:ext>
            </p:extLst>
          </p:nvPr>
        </p:nvGraphicFramePr>
        <p:xfrm>
          <a:off x="3179872" y="775100"/>
          <a:ext cx="2834542" cy="143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46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54139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430988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good friend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bon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ami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quelqu'un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qui…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good friend is someone who…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soutient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supports you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t'écoute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listens to you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connaît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knows you well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t'accepte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tel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accepts you as you are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t'aime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beaucoup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loves you a lot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donne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conseils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gives you advice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fait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makes you laugh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pense être un bon ami/une bonne amie parce que… </a:t>
                      </a:r>
                      <a:r>
                        <a:rPr lang="fr-FR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</a:t>
                      </a:r>
                      <a:r>
                        <a:rPr lang="fr-FR" sz="75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think</a:t>
                      </a:r>
                      <a:r>
                        <a:rPr lang="fr-FR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 </a:t>
                      </a:r>
                      <a:r>
                        <a:rPr lang="fr-FR" sz="75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</a:t>
                      </a:r>
                      <a:r>
                        <a:rPr lang="fr-FR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good </a:t>
                      </a:r>
                      <a:r>
                        <a:rPr lang="fr-FR" sz="75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friend</a:t>
                      </a:r>
                      <a:r>
                        <a:rPr lang="fr-FR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75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</a:t>
                      </a:r>
                      <a:r>
                        <a:rPr lang="fr-FR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C2B352-BBC3-4E7D-AACC-96F9A73A4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57381"/>
              </p:ext>
            </p:extLst>
          </p:nvPr>
        </p:nvGraphicFramePr>
        <p:xfrm>
          <a:off x="139800" y="6138852"/>
          <a:ext cx="5861846" cy="65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27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555541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56491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Wow!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seulement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j'avais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frère/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sœur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only I had a brother/sister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disputons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et chat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fight like cat and dog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sommes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inséparables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We're inseparable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 que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j'aime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plus,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c'est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que...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thing I like the most is (that)...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 que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j'aime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moins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c'est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que...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thing I like the least is (that)...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6857CBA-665E-4E65-BE3E-F8FFBD7597D7}"/>
              </a:ext>
            </a:extLst>
          </p:cNvPr>
          <p:cNvSpPr txBox="1"/>
          <p:nvPr/>
        </p:nvSpPr>
        <p:spPr>
          <a:xfrm>
            <a:off x="4127484" y="239293"/>
            <a:ext cx="6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Family members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350826-E169-41EF-A19E-C0B93508B688}"/>
              </a:ext>
            </a:extLst>
          </p:cNvPr>
          <p:cNvSpPr txBox="1"/>
          <p:nvPr/>
        </p:nvSpPr>
        <p:spPr>
          <a:xfrm>
            <a:off x="5568813" y="239293"/>
            <a:ext cx="77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Physical descriptions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38D47D-8073-4767-97F8-E2C73CBC8D4E}"/>
              </a:ext>
            </a:extLst>
          </p:cNvPr>
          <p:cNvSpPr txBox="1"/>
          <p:nvPr/>
        </p:nvSpPr>
        <p:spPr>
          <a:xfrm>
            <a:off x="7132805" y="239864"/>
            <a:ext cx="83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Family relationships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0F0C3-DC28-4D9C-B625-764E8A39E1F7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A8ABFF-E099-4D97-AC03-F4280BB6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768" y="37290"/>
            <a:ext cx="685077" cy="6850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308FA9-6BCC-40E6-90B7-137C83387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21" y="39051"/>
            <a:ext cx="685077" cy="6850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24C78D-4EBE-4D5F-9D5B-BB4D83B1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28" y="32791"/>
            <a:ext cx="685077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7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31937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Le temps libre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136474" y="6358795"/>
            <a:ext cx="283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hobbies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18055" y="6097995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588723" y="6097995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381203" y="6098157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51174"/>
              </p:ext>
            </p:extLst>
          </p:nvPr>
        </p:nvGraphicFramePr>
        <p:xfrm>
          <a:off x="74096" y="655630"/>
          <a:ext cx="5889394" cy="245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858388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102349406"/>
                    </a:ext>
                  </a:extLst>
                </a:gridCol>
                <a:gridCol w="429503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  <a:gridCol w="1501737">
                  <a:extLst>
                    <a:ext uri="{9D8B030D-6E8A-4147-A177-3AD203B41FA5}">
                      <a16:colId xmlns:a16="http://schemas.microsoft.com/office/drawing/2014/main" val="181372695"/>
                    </a:ext>
                  </a:extLst>
                </a:gridCol>
              </a:tblGrid>
              <a:tr h="656261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Activities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l’habitude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de..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tend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J’adore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love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like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préfère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prefer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 passion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c’est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..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my passion is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reposer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relaxing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écouter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musique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listening to music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faire du sport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doing sport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au cinema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going to the cinema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lire des livres/magazines/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journaux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reading books/magazines/papers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sortir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avec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going out with friends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rencontrer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meeting with friends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faire du shopping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going shopping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faire du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vélo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/du skateboard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riding my bike/skateboard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utiliser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l'ordinateur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using the computer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regarder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television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watching tv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aux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jeux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 playing video games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cuisiner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cooking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</a:p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</a:p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étant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donné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c’est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it is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marrant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fun              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divertissant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entertaining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relaxant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relaxing      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sain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healthy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ennuyeux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boring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malsain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unhealthy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addictif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addictive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848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à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I’m addicted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m’aide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à me relaxer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helps me to relax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fait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makes me laugh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m’aide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à tout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oublier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helps me to forget everything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besoin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contacte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avec 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autres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need to have contact with other people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m’ennuie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à mort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bores me to death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m’interesse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doesn’t interest me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02307"/>
                  </a:ext>
                </a:extLst>
              </a:tr>
              <a:tr h="1080286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ne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supporte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can’t stand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horreur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can’t stand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détèste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adicto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I’m addicted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relajarme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helps me to relax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reír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makes me laugh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olvidarme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–it helps me to forget everything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necesito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comunicarme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need to have contact with other people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aburre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ostra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bores me to death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interesa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doesn’t interest me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3211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77477"/>
              </p:ext>
            </p:extLst>
          </p:nvPr>
        </p:nvGraphicFramePr>
        <p:xfrm>
          <a:off x="6136474" y="655630"/>
          <a:ext cx="2834542" cy="5503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54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Pendant mon temps libre, j'ai l'habitude de me reposer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free time I tend to relax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 parfois de rencontrer des amis au centre -ville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or, sometimes, meet my friends in town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pour faire du shopping car c'est amusant.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go shopping because it’s entertaining.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À mon avis, sortir avec mes amis me fait rire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opinion, going out with my friends makes me laugh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 m'aide à tout oublier,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helps me to forget everything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cependant, je ne fais jamais de vélo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however I never ride my bike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96042"/>
                  </a:ext>
                </a:extLst>
              </a:tr>
              <a:tr h="288788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 ça m'ennuie à mort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it bores me to death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même si je sais que c'est bon pour la santé.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although I know that it’s healthy.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2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plus, j'adore écouter de la musique et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Moreover, I love listening to music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j'ai l'habitude d'écouter la musique d'</a:t>
                      </a:r>
                      <a:r>
                        <a:rPr lang="fr-FR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Adele</a:t>
                      </a:r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tend to listen to Adele’s music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 qu'elle chante bien et j'aime les paroles.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she sings well and I love the lyrics.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ne joue pas d'un instrument, mais à l'avenir, 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don’t play an instrument but in the future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vais apprendre à jouer de la batterie.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going to learn to play the drums.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Quand j'étais jeune, j'étais supporter du FC Barcelone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I was younger I was a fan of Barcelona FC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 que je jouais beaucoup au football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I played loads of football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3967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mais ce n'est plus le cas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I don’t anymore.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602984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fr-FR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Maintenant, je préfère regarder un match.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Now I prefer to watch a match.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147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E4242E-9E46-4861-B821-71399566A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40313"/>
              </p:ext>
            </p:extLst>
          </p:nvPr>
        </p:nvGraphicFramePr>
        <p:xfrm>
          <a:off x="74096" y="3193706"/>
          <a:ext cx="5889394" cy="208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809344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642026">
                  <a:extLst>
                    <a:ext uri="{9D8B030D-6E8A-4147-A177-3AD203B41FA5}">
                      <a16:colId xmlns:a16="http://schemas.microsoft.com/office/drawing/2014/main" val="3102349406"/>
                    </a:ext>
                  </a:extLst>
                </a:gridCol>
                <a:gridCol w="1884358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</a:tblGrid>
              <a:tr h="710525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Music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J’adore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écouter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love to listen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l’habitude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d’écouter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tend to listen to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soul/du rap/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dance/ du hip-hop/de la pop/du rock/du  jazz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musique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classique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électronique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musique de…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…’s music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parce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étant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donné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ça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du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rythme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has rhythm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j’adore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les paroles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love the lyrics</a:t>
                      </a:r>
                    </a:p>
                    <a:p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chante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…sings well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394195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play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plays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jouent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they play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clavier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keyboard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flûte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flute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piano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piano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trompette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trumpet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batterie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drums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guitare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the guitar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42570"/>
                  </a:ext>
                </a:extLst>
              </a:tr>
              <a:tr h="49963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Aller à un concert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attend a concert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 chanteur / ma chanteuse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préférée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my favourite singer is…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Chanter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sing          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groupe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préféré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my favourite band is…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canción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song   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espectáculo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show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cantante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singer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mundial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world tour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33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01C8EC-FE0E-4D86-A0F2-EAEEE9846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24568"/>
              </p:ext>
            </p:extLst>
          </p:nvPr>
        </p:nvGraphicFramePr>
        <p:xfrm>
          <a:off x="74096" y="5016088"/>
          <a:ext cx="5889394" cy="1820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2368505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02349406"/>
                    </a:ext>
                  </a:extLst>
                </a:gridCol>
                <a:gridCol w="1662423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</a:tblGrid>
              <a:tr h="710525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Sport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J’étais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was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un(e) amateur/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amatrice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fan of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un(e) supporter de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fan of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un(e)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fanatique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	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_____ fanatic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membre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d'un club de…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member of a ____ club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Random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courir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run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s’entraîner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train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marquer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but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score a goal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participer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participate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match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match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saison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season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394195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I play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 badminton/football/rugby/tennis/hockey/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criquet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/baseball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 handball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handball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basketball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basketball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volleyball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volleyball     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42570"/>
                  </a:ext>
                </a:extLst>
              </a:tr>
              <a:tr h="49963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do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 judo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judo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du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karaté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karate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l’athlétisme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athletics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danse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dance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boxe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boxing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ciclisme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cycling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l’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équitation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horseriding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de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escalade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climbing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gymnastique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gymnastics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natation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swimming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rame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rowing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voile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sailing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patinage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sur glace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ice skating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 tire à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l’arc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archery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canoë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canoeing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33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59437-8BDA-4DCD-B65D-9EAA509E2414}"/>
              </a:ext>
            </a:extLst>
          </p:cNvPr>
          <p:cNvSpPr txBox="1"/>
          <p:nvPr/>
        </p:nvSpPr>
        <p:spPr>
          <a:xfrm>
            <a:off x="5874018" y="170297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Activities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FB4F5-DD5A-4CB0-9C7F-F5B85EA48C42}"/>
              </a:ext>
            </a:extLst>
          </p:cNvPr>
          <p:cNvSpPr txBox="1"/>
          <p:nvPr/>
        </p:nvSpPr>
        <p:spPr>
          <a:xfrm>
            <a:off x="7196420" y="164040"/>
            <a:ext cx="68507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Sports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D6305-8E76-416B-B3CA-781E2344D074}"/>
              </a:ext>
            </a:extLst>
          </p:cNvPr>
          <p:cNvSpPr txBox="1"/>
          <p:nvPr/>
        </p:nvSpPr>
        <p:spPr>
          <a:xfrm>
            <a:off x="8733272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7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C25A28-6248-4939-A8A6-3FBC2DB9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140" y="39956"/>
            <a:ext cx="604777" cy="604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9D6DF5-0EE6-4197-A706-276F94754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417" y="24034"/>
            <a:ext cx="604776" cy="604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74BF7A-BFE9-4BBE-B8DE-41A94E58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196" y="24034"/>
            <a:ext cx="604776" cy="6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12a9ac-6e98-4d8b-9740-54121b75eb0e" xsi:nil="true"/>
    <lcf76f155ced4ddcb4097134ff3c332f xmlns="7f80734b-e339-4b19-a7b8-973a47cdd4d0">
      <Terms xmlns="http://schemas.microsoft.com/office/infopath/2007/PartnerControls"/>
    </lcf76f155ced4ddcb4097134ff3c332f>
    <SharedWithUsers xmlns="7312a9ac-6e98-4d8b-9740-54121b75eb0e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1C111B2721D49B502B333CF7D71D3" ma:contentTypeVersion="17" ma:contentTypeDescription="Create a new document." ma:contentTypeScope="" ma:versionID="469cbccf9c285d8cd12506c99f693241">
  <xsd:schema xmlns:xsd="http://www.w3.org/2001/XMLSchema" xmlns:xs="http://www.w3.org/2001/XMLSchema" xmlns:p="http://schemas.microsoft.com/office/2006/metadata/properties" xmlns:ns2="7f80734b-e339-4b19-a7b8-973a47cdd4d0" xmlns:ns3="7312a9ac-6e98-4d8b-9740-54121b75eb0e" targetNamespace="http://schemas.microsoft.com/office/2006/metadata/properties" ma:root="true" ma:fieldsID="c8f683989479493173bfcd4fa478d384" ns2:_="" ns3:_="">
    <xsd:import namespace="7f80734b-e339-4b19-a7b8-973a47cdd4d0"/>
    <xsd:import namespace="7312a9ac-6e98-4d8b-9740-54121b75e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0734b-e339-4b19-a7b8-973a47cdd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2a9ac-6e98-4d8b-9740-54121b75eb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19641c3-becb-48e9-ba2b-4c8612adf3c8}" ma:internalName="TaxCatchAll" ma:showField="CatchAllData" ma:web="7312a9ac-6e98-4d8b-9740-54121b75eb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B3E00C-949D-4697-9171-57B3EE24C5A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f80734b-e339-4b19-a7b8-973a47cdd4d0"/>
    <ds:schemaRef ds:uri="http://purl.org/dc/elements/1.1/"/>
    <ds:schemaRef ds:uri="http://schemas.microsoft.com/office/2006/metadata/properties"/>
    <ds:schemaRef ds:uri="7312a9ac-6e98-4d8b-9740-54121b75eb0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B6F1FC-2ADE-407C-BADF-58D4412E9875}"/>
</file>

<file path=customXml/itemProps3.xml><?xml version="1.0" encoding="utf-8"?>
<ds:datastoreItem xmlns:ds="http://schemas.openxmlformats.org/officeDocument/2006/customXml" ds:itemID="{9E094E42-FCE8-4C1A-9C2D-017F5772D9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26965</TotalTime>
  <Words>10946</Words>
  <Application>Microsoft Office PowerPoint</Application>
  <PresentationFormat>On-screen Show (4:3)</PresentationFormat>
  <Paragraphs>1781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Inherit</vt:lpstr>
      <vt:lpstr>Patchwork Stitchlings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Foy</dc:creator>
  <cp:lastModifiedBy>LZaffuto</cp:lastModifiedBy>
  <cp:revision>280</cp:revision>
  <dcterms:created xsi:type="dcterms:W3CDTF">2020-06-13T14:28:49Z</dcterms:created>
  <dcterms:modified xsi:type="dcterms:W3CDTF">2024-05-13T11:01:56Z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0x010100DB31C111B2721D49B502B333CF7D71D3</vt:lpwstr>
  </property>
  <property fmtid="{D5CDD505-2E9C-101B-9397-08002B2CF9AE}" pid="3" name="Order">
    <vt:r8>10636500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