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66" r:id="rId3"/>
    <p:sldId id="270" r:id="rId4"/>
    <p:sldId id="265" r:id="rId5"/>
    <p:sldId id="257" r:id="rId6"/>
    <p:sldId id="271" r:id="rId7"/>
    <p:sldId id="269" r:id="rId8"/>
    <p:sldId id="272" r:id="rId9"/>
    <p:sldId id="273" r:id="rId10"/>
    <p:sldId id="258" r:id="rId11"/>
    <p:sldId id="268" r:id="rId12"/>
    <p:sldId id="261" r:id="rId13"/>
    <p:sldId id="274" r:id="rId14"/>
    <p:sldId id="259" r:id="rId15"/>
    <p:sldId id="260" r:id="rId16"/>
    <p:sldId id="280" r:id="rId17"/>
    <p:sldId id="281" r:id="rId18"/>
    <p:sldId id="276" r:id="rId19"/>
    <p:sldId id="277" r:id="rId20"/>
    <p:sldId id="278" r:id="rId21"/>
    <p:sldId id="279" r:id="rId22"/>
    <p:sldId id="267" r:id="rId23"/>
    <p:sldId id="282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5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7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4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6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3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ominicoscoval.org/en/our-school.html#:~:text=The%20Convent%20of%20San%20Vicente,article%2027%20of%20the%20Constitution.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CC9611-AF97-7087-0C7E-B332A3D51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endParaRPr lang="en-GB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8575-A08E-B93E-1364-8EDE824AC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4909456"/>
            <a:ext cx="5414255" cy="1780267"/>
          </a:xfrm>
        </p:spPr>
        <p:txBody>
          <a:bodyPr>
            <a:normAutofit fontScale="92500" lnSpcReduction="20000"/>
          </a:bodyPr>
          <a:lstStyle/>
          <a:p>
            <a:r>
              <a:rPr lang="en-GB" sz="4000" b="1" i="1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P7 Valencia Trip </a:t>
            </a:r>
          </a:p>
          <a:p>
            <a:r>
              <a:rPr lang="en-GB" sz="4000" b="1" i="1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22</a:t>
            </a:r>
            <a:r>
              <a:rPr lang="en-GB" sz="4000" b="1" i="1" baseline="30000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nd - </a:t>
            </a:r>
            <a:r>
              <a:rPr lang="en-GB" sz="4000" b="1" i="1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26</a:t>
            </a:r>
            <a:r>
              <a:rPr lang="en-GB" sz="4000" b="1" i="1" baseline="30000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4000" b="1" i="1" dirty="0">
                <a:solidFill>
                  <a:srgbClr val="0070C0">
                    <a:alpha val="80000"/>
                  </a:srgbClr>
                </a:solidFill>
                <a:latin typeface="Century Gothic" panose="020B0502020202020204" pitchFamily="34" charset="0"/>
              </a:rPr>
              <a:t> February 2026</a:t>
            </a:r>
          </a:p>
        </p:txBody>
      </p:sp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A1C597B5-C8FF-2250-6D0B-D52961C47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067" r="10416" b="1"/>
          <a:stretch>
            <a:fillRect/>
          </a:stretch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  <p:pic>
        <p:nvPicPr>
          <p:cNvPr id="6" name="Picture 5" descr="A colorful skyline with buildings and text&#10;&#10;AI-generated content may be incorrect.">
            <a:extLst>
              <a:ext uri="{FF2B5EF4-FFF2-40B4-BE49-F238E27FC236}">
                <a16:creationId xmlns:a16="http://schemas.microsoft.com/office/drawing/2014/main" id="{E81B4C31-0F6D-ED94-194A-E8C13631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30" y="689164"/>
            <a:ext cx="5601114" cy="4333731"/>
          </a:xfrm>
          <a:prstGeom prst="rect">
            <a:avLst/>
          </a:prstGeom>
        </p:spPr>
      </p:pic>
      <p:pic>
        <p:nvPicPr>
          <p:cNvPr id="8" name="Picture 7" descr="A red and yellow striped flag&#10;&#10;AI-generated content may be incorrect.">
            <a:extLst>
              <a:ext uri="{FF2B5EF4-FFF2-40B4-BE49-F238E27FC236}">
                <a16:creationId xmlns:a16="http://schemas.microsoft.com/office/drawing/2014/main" id="{2862B587-86B1-3E87-9E86-DA508E74F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056" y="1154403"/>
            <a:ext cx="2997354" cy="1549480"/>
          </a:xfrm>
          <a:prstGeom prst="rect">
            <a:avLst/>
          </a:prstGeom>
        </p:spPr>
      </p:pic>
      <p:pic>
        <p:nvPicPr>
          <p:cNvPr id="12" name="Picture 11" descr="A flag with a coat of arms and a crown&#10;&#10;AI-generated content may be incorrect.">
            <a:extLst>
              <a:ext uri="{FF2B5EF4-FFF2-40B4-BE49-F238E27FC236}">
                <a16:creationId xmlns:a16="http://schemas.microsoft.com/office/drawing/2014/main" id="{573DDF8B-7FB1-C8DF-464A-4BF31FB61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885" y="2905260"/>
            <a:ext cx="2997354" cy="18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9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Building with blue windows">
            <a:extLst>
              <a:ext uri="{FF2B5EF4-FFF2-40B4-BE49-F238E27FC236}">
                <a16:creationId xmlns:a16="http://schemas.microsoft.com/office/drawing/2014/main" id="{1C3A0C79-2B03-A625-C95E-055B37A5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14ED0B8-5CE6-4AC7-8B17-EA482227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29A6D1E-B2C5-4EA5-AE1C-38B013F2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9931AB8-CF9B-4AD8-AC1D-4C2601AAC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C2CCADA-1B82-43E3-833B-4060BE7F5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7F08988-F992-4294-949D-DDCE169A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5FC3C8-5C9D-43F8-9E30-080325769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C109A7-0606-445C-9BD7-D34D2D56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22D562A-981A-4601-A486-56FF6166F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ED2D30-01A5-481E-BC98-230A36B1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99B6A44-3E5B-4A1B-9F08-91A9AC7D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EAA436-3B60-4F4D-969C-F9E59166B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012AB3E-0EB0-401C-AEB9-1B11EBFA2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12C0EF1-16A8-43D3-BB08-6324EA2B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10C8DD8-4E78-4609-8B03-3B0370779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F743F9-1D19-4FF2-8251-F57CA383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B321D0-DFB6-4B6E-906B-988177945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06D4111-68A3-4087-9A9D-1929BD935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306072-4363-499C-81A5-02B06A7F0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D919DE-BA6B-4AFE-8C93-FE0D8613B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F5B730-8B89-4959-803E-A637FEE3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D62196-A255-462C-806B-4343D253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DB4585-EC2B-48C9-88AD-993DF150E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98895D7-763A-4933-9336-204257916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E65AD35-513F-4B81-B4DC-634963191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CC64BBD-6AF9-4976-B460-FFA23615C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F7C37CF-13E0-4F8F-9C0C-36F830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D31D96-DD3E-4B9F-8596-594BFBE8D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693F56F-BB6A-475E-9C1D-15F77F3B1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552F12-F557-4C88-869D-73EA86978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11692E3-49EE-410A-92E3-C182E8B30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A4744D7-5764-4D74-8DF2-28385F080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14" y="3733815"/>
            <a:ext cx="12208613" cy="3124184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A building with a beach in the background&#10;&#10;AI-generated content may be incorrect.">
            <a:extLst>
              <a:ext uri="{FF2B5EF4-FFF2-40B4-BE49-F238E27FC236}">
                <a16:creationId xmlns:a16="http://schemas.microsoft.com/office/drawing/2014/main" id="{852FA3A5-58B3-183D-8E94-3525804A16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73" t="3692"/>
          <a:stretch>
            <a:fillRect/>
          </a:stretch>
        </p:blipFill>
        <p:spPr>
          <a:xfrm>
            <a:off x="203750" y="67734"/>
            <a:ext cx="5492572" cy="3994037"/>
          </a:xfrm>
          <a:prstGeom prst="rect">
            <a:avLst/>
          </a:prstGeom>
        </p:spPr>
      </p:pic>
      <p:pic>
        <p:nvPicPr>
          <p:cNvPr id="8" name="Picture 7" descr="A building with many balconies&#10;&#10;AI-generated content may be incorrect.">
            <a:extLst>
              <a:ext uri="{FF2B5EF4-FFF2-40B4-BE49-F238E27FC236}">
                <a16:creationId xmlns:a16="http://schemas.microsoft.com/office/drawing/2014/main" id="{984C7ACF-D898-13EA-4C2D-7C314395C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729" y="-61191"/>
            <a:ext cx="3673853" cy="2508432"/>
          </a:xfrm>
          <a:prstGeom prst="rect">
            <a:avLst/>
          </a:prstGeom>
        </p:spPr>
      </p:pic>
      <p:pic>
        <p:nvPicPr>
          <p:cNvPr id="41" name="Picture 40" descr="A marble staircase with a marble floor and a marble column&#10;&#10;AI-generated content may be incorrect.">
            <a:extLst>
              <a:ext uri="{FF2B5EF4-FFF2-40B4-BE49-F238E27FC236}">
                <a16:creationId xmlns:a16="http://schemas.microsoft.com/office/drawing/2014/main" id="{E8AD28D0-790F-E26A-5CA1-B8758CE4B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728" y="3205911"/>
            <a:ext cx="4000488" cy="2607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DF578E-9D63-9CA7-204A-8F20032E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8216" y="-261196"/>
            <a:ext cx="914400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Hotel Vent de Mar  </a:t>
            </a:r>
          </a:p>
        </p:txBody>
      </p:sp>
      <p:pic>
        <p:nvPicPr>
          <p:cNvPr id="45" name="Picture 44" descr="A bed in a room&#10;&#10;AI-generated content may be incorrect.">
            <a:extLst>
              <a:ext uri="{FF2B5EF4-FFF2-40B4-BE49-F238E27FC236}">
                <a16:creationId xmlns:a16="http://schemas.microsoft.com/office/drawing/2014/main" id="{DB625686-135B-F66D-CE0D-090C877B7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67" y="3429000"/>
            <a:ext cx="2588243" cy="3361266"/>
          </a:xfrm>
          <a:prstGeom prst="rect">
            <a:avLst/>
          </a:prstGeom>
        </p:spPr>
      </p:pic>
      <p:pic>
        <p:nvPicPr>
          <p:cNvPr id="78" name="Picture 77" descr="A table with different types of food&#10;&#10;AI-generated content may be incorrect.">
            <a:extLst>
              <a:ext uri="{FF2B5EF4-FFF2-40B4-BE49-F238E27FC236}">
                <a16:creationId xmlns:a16="http://schemas.microsoft.com/office/drawing/2014/main" id="{F7CF4158-D2DA-1089-F89B-DC519FE07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539" y="3527988"/>
            <a:ext cx="4197566" cy="3130711"/>
          </a:xfrm>
          <a:prstGeom prst="rect">
            <a:avLst/>
          </a:prstGeom>
        </p:spPr>
      </p:pic>
      <p:pic>
        <p:nvPicPr>
          <p:cNvPr id="4" name="Picture 3" descr="A lobby with marble columns and a staircase&#10;&#10;AI-generated content may be incorrect.">
            <a:extLst>
              <a:ext uri="{FF2B5EF4-FFF2-40B4-BE49-F238E27FC236}">
                <a16:creationId xmlns:a16="http://schemas.microsoft.com/office/drawing/2014/main" id="{4B62DD94-834B-E9FE-FF2E-83E1B1F224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052" y="1356821"/>
            <a:ext cx="2470522" cy="16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3B94-FEAE-786B-6BE3-BD099CCD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6943"/>
            <a:ext cx="10722932" cy="5600020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Four-night stay</a:t>
            </a:r>
          </a:p>
          <a:p>
            <a:r>
              <a:rPr lang="en-GB" sz="4000" dirty="0"/>
              <a:t>Half board basis; Breakfast and Dinner provided. </a:t>
            </a:r>
          </a:p>
          <a:p>
            <a:r>
              <a:rPr lang="en-US" sz="4000" dirty="0"/>
              <a:t>Twin rooms; two single beds. Shower/bathroom in each room. </a:t>
            </a:r>
          </a:p>
          <a:p>
            <a:r>
              <a:rPr lang="en-US" sz="4000" dirty="0"/>
              <a:t>Rooms allocated on ground and first floor; staff rooms will be located next to children’s rooms. </a:t>
            </a:r>
          </a:p>
          <a:p>
            <a:r>
              <a:rPr lang="en-US" sz="4000" dirty="0"/>
              <a:t>Near to beach/ green area 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63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ariety of fresh salads">
            <a:extLst>
              <a:ext uri="{FF2B5EF4-FFF2-40B4-BE49-F238E27FC236}">
                <a16:creationId xmlns:a16="http://schemas.microsoft.com/office/drawing/2014/main" id="{8D97A019-D581-5CFB-3847-7384A4C7E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41" b="3289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14ED0B8-5CE6-4AC7-8B17-EA4822271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29A6D1E-B2C5-4EA5-AE1C-38B013F2F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9931AB8-CF9B-4AD8-AC1D-4C2601AAC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C2CCADA-1B82-43E3-833B-4060BE7F5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7F08988-F992-4294-949D-DDCE169A3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85FC3C8-5C9D-43F8-9E30-080325769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6C109A7-0606-445C-9BD7-D34D2D563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22D562A-981A-4601-A486-56FF6166F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3ED2D30-01A5-481E-BC98-230A36B19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99B6A44-3E5B-4A1B-9F08-91A9AC7D5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CEAA436-3B60-4F4D-969C-F9E59166B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012AB3E-0EB0-401C-AEB9-1B11EBFA2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12C0EF1-16A8-43D3-BB08-6324EA2B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10C8DD8-4E78-4609-8B03-3B0370779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BF743F9-1D19-4FF2-8251-F57CA383B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DB321D0-DFB6-4B6E-906B-988177945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06D4111-68A3-4087-9A9D-1929BD935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306072-4363-499C-81A5-02B06A7F0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D919DE-BA6B-4AFE-8C93-FE0D8613B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F5B730-8B89-4959-803E-A637FEE3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AD62196-A255-462C-806B-4343D253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5DB4585-EC2B-48C9-88AD-993DF150E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98895D7-763A-4933-9336-204257916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E65AD35-513F-4B81-B4DC-634963191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CC64BBD-6AF9-4976-B460-FFA23615C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F7C37CF-13E0-4F8F-9C0C-36F8307DF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D31D96-DD3E-4B9F-8596-594BFBE8D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693F56F-BB6A-475E-9C1D-15F77F3B1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552F12-F557-4C88-869D-73EA86978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11692E3-49EE-410A-92E3-C182E8B30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0A4744D7-5764-4D74-8DF2-28385F080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614" y="3733815"/>
            <a:ext cx="12208613" cy="3124184"/>
          </a:xfrm>
          <a:custGeom>
            <a:avLst/>
            <a:gdLst>
              <a:gd name="connsiteX0" fmla="*/ 8951169 w 12179808"/>
              <a:gd name="connsiteY0" fmla="*/ 21 h 2933519"/>
              <a:gd name="connsiteX1" fmla="*/ 11653845 w 12179808"/>
              <a:gd name="connsiteY1" fmla="*/ 146056 h 2933519"/>
              <a:gd name="connsiteX2" fmla="*/ 12178450 w 12179808"/>
              <a:gd name="connsiteY2" fmla="*/ 199538 h 2933519"/>
              <a:gd name="connsiteX3" fmla="*/ 12178450 w 12179808"/>
              <a:gd name="connsiteY3" fmla="*/ 1261956 h 2933519"/>
              <a:gd name="connsiteX4" fmla="*/ 12179808 w 12179808"/>
              <a:gd name="connsiteY4" fmla="*/ 1261956 h 2933519"/>
              <a:gd name="connsiteX5" fmla="*/ 12179808 w 12179808"/>
              <a:gd name="connsiteY5" fmla="*/ 2933519 h 2933519"/>
              <a:gd name="connsiteX6" fmla="*/ 0 w 12179808"/>
              <a:gd name="connsiteY6" fmla="*/ 2933519 h 2933519"/>
              <a:gd name="connsiteX7" fmla="*/ 0 w 12179808"/>
              <a:gd name="connsiteY7" fmla="*/ 1392987 h 2933519"/>
              <a:gd name="connsiteX8" fmla="*/ 0 w 12179808"/>
              <a:gd name="connsiteY8" fmla="*/ 1261956 h 2933519"/>
              <a:gd name="connsiteX9" fmla="*/ 0 w 12179808"/>
              <a:gd name="connsiteY9" fmla="*/ 703569 h 2933519"/>
              <a:gd name="connsiteX10" fmla="*/ 8951169 w 12179808"/>
              <a:gd name="connsiteY10" fmla="*/ 21 h 293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808" h="2933519">
                <a:moveTo>
                  <a:pt x="8951169" y="21"/>
                </a:moveTo>
                <a:cubicBezTo>
                  <a:pt x="9704520" y="1107"/>
                  <a:pt x="10578586" y="43239"/>
                  <a:pt x="11653845" y="146056"/>
                </a:cubicBezTo>
                <a:lnTo>
                  <a:pt x="12178450" y="199538"/>
                </a:lnTo>
                <a:lnTo>
                  <a:pt x="12178450" y="1261956"/>
                </a:lnTo>
                <a:lnTo>
                  <a:pt x="12179808" y="1261956"/>
                </a:lnTo>
                <a:lnTo>
                  <a:pt x="12179808" y="2933519"/>
                </a:lnTo>
                <a:lnTo>
                  <a:pt x="0" y="2933519"/>
                </a:lnTo>
                <a:lnTo>
                  <a:pt x="0" y="1392987"/>
                </a:lnTo>
                <a:lnTo>
                  <a:pt x="0" y="1261956"/>
                </a:lnTo>
                <a:lnTo>
                  <a:pt x="0" y="703569"/>
                </a:lnTo>
                <a:cubicBezTo>
                  <a:pt x="4768989" y="703569"/>
                  <a:pt x="5812206" y="-4505"/>
                  <a:pt x="8951169" y="21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59739-F52E-7C74-3C0D-FE94F240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-76744"/>
            <a:ext cx="9144000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Food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10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3CE8-E530-4880-BF42-9208CD749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508453"/>
            <a:ext cx="10722932" cy="5456917"/>
          </a:xfrm>
        </p:spPr>
        <p:txBody>
          <a:bodyPr>
            <a:normAutofit/>
          </a:bodyPr>
          <a:lstStyle/>
          <a:p>
            <a:r>
              <a:rPr lang="en-US" sz="3200" dirty="0"/>
              <a:t>Our meal plan is buffet style. Meat/ fish options. Salad bar, side dishes, fruit, and dessert. </a:t>
            </a:r>
            <a:endParaRPr lang="en-GB" sz="3200" dirty="0"/>
          </a:p>
          <a:p>
            <a:r>
              <a:rPr lang="en-US" sz="3200" dirty="0"/>
              <a:t> Breakfast buffet style, with eggs, cold meat cuts, various pastries, cereal, bread, jam, juice/water tea and coffee.</a:t>
            </a:r>
          </a:p>
          <a:p>
            <a:r>
              <a:rPr lang="en-US" sz="3200" dirty="0"/>
              <a:t>Lunch; in school Mon/Tuesday</a:t>
            </a:r>
          </a:p>
          <a:p>
            <a:r>
              <a:rPr lang="en-US" sz="3200" dirty="0"/>
              <a:t>Lunch: out during trip on Wed</a:t>
            </a:r>
          </a:p>
          <a:p>
            <a:r>
              <a:rPr lang="en-US" sz="3200" dirty="0"/>
              <a:t>Lunch provided by hotel on Thu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56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C581-CAF3-2EC4-145A-B0B5B207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Itinerary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0D6D5-D289-8DE1-E92A-83BAE1F0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Sunday 22</a:t>
            </a:r>
            <a:r>
              <a:rPr lang="en-GB" baseline="30000" dirty="0"/>
              <a:t>nd</a:t>
            </a:r>
            <a:r>
              <a:rPr lang="en-GB" dirty="0"/>
              <a:t>: Travelling to Valencia/ arrive at hotel, familiarise with local area. </a:t>
            </a:r>
          </a:p>
          <a:p>
            <a:r>
              <a:rPr lang="en-GB" dirty="0"/>
              <a:t>Mon 23</a:t>
            </a:r>
            <a:r>
              <a:rPr lang="en-GB" baseline="30000" dirty="0"/>
              <a:t>rd</a:t>
            </a:r>
            <a:r>
              <a:rPr lang="en-GB" dirty="0"/>
              <a:t>: Visit Spanish schools</a:t>
            </a:r>
          </a:p>
          <a:p>
            <a:r>
              <a:rPr lang="en-GB" dirty="0"/>
              <a:t>Tue 24</a:t>
            </a:r>
            <a:r>
              <a:rPr lang="en-GB" baseline="30000" dirty="0"/>
              <a:t>th</a:t>
            </a:r>
            <a:r>
              <a:rPr lang="en-GB" dirty="0"/>
              <a:t>: Visit Spanish schools, activity with all schools together. </a:t>
            </a:r>
          </a:p>
          <a:p>
            <a:r>
              <a:rPr lang="en-GB" dirty="0"/>
              <a:t>Wed 25</a:t>
            </a:r>
            <a:r>
              <a:rPr lang="en-GB" baseline="30000" dirty="0"/>
              <a:t>th</a:t>
            </a:r>
            <a:r>
              <a:rPr lang="en-GB" dirty="0"/>
              <a:t>: Valencia Trip: </a:t>
            </a:r>
            <a:r>
              <a:rPr lang="en-GB" dirty="0" err="1"/>
              <a:t>Oceanografico</a:t>
            </a:r>
            <a:r>
              <a:rPr lang="en-GB" dirty="0"/>
              <a:t>/ Science Park </a:t>
            </a:r>
          </a:p>
          <a:p>
            <a:r>
              <a:rPr lang="en-GB" dirty="0"/>
              <a:t>Thu 26</a:t>
            </a:r>
            <a:r>
              <a:rPr lang="en-GB" baseline="30000" dirty="0"/>
              <a:t>th</a:t>
            </a:r>
            <a:r>
              <a:rPr lang="en-GB" dirty="0"/>
              <a:t>: Check out and travel back to Glasgow </a:t>
            </a:r>
          </a:p>
        </p:txBody>
      </p:sp>
      <p:pic>
        <p:nvPicPr>
          <p:cNvPr id="5" name="Picture 4" descr="A building with a curved roof&#10;&#10;AI-generated content may be incorrect.">
            <a:extLst>
              <a:ext uri="{FF2B5EF4-FFF2-40B4-BE49-F238E27FC236}">
                <a16:creationId xmlns:a16="http://schemas.microsoft.com/office/drawing/2014/main" id="{0ADB1FE7-B5B0-3F7C-9287-80C8BED9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751" y="4206832"/>
            <a:ext cx="2221249" cy="2651168"/>
          </a:xfrm>
          <a:prstGeom prst="rect">
            <a:avLst/>
          </a:prstGeom>
        </p:spPr>
      </p:pic>
      <p:pic>
        <p:nvPicPr>
          <p:cNvPr id="7" name="Picture 6" descr="A group of birds in front of a pond&#10;&#10;AI-generated content may be incorrect.">
            <a:extLst>
              <a:ext uri="{FF2B5EF4-FFF2-40B4-BE49-F238E27FC236}">
                <a16:creationId xmlns:a16="http://schemas.microsoft.com/office/drawing/2014/main" id="{04141122-206C-D7C1-F641-C2C459AC0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71355"/>
            <a:ext cx="2559182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2BE41-0DE7-13EB-FC46-D4A73EB6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09360-8ECA-5EB5-52BC-9B01E3219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90688"/>
            <a:ext cx="10722932" cy="4351338"/>
          </a:xfrm>
        </p:spPr>
        <p:txBody>
          <a:bodyPr/>
          <a:lstStyle/>
          <a:p>
            <a:r>
              <a:rPr lang="en-GB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Colegio </a:t>
            </a:r>
            <a:r>
              <a:rPr lang="en-GB"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Dominicos</a:t>
            </a:r>
            <a:r>
              <a:rPr lang="en-GB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San Vicente Ferrer Valencia</a:t>
            </a:r>
          </a:p>
          <a:p>
            <a:endParaRPr lang="en-GB" dirty="0"/>
          </a:p>
        </p:txBody>
      </p:sp>
      <p:pic>
        <p:nvPicPr>
          <p:cNvPr id="1026" name="Picture 2" descr="File:IES San Vicente Ferrer, Valencia ...">
            <a:extLst>
              <a:ext uri="{FF2B5EF4-FFF2-40B4-BE49-F238E27FC236}">
                <a16:creationId xmlns:a16="http://schemas.microsoft.com/office/drawing/2014/main" id="{0F4ED18C-94C7-41A6-2349-BC66742B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69" y="2501221"/>
            <a:ext cx="5486902" cy="354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990BB-EC0F-8CD0-06A3-666BA327A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Ausias March</a:t>
            </a:r>
          </a:p>
        </p:txBody>
      </p:sp>
      <p:pic>
        <p:nvPicPr>
          <p:cNvPr id="2050" name="Picture 2" descr="File:CIPFP Ausiàs March (Valencia ...">
            <a:extLst>
              <a:ext uri="{FF2B5EF4-FFF2-40B4-BE49-F238E27FC236}">
                <a16:creationId xmlns:a16="http://schemas.microsoft.com/office/drawing/2014/main" id="{7C1788FA-9AD2-9997-86BC-6757B6121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3129756"/>
            <a:ext cx="9612351" cy="33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9DFA-96DD-3388-94BA-A11179FA9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Ceip</a:t>
            </a:r>
            <a:r>
              <a:rPr lang="en-GB" dirty="0"/>
              <a:t> Mediterraneo</a:t>
            </a:r>
          </a:p>
        </p:txBody>
      </p:sp>
      <p:pic>
        <p:nvPicPr>
          <p:cNvPr id="3074" name="Picture 2" descr="CEIP MEDITERRÁNEO – WEB DEL CENTRE">
            <a:extLst>
              <a:ext uri="{FF2B5EF4-FFF2-40B4-BE49-F238E27FC236}">
                <a16:creationId xmlns:a16="http://schemas.microsoft.com/office/drawing/2014/main" id="{A7A0EC4E-A2B2-235C-60EF-5BA0FDA5C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2449286"/>
            <a:ext cx="969917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4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CC2-5C98-C918-1970-95251EB5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Weather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F42EF-51AF-39B7-FB9F-CB012527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In February, Valencia experiences </a:t>
            </a:r>
            <a:r>
              <a:rPr lang="en-GB" sz="3600" b="1" dirty="0">
                <a:latin typeface="Century Gothic" panose="020B0502020202020204" pitchFamily="34" charset="0"/>
              </a:rPr>
              <a:t>mild, pleasant winter weather</a:t>
            </a:r>
            <a:r>
              <a:rPr lang="en-GB" sz="3600" dirty="0">
                <a:latin typeface="Century Gothic" panose="020B0502020202020204" pitchFamily="34" charset="0"/>
              </a:rPr>
              <a:t> that often feels like early spring, with average daytime high temperatures of around </a:t>
            </a:r>
            <a:r>
              <a:rPr lang="en-GB" sz="3600" b="1" dirty="0">
                <a:latin typeface="Century Gothic" panose="020B0502020202020204" pitchFamily="34" charset="0"/>
              </a:rPr>
              <a:t>16°C (61°F)</a:t>
            </a:r>
            <a:r>
              <a:rPr lang="en-GB" sz="3600" dirty="0">
                <a:latin typeface="Century Gothic" panose="020B0502020202020204" pitchFamily="34" charset="0"/>
              </a:rPr>
              <a:t> and cooler nights. It is generally a dry, sunny month with minimal rainfall. </a:t>
            </a:r>
          </a:p>
        </p:txBody>
      </p:sp>
    </p:spTree>
    <p:extLst>
      <p:ext uri="{BB962C8B-B14F-4D97-AF65-F5344CB8AC3E}">
        <p14:creationId xmlns:p14="http://schemas.microsoft.com/office/powerpoint/2010/main" val="3357439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F085-0815-5BFA-4502-09F30B51B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Kit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66F33-4A42-4DB8-6E8A-F30C8A09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5771"/>
            <a:ext cx="10722932" cy="463119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b="1" i="1" dirty="0"/>
              <a:t>Remember 15kg baggage allowance! </a:t>
            </a:r>
          </a:p>
          <a:p>
            <a:pPr marL="0" indent="0" algn="ctr">
              <a:buNone/>
            </a:pPr>
            <a:r>
              <a:rPr lang="en-GB" b="1" dirty="0"/>
              <a:t>Liquids must be bagged separately and no more than 100ml (they do not need to be removed from hand luggage at security!)</a:t>
            </a:r>
          </a:p>
          <a:p>
            <a:pPr marL="0" indent="0">
              <a:buNone/>
            </a:pPr>
            <a:r>
              <a:rPr lang="en-GB" dirty="0"/>
              <a:t>Liquids include:</a:t>
            </a:r>
          </a:p>
          <a:p>
            <a:r>
              <a:rPr lang="en-GB" dirty="0"/>
              <a:t>all drinks, including water</a:t>
            </a:r>
          </a:p>
          <a:p>
            <a:r>
              <a:rPr lang="en-GB" dirty="0"/>
              <a:t>liquid or semi-liquid foods, for example soup, jam, honey and syrups</a:t>
            </a:r>
          </a:p>
          <a:p>
            <a:r>
              <a:rPr lang="en-GB" dirty="0"/>
              <a:t>cosmetics and toiletries, including creams, lotions, oils, perfumes, mascara and lip gloss</a:t>
            </a:r>
          </a:p>
          <a:p>
            <a:r>
              <a:rPr lang="en-GB" dirty="0"/>
              <a:t>sprays, including shaving foam, hairspray and spray deodorants</a:t>
            </a:r>
          </a:p>
          <a:p>
            <a:r>
              <a:rPr lang="en-GB" dirty="0"/>
              <a:t>pastes, including toothpaste</a:t>
            </a:r>
          </a:p>
          <a:p>
            <a:r>
              <a:rPr lang="en-GB" dirty="0"/>
              <a:t>gels, including hair and shower gel</a:t>
            </a:r>
          </a:p>
          <a:p>
            <a:r>
              <a:rPr lang="en-GB" dirty="0"/>
              <a:t>contact lens solution</a:t>
            </a:r>
          </a:p>
          <a:p>
            <a:r>
              <a:rPr lang="en-GB" dirty="0"/>
              <a:t>any other solutions and items of similar consistency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92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4C6C68-2C12-2DDE-D314-DE9B818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66" y="1280639"/>
            <a:ext cx="5414255" cy="2784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2">
                    <a:alpha val="80000"/>
                  </a:schemeClr>
                </a:solidFill>
              </a:rPr>
              <a:t>Funding, Costs and Spending Money </a:t>
            </a:r>
          </a:p>
        </p:txBody>
      </p:sp>
      <p:pic>
        <p:nvPicPr>
          <p:cNvPr id="5" name="Picture 4" descr="Old wrinkled hands with some coins">
            <a:extLst>
              <a:ext uri="{FF2B5EF4-FFF2-40B4-BE49-F238E27FC236}">
                <a16:creationId xmlns:a16="http://schemas.microsoft.com/office/drawing/2014/main" id="{14F0292B-F238-D241-23DD-38DADCC17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25" r="30641" b="-1"/>
          <a:stretch>
            <a:fillRect/>
          </a:stretch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20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F4F44-7E13-C952-56A0-65897A227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3029"/>
            <a:ext cx="10722932" cy="5893934"/>
          </a:xfrm>
        </p:spPr>
        <p:txBody>
          <a:bodyPr/>
          <a:lstStyle/>
          <a:p>
            <a:r>
              <a:rPr lang="en-GB" dirty="0"/>
              <a:t>Clothing for four days (light layers, the evening can be cooler)</a:t>
            </a:r>
          </a:p>
          <a:p>
            <a:r>
              <a:rPr lang="en-GB" dirty="0"/>
              <a:t>Waterproof jacket</a:t>
            </a:r>
          </a:p>
          <a:p>
            <a:r>
              <a:rPr lang="en-GB" dirty="0"/>
              <a:t>Comfortable shoes for walking </a:t>
            </a:r>
          </a:p>
          <a:p>
            <a:r>
              <a:rPr lang="en-GB" dirty="0"/>
              <a:t>Underwear </a:t>
            </a:r>
          </a:p>
          <a:p>
            <a:r>
              <a:rPr lang="en-GB" dirty="0"/>
              <a:t>Pyjamas / slipper socks/ slippers</a:t>
            </a:r>
          </a:p>
          <a:p>
            <a:r>
              <a:rPr lang="en-GB" dirty="0"/>
              <a:t>Toiletries (remember it is only four nights!)</a:t>
            </a:r>
          </a:p>
        </p:txBody>
      </p:sp>
    </p:spTree>
    <p:extLst>
      <p:ext uri="{BB962C8B-B14F-4D97-AF65-F5344CB8AC3E}">
        <p14:creationId xmlns:p14="http://schemas.microsoft.com/office/powerpoint/2010/main" val="1685215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81A08-FA3C-04BB-B671-68CFFDA2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Medication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55486-D843-3BE7-3866-9394102FF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ONLY prescription medication can be taken. Any medication being carried must have a pharmacy issued label on it with child’s name etc. </a:t>
            </a:r>
          </a:p>
          <a:p>
            <a:r>
              <a:rPr lang="en-GB" dirty="0"/>
              <a:t>Medication forms will be issued and must be completed for each medication required, we will then collate an overview of this. </a:t>
            </a:r>
          </a:p>
          <a:p>
            <a:r>
              <a:rPr lang="en-GB" dirty="0"/>
              <a:t>Children should NOT hand medication into school, it will be carried in child’s bag and handed over to staff on arrival at the hotel. </a:t>
            </a:r>
          </a:p>
          <a:p>
            <a:r>
              <a:rPr lang="en-GB" dirty="0"/>
              <a:t>Children must NOT carry any medication that school staff are unaware of. </a:t>
            </a:r>
          </a:p>
          <a:p>
            <a:r>
              <a:rPr lang="en-GB" dirty="0"/>
              <a:t>Ideally all medicines must be under 100ml, </a:t>
            </a:r>
            <a:r>
              <a:rPr lang="en-GB"/>
              <a:t>if this </a:t>
            </a:r>
            <a:r>
              <a:rPr lang="en-GB" dirty="0"/>
              <a:t>is not possible we will require a doctor’s letter to accompany children on the trip.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80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34EA-DAFF-51BD-580B-DA4A7D741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Risk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6642-015C-E98D-DBEC-07D584D7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Mrs Mc Laughlin travelled to Valencia last week, she has visited schools, stayed in the hotel etc and a full risk assessment has been undertaken. </a:t>
            </a:r>
          </a:p>
          <a:p>
            <a:r>
              <a:rPr lang="en-GB" sz="3600" dirty="0"/>
              <a:t>No mobile phones. </a:t>
            </a:r>
          </a:p>
          <a:p>
            <a:r>
              <a:rPr lang="en-GB" sz="3600" dirty="0"/>
              <a:t>No electronic device; tablets, i-pads, smart watches etc.</a:t>
            </a:r>
          </a:p>
        </p:txBody>
      </p:sp>
    </p:spTree>
    <p:extLst>
      <p:ext uri="{BB962C8B-B14F-4D97-AF65-F5344CB8AC3E}">
        <p14:creationId xmlns:p14="http://schemas.microsoft.com/office/powerpoint/2010/main" val="3585719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CA0C-EE45-5D56-1E57-61063A5AB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2771"/>
            <a:ext cx="10722932" cy="5774192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We have emergency procedures in place and parents will be issued with a number they can contact on a 24-hour basis (this will be to speak to school staff here in the UK, if we need to contact staff in Valencia, we will do this. )</a:t>
            </a:r>
          </a:p>
          <a:p>
            <a:endParaRPr lang="en-GB" sz="3200" dirty="0"/>
          </a:p>
          <a:p>
            <a:r>
              <a:rPr lang="en-GB" sz="3200" dirty="0"/>
              <a:t>Communication: Updates re travel times etc will be shared via Twitter/X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Daily images and updates shared on Showbie platform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57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1436E-32CB-47DF-E9FE-54840C002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  <p:pic>
        <p:nvPicPr>
          <p:cNvPr id="5" name="Content Placeholder 4" descr="A cartoon character with a question mark above it&#10;&#10;AI-generated content may be incorrect.">
            <a:extLst>
              <a:ext uri="{FF2B5EF4-FFF2-40B4-BE49-F238E27FC236}">
                <a16:creationId xmlns:a16="http://schemas.microsoft.com/office/drawing/2014/main" id="{62298BD5-5066-84D2-9DAF-5E61FF7A8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260" y="1690688"/>
            <a:ext cx="2896083" cy="45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0864-400D-7FD2-575F-0C241401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Turing 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4F0E-DB55-5AB1-F97F-0296D1C38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Grant application; initial grant was successful but for lesser amount than we had initially applied. </a:t>
            </a:r>
          </a:p>
          <a:p>
            <a:pPr marL="0" indent="0">
              <a:buNone/>
            </a:pPr>
            <a:r>
              <a:rPr lang="en-GB" dirty="0"/>
              <a:t>Pots of money are ring fenced for specific costings; money cannot be moved from one budget line to another. </a:t>
            </a:r>
          </a:p>
          <a:p>
            <a:pPr marL="0" indent="0">
              <a:buNone/>
            </a:pPr>
            <a:r>
              <a:rPr lang="en-GB" dirty="0"/>
              <a:t>£70 per child towards travel and accommodation costs.</a:t>
            </a:r>
          </a:p>
          <a:p>
            <a:pPr marL="0" indent="0">
              <a:buNone/>
            </a:pPr>
            <a:r>
              <a:rPr lang="en-GB" dirty="0"/>
              <a:t>Children will require spending money, </a:t>
            </a:r>
            <a:r>
              <a:rPr lang="en-GB" b="1" dirty="0"/>
              <a:t>min £50-max £70 </a:t>
            </a:r>
            <a:r>
              <a:rPr lang="en-GB" dirty="0"/>
              <a:t>this must be in euros and handed into school the week before travel. </a:t>
            </a:r>
          </a:p>
        </p:txBody>
      </p:sp>
    </p:spTree>
    <p:extLst>
      <p:ext uri="{BB962C8B-B14F-4D97-AF65-F5344CB8AC3E}">
        <p14:creationId xmlns:p14="http://schemas.microsoft.com/office/powerpoint/2010/main" val="180665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DD5A-A60C-A9F3-48A6-A70AD518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Staff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C8F3-B6F9-A54D-0509-DF1C9CEC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 staff travelling with children</a:t>
            </a:r>
          </a:p>
          <a:p>
            <a:r>
              <a:rPr lang="en-GB" dirty="0"/>
              <a:t>Lead SLT; Mrs Rutherford HT and Mrs McLaughlin PT</a:t>
            </a:r>
          </a:p>
          <a:p>
            <a:pPr marL="0" indent="0">
              <a:buNone/>
            </a:pPr>
            <a:r>
              <a:rPr lang="en-GB" dirty="0"/>
              <a:t>Accompanied by: </a:t>
            </a:r>
          </a:p>
          <a:p>
            <a:pPr marL="0" indent="0">
              <a:buNone/>
            </a:pPr>
            <a:r>
              <a:rPr lang="en-GB" dirty="0"/>
              <a:t>Mr Curran, Mrs Balloch, Miss McKirgan, Dave Kelly, Ms McNamara. </a:t>
            </a:r>
          </a:p>
        </p:txBody>
      </p:sp>
    </p:spTree>
    <p:extLst>
      <p:ext uri="{BB962C8B-B14F-4D97-AF65-F5344CB8AC3E}">
        <p14:creationId xmlns:p14="http://schemas.microsoft.com/office/powerpoint/2010/main" val="32861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ssorted things on a floor">
            <a:extLst>
              <a:ext uri="{FF2B5EF4-FFF2-40B4-BE49-F238E27FC236}">
                <a16:creationId xmlns:a16="http://schemas.microsoft.com/office/drawing/2014/main" id="{79069627-2301-6D4F-1E70-C01154E95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00" b="4130"/>
          <a:stretch>
            <a:fillRect/>
          </a:stretch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20C61190-C3C6-470C-AD7E-DE1774D3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BA79076-09E2-42F2-AB53-2AC97BBF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EFE7B6-A678-4080-8095-C35AC6E62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F819F03-C610-41AD-8191-AA9D0505B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C3F4891-5EFC-4D18-A624-398BDF1CA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B7416C3-B1E9-4255-96DF-4E177FC3E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C17DC8-7DA5-4B05-966A-FB28DD872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1CE5E79-B59D-401A-BCC0-2D95B96A6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3BD0973-E146-44AE-8BD5-665926060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B00FB7-2DA7-477B-8D71-0F3C3442F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B9C836F-E0FA-4F43-8595-37B03CFFB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56D2723-3E4D-48B1-A6D2-1A24F3DA3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E33C010-3B40-4B74-AFED-9A12421E8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B75A24DA-3AD1-4146-9C36-1FF666EDB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C312543-C4C1-48AB-A32C-CEBC25977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3B4AB31-8C5A-4150-95D6-D57F6C25C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04B4EB-7F4A-4631-8A31-10795C50E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1F7E2406-347A-4008-A837-B169329A8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3A29D85-8791-40DE-8AC1-55E01EF5F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456E209-65A9-41F0-95CA-06832E2C6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48FBE92-306C-410A-A46C-78FA64751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DEEC058-0746-4C6F-B438-432F7C5B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05675A2-165F-45F4-B82A-CADDAC635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7B04075-3949-4CE8-BC5D-8CC7C69B4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2095348-F370-432D-AB24-DF01B3569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0338639-8676-4CBD-A1C3-38D647AC9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8CD5D49-5B76-4AC2-AC0F-021E858B6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F0315B3-012B-4122-9034-0EA1ED049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F3B018-21CC-4BB8-B439-99AEF58B1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0B51FB9-22BD-46DF-BE69-B2A00DA0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E4CA1-3738-A3E6-3C13-4A7E0E7C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28905"/>
            <a:ext cx="914400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Travel </a:t>
            </a:r>
          </a:p>
        </p:txBody>
      </p:sp>
    </p:spTree>
    <p:extLst>
      <p:ext uri="{BB962C8B-B14F-4D97-AF65-F5344CB8AC3E}">
        <p14:creationId xmlns:p14="http://schemas.microsoft.com/office/powerpoint/2010/main" val="36906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3E6A-7852-B6EC-57D0-DED5AA82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Flights and Coach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583E9-AF87-B6F4-14A4-BA2117D9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Coach pick up at 4am on 22/2 from St Francis Primary. </a:t>
            </a:r>
          </a:p>
          <a:p>
            <a:r>
              <a:rPr lang="en-GB" dirty="0"/>
              <a:t>NO ACCESS to school therefore all children MUST be on time. </a:t>
            </a:r>
          </a:p>
          <a:p>
            <a:r>
              <a:rPr lang="en-GB" dirty="0"/>
              <a:t>Flying </a:t>
            </a:r>
            <a:r>
              <a:rPr lang="en-GB" dirty="0" err="1"/>
              <a:t>Easyjet</a:t>
            </a:r>
            <a:r>
              <a:rPr lang="en-GB" dirty="0"/>
              <a:t> Glasgow-Alicante at 7.10am on Sunday 22</a:t>
            </a:r>
            <a:r>
              <a:rPr lang="en-GB" baseline="30000" dirty="0"/>
              <a:t>nd</a:t>
            </a:r>
            <a:r>
              <a:rPr lang="en-GB" dirty="0"/>
              <a:t> February. </a:t>
            </a:r>
          </a:p>
          <a:p>
            <a:r>
              <a:rPr lang="en-GB" dirty="0"/>
              <a:t>Alicante-Valencia coach transfer. </a:t>
            </a:r>
          </a:p>
          <a:p>
            <a:r>
              <a:rPr lang="en-GB" dirty="0"/>
              <a:t>Return travel: </a:t>
            </a:r>
            <a:r>
              <a:rPr lang="en-GB" dirty="0" err="1"/>
              <a:t>Easyjet</a:t>
            </a:r>
            <a:r>
              <a:rPr lang="en-GB" dirty="0"/>
              <a:t> flight on 26</a:t>
            </a:r>
            <a:r>
              <a:rPr lang="en-GB" baseline="30000" dirty="0"/>
              <a:t>th</a:t>
            </a:r>
            <a:r>
              <a:rPr lang="en-GB" dirty="0"/>
              <a:t> Feb Alicante-Glasgow at 20.10pm. Due to land in Glasgow at 22.25pm. Coach transfer back to St Francis. </a:t>
            </a:r>
          </a:p>
          <a:p>
            <a:r>
              <a:rPr lang="en-GB" dirty="0"/>
              <a:t>11.15pm Pick up at school.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8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D02E-DBA8-F92A-871C-BDFBEF8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Luggage MAX 15KG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6FAF7-46D2-FBD1-BFCB-CDBA3F454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BB7A3B0-5EDD-3F14-8625-795D6A9A6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40363"/>
          <a:stretch>
            <a:fillRect/>
          </a:stretch>
        </p:blipFill>
        <p:spPr bwMode="auto">
          <a:xfrm>
            <a:off x="1674603" y="1600200"/>
            <a:ext cx="91970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25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71AA-21A5-7D0D-C104-3F112675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Bag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862C-B83D-431E-D4B7-2F3804167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Week 9-13</a:t>
            </a:r>
            <a:r>
              <a:rPr lang="en-GB" sz="4400" baseline="30000" dirty="0"/>
              <a:t>th</a:t>
            </a:r>
            <a:r>
              <a:rPr lang="en-GB" sz="4400" dirty="0"/>
              <a:t> February, children must bring their (empty) luggage to school for staff to check it meets the airline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24058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5FC0-9913-4CCF-36D0-5093ECDD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Passports, Visas, </a:t>
            </a:r>
            <a:r>
              <a:rPr lang="en-GB" dirty="0" err="1"/>
              <a:t>Sharecodes</a:t>
            </a:r>
            <a:r>
              <a:rPr lang="en-GB" dirty="0"/>
              <a:t> and GHIC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F77CB-90CE-3C2D-8C8F-B881955D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Passports and GHIC cards will be collected from children on Thu 18</a:t>
            </a:r>
            <a:r>
              <a:rPr lang="en-GB" baseline="30000" dirty="0"/>
              <a:t>th</a:t>
            </a:r>
            <a:r>
              <a:rPr lang="en-GB" dirty="0"/>
              <a:t> February to allow staff to check all documentation is in place. </a:t>
            </a:r>
          </a:p>
          <a:p>
            <a:r>
              <a:rPr lang="en-GB" dirty="0"/>
              <a:t>GHIC Cards will be held by staff for the duration of the trip. </a:t>
            </a:r>
          </a:p>
          <a:p>
            <a:r>
              <a:rPr lang="en-GB" dirty="0"/>
              <a:t>Children will be issued with passports at the airport, they will then be collected and stored safely for the duration of the trip. </a:t>
            </a:r>
          </a:p>
          <a:p>
            <a:r>
              <a:rPr lang="en-GB" dirty="0"/>
              <a:t>They will be used at the airport on the return journey, collected by staff and re-issued to children on their return to school after the trip. </a:t>
            </a:r>
          </a:p>
        </p:txBody>
      </p:sp>
    </p:spTree>
    <p:extLst>
      <p:ext uri="{BB962C8B-B14F-4D97-AF65-F5344CB8AC3E}">
        <p14:creationId xmlns:p14="http://schemas.microsoft.com/office/powerpoint/2010/main" val="4043172382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942</Words>
  <Application>Microsoft Office PowerPoint</Application>
  <PresentationFormat>Widescreen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Century Gothic</vt:lpstr>
      <vt:lpstr>Posterama</vt:lpstr>
      <vt:lpstr>SineVTI</vt:lpstr>
      <vt:lpstr>PowerPoint Presentation</vt:lpstr>
      <vt:lpstr>Funding, Costs and Spending Money </vt:lpstr>
      <vt:lpstr>Turing Fund </vt:lpstr>
      <vt:lpstr>Staff Team </vt:lpstr>
      <vt:lpstr>Travel </vt:lpstr>
      <vt:lpstr>Flights and Coach transfers</vt:lpstr>
      <vt:lpstr>Luggage MAX 15KG </vt:lpstr>
      <vt:lpstr>Bag check…</vt:lpstr>
      <vt:lpstr>Passports, Visas, Sharecodes and GHIC Cards</vt:lpstr>
      <vt:lpstr>Hotel Vent de Mar  </vt:lpstr>
      <vt:lpstr>PowerPoint Presentation</vt:lpstr>
      <vt:lpstr>Food </vt:lpstr>
      <vt:lpstr>PowerPoint Presentation</vt:lpstr>
      <vt:lpstr>Itinerary </vt:lpstr>
      <vt:lpstr>Schools</vt:lpstr>
      <vt:lpstr>Ausias March</vt:lpstr>
      <vt:lpstr>Ceip Mediterraneo</vt:lpstr>
      <vt:lpstr>Weather </vt:lpstr>
      <vt:lpstr>Kit List </vt:lpstr>
      <vt:lpstr>PowerPoint Presentation</vt:lpstr>
      <vt:lpstr>Medication  </vt:lpstr>
      <vt:lpstr>Risk Assessment 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Johnston, K    ( St. Francis' Primary )</dc:creator>
  <cp:lastModifiedBy>Johnston, K    ( St. Francis' Primary )</cp:lastModifiedBy>
  <cp:revision>11</cp:revision>
  <dcterms:created xsi:type="dcterms:W3CDTF">2026-01-13T09:09:21Z</dcterms:created>
  <dcterms:modified xsi:type="dcterms:W3CDTF">2026-01-13T16:46:55Z</dcterms:modified>
</cp:coreProperties>
</file>