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63" r:id="rId6"/>
    <p:sldId id="259" r:id="rId7"/>
    <p:sldId id="273" r:id="rId8"/>
    <p:sldId id="272" r:id="rId9"/>
    <p:sldId id="276" r:id="rId10"/>
    <p:sldId id="264" r:id="rId11"/>
    <p:sldId id="275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CF125-A9A3-4987-82B4-FAFDEF1A6A2F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734BB-7843-4DC6-8F02-097C554F9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5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734BB-7843-4DC6-8F02-097C554F90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4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734BB-7843-4DC6-8F02-097C554F907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1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734BB-7843-4DC6-8F02-097C554F90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1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stfrancisprimaryandnurseryclass/" TargetMode="External"/><Relationship Id="rId2" Type="http://schemas.openxmlformats.org/officeDocument/2006/relationships/hyperlink" Target="https://blogs.glowscotland.org.uk/gc/stfrancisfamilylear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tFrancis_PS?ref_src=twsrc%5etf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65043" y="4802630"/>
            <a:ext cx="15074086" cy="1786791"/>
          </a:xfrm>
        </p:spPr>
        <p:txBody>
          <a:bodyPr>
            <a:noAutofit/>
          </a:bodyPr>
          <a:lstStyle/>
          <a:p>
            <a:pPr algn="ctr"/>
            <a:br>
              <a:rPr lang="en-GB" b="1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r>
              <a:rPr lang="en-GB" b="1" dirty="0">
                <a:latin typeface="Comic Sans MS"/>
                <a:ea typeface="Tahoma"/>
                <a:cs typeface="Tahoma"/>
              </a:rPr>
              <a:t>Primary 1a</a:t>
            </a:r>
            <a:br>
              <a:rPr lang="en-GB" b="1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omic Sans MS"/>
                <a:ea typeface="Tahoma"/>
                <a:cs typeface="Tahoma"/>
              </a:rPr>
              <a:t>Welcome to our class blog!</a:t>
            </a:r>
            <a:br>
              <a:rPr lang="en-GB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omic Sans MS"/>
                <a:ea typeface="Tahoma"/>
                <a:cs typeface="Tahoma"/>
              </a:rPr>
              <a:t> </a:t>
            </a:r>
            <a:br>
              <a:rPr lang="en-GB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omic Sans MS"/>
                <a:ea typeface="Tahoma"/>
                <a:cs typeface="Tahoma"/>
              </a:rPr>
              <a:t>Please click on to find out what we’ve</a:t>
            </a:r>
            <a:br>
              <a:rPr lang="en-GB" dirty="0">
                <a:latin typeface="Comic Sans MS"/>
                <a:ea typeface="Tahoma"/>
                <a:cs typeface="Tahoma"/>
              </a:rPr>
            </a:br>
            <a:r>
              <a:rPr lang="en-GB" dirty="0">
                <a:latin typeface="Comic Sans MS"/>
                <a:ea typeface="Tahoma"/>
                <a:cs typeface="Tahoma"/>
              </a:rPr>
              <a:t>been learning this term!</a:t>
            </a:r>
            <a:br>
              <a:rPr lang="en-GB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</a:br>
            <a:endParaRPr lang="en-GB" dirty="0">
              <a:latin typeface="Comic Sans MS" panose="030F0702030302020204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CL8621B\AppData\Local\Microsoft\Windows\Temporary Internet Files\Content.IE5\RKMJK1OB\carita_feliz_ok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780">
            <a:off x="7514434" y="5393720"/>
            <a:ext cx="1310845" cy="11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B550EB-F7B4-C300-342C-1076013C5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41" y="268579"/>
            <a:ext cx="2791932" cy="12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06709B-D981-2349-8438-37E57879237D}"/>
              </a:ext>
            </a:extLst>
          </p:cNvPr>
          <p:cNvSpPr txBox="1"/>
          <p:nvPr/>
        </p:nvSpPr>
        <p:spPr>
          <a:xfrm>
            <a:off x="3182787" y="410118"/>
            <a:ext cx="5780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latin typeface="Comic Sans MS" panose="030F0702030302020204" pitchFamily="66" charset="0"/>
              </a:rPr>
              <a:t>Term 3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601F7-31DF-5144-86E2-55BC750E32D2}"/>
              </a:ext>
            </a:extLst>
          </p:cNvPr>
          <p:cNvSpPr txBox="1"/>
          <p:nvPr/>
        </p:nvSpPr>
        <p:spPr>
          <a:xfrm>
            <a:off x="463322" y="4955165"/>
            <a:ext cx="392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ek2220238\AppData\Local\Microsoft\Windows\Temporary Internet Files\Content.IE5\ES49EISX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3F79DE-1844-6740-BF92-06C53688A491}"/>
              </a:ext>
            </a:extLst>
          </p:cNvPr>
          <p:cNvSpPr txBox="1"/>
          <p:nvPr/>
        </p:nvSpPr>
        <p:spPr>
          <a:xfrm>
            <a:off x="180404" y="994893"/>
            <a:ext cx="9044644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Here a some of the things we will be learning about next term.</a:t>
            </a:r>
          </a:p>
          <a:p>
            <a:pPr algn="l"/>
            <a:endParaRPr lang="en-GB" sz="2400" dirty="0">
              <a:latin typeface="Comic Sans MS" panose="030F0702030302020204" pitchFamily="66" charset="0"/>
            </a:endParaRPr>
          </a:p>
          <a:p>
            <a:pPr algn="l"/>
            <a:r>
              <a:rPr lang="en-GB" sz="2000" b="1" dirty="0">
                <a:latin typeface="Comic Sans MS" panose="030F0702030302020204" pitchFamily="66" charset="0"/>
              </a:rPr>
              <a:t>Literacy and English</a:t>
            </a:r>
          </a:p>
          <a:p>
            <a:pPr algn="l"/>
            <a:endParaRPr lang="en-GB" sz="2000" b="1" dirty="0">
              <a:latin typeface="Comic Sans MS" panose="030F0702030302020204" pitchFamily="66" charset="0"/>
            </a:endParaRPr>
          </a:p>
          <a:p>
            <a:pPr algn="l"/>
            <a:r>
              <a:rPr lang="en-GB" sz="2000" b="1" dirty="0">
                <a:latin typeface="Comic Sans MS" panose="030F0702030302020204" pitchFamily="66" charset="0"/>
              </a:rPr>
              <a:t>We will: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2000" dirty="0">
                <a:latin typeface="Comic Sans MS"/>
              </a:rPr>
              <a:t>Continue to build on our knowledge of letter sounds. Our new sounds will include vowel digraphs such as ‘ai’ and ‘</a:t>
            </a:r>
            <a:r>
              <a:rPr lang="en-GB" sz="2000" dirty="0" err="1">
                <a:latin typeface="Comic Sans MS"/>
              </a:rPr>
              <a:t>oa</a:t>
            </a:r>
            <a:r>
              <a:rPr lang="en-GB" sz="2000" dirty="0">
                <a:latin typeface="Comic Sans MS"/>
              </a:rPr>
              <a:t>’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Read and write more complex words and sentences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Participate in shared writing sessions where we will work together to build increasingly complex sentences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Continue to have opportunities to write independently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Continue to build on our knowledge of the tricky words.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/>
              </a:rPr>
              <a:t>Health and Well-being 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algn="l"/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We will continue to look at strategies we can use to help us control our emotions in a positive way. 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l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50E1E1E9-E474-76D4-05E2-97127ABF4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734" y="510691"/>
            <a:ext cx="1102862" cy="1556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884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BE38C1-0712-C4AE-823F-6C2DB8930C8D}"/>
              </a:ext>
            </a:extLst>
          </p:cNvPr>
          <p:cNvSpPr txBox="1"/>
          <p:nvPr/>
        </p:nvSpPr>
        <p:spPr>
          <a:xfrm>
            <a:off x="580159" y="513972"/>
            <a:ext cx="790575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dirty="0">
                <a:latin typeface="Comic Sans MS" panose="030F0702030302020204" pitchFamily="66" charset="0"/>
              </a:rPr>
              <a:t>Numeracy and Mathematics </a:t>
            </a:r>
          </a:p>
          <a:p>
            <a:pPr algn="l"/>
            <a:endParaRPr lang="en-GB" b="1" dirty="0">
              <a:latin typeface="Comic Sans MS" panose="030F0702030302020204" pitchFamily="66" charset="0"/>
            </a:endParaRPr>
          </a:p>
          <a:p>
            <a:pPr algn="l"/>
            <a:r>
              <a:rPr lang="en-GB" sz="1800" b="1" dirty="0">
                <a:latin typeface="Comic Sans MS" panose="030F0702030302020204" pitchFamily="66" charset="0"/>
              </a:rPr>
              <a:t>We will be:</a:t>
            </a:r>
          </a:p>
          <a:p>
            <a:pPr algn="l"/>
            <a:endParaRPr lang="en-GB" sz="1800" b="1" dirty="0">
              <a:latin typeface="Comic Sans MS" panose="030F0702030302020204" pitchFamily="66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Continuing to explore </a:t>
            </a:r>
            <a:r>
              <a:rPr lang="en-GB" sz="1800" dirty="0">
                <a:latin typeface="Comic Sans MS" panose="030F0702030302020204" pitchFamily="66" charset="0"/>
              </a:rPr>
              <a:t>different ways of solving addition and subtraction calculations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sz="1800" dirty="0">
                <a:latin typeface="Comic Sans MS" panose="030F0702030302020204" pitchFamily="66" charset="0"/>
              </a:rPr>
              <a:t>Learning to skip count in 2s, 5s and 10s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Using tally marks, bar charts and graphs to display different information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Reading and recording</a:t>
            </a:r>
            <a:r>
              <a:rPr lang="en-GB" sz="1800" dirty="0">
                <a:latin typeface="Comic Sans MS" panose="030F0702030302020204" pitchFamily="66" charset="0"/>
              </a:rPr>
              <a:t> o’clock and half past times on analogue and digital clocks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 algn="l">
              <a:buFont typeface="Wingdings" pitchFamily="2" charset="2"/>
              <a:buChar char="ü"/>
            </a:pPr>
            <a:endParaRPr lang="en-GB" dirty="0">
              <a:latin typeface="Comic Sans MS" panose="030F0702030302020204" pitchFamily="66" charset="0"/>
            </a:endParaRPr>
          </a:p>
          <a:p>
            <a:pPr algn="l"/>
            <a:r>
              <a:rPr lang="en-GB" b="1" dirty="0">
                <a:latin typeface="Comic Sans MS" panose="030F0702030302020204" pitchFamily="66" charset="0"/>
              </a:rPr>
              <a:t>Social Studies/Science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GB" dirty="0">
              <a:latin typeface="Comic Sans MS" panose="030F0702030302020204" pitchFamily="66" charset="0"/>
            </a:endParaRPr>
          </a:p>
          <a:p>
            <a:pPr algn="l"/>
            <a:r>
              <a:rPr lang="en-GB" dirty="0">
                <a:latin typeface="Comic Sans MS" panose="030F0702030302020204" pitchFamily="66" charset="0"/>
              </a:rPr>
              <a:t>Next term our topics will be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Toys</a:t>
            </a:r>
            <a:r>
              <a:rPr lang="en-GB" dirty="0">
                <a:latin typeface="Comic Sans MS" panose="030F0702030302020204" pitchFamily="66" charset="0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 the Farm.</a:t>
            </a:r>
            <a:r>
              <a:rPr lang="en-GB" dirty="0">
                <a:latin typeface="Comic Sans MS" panose="030F0702030302020204" pitchFamily="66" charset="0"/>
              </a:rPr>
              <a:t>  Within the toys topic we will explore different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power sources and friction</a:t>
            </a:r>
            <a:r>
              <a:rPr lang="en-GB" dirty="0">
                <a:latin typeface="Comic Sans MS" panose="030F0702030302020204" pitchFamily="66" charset="0"/>
              </a:rPr>
              <a:t>.  Our farm topic will look at the different types of farms we have and the produce we get from these.  We will look at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the journey our food makes from the farm to our plates. We will also investigate the different food groups.</a:t>
            </a:r>
          </a:p>
          <a:p>
            <a:pPr algn="l"/>
            <a:endParaRPr lang="en-GB" dirty="0">
              <a:latin typeface="Comic Sans MS" panose="030F0702030302020204" pitchFamily="66" charset="0"/>
            </a:endParaRPr>
          </a:p>
          <a:p>
            <a:pPr algn="l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29E07-CDE4-320D-0633-89E202516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42" y="105834"/>
            <a:ext cx="1982721" cy="148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578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Website links that you might want to check out!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132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https://blogs.glowscotland.org.uk/gc/stfrancisfamilylearning/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6469" y="175591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Family Learning website – how to videos and information to help children with learning at home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4423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website – latest news and information about our school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908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https://blogs.glowscotland.org.uk/gc/stfrancisprimaryandnurseryclass/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0053" y="473716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Twitter page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9553" y="556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https://twitter.com/StFrancis_PS?ref_src=twsrc%5Etfw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68" y="1002815"/>
            <a:ext cx="777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This term we have been learning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Comic Sans MS" panose="030F0702030302020204" pitchFamily="66" charset="0"/>
              </a:rPr>
              <a:t>Blend our letter sounds to help us read harder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Comic Sans MS" panose="030F0702030302020204" pitchFamily="66" charset="0"/>
              </a:rPr>
              <a:t>Use our letter sounds to write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Comic Sans MS" panose="030F0702030302020204" pitchFamily="66" charset="0"/>
              </a:rPr>
              <a:t>Contribute to shared writing lessons when we work together to write sentences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Comic Sans MS" panose="030F0702030302020204" pitchFamily="66" charset="0"/>
              </a:rPr>
              <a:t>Use our letter sounds to ‘have a go’ at writing our own words and sentences independently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Clarify words.</a:t>
            </a:r>
          </a:p>
          <a:p>
            <a:pPr algn="ctr"/>
            <a:endParaRPr lang="en-GB" sz="2600" dirty="0">
              <a:latin typeface="Comic Sans MS" panose="030F0702030302020204" pitchFamily="66" charset="0"/>
            </a:endParaRPr>
          </a:p>
          <a:p>
            <a:pPr algn="ctr"/>
            <a:r>
              <a:rPr lang="en-GB" sz="2600" dirty="0">
                <a:latin typeface="Comic Sans MS" panose="030F0702030302020204" pitchFamily="66" charset="0"/>
              </a:rPr>
              <a:t>We have been very busy! </a:t>
            </a:r>
          </a:p>
          <a:p>
            <a:endParaRPr lang="en-GB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5318F0-4CA2-8DE1-52CF-AFB50FCC2A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096" y="4772033"/>
            <a:ext cx="1637136" cy="178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A7450-7A3C-4907-8A1D-B5967A194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145" y="606775"/>
            <a:ext cx="1637136" cy="206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6E364-B085-322C-0CA1-085E3C0DFF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79" y="5144301"/>
            <a:ext cx="1142765" cy="156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770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64AE14-13BC-6641-B669-FF903B1B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2" y="398634"/>
            <a:ext cx="5259740" cy="715745"/>
          </a:xfrm>
        </p:spPr>
        <p:txBody>
          <a:bodyPr/>
          <a:lstStyle/>
          <a:p>
            <a:br>
              <a:rPr lang="en-GB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969AA-8FE5-4043-B45F-27CD7853CD3A}"/>
              </a:ext>
            </a:extLst>
          </p:cNvPr>
          <p:cNvSpPr txBox="1"/>
          <p:nvPr/>
        </p:nvSpPr>
        <p:spPr>
          <a:xfrm>
            <a:off x="4339629" y="1444614"/>
            <a:ext cx="3207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We can use the letter sounds we know to help us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read </a:t>
            </a:r>
            <a:r>
              <a:rPr lang="en-GB" sz="2400">
                <a:solidFill>
                  <a:srgbClr val="FF0000"/>
                </a:solidFill>
                <a:latin typeface="Comic Sans MS" panose="030F0702030302020204" pitchFamily="66" charset="0"/>
              </a:rPr>
              <a:t>words.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47C46-534A-3D3A-6626-45BFDFD8D409}"/>
              </a:ext>
            </a:extLst>
          </p:cNvPr>
          <p:cNvSpPr txBox="1"/>
          <p:nvPr/>
        </p:nvSpPr>
        <p:spPr>
          <a:xfrm>
            <a:off x="304800" y="316217"/>
            <a:ext cx="8337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omic Sans MS" panose="030F0702030302020204" pitchFamily="66" charset="0"/>
              </a:rPr>
              <a:t>We have continued to learn even more sounds.  We can use these sounds to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‘have a go’ </a:t>
            </a:r>
            <a:r>
              <a:rPr lang="en-GB" sz="2200" dirty="0">
                <a:latin typeface="Comic Sans MS" panose="030F0702030302020204" pitchFamily="66" charset="0"/>
              </a:rPr>
              <a:t>at writing words and sentences all by ourselves. 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72294-B2BC-A21D-9B00-B4BF48A1E5C1}"/>
              </a:ext>
            </a:extLst>
          </p:cNvPr>
          <p:cNvSpPr txBox="1"/>
          <p:nvPr/>
        </p:nvSpPr>
        <p:spPr>
          <a:xfrm flipV="1">
            <a:off x="239873" y="5362215"/>
            <a:ext cx="5361353" cy="182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9C8EA-4C28-E5A6-E83D-DE61F6960C0C}"/>
              </a:ext>
            </a:extLst>
          </p:cNvPr>
          <p:cNvSpPr txBox="1"/>
          <p:nvPr/>
        </p:nvSpPr>
        <p:spPr>
          <a:xfrm>
            <a:off x="154948" y="3839598"/>
            <a:ext cx="544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We enjoy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listening to stories </a:t>
            </a:r>
            <a:r>
              <a:rPr lang="en-GB" sz="2400" dirty="0">
                <a:latin typeface="Comic Sans MS" panose="030F0702030302020204" pitchFamily="66" charset="0"/>
              </a:rPr>
              <a:t>and having the opportunity to choose our own favourite book.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B052C-8770-077E-1CA0-909E65321C62}"/>
              </a:ext>
            </a:extLst>
          </p:cNvPr>
          <p:cNvSpPr txBox="1"/>
          <p:nvPr/>
        </p:nvSpPr>
        <p:spPr>
          <a:xfrm>
            <a:off x="6008303" y="4495365"/>
            <a:ext cx="3265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We can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clarify</a:t>
            </a:r>
            <a:r>
              <a:rPr lang="en-GB" sz="2400" dirty="0">
                <a:latin typeface="Comic Sans MS" panose="030F0702030302020204" pitchFamily="66" charset="0"/>
              </a:rPr>
              <a:t> words and show our understanding of what these words mean.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AA4657C-D17F-FAB5-8773-06B8D0F19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54623"/>
            <a:ext cx="1407306" cy="198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99845-48B7-4DAC-A9AE-3864FCC6D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345" y="4651870"/>
            <a:ext cx="2318363" cy="1938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62735-D358-4D10-B171-654EE2A20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0" r="10790"/>
          <a:stretch/>
        </p:blipFill>
        <p:spPr>
          <a:xfrm>
            <a:off x="858972" y="5039927"/>
            <a:ext cx="1706267" cy="1665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63601C-48DE-42C6-B3F4-734C0F97E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687" y="1196796"/>
            <a:ext cx="1618394" cy="221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6E68A5-D22A-8A54-E1BC-376353BC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0142" y="2865984"/>
            <a:ext cx="1798604" cy="1348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A5C117-1B37-B5BB-C044-2595C701D0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01448" y="1995022"/>
            <a:ext cx="2056011" cy="146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56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02" y="1171352"/>
            <a:ext cx="7772400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term we have been learning to: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Count forwards and backwards from a given number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dirty="0">
                <a:latin typeface="Comic Sans MS"/>
              </a:rPr>
              <a:t>Add using a range of strategies </a:t>
            </a:r>
            <a:endParaRPr lang="en-GB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dirty="0">
                <a:latin typeface="Comic Sans MS"/>
              </a:rPr>
              <a:t>Represent numbers in different ways e.g. dots, fingers, ten frames, 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dirty="0">
                <a:latin typeface="Comic Sans MS"/>
              </a:rPr>
              <a:t>Partition numbers (split numbers) using the part, part, whole model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dirty="0">
                <a:latin typeface="Comic Sans MS"/>
                <a:ea typeface="Verdana"/>
              </a:rPr>
              <a:t>Read and set o'clock times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800" dirty="0">
                <a:latin typeface="Comic Sans MS"/>
                <a:ea typeface="Verdana"/>
              </a:rPr>
              <a:t>Recognise and discuss 3D shapes.</a:t>
            </a:r>
          </a:p>
          <a:p>
            <a:endParaRPr lang="en-GB" dirty="0">
              <a:latin typeface="Verdana"/>
              <a:ea typeface="Verdan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ED01A3-9E98-DE4A-86C1-09C8616A99A5}"/>
              </a:ext>
            </a:extLst>
          </p:cNvPr>
          <p:cNvSpPr txBox="1">
            <a:spLocks/>
          </p:cNvSpPr>
          <p:nvPr/>
        </p:nvSpPr>
        <p:spPr>
          <a:xfrm>
            <a:off x="-393328" y="15033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>
                <a:latin typeface="Comic Sans MS" panose="030F0702030302020204" pitchFamily="66" charset="0"/>
              </a:rPr>
              <a:t>Numeracy and Mathematics</a:t>
            </a:r>
          </a:p>
        </p:txBody>
      </p:sp>
      <p:pic>
        <p:nvPicPr>
          <p:cNvPr id="6146" name="Picture 2" descr="C:\Users\ek2220238\AppData\Local\Microsoft\Windows\Temporary Internet Files\Content.IE5\ES49EISX\blockpage[2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785" y="5686648"/>
            <a:ext cx="1807285" cy="990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B774C-C21B-4F3B-9FFE-98E6977E7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81222"/>
            <a:ext cx="2412215" cy="180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300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70B758-2CE2-6949-888C-6FE5BA54C2AA}"/>
              </a:ext>
            </a:extLst>
          </p:cNvPr>
          <p:cNvSpPr txBox="1">
            <a:spLocks/>
          </p:cNvSpPr>
          <p:nvPr/>
        </p:nvSpPr>
        <p:spPr>
          <a:xfrm>
            <a:off x="-601146" y="23886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>
                <a:latin typeface="Comic Sans MS" panose="030F0702030302020204" pitchFamily="66" charset="0"/>
              </a:rPr>
              <a:t>Numeracy and Mathematics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D124F-734C-F243-B523-889EFC834D27}"/>
              </a:ext>
            </a:extLst>
          </p:cNvPr>
          <p:cNvSpPr txBox="1"/>
          <p:nvPr/>
        </p:nvSpPr>
        <p:spPr>
          <a:xfrm>
            <a:off x="241453" y="811530"/>
            <a:ext cx="441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omic Sans MS" panose="030F0702030302020204" pitchFamily="66" charset="0"/>
              </a:rPr>
              <a:t>We can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partition</a:t>
            </a:r>
            <a:r>
              <a:rPr lang="en-GB" sz="2400" dirty="0">
                <a:latin typeface="Comic Sans MS" panose="030F0702030302020204" pitchFamily="66" charset="0"/>
              </a:rPr>
              <a:t> numbers using the part, part, whole model.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E821C-B028-284F-A935-989B3402B214}"/>
              </a:ext>
            </a:extLst>
          </p:cNvPr>
          <p:cNvSpPr txBox="1"/>
          <p:nvPr/>
        </p:nvSpPr>
        <p:spPr>
          <a:xfrm>
            <a:off x="4771543" y="710668"/>
            <a:ext cx="4956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We can represent numbers in different ways</a:t>
            </a:r>
            <a:endParaRPr lang="en-US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63E1E-F36B-EA76-4A3A-37B9C25128E6}"/>
              </a:ext>
            </a:extLst>
          </p:cNvPr>
          <p:cNvSpPr txBox="1"/>
          <p:nvPr/>
        </p:nvSpPr>
        <p:spPr>
          <a:xfrm>
            <a:off x="54859" y="5979283"/>
            <a:ext cx="424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Comic Sans MS" panose="030F0702030302020204" pitchFamily="66" charset="0"/>
              </a:rPr>
              <a:t>We enjoy playing our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number games.</a:t>
            </a:r>
            <a:endParaRPr lang="en-US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1D95D-0655-1D67-C325-06EC5AE8C1C9}"/>
              </a:ext>
            </a:extLst>
          </p:cNvPr>
          <p:cNvSpPr txBox="1"/>
          <p:nvPr/>
        </p:nvSpPr>
        <p:spPr>
          <a:xfrm>
            <a:off x="3553690" y="253191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F4149-8D53-A1A3-ADB7-FB1C2A83FB31}"/>
              </a:ext>
            </a:extLst>
          </p:cNvPr>
          <p:cNvSpPr txBox="1"/>
          <p:nvPr/>
        </p:nvSpPr>
        <p:spPr>
          <a:xfrm>
            <a:off x="4197920" y="3670822"/>
            <a:ext cx="5305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We are learning to</a:t>
            </a:r>
          </a:p>
          <a:p>
            <a:pPr algn="l"/>
            <a:r>
              <a:rPr lang="en-GB" sz="2200" dirty="0"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copy, continue </a:t>
            </a:r>
          </a:p>
          <a:p>
            <a:pPr algn="l"/>
            <a:r>
              <a:rPr lang="en-GB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and create patterns.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80C98FFB-1562-3843-C56F-22BBEF9F9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86"/>
          <a:stretch/>
        </p:blipFill>
        <p:spPr>
          <a:xfrm>
            <a:off x="7150970" y="3575494"/>
            <a:ext cx="1750928" cy="97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12AD7-41C3-1FFA-9229-CC9DA2D195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68" y="4040351"/>
            <a:ext cx="2099831" cy="1575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789D4-4FDA-8E9F-AD43-311C7153D4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89" y="1582179"/>
            <a:ext cx="2139476" cy="160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CC91F-B5BB-F38F-F99C-1EA6DAC0AE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124" y="1781330"/>
            <a:ext cx="2001079" cy="150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296597-3D49-3C94-2E8E-4CCD4F438C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56" y="1713376"/>
            <a:ext cx="1626605" cy="160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8DA7C8-D21A-9CC2-4B3F-C4BE841A3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502"/>
          <a:stretch/>
        </p:blipFill>
        <p:spPr>
          <a:xfrm>
            <a:off x="242102" y="2221538"/>
            <a:ext cx="1248881" cy="140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C920F1-F3D3-F17B-5E5E-BB1A9FE001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581"/>
          <a:stretch/>
        </p:blipFill>
        <p:spPr>
          <a:xfrm>
            <a:off x="7243948" y="4934686"/>
            <a:ext cx="1075518" cy="167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6661F2-C163-B2A8-E0E1-EE51F4157E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463" y="3583727"/>
            <a:ext cx="1395029" cy="179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860053-B18B-E58A-F3BE-D35DE8297FB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812" y="4875420"/>
            <a:ext cx="2326155" cy="179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275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Health &amp; Wellbeing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2F40168-9CE6-E24A-9358-E97B4E6AE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994" y="4572000"/>
            <a:ext cx="2131719" cy="203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7808" y="1744833"/>
            <a:ext cx="7772400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This term we have been learning: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>
                <a:latin typeface="Comic Sans MS" panose="030F0702030302020204" pitchFamily="66" charset="0"/>
              </a:rPr>
              <a:t> To recognise the emotions of ‘sad’ and ‘cross’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>
                <a:latin typeface="Comic Sans MS" panose="030F0702030302020204" pitchFamily="66" charset="0"/>
              </a:rPr>
              <a:t>About the qualities of a good friend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>
                <a:latin typeface="Comic Sans MS" panose="030F0702030302020204" pitchFamily="66" charset="0"/>
              </a:rPr>
              <a:t>To explore the ways in which we can be responsible and respectful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400" dirty="0">
                <a:latin typeface="Comic Sans MS" panose="030F0702030302020204" pitchFamily="66" charset="0"/>
              </a:rPr>
              <a:t>About the ways in which we can help to stop the spread of germs.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753E68-BA86-B563-D6B5-1796041F5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4" r="4044" b="8995"/>
          <a:stretch/>
        </p:blipFill>
        <p:spPr>
          <a:xfrm>
            <a:off x="6867407" y="246735"/>
            <a:ext cx="1744605" cy="1952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2F4D202-6935-F0FC-33CC-A9EFAF293B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08" y="304800"/>
            <a:ext cx="1601592" cy="1200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343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D22655-A43C-E130-FF82-75D4C842AD60}"/>
              </a:ext>
            </a:extLst>
          </p:cNvPr>
          <p:cNvSpPr txBox="1"/>
          <p:nvPr/>
        </p:nvSpPr>
        <p:spPr>
          <a:xfrm>
            <a:off x="3132357" y="491747"/>
            <a:ext cx="4808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Health &amp; Wellbeing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C934B-BE06-F9B7-66FA-D6D7D5DEBE3B}"/>
              </a:ext>
            </a:extLst>
          </p:cNvPr>
          <p:cNvSpPr txBox="1"/>
          <p:nvPr/>
        </p:nvSpPr>
        <p:spPr>
          <a:xfrm>
            <a:off x="386559" y="1222421"/>
            <a:ext cx="5491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We made a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friendship</a:t>
            </a:r>
            <a:r>
              <a:rPr lang="en-GB" sz="2000" dirty="0">
                <a:latin typeface="Comic Sans MS" panose="030F0702030302020204" pitchFamily="66" charset="0"/>
              </a:rPr>
              <a:t> chain with the names of everyone in our class.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DEE73-C879-3E63-6BA4-95287B4AD92E}"/>
              </a:ext>
            </a:extLst>
          </p:cNvPr>
          <p:cNvSpPr txBox="1"/>
          <p:nvPr/>
        </p:nvSpPr>
        <p:spPr>
          <a:xfrm>
            <a:off x="148434" y="4343951"/>
            <a:ext cx="2983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We know how to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wash our hands </a:t>
            </a:r>
            <a:r>
              <a:rPr lang="en-GB" sz="2000" dirty="0">
                <a:latin typeface="Comic Sans MS" panose="030F0702030302020204" pitchFamily="66" charset="0"/>
              </a:rPr>
              <a:t>carefully to help stop germs from spreading.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13BC1-3185-1325-7C04-817438677BE5}"/>
              </a:ext>
            </a:extLst>
          </p:cNvPr>
          <p:cNvSpPr txBox="1"/>
          <p:nvPr/>
        </p:nvSpPr>
        <p:spPr>
          <a:xfrm>
            <a:off x="5582634" y="5701387"/>
            <a:ext cx="365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We learned about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healthy food</a:t>
            </a:r>
            <a:r>
              <a:rPr lang="en-GB" sz="2000" dirty="0">
                <a:latin typeface="Comic Sans MS" panose="030F0702030302020204" pitchFamily="66" charset="0"/>
              </a:rPr>
              <a:t> choices.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6E3E872-8FA7-BC12-8FEF-8E73CDDCEF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47" y="125516"/>
            <a:ext cx="1412586" cy="198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050728B1-1D84-A6F7-C762-E101727D7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386" y="3416668"/>
            <a:ext cx="2321200" cy="3010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16215970-2C28-F8C6-7999-D0FD31B348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28" y="5820833"/>
            <a:ext cx="2239326" cy="77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65CCC2-06BA-45B2-84A2-EEF3D8D21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2" t="7003" r="23403" b="9007"/>
          <a:stretch/>
        </p:blipFill>
        <p:spPr>
          <a:xfrm>
            <a:off x="6108563" y="2557790"/>
            <a:ext cx="2275236" cy="306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A2F9B0-4AC6-4D05-8912-B10ADAB9E436}"/>
              </a:ext>
            </a:extLst>
          </p:cNvPr>
          <p:cNvSpPr/>
          <p:nvPr/>
        </p:nvSpPr>
        <p:spPr>
          <a:xfrm flipV="1">
            <a:off x="7798609" y="2553869"/>
            <a:ext cx="585190" cy="135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A6E5C3-5F1F-4943-A11D-E1FE8B6153B4}"/>
              </a:ext>
            </a:extLst>
          </p:cNvPr>
          <p:cNvSpPr txBox="1"/>
          <p:nvPr/>
        </p:nvSpPr>
        <p:spPr>
          <a:xfrm>
            <a:off x="2931692" y="2181401"/>
            <a:ext cx="2676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We can talk about the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qualities</a:t>
            </a:r>
            <a:r>
              <a:rPr lang="en-GB" sz="2000" dirty="0">
                <a:latin typeface="Comic Sans MS" panose="030F0702030302020204" pitchFamily="66" charset="0"/>
              </a:rPr>
              <a:t> of a good friend</a:t>
            </a:r>
            <a:r>
              <a:rPr lang="en-GB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CFACCD-089B-1DBF-55C2-8E9315FE0D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01" y="2008780"/>
            <a:ext cx="1671179" cy="223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638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F74BC4-837A-7B4F-9104-25FDE2986A9F}"/>
              </a:ext>
            </a:extLst>
          </p:cNvPr>
          <p:cNvSpPr txBox="1"/>
          <p:nvPr/>
        </p:nvSpPr>
        <p:spPr>
          <a:xfrm>
            <a:off x="-34634" y="457200"/>
            <a:ext cx="9178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  Other Curricular Areas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F79DE-1844-6740-BF92-06C53688A491}"/>
              </a:ext>
            </a:extLst>
          </p:cNvPr>
          <p:cNvSpPr txBox="1"/>
          <p:nvPr/>
        </p:nvSpPr>
        <p:spPr>
          <a:xfrm>
            <a:off x="323944" y="990269"/>
            <a:ext cx="815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This term our IDL topic was ‘Caring For Our Planet’.  We explored the changes we can make to our behaviour to help care for our planet.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D5B5389-A1F4-5DCC-A3E9-D259E16E7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8"/>
          <a:stretch/>
        </p:blipFill>
        <p:spPr>
          <a:xfrm>
            <a:off x="379723" y="2100056"/>
            <a:ext cx="1381125" cy="156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B7342DC-56C6-3D2E-FC40-E0E3A9BF0542}"/>
              </a:ext>
            </a:extLst>
          </p:cNvPr>
          <p:cNvSpPr txBox="1"/>
          <p:nvPr/>
        </p:nvSpPr>
        <p:spPr>
          <a:xfrm>
            <a:off x="6659424" y="1774817"/>
            <a:ext cx="272952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We learned about the </a:t>
            </a:r>
            <a:r>
              <a:rPr lang="en-GB" sz="2000" dirty="0">
                <a:solidFill>
                  <a:srgbClr val="FF0000"/>
                </a:solidFill>
                <a:latin typeface="Comic Sans MS"/>
              </a:rPr>
              <a:t>dangers, sea creatures face from pollution.</a:t>
            </a:r>
            <a:r>
              <a:rPr lang="en-GB" sz="2000" dirty="0">
                <a:latin typeface="Comic Sans MS"/>
              </a:rPr>
              <a:t> 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49AD5-197C-E0BD-34DF-6F54A3EF023B}"/>
              </a:ext>
            </a:extLst>
          </p:cNvPr>
          <p:cNvSpPr txBox="1"/>
          <p:nvPr/>
        </p:nvSpPr>
        <p:spPr>
          <a:xfrm>
            <a:off x="57970" y="3825771"/>
            <a:ext cx="2729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We know that we can help our planet by trying to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reduce, reuse and recycle.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DB9E3-A699-DFF0-7D0B-6744E5454A13}"/>
              </a:ext>
            </a:extLst>
          </p:cNvPr>
          <p:cNvSpPr txBox="1"/>
          <p:nvPr/>
        </p:nvSpPr>
        <p:spPr>
          <a:xfrm>
            <a:off x="4403418" y="5661334"/>
            <a:ext cx="4651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We explored the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 materials </a:t>
            </a:r>
            <a:r>
              <a:rPr lang="en-GB" sz="2000" dirty="0">
                <a:latin typeface="Comic Sans MS" panose="030F0702030302020204" pitchFamily="66" charset="0"/>
              </a:rPr>
              <a:t>used to make a range of items and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sorted</a:t>
            </a:r>
            <a:r>
              <a:rPr lang="en-GB" sz="2000" dirty="0">
                <a:latin typeface="Comic Sans MS" panose="030F0702030302020204" pitchFamily="66" charset="0"/>
              </a:rPr>
              <a:t> them into groups.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17401-E78B-4B41-8BDB-90A41804D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06" y="1918430"/>
            <a:ext cx="2417623" cy="181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25A59-BBC9-47FD-BA8D-3CFB7C9120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10578" y="4803620"/>
            <a:ext cx="1922935" cy="170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3D2D06-EBF6-4688-B29C-AC7804BF93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26" y="1774817"/>
            <a:ext cx="1843355" cy="170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89FE29-1E3E-4200-9653-FF3E9758C5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6" t="11366" r="5961" b="5556"/>
          <a:stretch/>
        </p:blipFill>
        <p:spPr>
          <a:xfrm>
            <a:off x="6659424" y="3823844"/>
            <a:ext cx="2426606" cy="174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2240F6-4B2A-4B41-A676-8822EAB20B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1" t="-8807" r="28534" b="8807"/>
          <a:stretch/>
        </p:blipFill>
        <p:spPr>
          <a:xfrm>
            <a:off x="4691626" y="3731647"/>
            <a:ext cx="1606979" cy="192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713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CC460D-0110-FD11-CC81-7DA178040A3A}"/>
              </a:ext>
            </a:extLst>
          </p:cNvPr>
          <p:cNvSpPr txBox="1"/>
          <p:nvPr/>
        </p:nvSpPr>
        <p:spPr>
          <a:xfrm>
            <a:off x="4712774" y="985084"/>
            <a:ext cx="287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In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R.E. </a:t>
            </a:r>
            <a:r>
              <a:rPr lang="en-GB" sz="2000" dirty="0">
                <a:latin typeface="Comic Sans MS" panose="030F0702030302020204" pitchFamily="66" charset="0"/>
              </a:rPr>
              <a:t>we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learned about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Advent </a:t>
            </a:r>
            <a:r>
              <a:rPr lang="en-GB" sz="2000" dirty="0">
                <a:latin typeface="Comic Sans MS" panose="030F0702030302020204" pitchFamily="66" charset="0"/>
              </a:rPr>
              <a:t>and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explored the story of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Christmas.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B8BCA-CAEA-EF1A-42ED-C4877C14AE37}"/>
              </a:ext>
            </a:extLst>
          </p:cNvPr>
          <p:cNvSpPr txBox="1"/>
          <p:nvPr/>
        </p:nvSpPr>
        <p:spPr>
          <a:xfrm>
            <a:off x="-34634" y="457200"/>
            <a:ext cx="9178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  Other Curricular Areas</a:t>
            </a:r>
          </a:p>
          <a:p>
            <a:pPr algn="l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BF60A-9FBB-1E63-26E4-505BC322FD9C}"/>
              </a:ext>
            </a:extLst>
          </p:cNvPr>
          <p:cNvSpPr txBox="1"/>
          <p:nvPr/>
        </p:nvSpPr>
        <p:spPr>
          <a:xfrm>
            <a:off x="206003" y="1110715"/>
            <a:ext cx="3779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Comic Sans MS" panose="030F0702030302020204" pitchFamily="66" charset="0"/>
              </a:rPr>
              <a:t>In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Art</a:t>
            </a:r>
            <a:r>
              <a:rPr lang="en-GB" sz="2000" dirty="0">
                <a:latin typeface="Comic Sans MS" panose="030F0702030302020204" pitchFamily="66" charset="0"/>
              </a:rPr>
              <a:t> we collected leaves and used a printing technique to create these beautiful paintings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00C03-2E38-4513-A612-698ACEE03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3" t="13440" r="21774"/>
          <a:stretch/>
        </p:blipFill>
        <p:spPr>
          <a:xfrm>
            <a:off x="7236979" y="389562"/>
            <a:ext cx="1384004" cy="109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161B1B-5AA7-4BA3-A677-60209DED61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26" y="2514600"/>
            <a:ext cx="2006333" cy="15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36FAD5-DEFF-415E-8AB6-2E373A434C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95" y="2126156"/>
            <a:ext cx="2174954" cy="1631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CBB0EB-D2EE-4BA0-8A4F-A47EC00689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61" y="4189972"/>
            <a:ext cx="2493647" cy="2212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DA17BE-D5F6-4EDC-8A95-7088C6855221}"/>
              </a:ext>
            </a:extLst>
          </p:cNvPr>
          <p:cNvSpPr/>
          <p:nvPr/>
        </p:nvSpPr>
        <p:spPr>
          <a:xfrm>
            <a:off x="2956611" y="5909213"/>
            <a:ext cx="571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Thank you so much to everyone for supporting our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readathon fundraiser</a:t>
            </a:r>
            <a:r>
              <a:rPr lang="en-GB" sz="2000" dirty="0">
                <a:latin typeface="Comic Sans MS" panose="030F0702030302020204" pitchFamily="66" charset="0"/>
              </a:rPr>
              <a:t>!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BF63-CD01-E106-350A-B7B4A6FB7D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234" y="4359863"/>
            <a:ext cx="1686449" cy="1265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A59AD-C898-AF89-6194-0DE6941072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974" y="2396818"/>
            <a:ext cx="1922002" cy="1806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392582-089B-6077-E1C0-9D659A1E573A}"/>
              </a:ext>
            </a:extLst>
          </p:cNvPr>
          <p:cNvSpPr txBox="1"/>
          <p:nvPr/>
        </p:nvSpPr>
        <p:spPr>
          <a:xfrm>
            <a:off x="3683470" y="253106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323F8-05F5-1E18-12C4-E14CC3AF79F7}"/>
              </a:ext>
            </a:extLst>
          </p:cNvPr>
          <p:cNvSpPr txBox="1"/>
          <p:nvPr/>
        </p:nvSpPr>
        <p:spPr>
          <a:xfrm>
            <a:off x="6870579" y="2219024"/>
            <a:ext cx="1851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We explored living things as part of our outdoor learning activities.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7F34E7-3C17-A6EE-72E5-9C138E6D5F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775" y="4425402"/>
            <a:ext cx="1350909" cy="141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1DB0B-5A4D-2DF1-2C5C-E2571EB9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564" y="4252788"/>
            <a:ext cx="1888587" cy="141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204945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875</TotalTime>
  <Words>870</Words>
  <Application>Microsoft Office PowerPoint</Application>
  <PresentationFormat>On-screen Show (4:3)</PresentationFormat>
  <Paragraphs>94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Comic Sans MS</vt:lpstr>
      <vt:lpstr>Courier New</vt:lpstr>
      <vt:lpstr>Tahoma</vt:lpstr>
      <vt:lpstr>Trebuchet MS</vt:lpstr>
      <vt:lpstr>Verdana</vt:lpstr>
      <vt:lpstr>Wingdings</vt:lpstr>
      <vt:lpstr>Wingdings 2</vt:lpstr>
      <vt:lpstr>Summer</vt:lpstr>
      <vt:lpstr> Primary 1a Welcome to our class blog!    Please click on to find out what we’ve been learning this term!  </vt:lpstr>
      <vt:lpstr>Literacy</vt:lpstr>
      <vt:lpstr> </vt:lpstr>
      <vt:lpstr>PowerPoint Presentation</vt:lpstr>
      <vt:lpstr>PowerPoint Presentation</vt:lpstr>
      <vt:lpstr>Health &amp; Wellbeing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1a</dc:title>
  <dc:creator>Lynch, C  ( St. Francis' Primary )</dc:creator>
  <cp:lastModifiedBy>Lynch, C  ( St. Francis' Primary )</cp:lastModifiedBy>
  <cp:revision>119</cp:revision>
  <dcterms:created xsi:type="dcterms:W3CDTF">2006-08-16T00:00:00Z</dcterms:created>
  <dcterms:modified xsi:type="dcterms:W3CDTF">2023-12-18T15:59:28Z</dcterms:modified>
</cp:coreProperties>
</file>