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3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3" r:id="rId6"/>
    <p:sldId id="259" r:id="rId7"/>
    <p:sldId id="272" r:id="rId8"/>
    <p:sldId id="276" r:id="rId9"/>
    <p:sldId id="264" r:id="rId10"/>
    <p:sldId id="275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A6A66-20C9-3E0D-2D01-E719FA9FAE84}" v="135" dt="2023-12-06T09:25:07.572"/>
    <p1510:client id="{5472FE20-9052-CE44-BC25-F7C17A17502D}" v="322" dt="2022-12-18T13:57:04.6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CF125-A9A3-4987-82B4-FAFDEF1A6A2F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734BB-7843-4DC6-8F02-097C554F90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5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734BB-7843-4DC6-8F02-097C554F90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4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734BB-7843-4DC6-8F02-097C554F907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31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734BB-7843-4DC6-8F02-097C554F907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1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38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3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8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6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1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4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8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gc/stfrancisprimaryandnurseryclass/" TargetMode="External"/><Relationship Id="rId2" Type="http://schemas.openxmlformats.org/officeDocument/2006/relationships/hyperlink" Target="https://blogs.glowscotland.org.uk/gc/stfrancisfamily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StFrancis_PS?ref_src=twsrc%5etf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3458"/>
            <a:ext cx="7079843" cy="4359920"/>
          </a:xfrm>
        </p:spPr>
        <p:txBody>
          <a:bodyPr>
            <a:noAutofit/>
          </a:bodyPr>
          <a:lstStyle/>
          <a:p>
            <a:pPr algn="ctr"/>
            <a:br>
              <a:rPr lang="en-GB" b="1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r>
              <a:rPr lang="en-GB" b="1" dirty="0">
                <a:latin typeface="Comic Sans MS"/>
                <a:ea typeface="Tahoma"/>
                <a:cs typeface="Tahoma"/>
              </a:rPr>
              <a:t>Primary 1b</a:t>
            </a:r>
            <a:br>
              <a:rPr lang="en-GB" b="1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omic Sans MS"/>
                <a:ea typeface="Tahoma"/>
                <a:cs typeface="Tahoma"/>
              </a:rPr>
              <a:t>Welcome to our class blog!</a:t>
            </a:r>
            <a:br>
              <a:rPr lang="en-GB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r>
              <a:rPr lang="en-GB" dirty="0">
                <a:latin typeface="Comic Sans MS"/>
                <a:ea typeface="Tahoma"/>
                <a:cs typeface="Tahoma"/>
              </a:rPr>
              <a:t> </a:t>
            </a:r>
            <a:br>
              <a:rPr lang="en-GB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r>
              <a:rPr lang="en-GB" sz="2400" dirty="0">
                <a:latin typeface="Comic Sans MS"/>
                <a:ea typeface="Tahoma"/>
                <a:cs typeface="Tahoma"/>
              </a:rPr>
              <a:t>Please click on to find out what we’ve</a:t>
            </a:r>
            <a:br>
              <a:rPr lang="en-GB" sz="2400" dirty="0">
                <a:latin typeface="Comic Sans MS"/>
                <a:ea typeface="Tahoma"/>
                <a:cs typeface="Tahoma"/>
              </a:rPr>
            </a:br>
            <a:r>
              <a:rPr lang="en-GB" sz="2400" dirty="0">
                <a:latin typeface="Comic Sans MS"/>
                <a:ea typeface="Tahoma"/>
                <a:cs typeface="Tahoma"/>
              </a:rPr>
              <a:t>been learning this term!</a:t>
            </a:r>
            <a:br>
              <a:rPr lang="en-GB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br>
              <a:rPr lang="en-GB" dirty="0">
                <a:latin typeface="Comic Sans MS" panose="030F0702030302020204" pitchFamily="66" charset="0"/>
                <a:ea typeface="Tahoma" pitchFamily="34" charset="0"/>
                <a:cs typeface="Tahoma" pitchFamily="34" charset="0"/>
              </a:rPr>
            </a:br>
            <a:endParaRPr lang="en-GB" dirty="0">
              <a:latin typeface="Comic Sans MS" panose="030F0702030302020204" pitchFamily="66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https://aldermancogan.ebor.academy/wp-content/uploads/2020/04/401-4015562_pizarron-children-learning-cartoon.jpg">
            <a:extLst>
              <a:ext uri="{FF2B5EF4-FFF2-40B4-BE49-F238E27FC236}">
                <a16:creationId xmlns:a16="http://schemas.microsoft.com/office/drawing/2014/main" id="{274EF74D-0B51-4D94-A775-F32435456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4662502"/>
            <a:ext cx="2745968" cy="204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BE38C1-0712-C4AE-823F-6C2DB8930C8D}"/>
              </a:ext>
            </a:extLst>
          </p:cNvPr>
          <p:cNvSpPr txBox="1"/>
          <p:nvPr/>
        </p:nvSpPr>
        <p:spPr>
          <a:xfrm>
            <a:off x="580159" y="513972"/>
            <a:ext cx="790575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800" b="1" dirty="0">
                <a:latin typeface="Comic Sans MS" panose="030F0702030302020204" pitchFamily="66" charset="0"/>
              </a:rPr>
              <a:t>Numeracy and Mathematics </a:t>
            </a:r>
          </a:p>
          <a:p>
            <a:pPr algn="l"/>
            <a:endParaRPr lang="en-GB" b="1" dirty="0">
              <a:latin typeface="Comic Sans MS" panose="030F0702030302020204" pitchFamily="66" charset="0"/>
            </a:endParaRPr>
          </a:p>
          <a:p>
            <a:pPr algn="l"/>
            <a:r>
              <a:rPr lang="en-GB" sz="1800" b="1" dirty="0">
                <a:latin typeface="Comic Sans MS" panose="030F0702030302020204" pitchFamily="66" charset="0"/>
              </a:rPr>
              <a:t>We will be:</a:t>
            </a:r>
          </a:p>
          <a:p>
            <a:pPr algn="l"/>
            <a:endParaRPr lang="en-GB" sz="1800" b="1" dirty="0">
              <a:latin typeface="Comic Sans MS" panose="030F0702030302020204" pitchFamily="66" charset="0"/>
            </a:endParaRP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dirty="0">
                <a:latin typeface="Comic Sans MS" panose="030F0702030302020204" pitchFamily="66" charset="0"/>
              </a:rPr>
              <a:t>Continuing to explore </a:t>
            </a:r>
            <a:r>
              <a:rPr lang="en-GB" sz="1800" dirty="0">
                <a:latin typeface="Comic Sans MS" panose="030F0702030302020204" pitchFamily="66" charset="0"/>
              </a:rPr>
              <a:t>different ways of solving addition and subtraction calculations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1800" dirty="0">
                <a:latin typeface="Comic Sans MS" panose="030F0702030302020204" pitchFamily="66" charset="0"/>
              </a:rPr>
              <a:t>Learning to skip count in 2s, 5s and 10s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dirty="0">
                <a:latin typeface="Comic Sans MS" panose="030F0702030302020204" pitchFamily="66" charset="0"/>
              </a:rPr>
              <a:t>Using tally marks, bar charts and graphs to display different information 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dirty="0">
                <a:latin typeface="Comic Sans MS" panose="030F0702030302020204" pitchFamily="66" charset="0"/>
              </a:rPr>
              <a:t>Reading and recording</a:t>
            </a:r>
            <a:r>
              <a:rPr lang="en-GB" sz="1800" dirty="0">
                <a:latin typeface="Comic Sans MS" panose="030F0702030302020204" pitchFamily="66" charset="0"/>
              </a:rPr>
              <a:t> o’clock and half past times on analogue and digital clocks</a:t>
            </a:r>
          </a:p>
          <a:p>
            <a:pPr marL="285750" indent="-285750" algn="l">
              <a:buFont typeface="Wingdings" pitchFamily="2" charset="2"/>
              <a:buChar char="ü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 algn="l">
              <a:buFont typeface="Wingdings" pitchFamily="2" charset="2"/>
              <a:buChar char="ü"/>
            </a:pPr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b="1" dirty="0">
                <a:latin typeface="Comic Sans MS" panose="030F0702030302020204" pitchFamily="66" charset="0"/>
              </a:rPr>
              <a:t>Social Studies/Science</a:t>
            </a:r>
          </a:p>
          <a:p>
            <a:pPr marL="285750" indent="-285750" algn="l">
              <a:buFont typeface="Wingdings" pitchFamily="2" charset="2"/>
              <a:buChar char="ü"/>
            </a:pPr>
            <a:endParaRPr lang="en-GB" dirty="0">
              <a:latin typeface="Comic Sans MS" panose="030F0702030302020204" pitchFamily="66" charset="0"/>
            </a:endParaRP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Next term our topics will be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Toys</a:t>
            </a:r>
            <a:r>
              <a:rPr lang="en-GB" dirty="0">
                <a:latin typeface="Comic Sans MS" panose="030F0702030302020204" pitchFamily="66" charset="0"/>
              </a:rPr>
              <a:t> and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On the Farm.</a:t>
            </a:r>
            <a:r>
              <a:rPr lang="en-GB" dirty="0">
                <a:latin typeface="Comic Sans MS" panose="030F0702030302020204" pitchFamily="66" charset="0"/>
              </a:rPr>
              <a:t>  Within the toys topic we will explore different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power sources and friction</a:t>
            </a:r>
            <a:r>
              <a:rPr lang="en-GB" dirty="0">
                <a:latin typeface="Comic Sans MS" panose="030F0702030302020204" pitchFamily="66" charset="0"/>
              </a:rPr>
              <a:t>.  Our farm topic will look at the different types of farms we have and the produce we get from these.  We will look at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the journey our food makes from the farm to our plates. We will also investigate the different food groups.</a:t>
            </a:r>
          </a:p>
          <a:p>
            <a:pPr algn="l"/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81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Website links that you might want to check out!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5132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https://blogs.glowscotland.org.uk/gc/stfrancisfamilylearning/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76469" y="175591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Family Learning website – how to videos and information to help children with learning at home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344233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website – latest news and information about our school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9083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https://blogs.glowscotland.org.uk/gc/stfrancisprimaryandnurseryclass/</a:t>
            </a:r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053" y="473716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St Francis Primary and Nursery Class Twitter page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9553" y="556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https://twitter.com/StFrancis_PS?ref_src=twsrc%5Etfw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  <a:noFill/>
        </p:spPr>
        <p:txBody>
          <a:bodyPr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Literacy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1697" y="838200"/>
            <a:ext cx="7772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600" dirty="0">
              <a:latin typeface="Comic Sans MS" panose="030F0702030302020204" pitchFamily="66" charset="0"/>
            </a:endParaRPr>
          </a:p>
          <a:p>
            <a:r>
              <a:rPr lang="en-GB" sz="2600" dirty="0">
                <a:latin typeface="Comic Sans MS" panose="030F0702030302020204" pitchFamily="66" charset="0"/>
              </a:rPr>
              <a:t>This term we have been learning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omic Sans MS" panose="030F0702030302020204" pitchFamily="66" charset="0"/>
              </a:rPr>
              <a:t>Blend our letter sounds to help us read harder 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omic Sans MS" panose="030F0702030302020204" pitchFamily="66" charset="0"/>
              </a:rPr>
              <a:t>Use our letter sounds to write 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omic Sans MS" panose="030F0702030302020204" pitchFamily="66" charset="0"/>
              </a:rPr>
              <a:t>Contribute to shared writing lessons when we work together to write sentences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600" dirty="0">
                <a:latin typeface="Comic Sans MS" panose="030F0702030302020204" pitchFamily="66" charset="0"/>
              </a:rPr>
              <a:t>Use our letter sounds to ‘have a go’ at writing our own sentences independently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latin typeface="Comic Sans MS" panose="030F0702030302020204" pitchFamily="66" charset="0"/>
              </a:rPr>
              <a:t>Clarify words.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26BD88-BEFF-47C3-9EB7-F29AB1D916B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1963" y="4198095"/>
            <a:ext cx="1865272" cy="265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0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228969AA-8FE5-4043-B45F-27CD7853CD3A}"/>
              </a:ext>
            </a:extLst>
          </p:cNvPr>
          <p:cNvSpPr txBox="1"/>
          <p:nvPr/>
        </p:nvSpPr>
        <p:spPr>
          <a:xfrm>
            <a:off x="4081706" y="1710970"/>
            <a:ext cx="3207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We can use the letter sounds we know to help us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read words.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447C46-534A-3D3A-6626-45BFDFD8D409}"/>
              </a:ext>
            </a:extLst>
          </p:cNvPr>
          <p:cNvSpPr txBox="1"/>
          <p:nvPr/>
        </p:nvSpPr>
        <p:spPr>
          <a:xfrm>
            <a:off x="403121" y="255088"/>
            <a:ext cx="83377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200" dirty="0">
                <a:latin typeface="Comic Sans MS" panose="030F0702030302020204" pitchFamily="66" charset="0"/>
              </a:rPr>
              <a:t>We have continued to learn even more sounds.  We can use these sounds to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‘have a go’ </a:t>
            </a:r>
            <a:r>
              <a:rPr lang="en-GB" sz="2200" dirty="0">
                <a:latin typeface="Comic Sans MS" panose="030F0702030302020204" pitchFamily="66" charset="0"/>
              </a:rPr>
              <a:t>at writing words and sentences all by ourselves. 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772294-B2BC-A21D-9B00-B4BF48A1E5C1}"/>
              </a:ext>
            </a:extLst>
          </p:cNvPr>
          <p:cNvSpPr txBox="1"/>
          <p:nvPr/>
        </p:nvSpPr>
        <p:spPr>
          <a:xfrm flipV="1">
            <a:off x="239873" y="5362215"/>
            <a:ext cx="5361353" cy="182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9E8286-2EF6-8DB8-CD3C-F0D9CBBFBC60}"/>
              </a:ext>
            </a:extLst>
          </p:cNvPr>
          <p:cNvSpPr txBox="1"/>
          <p:nvPr/>
        </p:nvSpPr>
        <p:spPr>
          <a:xfrm flipH="1">
            <a:off x="227519" y="3956284"/>
            <a:ext cx="2903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We can recognise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word families.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C9C8EA-4C28-E5A6-E83D-DE61F6960C0C}"/>
              </a:ext>
            </a:extLst>
          </p:cNvPr>
          <p:cNvSpPr txBox="1"/>
          <p:nvPr/>
        </p:nvSpPr>
        <p:spPr>
          <a:xfrm>
            <a:off x="150561" y="5150362"/>
            <a:ext cx="3931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We enjoy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listening to stories </a:t>
            </a:r>
            <a:r>
              <a:rPr lang="en-GB" sz="2400" dirty="0">
                <a:latin typeface="Comic Sans MS" panose="030F0702030302020204" pitchFamily="66" charset="0"/>
              </a:rPr>
              <a:t>and having the opportunity to choose our own favourite book.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EB052C-8770-077E-1CA0-909E65321C62}"/>
              </a:ext>
            </a:extLst>
          </p:cNvPr>
          <p:cNvSpPr txBox="1"/>
          <p:nvPr/>
        </p:nvSpPr>
        <p:spPr>
          <a:xfrm>
            <a:off x="6008303" y="4495365"/>
            <a:ext cx="3265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We can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clarify</a:t>
            </a:r>
            <a:r>
              <a:rPr lang="en-GB" sz="2400" dirty="0">
                <a:latin typeface="Comic Sans MS" panose="030F0702030302020204" pitchFamily="66" charset="0"/>
              </a:rPr>
              <a:t> words and show our understanding of what these words mean.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E4B9B5-A1C3-4F62-9360-7575C8D53A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37" y="1363084"/>
            <a:ext cx="1638823" cy="23200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585C460-C305-4E2D-AF7B-AE59951791D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4396" y="1299365"/>
            <a:ext cx="1808745" cy="24116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0D6EE51-29E3-44A7-BB53-D201ABC3F52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1581" y="1363084"/>
            <a:ext cx="1844682" cy="271408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1C0B788-6B8B-42A1-915D-168ED8DEF67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8546" y="3886227"/>
            <a:ext cx="2085841" cy="278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6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602" y="1171352"/>
            <a:ext cx="7772400" cy="51090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This term we have been learning to: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 panose="030F0702030302020204" pitchFamily="66" charset="0"/>
              </a:rPr>
              <a:t>Count forwards and backwards from a given number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/>
              </a:rPr>
              <a:t>Add using a range of strategies </a:t>
            </a:r>
            <a:endParaRPr lang="en-GB" dirty="0"/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/>
              </a:rPr>
              <a:t>Represent numbers in different ways e.g. dots, fingers, ten frames, 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/>
              </a:rPr>
              <a:t>Partition numbers (split numbers) using the part, part, whole model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/>
                <a:ea typeface="Verdana"/>
              </a:rPr>
              <a:t>Read and set o'clock times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800" dirty="0">
                <a:latin typeface="Comic Sans MS"/>
                <a:ea typeface="Verdana"/>
              </a:rPr>
              <a:t>Recognise and discuss 3D shapes.</a:t>
            </a:r>
          </a:p>
          <a:p>
            <a:endParaRPr lang="en-GB" dirty="0">
              <a:latin typeface="Verdana"/>
              <a:ea typeface="Verdana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6ED01A3-9E98-DE4A-86C1-09C8616A99A5}"/>
              </a:ext>
            </a:extLst>
          </p:cNvPr>
          <p:cNvSpPr txBox="1">
            <a:spLocks/>
          </p:cNvSpPr>
          <p:nvPr/>
        </p:nvSpPr>
        <p:spPr>
          <a:xfrm>
            <a:off x="-393328" y="150330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latin typeface="Comic Sans MS" panose="030F0702030302020204" pitchFamily="66" charset="0"/>
              </a:rPr>
              <a:t>Numeracy and Mathematics</a:t>
            </a:r>
          </a:p>
        </p:txBody>
      </p:sp>
      <p:pic>
        <p:nvPicPr>
          <p:cNvPr id="6146" name="Picture 2" descr="C:\Users\ek2220238\AppData\Local\Microsoft\Windows\Temporary Internet Files\Content.IE5\ES49EISX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785" y="5686648"/>
            <a:ext cx="1807285" cy="990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854DAA36-31CC-34D7-C1FD-F8B15A3B3E9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9000" y="326670"/>
            <a:ext cx="1168870" cy="15793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30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670B758-2CE2-6949-888C-6FE5BA54C2AA}"/>
              </a:ext>
            </a:extLst>
          </p:cNvPr>
          <p:cNvSpPr txBox="1">
            <a:spLocks/>
          </p:cNvSpPr>
          <p:nvPr/>
        </p:nvSpPr>
        <p:spPr>
          <a:xfrm>
            <a:off x="-601146" y="2388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>
                <a:latin typeface="Comic Sans MS" panose="030F0702030302020204" pitchFamily="66" charset="0"/>
              </a:rPr>
              <a:t>Numeracy and Mathematics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D124F-734C-F243-B523-889EFC834D27}"/>
              </a:ext>
            </a:extLst>
          </p:cNvPr>
          <p:cNvSpPr txBox="1"/>
          <p:nvPr/>
        </p:nvSpPr>
        <p:spPr>
          <a:xfrm>
            <a:off x="241453" y="811530"/>
            <a:ext cx="4415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We can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use strategies</a:t>
            </a:r>
            <a:r>
              <a:rPr lang="en-GB" sz="2400" dirty="0">
                <a:latin typeface="Comic Sans MS" panose="030F0702030302020204" pitchFamily="66" charset="0"/>
              </a:rPr>
              <a:t> to add numbers e.g. number line, cubes.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BE821C-B028-284F-A935-989B3402B214}"/>
              </a:ext>
            </a:extLst>
          </p:cNvPr>
          <p:cNvSpPr txBox="1"/>
          <p:nvPr/>
        </p:nvSpPr>
        <p:spPr>
          <a:xfrm>
            <a:off x="5613913" y="732917"/>
            <a:ext cx="4956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200" dirty="0">
                <a:solidFill>
                  <a:schemeClr val="bg1">
                    <a:lumMod val="10000"/>
                  </a:schemeClr>
                </a:solidFill>
                <a:latin typeface="Comic Sans MS" panose="030F0702030302020204" pitchFamily="66" charset="0"/>
              </a:rPr>
              <a:t>We can read 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o’clock</a:t>
            </a:r>
            <a:r>
              <a:rPr lang="en-GB" sz="2200" dirty="0">
                <a:solidFill>
                  <a:schemeClr val="bg1">
                    <a:lumMod val="10000"/>
                  </a:schemeClr>
                </a:solidFill>
                <a:latin typeface="Comic Sans MS" panose="030F0702030302020204" pitchFamily="66" charset="0"/>
              </a:rPr>
              <a:t> times! </a:t>
            </a:r>
            <a:endParaRPr lang="en-US" sz="2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61D95D-0655-1D67-C325-06EC5AE8C1C9}"/>
              </a:ext>
            </a:extLst>
          </p:cNvPr>
          <p:cNvSpPr txBox="1"/>
          <p:nvPr/>
        </p:nvSpPr>
        <p:spPr>
          <a:xfrm>
            <a:off x="3553690" y="25319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F4149-8D53-A1A3-ADB7-FB1C2A83FB31}"/>
              </a:ext>
            </a:extLst>
          </p:cNvPr>
          <p:cNvSpPr txBox="1"/>
          <p:nvPr/>
        </p:nvSpPr>
        <p:spPr>
          <a:xfrm>
            <a:off x="3838279" y="5551884"/>
            <a:ext cx="5305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latin typeface="Comic Sans MS" panose="030F0702030302020204" pitchFamily="66" charset="0"/>
              </a:rPr>
              <a:t>We are learning to</a:t>
            </a:r>
          </a:p>
          <a:p>
            <a:pPr algn="l"/>
            <a:r>
              <a:rPr lang="en-GB" sz="2200" dirty="0">
                <a:latin typeface="Comic Sans MS" panose="030F0702030302020204" pitchFamily="66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identify 3D shapes.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ED9FA-63EE-4419-8036-466152EFAB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504"/>
          <a:stretch/>
        </p:blipFill>
        <p:spPr>
          <a:xfrm>
            <a:off x="6603285" y="1178862"/>
            <a:ext cx="2299262" cy="26423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B70DC1-C380-4530-B7A2-920A2E8BF1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01" t="19690" r="14680" b="10343"/>
          <a:stretch/>
        </p:blipFill>
        <p:spPr>
          <a:xfrm>
            <a:off x="155515" y="2011859"/>
            <a:ext cx="2503035" cy="30199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35D5B6-EBCF-4A7A-87E4-CCCA384A44E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3285" y="4114800"/>
            <a:ext cx="2342290" cy="26423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F488297-18A7-4EAD-8174-3E0E105A09A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336" t="16751" r="4738" b="7288"/>
          <a:stretch/>
        </p:blipFill>
        <p:spPr>
          <a:xfrm>
            <a:off x="3052069" y="1989204"/>
            <a:ext cx="2503036" cy="304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5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85909"/>
            <a:ext cx="7125113" cy="924475"/>
          </a:xfrm>
          <a:noFill/>
        </p:spPr>
        <p:txBody>
          <a:bodyPr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Health &amp; Wellbeing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92F40168-9CE6-E24A-9358-E97B4E6AEB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7407" y="4511424"/>
            <a:ext cx="1817512" cy="20998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07808" y="1744833"/>
            <a:ext cx="7772400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term we have been learning: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GB" sz="2400" dirty="0">
                <a:latin typeface="Comic Sans MS" panose="030F0702030302020204" pitchFamily="66" charset="0"/>
              </a:rPr>
              <a:t> To recognise the emotions of ‘sad’ and ‘cross’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400" dirty="0">
                <a:latin typeface="Comic Sans MS" panose="030F0702030302020204" pitchFamily="66" charset="0"/>
              </a:rPr>
              <a:t>About the qualities of a good friend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400" dirty="0">
                <a:latin typeface="Comic Sans MS" panose="030F0702030302020204" pitchFamily="66" charset="0"/>
              </a:rPr>
              <a:t>To explore the ways in which we can be responsible and respectful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sz="2400" dirty="0">
                <a:latin typeface="Comic Sans MS" panose="030F0702030302020204" pitchFamily="66" charset="0"/>
              </a:rPr>
              <a:t>About the ways in which we can help to stop the spread of germs.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GB" sz="2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7753E68-BA86-B563-D6B5-1796041F55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964" r="4044" b="8995"/>
          <a:stretch/>
        </p:blipFill>
        <p:spPr>
          <a:xfrm>
            <a:off x="7262253" y="199760"/>
            <a:ext cx="1744605" cy="1952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F2F4D202-6935-F0FC-33CC-A9EFAF293BF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808" y="304800"/>
            <a:ext cx="1601592" cy="12003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Bacteria germ. Pandemic viruses biological, allergy microbes bacteria epidemiology. Infection germs flu diseases vector colorful cells. Amoeba flu, cell illness infection illustration">
            <a:extLst>
              <a:ext uri="{FF2B5EF4-FFF2-40B4-BE49-F238E27FC236}">
                <a16:creationId xmlns:a16="http://schemas.microsoft.com/office/drawing/2014/main" id="{53CF2ED2-8817-404C-BD84-5484D16AF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4493602"/>
            <a:ext cx="2238375" cy="221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3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F74BC4-837A-7B4F-9104-25FDE2986A9F}"/>
              </a:ext>
            </a:extLst>
          </p:cNvPr>
          <p:cNvSpPr txBox="1"/>
          <p:nvPr/>
        </p:nvSpPr>
        <p:spPr>
          <a:xfrm>
            <a:off x="-34634" y="457200"/>
            <a:ext cx="9178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  Other Curricular Areas</a:t>
            </a:r>
          </a:p>
          <a:p>
            <a:pPr algn="l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F79DE-1844-6740-BF92-06C53688A491}"/>
              </a:ext>
            </a:extLst>
          </p:cNvPr>
          <p:cNvSpPr txBox="1"/>
          <p:nvPr/>
        </p:nvSpPr>
        <p:spPr>
          <a:xfrm>
            <a:off x="323944" y="990269"/>
            <a:ext cx="815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Comic Sans MS" panose="030F0702030302020204" pitchFamily="66" charset="0"/>
              </a:rPr>
              <a:t>This term our IDL topic was ‘Caring For Our Planet’.  We explored the changes we can make to our behaviour to help care for our planet.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7342DC-56C6-3D2E-FC40-E0E3A9BF0542}"/>
              </a:ext>
            </a:extLst>
          </p:cNvPr>
          <p:cNvSpPr txBox="1"/>
          <p:nvPr/>
        </p:nvSpPr>
        <p:spPr>
          <a:xfrm>
            <a:off x="6207294" y="1951669"/>
            <a:ext cx="272952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latin typeface="Comic Sans MS"/>
              </a:rPr>
              <a:t>We learned about the </a:t>
            </a:r>
            <a:r>
              <a:rPr lang="en-GB" dirty="0">
                <a:solidFill>
                  <a:srgbClr val="FF0000"/>
                </a:solidFill>
                <a:latin typeface="Comic Sans MS"/>
              </a:rPr>
              <a:t>dangers, sea creatures face from pollution.</a:t>
            </a:r>
            <a:r>
              <a:rPr lang="en-GB" dirty="0">
                <a:latin typeface="Comic Sans MS"/>
              </a:rPr>
              <a:t> </a:t>
            </a:r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549AD5-197C-E0BD-34DF-6F54A3EF023B}"/>
              </a:ext>
            </a:extLst>
          </p:cNvPr>
          <p:cNvSpPr txBox="1"/>
          <p:nvPr/>
        </p:nvSpPr>
        <p:spPr>
          <a:xfrm>
            <a:off x="5129" y="5027716"/>
            <a:ext cx="1703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Comic Sans MS" panose="030F0702030302020204" pitchFamily="66" charset="0"/>
              </a:rPr>
              <a:t>We know that we can help our planet by trying to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reduce, reuse and recycle.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0DB9E3-A699-DFF0-7D0B-6744E5454A13}"/>
              </a:ext>
            </a:extLst>
          </p:cNvPr>
          <p:cNvSpPr txBox="1"/>
          <p:nvPr/>
        </p:nvSpPr>
        <p:spPr>
          <a:xfrm>
            <a:off x="6349035" y="5043482"/>
            <a:ext cx="2729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latin typeface="Comic Sans MS" panose="030F0702030302020204" pitchFamily="66" charset="0"/>
              </a:rPr>
              <a:t>We explored 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 materials </a:t>
            </a:r>
            <a:r>
              <a:rPr lang="en-GB" dirty="0">
                <a:latin typeface="Comic Sans MS" panose="030F0702030302020204" pitchFamily="66" charset="0"/>
              </a:rPr>
              <a:t>used to make a range of items and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sorted</a:t>
            </a:r>
            <a:r>
              <a:rPr lang="en-GB" dirty="0">
                <a:latin typeface="Comic Sans MS" panose="030F0702030302020204" pitchFamily="66" charset="0"/>
              </a:rPr>
              <a:t> them into groups.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2" name="Picture 23" descr="Recycling arrows chat icon">
            <a:extLst>
              <a:ext uri="{FF2B5EF4-FFF2-40B4-BE49-F238E27FC236}">
                <a16:creationId xmlns:a16="http://schemas.microsoft.com/office/drawing/2014/main" id="{B36E043F-285C-83D3-C18A-260F80865F4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8380" y="3353103"/>
            <a:ext cx="1843355" cy="11520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49F92B-5C77-420F-87BF-CC3534028B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8811" y="1878895"/>
            <a:ext cx="4413893" cy="452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3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AAB8BCA-CAEA-EF1A-42ED-C4877C14AE37}"/>
              </a:ext>
            </a:extLst>
          </p:cNvPr>
          <p:cNvSpPr txBox="1"/>
          <p:nvPr/>
        </p:nvSpPr>
        <p:spPr>
          <a:xfrm>
            <a:off x="-238391" y="251391"/>
            <a:ext cx="9178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  STEAM Room</a:t>
            </a:r>
          </a:p>
          <a:p>
            <a:pPr algn="l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FDDC25-DFA3-43EC-BC20-BFD4A2BDBF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7405" y="3718199"/>
            <a:ext cx="3095836" cy="23218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066619-146B-4E0E-8DBB-5F4837828D9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44475" y="669925"/>
            <a:ext cx="2311400" cy="17335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EA7AFE-0CA0-4267-A416-3938EBB1776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936784" y="1145839"/>
            <a:ext cx="3034452" cy="24462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DBCCAA8-764C-45D0-A486-EB59384B99F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260529" y="564224"/>
            <a:ext cx="2502659" cy="187699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DD29572-3436-463B-8B7F-992DB52F0AB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340629" y="4670532"/>
            <a:ext cx="2007456" cy="15055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C9A632-7BBE-4563-AC56-B3CE5CC9C1C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881013" y="3659786"/>
            <a:ext cx="3261692" cy="244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4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06709B-D981-2349-8438-37E57879237D}"/>
              </a:ext>
            </a:extLst>
          </p:cNvPr>
          <p:cNvSpPr txBox="1"/>
          <p:nvPr/>
        </p:nvSpPr>
        <p:spPr>
          <a:xfrm>
            <a:off x="3182787" y="410118"/>
            <a:ext cx="5780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dirty="0">
                <a:latin typeface="Comic Sans MS" panose="030F0702030302020204" pitchFamily="66" charset="0"/>
              </a:rPr>
              <a:t>Term 3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C601F7-31DF-5144-86E2-55BC750E32D2}"/>
              </a:ext>
            </a:extLst>
          </p:cNvPr>
          <p:cNvSpPr txBox="1"/>
          <p:nvPr/>
        </p:nvSpPr>
        <p:spPr>
          <a:xfrm>
            <a:off x="463322" y="4955165"/>
            <a:ext cx="3921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29" name="Picture 5" descr="C:\Users\ek2220238\AppData\Local\Microsoft\Windows\Temporary Internet Files\Content.IE5\ES49EISX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E3F79DE-1844-6740-BF92-06C53688A491}"/>
              </a:ext>
            </a:extLst>
          </p:cNvPr>
          <p:cNvSpPr txBox="1"/>
          <p:nvPr/>
        </p:nvSpPr>
        <p:spPr>
          <a:xfrm>
            <a:off x="180404" y="994893"/>
            <a:ext cx="9044644" cy="56938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 sz="2000" dirty="0">
                <a:latin typeface="Comic Sans MS" panose="030F0702030302020204" pitchFamily="66" charset="0"/>
              </a:rPr>
              <a:t>Here a some of the things we will be learning about next term.</a:t>
            </a:r>
          </a:p>
          <a:p>
            <a:pPr algn="l"/>
            <a:endParaRPr lang="en-GB" sz="2400" dirty="0">
              <a:latin typeface="Comic Sans MS" panose="030F0702030302020204" pitchFamily="66" charset="0"/>
            </a:endParaRPr>
          </a:p>
          <a:p>
            <a:pPr algn="l"/>
            <a:r>
              <a:rPr lang="en-GB" sz="2000" b="1" dirty="0">
                <a:latin typeface="Comic Sans MS" panose="030F0702030302020204" pitchFamily="66" charset="0"/>
              </a:rPr>
              <a:t>Literacy and English</a:t>
            </a:r>
          </a:p>
          <a:p>
            <a:pPr algn="l"/>
            <a:endParaRPr lang="en-GB" sz="2000" b="1" dirty="0">
              <a:latin typeface="Comic Sans MS" panose="030F0702030302020204" pitchFamily="66" charset="0"/>
            </a:endParaRPr>
          </a:p>
          <a:p>
            <a:pPr algn="l"/>
            <a:r>
              <a:rPr lang="en-GB" sz="2000" b="1" dirty="0">
                <a:latin typeface="Comic Sans MS" panose="030F0702030302020204" pitchFamily="66" charset="0"/>
              </a:rPr>
              <a:t>We will: 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2000" dirty="0">
                <a:latin typeface="Comic Sans MS"/>
              </a:rPr>
              <a:t>Continue to build on our knowledge of letter sounds. Our new sounds will include vowel digraphs such as ‘ai’ and ‘</a:t>
            </a:r>
            <a:r>
              <a:rPr lang="en-GB" sz="2000" dirty="0" err="1">
                <a:latin typeface="Comic Sans MS"/>
              </a:rPr>
              <a:t>oa</a:t>
            </a:r>
            <a:r>
              <a:rPr lang="en-GB" sz="2000" dirty="0">
                <a:latin typeface="Comic Sans MS"/>
              </a:rPr>
              <a:t>’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2000" dirty="0">
                <a:latin typeface="Comic Sans MS" panose="030F0702030302020204" pitchFamily="66" charset="0"/>
              </a:rPr>
              <a:t>Read and write more complex words and sentences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2000" dirty="0">
                <a:latin typeface="Comic Sans MS" panose="030F0702030302020204" pitchFamily="66" charset="0"/>
              </a:rPr>
              <a:t>Participate in shared writing sessions where we will work together to build increasingly complex sentences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2000" dirty="0">
                <a:latin typeface="Comic Sans MS" panose="030F0702030302020204" pitchFamily="66" charset="0"/>
              </a:rPr>
              <a:t>Continue to have opportunities to write independently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en-GB" sz="2000" dirty="0">
                <a:latin typeface="Comic Sans MS" panose="030F0702030302020204" pitchFamily="66" charset="0"/>
              </a:rPr>
              <a:t>Continue to build on our knowledge of the tricky words.</a:t>
            </a:r>
          </a:p>
          <a:p>
            <a:pPr marL="285750" indent="-285750" algn="l">
              <a:buFont typeface="Wingdings" pitchFamily="2" charset="2"/>
              <a:buChar char="ü"/>
            </a:pP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/>
              </a:rPr>
              <a:t>Health and Well-being 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l"/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/>
              </a:rPr>
              <a:t>We will continue to look at strategies we can use to help us control our emotions in a positive way. 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l"/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4">
            <a:extLst>
              <a:ext uri="{FF2B5EF4-FFF2-40B4-BE49-F238E27FC236}">
                <a16:creationId xmlns:a16="http://schemas.microsoft.com/office/drawing/2014/main" id="{50E1E1E9-E474-76D4-05E2-97127ABF4FF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734" y="510691"/>
            <a:ext cx="1102862" cy="15566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988486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645</TotalTime>
  <Words>753</Words>
  <Application>Microsoft Office PowerPoint</Application>
  <PresentationFormat>On-screen Show (4:3)</PresentationFormat>
  <Paragraphs>81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Comic Sans MS</vt:lpstr>
      <vt:lpstr>Gill Sans MT</vt:lpstr>
      <vt:lpstr>Tahoma</vt:lpstr>
      <vt:lpstr>Trebuchet MS</vt:lpstr>
      <vt:lpstr>Verdana</vt:lpstr>
      <vt:lpstr>Wingdings</vt:lpstr>
      <vt:lpstr>Parcel</vt:lpstr>
      <vt:lpstr> Primary 1b Welcome to our class blog!    Please click on to find out what we’ve been learning this term!  </vt:lpstr>
      <vt:lpstr>Literacy</vt:lpstr>
      <vt:lpstr>PowerPoint Presentation</vt:lpstr>
      <vt:lpstr>PowerPoint Presentation</vt:lpstr>
      <vt:lpstr>PowerPoint Presentation</vt:lpstr>
      <vt:lpstr>Health &amp; Wellbeing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1a</dc:title>
  <dc:creator>Lynch, C  ( St. Francis' Primary )</dc:creator>
  <cp:lastModifiedBy>Lynch, C  ( St. Francis' Primary )</cp:lastModifiedBy>
  <cp:revision>114</cp:revision>
  <dcterms:created xsi:type="dcterms:W3CDTF">2006-08-16T00:00:00Z</dcterms:created>
  <dcterms:modified xsi:type="dcterms:W3CDTF">2023-12-17T18:58:12Z</dcterms:modified>
</cp:coreProperties>
</file>