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61" r:id="rId2"/>
    <p:sldId id="262" r:id="rId3"/>
    <p:sldId id="331" r:id="rId4"/>
    <p:sldId id="264" r:id="rId5"/>
    <p:sldId id="265" r:id="rId6"/>
    <p:sldId id="266" r:id="rId7"/>
    <p:sldId id="304" r:id="rId8"/>
    <p:sldId id="305" r:id="rId9"/>
    <p:sldId id="306" r:id="rId10"/>
    <p:sldId id="307" r:id="rId11"/>
    <p:sldId id="309" r:id="rId12"/>
    <p:sldId id="311" r:id="rId13"/>
    <p:sldId id="310" r:id="rId14"/>
    <p:sldId id="314" r:id="rId15"/>
    <p:sldId id="312" r:id="rId16"/>
    <p:sldId id="313" r:id="rId17"/>
    <p:sldId id="315" r:id="rId18"/>
    <p:sldId id="316" r:id="rId19"/>
    <p:sldId id="317" r:id="rId20"/>
    <p:sldId id="318" r:id="rId21"/>
    <p:sldId id="319" r:id="rId22"/>
    <p:sldId id="320" r:id="rId23"/>
    <p:sldId id="321" r:id="rId24"/>
    <p:sldId id="322" r:id="rId25"/>
    <p:sldId id="323" r:id="rId26"/>
    <p:sldId id="324" r:id="rId27"/>
    <p:sldId id="326" r:id="rId28"/>
    <p:sldId id="330" r:id="rId29"/>
    <p:sldId id="30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28">
          <p15:clr>
            <a:srgbClr val="A4A3A4"/>
          </p15:clr>
        </p15:guide>
        <p15:guide id="2" pos="8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A7E"/>
    <a:srgbClr val="FFDF41"/>
    <a:srgbClr val="34D251"/>
    <a:srgbClr val="B475F9"/>
    <a:srgbClr val="835AF9"/>
    <a:srgbClr val="C766F9"/>
    <a:srgbClr val="D26C2F"/>
    <a:srgbClr val="2374D2"/>
    <a:srgbClr val="D268B4"/>
    <a:srgbClr val="D23A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66248" autoAdjust="0"/>
  </p:normalViewPr>
  <p:slideViewPr>
    <p:cSldViewPr snapToGrid="0" snapToObjects="1">
      <p:cViewPr varScale="1">
        <p:scale>
          <a:sx n="47" d="100"/>
          <a:sy n="47" d="100"/>
        </p:scale>
        <p:origin x="-1812" y="-102"/>
      </p:cViewPr>
      <p:guideLst>
        <p:guide orient="horz" pos="2228"/>
        <p:guide pos="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notesViewPr>
    <p:cSldViewPr snapToGrid="0" snapToObjects="1">
      <p:cViewPr varScale="1">
        <p:scale>
          <a:sx n="109" d="100"/>
          <a:sy n="109" d="100"/>
        </p:scale>
        <p:origin x="-430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86B711-C2E3-164D-B8EE-64435D4E7A71}" type="datetime1">
              <a:rPr lang="en-GB" smtClean="0"/>
              <a:t>03/09/2019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Jolly </a:t>
            </a:r>
            <a:r>
              <a:rPr lang="en-US" dirty="0" smtClean="0"/>
              <a:t>Phonics Presentation</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62060F-8C54-6A43-82F5-C61DB6C91B51}" type="slidenum">
              <a:rPr lang="en-US" smtClean="0"/>
              <a:t>‹#›</a:t>
            </a:fld>
            <a:endParaRPr lang="en-US"/>
          </a:p>
        </p:txBody>
      </p:sp>
    </p:spTree>
    <p:extLst>
      <p:ext uri="{BB962C8B-B14F-4D97-AF65-F5344CB8AC3E}">
        <p14:creationId xmlns:p14="http://schemas.microsoft.com/office/powerpoint/2010/main" val="37773355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2777D-02DC-2C43-B0CC-B92289004656}" type="datetime1">
              <a:rPr lang="en-GB" smtClean="0"/>
              <a:t>03/09/2019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Jolly Phonics Presentation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3852C-A9D0-604E-94A6-F3D9B77A803C}" type="slidenum">
              <a:rPr lang="en-US" smtClean="0"/>
              <a:t>‹#›</a:t>
            </a:fld>
            <a:endParaRPr lang="en-US"/>
          </a:p>
        </p:txBody>
      </p:sp>
    </p:spTree>
    <p:extLst>
      <p:ext uri="{BB962C8B-B14F-4D97-AF65-F5344CB8AC3E}">
        <p14:creationId xmlns:p14="http://schemas.microsoft.com/office/powerpoint/2010/main" val="226481263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jollyphonics.cpdcollege.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has been developed by </a:t>
            </a:r>
            <a:r>
              <a:rPr lang="en-US" sz="1200" u="none" kern="1200" baseline="0" dirty="0" err="1" smtClean="0">
                <a:solidFill>
                  <a:schemeClr val="tx1"/>
                </a:solidFill>
                <a:latin typeface="+mn-lt"/>
                <a:ea typeface="+mn-ea"/>
                <a:cs typeface="+mn-cs"/>
              </a:rPr>
              <a:t>practising</a:t>
            </a:r>
            <a:r>
              <a:rPr lang="en-US" sz="1200" u="none" kern="1200" baseline="0" dirty="0" smtClean="0">
                <a:solidFill>
                  <a:schemeClr val="tx1"/>
                </a:solidFill>
                <a:latin typeface="+mn-lt"/>
                <a:ea typeface="+mn-ea"/>
                <a:cs typeface="+mn-cs"/>
              </a:rPr>
              <a:t> classroom teachers. </a:t>
            </a:r>
          </a:p>
          <a:p>
            <a:pPr marL="171450" indent="-171450">
              <a:buFont typeface="Arial"/>
              <a:buChar char="•"/>
            </a:pPr>
            <a:r>
              <a:rPr lang="en-US" sz="1200" u="none" kern="1200" baseline="0" dirty="0" smtClean="0">
                <a:solidFill>
                  <a:schemeClr val="tx1"/>
                </a:solidFill>
                <a:latin typeface="+mn-lt"/>
                <a:ea typeface="+mn-ea"/>
                <a:cs typeface="+mn-cs"/>
              </a:rPr>
              <a:t>It provides a systematic approach to teaching children how to read and write in their first year of school.</a:t>
            </a:r>
          </a:p>
          <a:p>
            <a:pPr marL="171450" indent="-171450">
              <a:buFont typeface="Arial"/>
              <a:buChar char="•"/>
            </a:pPr>
            <a:r>
              <a:rPr lang="en-US" sz="1200" u="none" kern="1200" baseline="0" dirty="0" smtClean="0">
                <a:solidFill>
                  <a:schemeClr val="tx1"/>
                </a:solidFill>
                <a:latin typeface="+mn-lt"/>
                <a:ea typeface="+mn-ea"/>
                <a:cs typeface="+mn-cs"/>
              </a:rPr>
              <a:t>It is a synthetic phonics </a:t>
            </a:r>
            <a:r>
              <a:rPr lang="en-US" sz="1200" u="none" kern="1200" baseline="0" dirty="0" err="1" smtClean="0">
                <a:solidFill>
                  <a:schemeClr val="tx1"/>
                </a:solidFill>
                <a:latin typeface="+mn-lt"/>
                <a:ea typeface="+mn-ea"/>
                <a:cs typeface="+mn-cs"/>
              </a:rPr>
              <a:t>programme</a:t>
            </a:r>
            <a:r>
              <a:rPr lang="en-US" sz="1200" u="none" kern="1200" baseline="0" dirty="0" smtClean="0">
                <a:solidFill>
                  <a:schemeClr val="tx1"/>
                </a:solidFill>
                <a:latin typeface="+mn-lt"/>
                <a:ea typeface="+mn-ea"/>
                <a:cs typeface="+mn-cs"/>
              </a:rPr>
              <a:t>: the children first learn the letter sounds and are then taught to read words by ‘</a:t>
            </a:r>
            <a:r>
              <a:rPr lang="en-US" sz="1200" u="none" kern="1200" baseline="0" dirty="0" err="1" smtClean="0">
                <a:solidFill>
                  <a:schemeClr val="tx1"/>
                </a:solidFill>
                <a:latin typeface="+mn-lt"/>
                <a:ea typeface="+mn-ea"/>
                <a:cs typeface="+mn-cs"/>
              </a:rPr>
              <a:t>synthesising</a:t>
            </a:r>
            <a:r>
              <a:rPr lang="en-US" sz="1200" u="none" kern="1200" baseline="0" dirty="0" smtClean="0">
                <a:solidFill>
                  <a:schemeClr val="tx1"/>
                </a:solidFill>
                <a:latin typeface="+mn-lt"/>
                <a:ea typeface="+mn-ea"/>
                <a:cs typeface="+mn-cs"/>
              </a:rPr>
              <a:t>’, or blending, the sounds together.</a:t>
            </a:r>
          </a:p>
          <a:p>
            <a:pPr marL="171450" indent="-171450">
              <a:buFont typeface="Arial"/>
              <a:buChar char="•"/>
            </a:pPr>
            <a:r>
              <a:rPr lang="en-US" sz="1200" b="1" u="none" kern="1200" baseline="0" dirty="0" smtClean="0">
                <a:solidFill>
                  <a:schemeClr val="tx1"/>
                </a:solidFill>
                <a:latin typeface="+mn-lt"/>
                <a:ea typeface="+mn-ea"/>
                <a:cs typeface="+mn-cs"/>
              </a:rPr>
              <a:t>This method allows children to work out unknown words for themselves, rather than being asked to </a:t>
            </a:r>
            <a:r>
              <a:rPr lang="en-US" sz="1200" b="1" u="none" kern="1200" baseline="0" dirty="0" err="1" smtClean="0">
                <a:solidFill>
                  <a:schemeClr val="tx1"/>
                </a:solidFill>
                <a:latin typeface="+mn-lt"/>
                <a:ea typeface="+mn-ea"/>
                <a:cs typeface="+mn-cs"/>
              </a:rPr>
              <a:t>memorise</a:t>
            </a:r>
            <a:r>
              <a:rPr lang="en-US" sz="1200" b="1" u="none" kern="1200" baseline="0" dirty="0" smtClean="0">
                <a:solidFill>
                  <a:schemeClr val="tx1"/>
                </a:solidFill>
                <a:latin typeface="+mn-lt"/>
                <a:ea typeface="+mn-ea"/>
                <a:cs typeface="+mn-cs"/>
              </a:rPr>
              <a:t> them. This is an important step towards independent reading.</a:t>
            </a:r>
            <a:endParaRPr lang="en-US" b="1" dirty="0"/>
          </a:p>
        </p:txBody>
      </p:sp>
      <p:sp>
        <p:nvSpPr>
          <p:cNvPr id="4" name="Slide Number Placeholder 3"/>
          <p:cNvSpPr>
            <a:spLocks noGrp="1"/>
          </p:cNvSpPr>
          <p:nvPr>
            <p:ph type="sldNum" sz="quarter" idx="10"/>
          </p:nvPr>
        </p:nvSpPr>
        <p:spPr/>
        <p:txBody>
          <a:bodyPr/>
          <a:lstStyle/>
          <a:p>
            <a:fld id="{60F3852C-A9D0-604E-94A6-F3D9B77A803C}"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smtClean="0"/>
              <a:t>Jolly Phonics Presentation</a:t>
            </a:r>
          </a:p>
        </p:txBody>
      </p:sp>
    </p:spTree>
    <p:extLst>
      <p:ext uri="{BB962C8B-B14F-4D97-AF65-F5344CB8AC3E}">
        <p14:creationId xmlns:p14="http://schemas.microsoft.com/office/powerpoint/2010/main" val="371199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Before the children are ready to write words, they must first be able to form the letters correctly. A multi-sensory approach is used here too. From the very beginning, the children are encouraged to feel the shape of each cut-out letter in the </a:t>
            </a:r>
            <a:r>
              <a:rPr lang="en-US" sz="1200" i="1" u="none" kern="1200" baseline="0" dirty="0" smtClean="0">
                <a:solidFill>
                  <a:schemeClr val="tx1"/>
                </a:solidFill>
                <a:latin typeface="+mn-lt"/>
                <a:ea typeface="+mn-ea"/>
                <a:cs typeface="+mn-cs"/>
              </a:rPr>
              <a:t>Finger Phonic Books</a:t>
            </a:r>
            <a:r>
              <a:rPr lang="en-US" sz="1200" u="none" kern="1200" baseline="0" dirty="0" smtClean="0">
                <a:solidFill>
                  <a:schemeClr val="tx1"/>
                </a:solidFill>
                <a:latin typeface="+mn-lt"/>
                <a:ea typeface="+mn-ea"/>
                <a:cs typeface="+mn-cs"/>
              </a:rPr>
              <a:t>; see each letter written on the board or animated in </a:t>
            </a:r>
            <a:r>
              <a:rPr lang="en-US" sz="1200" i="1" u="none" kern="1200" baseline="0" dirty="0" smtClean="0">
                <a:solidFill>
                  <a:schemeClr val="tx1"/>
                </a:solidFill>
                <a:latin typeface="+mn-lt"/>
                <a:ea typeface="+mn-ea"/>
                <a:cs typeface="+mn-cs"/>
              </a:rPr>
              <a:t>Jolly Phonics for the Whiteboard</a:t>
            </a:r>
            <a:r>
              <a:rPr lang="en-US" sz="1200" u="none" kern="1200" baseline="0" dirty="0" smtClean="0">
                <a:solidFill>
                  <a:schemeClr val="tx1"/>
                </a:solidFill>
                <a:latin typeface="+mn-lt"/>
                <a:ea typeface="+mn-ea"/>
                <a:cs typeface="+mn-cs"/>
              </a:rPr>
              <a:t>; and write each letter in the air with their finger.</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They are also encouraged to think how the letters fall into different ‘types’ of formation. For example, some letters start with a caterpillar /c/  (a, d, o, g, q); some are tall letters (b, d, f, h, k, l, t); some have tails that go below the line (g, j, p, q, y, f); and some look rather similar and can be confused, particularly ‘b’ and ‘d’.  Here it helps the children to use the descriptions ‘first the bat and then the ball’ (for ‘b’) and ‘up the doggy’s tail and down’ (to describe the last part of forming ‘d’).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Getting the formation correct from the very beginning will help the children when they write with a pencil and help prevent any bad habits forming (these are much harder to correct later on).</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10</a:t>
            </a:fld>
            <a:endParaRPr lang="en-US"/>
          </a:p>
        </p:txBody>
      </p:sp>
    </p:spTree>
    <p:extLst>
      <p:ext uri="{BB962C8B-B14F-4D97-AF65-F5344CB8AC3E}">
        <p14:creationId xmlns:p14="http://schemas.microsoft.com/office/powerpoint/2010/main" val="249693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To encourage correct letter formation and enable neat handwriting, it is important for children to learn how to hold their pencil properly.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‘tripod’ grip produces the best results for both right- and left-handed children.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pencil goes between the thumb and first (index) finger.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next (middle) finger helps support the pencil.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other two fingers should be tucked away.</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move the pencil forwards and backwards by moving their knuckles in and out.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helps the children remember how to do this if you tell them it looks like ‘</a:t>
            </a:r>
            <a:r>
              <a:rPr lang="en-US" sz="1200" u="none" kern="1200" baseline="0" dirty="0" err="1" smtClean="0">
                <a:solidFill>
                  <a:schemeClr val="tx1"/>
                </a:solidFill>
                <a:latin typeface="+mn-lt"/>
                <a:ea typeface="+mn-ea"/>
                <a:cs typeface="+mn-cs"/>
              </a:rPr>
              <a:t>froggy</a:t>
            </a:r>
            <a:r>
              <a:rPr lang="en-US" sz="1200" u="none" kern="1200" baseline="0" dirty="0" smtClean="0">
                <a:solidFill>
                  <a:schemeClr val="tx1"/>
                </a:solidFill>
                <a:latin typeface="+mn-lt"/>
                <a:ea typeface="+mn-ea"/>
                <a:cs typeface="+mn-cs"/>
              </a:rPr>
              <a:t> legs’.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i="1" u="none" kern="1200" baseline="0" dirty="0" smtClean="0">
                <a:solidFill>
                  <a:schemeClr val="tx1"/>
                </a:solidFill>
                <a:latin typeface="+mn-lt"/>
                <a:ea typeface="+mn-ea"/>
                <a:cs typeface="+mn-cs"/>
              </a:rPr>
              <a:t>[If there is time, encourage everyone to put their finger and thumb together in the tripod grip and </a:t>
            </a:r>
            <a:r>
              <a:rPr lang="en-US" sz="1200" i="1" u="none" kern="1200" baseline="0" dirty="0" err="1" smtClean="0">
                <a:solidFill>
                  <a:schemeClr val="tx1"/>
                </a:solidFill>
                <a:latin typeface="+mn-lt"/>
                <a:ea typeface="+mn-ea"/>
                <a:cs typeface="+mn-cs"/>
              </a:rPr>
              <a:t>practise</a:t>
            </a:r>
            <a:r>
              <a:rPr lang="en-US" sz="1200" i="1" u="none" kern="1200" baseline="0" dirty="0" smtClean="0">
                <a:solidFill>
                  <a:schemeClr val="tx1"/>
                </a:solidFill>
                <a:latin typeface="+mn-lt"/>
                <a:ea typeface="+mn-ea"/>
                <a:cs typeface="+mn-cs"/>
              </a:rPr>
              <a:t> making the ‘</a:t>
            </a:r>
            <a:r>
              <a:rPr lang="en-US" sz="1200" i="1" u="none" kern="1200" baseline="0" dirty="0" err="1" smtClean="0">
                <a:solidFill>
                  <a:schemeClr val="tx1"/>
                </a:solidFill>
                <a:latin typeface="+mn-lt"/>
                <a:ea typeface="+mn-ea"/>
                <a:cs typeface="+mn-cs"/>
              </a:rPr>
              <a:t>froggy</a:t>
            </a:r>
            <a:r>
              <a:rPr lang="en-US" sz="1200" i="1" u="none" kern="1200" baseline="0" dirty="0" smtClean="0">
                <a:solidFill>
                  <a:schemeClr val="tx1"/>
                </a:solidFill>
                <a:latin typeface="+mn-lt"/>
                <a:ea typeface="+mn-ea"/>
                <a:cs typeface="+mn-cs"/>
              </a:rPr>
              <a:t> legs’ movement.]</a:t>
            </a:r>
            <a:endParaRPr lang="en-US" i="1"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11</a:t>
            </a:fld>
            <a:endParaRPr lang="en-US"/>
          </a:p>
        </p:txBody>
      </p:sp>
    </p:spTree>
    <p:extLst>
      <p:ext uri="{BB962C8B-B14F-4D97-AF65-F5344CB8AC3E}">
        <p14:creationId xmlns:p14="http://schemas.microsoft.com/office/powerpoint/2010/main" val="374512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Blending is another of the 5 basic skills. Blending is the ability to run sounds together to hear a word and is essential for reading. This skill can be encouraged from the earliest stages by asking the children, for example, “Can you see the s-u-n?”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There will be some children who can hear the word ‘sun’ straight away. They have a naturally good ear for sounds and will rarely have problems with learning to blend sounds by themselves.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But for the majority, a little practice every day will be needed for their blending to become fluent. For those children who find learning to read and write more difficult, it will take longer and they will need more individual practice.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 technique that helps all children at the beginning is to say the first sound in a word slightly louder, and then say the other sounds quickly afterwards. If you say the sounds too slowly, the children will have forgotten them by the time you finish. Don’t worry if you are almost saying the word initially, as the children need more support to begin with.</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i="1" u="none" kern="1200" baseline="0" dirty="0" smtClean="0">
                <a:solidFill>
                  <a:schemeClr val="tx1"/>
                </a:solidFill>
                <a:latin typeface="+mn-lt"/>
                <a:ea typeface="+mn-ea"/>
                <a:cs typeface="+mn-cs"/>
              </a:rPr>
              <a:t>[If there is time, call out some simple words from the picture and call out the sounds. Ask everyone to listen for the word and call it out. Possible words include: s-u-n, d-o-g, b-</a:t>
            </a:r>
            <a:r>
              <a:rPr lang="en-US" sz="1200" i="1" u="none" kern="1200" baseline="0" dirty="0" err="1" smtClean="0">
                <a:solidFill>
                  <a:schemeClr val="tx1"/>
                </a:solidFill>
                <a:latin typeface="+mn-lt"/>
                <a:ea typeface="+mn-ea"/>
                <a:cs typeface="+mn-cs"/>
              </a:rPr>
              <a:t>oy</a:t>
            </a:r>
            <a:r>
              <a:rPr lang="en-US" sz="1200" i="1" u="none" kern="1200" baseline="0" dirty="0" smtClean="0">
                <a:solidFill>
                  <a:schemeClr val="tx1"/>
                </a:solidFill>
                <a:latin typeface="+mn-lt"/>
                <a:ea typeface="+mn-ea"/>
                <a:cs typeface="+mn-cs"/>
              </a:rPr>
              <a:t>, m-</a:t>
            </a:r>
            <a:r>
              <a:rPr lang="en-US" sz="1200" i="1" u="none" kern="1200" baseline="0" dirty="0" err="1" smtClean="0">
                <a:solidFill>
                  <a:schemeClr val="tx1"/>
                </a:solidFill>
                <a:latin typeface="+mn-lt"/>
                <a:ea typeface="+mn-ea"/>
                <a:cs typeface="+mn-cs"/>
              </a:rPr>
              <a:t>ou</a:t>
            </a:r>
            <a:r>
              <a:rPr lang="en-US" sz="1200" i="1" u="none" kern="1200" baseline="0" dirty="0" smtClean="0">
                <a:solidFill>
                  <a:schemeClr val="tx1"/>
                </a:solidFill>
                <a:latin typeface="+mn-lt"/>
                <a:ea typeface="+mn-ea"/>
                <a:cs typeface="+mn-cs"/>
              </a:rPr>
              <a:t>-s(e), f-</a:t>
            </a:r>
            <a:r>
              <a:rPr lang="en-US" sz="1200" i="1" u="none" kern="1200" baseline="0" dirty="0" err="1" smtClean="0">
                <a:solidFill>
                  <a:schemeClr val="tx1"/>
                </a:solidFill>
                <a:latin typeface="+mn-lt"/>
                <a:ea typeface="+mn-ea"/>
                <a:cs typeface="+mn-cs"/>
              </a:rPr>
              <a:t>i</a:t>
            </a:r>
            <a:r>
              <a:rPr lang="en-US" sz="1200" i="1" u="none" kern="1200" baseline="0" dirty="0" smtClean="0">
                <a:solidFill>
                  <a:schemeClr val="tx1"/>
                </a:solidFill>
                <a:latin typeface="+mn-lt"/>
                <a:ea typeface="+mn-ea"/>
                <a:cs typeface="+mn-cs"/>
              </a:rPr>
              <a:t>-</a:t>
            </a:r>
            <a:r>
              <a:rPr lang="en-US" sz="1200" i="1" u="none" kern="1200" baseline="0" dirty="0" err="1" smtClean="0">
                <a:solidFill>
                  <a:schemeClr val="tx1"/>
                </a:solidFill>
                <a:latin typeface="+mn-lt"/>
                <a:ea typeface="+mn-ea"/>
                <a:cs typeface="+mn-cs"/>
              </a:rPr>
              <a:t>sh</a:t>
            </a:r>
            <a:r>
              <a:rPr lang="en-US" sz="1200" i="1" u="none" kern="1200" baseline="0" dirty="0" smtClean="0">
                <a:solidFill>
                  <a:schemeClr val="tx1"/>
                </a:solidFill>
                <a:latin typeface="+mn-lt"/>
                <a:ea typeface="+mn-ea"/>
                <a:cs typeface="+mn-cs"/>
              </a:rPr>
              <a:t>, n-e-s-t).]</a:t>
            </a:r>
            <a:endParaRPr lang="en-US" i="1"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12</a:t>
            </a:fld>
            <a:endParaRPr lang="en-US"/>
          </a:p>
        </p:txBody>
      </p:sp>
    </p:spTree>
    <p:extLst>
      <p:ext uri="{BB962C8B-B14F-4D97-AF65-F5344CB8AC3E}">
        <p14:creationId xmlns:p14="http://schemas.microsoft.com/office/powerpoint/2010/main" val="121318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children need to learn how to blend fluently so they can work out unknown words.</a:t>
            </a:r>
          </a:p>
          <a:p>
            <a:pPr marL="0" indent="0">
              <a:buFont typeface="Arial"/>
              <a:buNone/>
            </a:pPr>
            <a:r>
              <a:rPr lang="en-US" sz="1200" u="none" kern="1200" baseline="0" dirty="0" smtClean="0">
                <a:solidFill>
                  <a:schemeClr val="tx1"/>
                </a:solidFill>
                <a:latin typeface="+mn-lt"/>
                <a:ea typeface="+mn-ea"/>
                <a:cs typeface="+mn-cs"/>
              </a:rPr>
              <a:t> </a:t>
            </a:r>
          </a:p>
          <a:p>
            <a:pPr marL="171450" indent="-171450">
              <a:buFont typeface="Arial"/>
              <a:buChar char="•"/>
            </a:pPr>
            <a:r>
              <a:rPr lang="en-US" sz="1200" u="none" kern="1200" baseline="0" dirty="0" smtClean="0">
                <a:solidFill>
                  <a:schemeClr val="tx1"/>
                </a:solidFill>
                <a:latin typeface="+mn-lt"/>
                <a:ea typeface="+mn-ea"/>
                <a:cs typeface="+mn-cs"/>
              </a:rPr>
              <a:t>The faster the children are at blending, the easier it is for them to read.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should only be asked to blend words that use the sounds they already know; the blending activities in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use carefully selected words at every stage.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number of regular words available grows with each new letter sound, and the </a:t>
            </a:r>
            <a:r>
              <a:rPr lang="en-US" sz="1200" i="1" u="none" kern="1200" baseline="0" dirty="0" smtClean="0">
                <a:solidFill>
                  <a:schemeClr val="tx1"/>
                </a:solidFill>
                <a:latin typeface="+mn-lt"/>
                <a:ea typeface="+mn-ea"/>
                <a:cs typeface="+mn-cs"/>
              </a:rPr>
              <a:t>Jolly Phonics Word Book </a:t>
            </a:r>
            <a:r>
              <a:rPr lang="en-US" sz="1200" u="none" kern="1200" baseline="0" dirty="0" smtClean="0">
                <a:solidFill>
                  <a:schemeClr val="tx1"/>
                </a:solidFill>
                <a:latin typeface="+mn-lt"/>
                <a:ea typeface="+mn-ea"/>
                <a:cs typeface="+mn-cs"/>
              </a:rPr>
              <a:t>is a helpful resource for teachers to ensure they are using suitable blending words at every stage.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Once a child knows the letter sounds and can read simple, regular words by blending them, he or she is ready to go through the Word Boxes.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boxes start with simple words made from the sounds /s, a , t, </a:t>
            </a:r>
            <a:r>
              <a:rPr lang="en-US" sz="1200" u="none" kern="1200" baseline="0" dirty="0" err="1" smtClean="0">
                <a:solidFill>
                  <a:schemeClr val="tx1"/>
                </a:solidFill>
                <a:latin typeface="+mn-lt"/>
                <a:ea typeface="+mn-ea"/>
                <a:cs typeface="+mn-cs"/>
              </a:rPr>
              <a:t>i</a:t>
            </a:r>
            <a:r>
              <a:rPr lang="en-US" sz="1200" u="none" kern="1200" baseline="0" dirty="0" smtClean="0">
                <a:solidFill>
                  <a:schemeClr val="tx1"/>
                </a:solidFill>
                <a:latin typeface="+mn-lt"/>
                <a:ea typeface="+mn-ea"/>
                <a:cs typeface="+mn-cs"/>
              </a:rPr>
              <a:t>, p, n/ and end with more complex, multi-syllabic words.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Only when the child can blend all ten words in the box, can they be given the next one.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should be blending at a reasonable pace by this stage and the majority will be getting a new box every day.</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13</a:t>
            </a:fld>
            <a:endParaRPr lang="en-US"/>
          </a:p>
        </p:txBody>
      </p:sp>
    </p:spTree>
    <p:extLst>
      <p:ext uri="{BB962C8B-B14F-4D97-AF65-F5344CB8AC3E}">
        <p14:creationId xmlns:p14="http://schemas.microsoft.com/office/powerpoint/2010/main" val="411582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As well as the Word Boxes, there are several other ways to make blending practice varied and fun.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You can write random letter sounds on the board and point to different ones in turn to make a regular word. Ask the children to blend the word in their head without saying the individual sounds out loud.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You can also ‘mime’ a simple word, such as ‘tin’ using the action for each letter. The children have to guess the sound from the action and blend the sounds together in their head to make the word.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can also be given the </a:t>
            </a:r>
            <a:r>
              <a:rPr lang="en-US" sz="1200" i="1" u="none" kern="1200" baseline="0" dirty="0" smtClean="0">
                <a:solidFill>
                  <a:schemeClr val="tx1"/>
                </a:solidFill>
                <a:latin typeface="+mn-lt"/>
                <a:ea typeface="+mn-ea"/>
                <a:cs typeface="+mn-cs"/>
              </a:rPr>
              <a:t>Read and See </a:t>
            </a:r>
            <a:r>
              <a:rPr lang="en-US" sz="1200" u="none" kern="1200" baseline="0" dirty="0" smtClean="0">
                <a:solidFill>
                  <a:schemeClr val="tx1"/>
                </a:solidFill>
                <a:latin typeface="+mn-lt"/>
                <a:ea typeface="+mn-ea"/>
                <a:cs typeface="+mn-cs"/>
              </a:rPr>
              <a:t>books. The children enjoy working out the word and checking whether they have read it correctly by lifting the flap to see the picture. These are ideal first books to send home for reading and help prepare the children for the </a:t>
            </a:r>
            <a:r>
              <a:rPr lang="en-US" sz="1200" i="1" u="none" kern="1200" baseline="0" dirty="0" smtClean="0">
                <a:solidFill>
                  <a:schemeClr val="tx1"/>
                </a:solidFill>
                <a:latin typeface="+mn-lt"/>
                <a:ea typeface="+mn-ea"/>
                <a:cs typeface="+mn-cs"/>
              </a:rPr>
              <a:t>Jolly Phonics Readers</a:t>
            </a:r>
            <a:r>
              <a:rPr lang="en-US" sz="1200" u="none" kern="1200" baseline="0" dirty="0" smtClean="0">
                <a:solidFill>
                  <a:schemeClr val="tx1"/>
                </a:solidFill>
                <a:latin typeface="+mn-lt"/>
                <a:ea typeface="+mn-ea"/>
                <a:cs typeface="+mn-cs"/>
              </a:rPr>
              <a:t>, which we will look at later.</a:t>
            </a:r>
          </a:p>
          <a:p>
            <a:pPr marL="0" indent="0">
              <a:buFont typeface="Arial"/>
              <a:buNone/>
            </a:pPr>
            <a:endParaRPr lang="en-US" sz="1200" u="none" kern="1200" baseline="0" dirty="0" smtClean="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14</a:t>
            </a:fld>
            <a:endParaRPr lang="en-US"/>
          </a:p>
        </p:txBody>
      </p:sp>
    </p:spTree>
    <p:extLst>
      <p:ext uri="{BB962C8B-B14F-4D97-AF65-F5344CB8AC3E}">
        <p14:creationId xmlns:p14="http://schemas.microsoft.com/office/powerpoint/2010/main" val="154243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Blending words with digraphs is a little bit harder for the children at first as they have to remember that when they see a word like ‘rain’, for example, the ‘a’ and ‘</a:t>
            </a:r>
            <a:r>
              <a:rPr lang="en-US" sz="1200" u="none" kern="1200" baseline="0" dirty="0" err="1" smtClean="0">
                <a:solidFill>
                  <a:schemeClr val="tx1"/>
                </a:solidFill>
                <a:latin typeface="+mn-lt"/>
                <a:ea typeface="+mn-ea"/>
                <a:cs typeface="+mn-cs"/>
              </a:rPr>
              <a:t>i</a:t>
            </a:r>
            <a:r>
              <a:rPr lang="en-US" sz="1200" u="none" kern="1200" baseline="0" dirty="0" smtClean="0">
                <a:solidFill>
                  <a:schemeClr val="tx1"/>
                </a:solidFill>
                <a:latin typeface="+mn-lt"/>
                <a:ea typeface="+mn-ea"/>
                <a:cs typeface="+mn-cs"/>
              </a:rPr>
              <a:t>’ together say /</a:t>
            </a:r>
            <a:r>
              <a:rPr lang="en-US" sz="1200" u="none" kern="1200" baseline="0" dirty="0" err="1" smtClean="0">
                <a:solidFill>
                  <a:schemeClr val="tx1"/>
                </a:solidFill>
                <a:latin typeface="+mn-lt"/>
                <a:ea typeface="+mn-ea"/>
                <a:cs typeface="+mn-cs"/>
              </a:rPr>
              <a:t>ai</a:t>
            </a:r>
            <a:r>
              <a:rPr lang="en-US" sz="1200" u="none" kern="1200" baseline="0" dirty="0" smtClean="0">
                <a:solidFill>
                  <a:schemeClr val="tx1"/>
                </a:solidFill>
                <a:latin typeface="+mn-lt"/>
                <a:ea typeface="+mn-ea"/>
                <a:cs typeface="+mn-cs"/>
              </a:rPr>
              <a: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One way to help the children is to put a dot under each sound, so the word ‘rain’ would have three dots representing the three sounds ‘r-</a:t>
            </a:r>
            <a:r>
              <a:rPr lang="en-US" sz="1200" u="none" kern="1200" baseline="0" dirty="0" err="1" smtClean="0">
                <a:solidFill>
                  <a:schemeClr val="tx1"/>
                </a:solidFill>
                <a:latin typeface="+mn-lt"/>
                <a:ea typeface="+mn-ea"/>
                <a:cs typeface="+mn-cs"/>
              </a:rPr>
              <a:t>ai</a:t>
            </a:r>
            <a:r>
              <a:rPr lang="en-US" sz="1200" u="none" kern="1200" baseline="0" dirty="0" smtClean="0">
                <a:solidFill>
                  <a:schemeClr val="tx1"/>
                </a:solidFill>
                <a:latin typeface="+mn-lt"/>
                <a:ea typeface="+mn-ea"/>
                <a:cs typeface="+mn-cs"/>
              </a:rPr>
              <a:t>-n’.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is also easier for the children to blend words with consonant blends if they can say the consonant blend in one go: for example, </a:t>
            </a:r>
            <a:br>
              <a:rPr lang="en-US" sz="1200" u="none" kern="1200" baseline="0" dirty="0" smtClean="0">
                <a:solidFill>
                  <a:schemeClr val="tx1"/>
                </a:solidFill>
                <a:latin typeface="+mn-lt"/>
                <a:ea typeface="+mn-ea"/>
                <a:cs typeface="+mn-cs"/>
              </a:rPr>
            </a:br>
            <a:r>
              <a:rPr lang="en-US" sz="1200" u="none" kern="1200" baseline="0" dirty="0" smtClean="0">
                <a:solidFill>
                  <a:schemeClr val="tx1"/>
                </a:solidFill>
                <a:latin typeface="+mn-lt"/>
                <a:ea typeface="+mn-ea"/>
                <a:cs typeface="+mn-cs"/>
              </a:rPr>
              <a:t>‘</a:t>
            </a:r>
            <a:r>
              <a:rPr lang="en-US" sz="1200" u="none" kern="1200" baseline="0" dirty="0" err="1" smtClean="0">
                <a:solidFill>
                  <a:schemeClr val="tx1"/>
                </a:solidFill>
                <a:latin typeface="+mn-lt"/>
                <a:ea typeface="+mn-ea"/>
                <a:cs typeface="+mn-cs"/>
              </a:rPr>
              <a:t>pl</a:t>
            </a:r>
            <a:r>
              <a:rPr lang="en-US" sz="1200" u="none" kern="1200" baseline="0" dirty="0" smtClean="0">
                <a:solidFill>
                  <a:schemeClr val="tx1"/>
                </a:solidFill>
                <a:latin typeface="+mn-lt"/>
                <a:ea typeface="+mn-ea"/>
                <a:cs typeface="+mn-cs"/>
              </a:rPr>
              <a:t>-a-n’ rather than ‘p-l-a-n’. It is worth spending time looking at the different consonant blends with the children and </a:t>
            </a:r>
            <a:r>
              <a:rPr lang="en-US" sz="1200" u="none" kern="1200" baseline="0" dirty="0" err="1" smtClean="0">
                <a:solidFill>
                  <a:schemeClr val="tx1"/>
                </a:solidFill>
                <a:latin typeface="+mn-lt"/>
                <a:ea typeface="+mn-ea"/>
                <a:cs typeface="+mn-cs"/>
              </a:rPr>
              <a:t>practising</a:t>
            </a:r>
            <a:r>
              <a:rPr lang="en-US" sz="1200" u="none" kern="1200" baseline="0" dirty="0" smtClean="0">
                <a:solidFill>
                  <a:schemeClr val="tx1"/>
                </a:solidFill>
                <a:latin typeface="+mn-lt"/>
                <a:ea typeface="+mn-ea"/>
                <a:cs typeface="+mn-cs"/>
              </a:rPr>
              <a:t> them using flashcards. (Other examples of consonant blends are ‘</a:t>
            </a:r>
            <a:r>
              <a:rPr lang="en-US" sz="1200" u="none" kern="1200" baseline="0" dirty="0" err="1" smtClean="0">
                <a:solidFill>
                  <a:schemeClr val="tx1"/>
                </a:solidFill>
                <a:latin typeface="+mn-lt"/>
                <a:ea typeface="+mn-ea"/>
                <a:cs typeface="+mn-cs"/>
              </a:rPr>
              <a:t>tr</a:t>
            </a:r>
            <a:r>
              <a:rPr lang="en-US" sz="1200" u="none" kern="1200" baseline="0" dirty="0" smtClean="0">
                <a:solidFill>
                  <a:schemeClr val="tx1"/>
                </a:solidFill>
                <a:latin typeface="+mn-lt"/>
                <a:ea typeface="+mn-ea"/>
                <a:cs typeface="+mn-cs"/>
              </a:rPr>
              <a:t>, gr, </a:t>
            </a:r>
            <a:r>
              <a:rPr lang="en-US" sz="1200" u="none" kern="1200" baseline="0" dirty="0" err="1" smtClean="0">
                <a:solidFill>
                  <a:schemeClr val="tx1"/>
                </a:solidFill>
                <a:latin typeface="+mn-lt"/>
                <a:ea typeface="+mn-ea"/>
                <a:cs typeface="+mn-cs"/>
              </a:rPr>
              <a:t>cr</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dr</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fl</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br</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scr</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spl</a:t>
            </a:r>
            <a:r>
              <a:rPr lang="en-US" sz="1200" u="none" kern="1200" baseline="0" dirty="0" smtClean="0">
                <a:solidFill>
                  <a:schemeClr val="tx1"/>
                </a:solidFill>
                <a:latin typeface="+mn-lt"/>
                <a:ea typeface="+mn-ea"/>
                <a:cs typeface="+mn-cs"/>
              </a:rPr>
              <a:t>’.)</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As with all the other skills, blending becomes easier with regular practice.</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15</a:t>
            </a:fld>
            <a:endParaRPr lang="en-US"/>
          </a:p>
        </p:txBody>
      </p:sp>
    </p:spTree>
    <p:extLst>
      <p:ext uri="{BB962C8B-B14F-4D97-AF65-F5344CB8AC3E}">
        <p14:creationId xmlns:p14="http://schemas.microsoft.com/office/powerpoint/2010/main" val="4037335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As well as learning the skills for reading, the children must learn the skills for writing. In order to write down a regular word correctly, the children must listen to a word, identify the sounds in it and choose the letters to represent them.</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ability to hear the sounds in a word is called ‘phonological awareness’ and can be encouraged from the very first lesson. When the children are being introduced to the sound /s/, for example, they can be asked “Is there a /s/ in ‘sun’?”, “Is there a /s/ in ‘snake’? “Is there a /s/ in ‘mouse’?” “Is there a /s/ in ‘dog’?”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Most children find it difficult to hear the sounds at first and will often give the wrong answer; gradually, with practice, they will start to hear them. Those children who can hear the sounds will find it easier to hear the /s/ in ‘sun’ and ‘snake’ than in ‘mouse’ because it is the initial sound. ‘I-Spy’ is a good game to play with the children to help them hear the initial sound in words.</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16</a:t>
            </a:fld>
            <a:endParaRPr lang="en-US"/>
          </a:p>
        </p:txBody>
      </p:sp>
    </p:spTree>
    <p:extLst>
      <p:ext uri="{BB962C8B-B14F-4D97-AF65-F5344CB8AC3E}">
        <p14:creationId xmlns:p14="http://schemas.microsoft.com/office/powerpoint/2010/main" val="219360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Over time it is important that the children learn to identify all the sounds in a word and this can be encouraged roughly once the children know the first six sounds.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main way to encourage this skill is to call out a word and then sound it out with the children: for example, “hat, h-a-t”. The children are encouraged to say it again, holding up a finger for each sound. In time, most children will be able to do this for themselves. Those who are the last to acquire this skill are generally the children who have the greatest problems in learning to read and write.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Other ways to encourage the children to listen for sounds is to look at word families (</a:t>
            </a:r>
            <a:r>
              <a:rPr lang="en-US" sz="1200" u="none" kern="1200" baseline="0" dirty="0" err="1" smtClean="0">
                <a:solidFill>
                  <a:schemeClr val="tx1"/>
                </a:solidFill>
                <a:latin typeface="+mn-lt"/>
                <a:ea typeface="+mn-ea"/>
                <a:cs typeface="+mn-cs"/>
              </a:rPr>
              <a:t>eg</a:t>
            </a:r>
            <a:r>
              <a:rPr lang="en-US" sz="1200" u="none" kern="1200" baseline="0" dirty="0" smtClean="0">
                <a:solidFill>
                  <a:schemeClr val="tx1"/>
                </a:solidFill>
                <a:latin typeface="+mn-lt"/>
                <a:ea typeface="+mn-ea"/>
                <a:cs typeface="+mn-cs"/>
              </a:rPr>
              <a:t> cat, hat, bat, fat, rat) or play games that require losing one or more sounds in a word.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Call out ‘pink’ for example and the children should respond with ‘ink’; ‘mice’ with ‘ice’; ‘stop’ with ‘top’.</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Or call out a whole word and ask the children to take away one sound at a time, until only one sound is left: for example, ‘splash, plash, lash, ash, </a:t>
            </a:r>
            <a:r>
              <a:rPr lang="en-US" sz="1200" u="none" kern="1200" baseline="0" dirty="0" err="1" smtClean="0">
                <a:solidFill>
                  <a:schemeClr val="tx1"/>
                </a:solidFill>
                <a:latin typeface="+mn-lt"/>
                <a:ea typeface="+mn-ea"/>
                <a:cs typeface="+mn-cs"/>
              </a:rPr>
              <a:t>sh</a:t>
            </a:r>
            <a:r>
              <a:rPr lang="en-US" sz="1200" u="none" kern="1200" baseline="0" dirty="0" smtClean="0">
                <a:solidFill>
                  <a:schemeClr val="tx1"/>
                </a:solidFill>
                <a:latin typeface="+mn-lt"/>
                <a:ea typeface="+mn-ea"/>
                <a:cs typeface="+mn-cs"/>
              </a:rPr>
              <a:t>’. This is called the ‘chopping game’.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i="1" u="none" kern="1200" baseline="0" dirty="0" smtClean="0">
                <a:solidFill>
                  <a:schemeClr val="tx1"/>
                </a:solidFill>
                <a:latin typeface="+mn-lt"/>
                <a:ea typeface="+mn-ea"/>
                <a:cs typeface="+mn-cs"/>
              </a:rPr>
              <a:t>[If there is time, ask everyone to sound out some words, holding up a finger for each sound. You could also demonstrate some of the games.]</a:t>
            </a:r>
          </a:p>
          <a:p>
            <a:pPr marL="171450" indent="-171450">
              <a:buFont typeface="Arial"/>
              <a:buChar char="•"/>
            </a:pP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17</a:t>
            </a:fld>
            <a:endParaRPr lang="en-US"/>
          </a:p>
        </p:txBody>
      </p:sp>
    </p:spTree>
    <p:extLst>
      <p:ext uri="{BB962C8B-B14F-4D97-AF65-F5344CB8AC3E}">
        <p14:creationId xmlns:p14="http://schemas.microsoft.com/office/powerpoint/2010/main" val="379559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Once the children are able to hear the sounds in words and know how to write them, they are ready for some simple dictation.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First of all, letter sounds are dictated, followed by simple CVC words (consonant-vowel-consonant words </a:t>
            </a:r>
            <a:r>
              <a:rPr lang="en-US" sz="1200" u="none" kern="1200" baseline="0" dirty="0" err="1" smtClean="0">
                <a:solidFill>
                  <a:schemeClr val="tx1"/>
                </a:solidFill>
                <a:latin typeface="+mn-lt"/>
                <a:ea typeface="+mn-ea"/>
                <a:cs typeface="+mn-cs"/>
              </a:rPr>
              <a:t>eg</a:t>
            </a:r>
            <a:r>
              <a:rPr lang="en-US" sz="1200" u="none" kern="1200" baseline="0" dirty="0" smtClean="0">
                <a:solidFill>
                  <a:schemeClr val="tx1"/>
                </a:solidFill>
                <a:latin typeface="+mn-lt"/>
                <a:ea typeface="+mn-ea"/>
                <a:cs typeface="+mn-cs"/>
              </a:rPr>
              <a:t> ‘cat’, ‘hop’, ‘tin’.)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When the children can do this, they are ready for longer, more complicated words (such as compound words or words with digraphs and consonant blends).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Then they can move on to short phrases and eventually sentences, where they need to know that a sentence starts with a capital letter and ends with a full stop, and that the letters in the words should not bump up too close together but that there should be a gap between each word.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By this stage it is a good idea to give some regular dictation on capital letters. The children find it quite easy to </a:t>
            </a:r>
            <a:r>
              <a:rPr lang="en-US" sz="1200" u="none" kern="1200" baseline="0" dirty="0" err="1" smtClean="0">
                <a:solidFill>
                  <a:schemeClr val="tx1"/>
                </a:solidFill>
                <a:latin typeface="+mn-lt"/>
                <a:ea typeface="+mn-ea"/>
                <a:cs typeface="+mn-cs"/>
              </a:rPr>
              <a:t>recognise</a:t>
            </a:r>
            <a:r>
              <a:rPr lang="en-US" sz="1200" u="none" kern="1200" baseline="0" dirty="0" smtClean="0">
                <a:solidFill>
                  <a:schemeClr val="tx1"/>
                </a:solidFill>
                <a:latin typeface="+mn-lt"/>
                <a:ea typeface="+mn-ea"/>
                <a:cs typeface="+mn-cs"/>
              </a:rPr>
              <a:t> them, but also need to know how to write them.</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works well to give dictation twice a week. This prepares the children for the harder task of independent writing.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is also an opportunity to check that children are forming their letters correctly.</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18</a:t>
            </a:fld>
            <a:endParaRPr lang="en-US"/>
          </a:p>
        </p:txBody>
      </p:sp>
    </p:spTree>
    <p:extLst>
      <p:ext uri="{BB962C8B-B14F-4D97-AF65-F5344CB8AC3E}">
        <p14:creationId xmlns:p14="http://schemas.microsoft.com/office/powerpoint/2010/main" val="3676635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Here is a typical sample of some early dictation.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was written by a five-year-old in the first half of the year.</a:t>
            </a:r>
          </a:p>
          <a:p>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19</a:t>
            </a:fld>
            <a:endParaRPr lang="en-US"/>
          </a:p>
        </p:txBody>
      </p:sp>
    </p:spTree>
    <p:extLst>
      <p:ext uri="{BB962C8B-B14F-4D97-AF65-F5344CB8AC3E}">
        <p14:creationId xmlns:p14="http://schemas.microsoft.com/office/powerpoint/2010/main" val="227366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teaching is fun and multi-sensory and works at a fast pace. </a:t>
            </a:r>
          </a:p>
        </p:txBody>
      </p:sp>
      <p:sp>
        <p:nvSpPr>
          <p:cNvPr id="4" name="Slide Number Placeholder 3"/>
          <p:cNvSpPr>
            <a:spLocks noGrp="1"/>
          </p:cNvSpPr>
          <p:nvPr>
            <p:ph type="sldNum" sz="quarter" idx="10"/>
          </p:nvPr>
        </p:nvSpPr>
        <p:spPr/>
        <p:txBody>
          <a:bodyPr/>
          <a:lstStyle/>
          <a:p>
            <a:fld id="{60F3852C-A9D0-604E-94A6-F3D9B77A803C}" type="slidenum">
              <a:rPr lang="en-US" smtClean="0"/>
              <a:t>2</a:t>
            </a:fld>
            <a:endParaRPr lang="en-US"/>
          </a:p>
        </p:txBody>
      </p:sp>
      <p:sp>
        <p:nvSpPr>
          <p:cNvPr id="5" name="Footer Placeholder 4"/>
          <p:cNvSpPr>
            <a:spLocks noGrp="1"/>
          </p:cNvSpPr>
          <p:nvPr>
            <p:ph type="ftr" sz="quarter" idx="11"/>
          </p:nvPr>
        </p:nvSpPr>
        <p:spPr/>
        <p:txBody>
          <a:bodyPr/>
          <a:lstStyle/>
          <a:p>
            <a:r>
              <a:rPr lang="en-US" smtClean="0"/>
              <a:t>Jolly Grammar Presentation</a:t>
            </a:r>
            <a:endParaRPr lang="en-US" dirty="0" smtClean="0"/>
          </a:p>
        </p:txBody>
      </p:sp>
    </p:spTree>
    <p:extLst>
      <p:ext uri="{BB962C8B-B14F-4D97-AF65-F5344CB8AC3E}">
        <p14:creationId xmlns:p14="http://schemas.microsoft.com/office/powerpoint/2010/main" val="287707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Once the children are able to write words and little sentences, they are ready to try some independent writing; it usually looks like this.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At this stage, the children’s spelling will not be accurate but their work can be read.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Most of the words have been sounded out successfully and written using the spellings they know.</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This child needs to listen carefully to hear the /</a:t>
            </a:r>
            <a:r>
              <a:rPr lang="en-US" sz="1200" u="none" kern="1200" baseline="0" dirty="0" err="1" smtClean="0">
                <a:solidFill>
                  <a:schemeClr val="tx1"/>
                </a:solidFill>
                <a:latin typeface="+mn-lt"/>
                <a:ea typeface="+mn-ea"/>
                <a:cs typeface="+mn-cs"/>
              </a:rPr>
              <a:t>ng</a:t>
            </a:r>
            <a:r>
              <a:rPr lang="en-US" sz="1200" u="none" kern="1200" baseline="0" dirty="0" smtClean="0">
                <a:solidFill>
                  <a:schemeClr val="tx1"/>
                </a:solidFill>
                <a:latin typeface="+mn-lt"/>
                <a:ea typeface="+mn-ea"/>
                <a:cs typeface="+mn-cs"/>
              </a:rPr>
              <a:t>/ at the end of ‘riding’.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silent ‘e’ in ‘horse’, the long ‘</a:t>
            </a:r>
            <a:r>
              <a:rPr lang="en-US" sz="1200" u="none" kern="1200" baseline="0" dirty="0" err="1" smtClean="0">
                <a:solidFill>
                  <a:schemeClr val="tx1"/>
                </a:solidFill>
                <a:latin typeface="+mn-lt"/>
                <a:ea typeface="+mn-ea"/>
                <a:cs typeface="+mn-cs"/>
              </a:rPr>
              <a:t>i</a:t>
            </a:r>
            <a:r>
              <a:rPr lang="en-US" sz="1200" u="none" kern="1200" baseline="0" dirty="0" smtClean="0">
                <a:solidFill>
                  <a:schemeClr val="tx1"/>
                </a:solidFill>
                <a:latin typeface="+mn-lt"/>
                <a:ea typeface="+mn-ea"/>
                <a:cs typeface="+mn-cs"/>
              </a:rPr>
              <a:t>’ in ‘riding’ and the tricky word ‘was’ will be taught later.	</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20</a:t>
            </a:fld>
            <a:endParaRPr lang="en-US"/>
          </a:p>
        </p:txBody>
      </p:sp>
    </p:spTree>
    <p:extLst>
      <p:ext uri="{BB962C8B-B14F-4D97-AF65-F5344CB8AC3E}">
        <p14:creationId xmlns:p14="http://schemas.microsoft.com/office/powerpoint/2010/main" val="129844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Here is a typical example of the kind of writing a five-year-old will do towards the end of their first year.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Children who find it difficult to learn their letter sounds or hear the sounds in words will not be as far on as this.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With practice they will get to this stage, but it will take a bit longer.</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Accurate spelling is important and is one of the main focuses of </a:t>
            </a:r>
            <a:r>
              <a:rPr lang="en-US" sz="1200" i="1" u="none" kern="1200" baseline="0" dirty="0" smtClean="0">
                <a:solidFill>
                  <a:schemeClr val="tx1"/>
                </a:solidFill>
                <a:latin typeface="+mn-lt"/>
                <a:ea typeface="+mn-ea"/>
                <a:cs typeface="+mn-cs"/>
              </a:rPr>
              <a:t>Jolly Grammar </a:t>
            </a:r>
            <a:r>
              <a:rPr lang="en-US" sz="1200" u="none" kern="1200" baseline="0" dirty="0" smtClean="0">
                <a:solidFill>
                  <a:schemeClr val="tx1"/>
                </a:solidFill>
                <a:latin typeface="+mn-lt"/>
                <a:ea typeface="+mn-ea"/>
                <a:cs typeface="+mn-cs"/>
              </a:rPr>
              <a:t>in the following years.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However, in their first year it gives the children enormous confidence and pleasure to be able to write down exactly what they want and be understood.</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21</a:t>
            </a:fld>
            <a:endParaRPr lang="en-US"/>
          </a:p>
        </p:txBody>
      </p:sp>
    </p:spTree>
    <p:extLst>
      <p:ext uri="{BB962C8B-B14F-4D97-AF65-F5344CB8AC3E}">
        <p14:creationId xmlns:p14="http://schemas.microsoft.com/office/powerpoint/2010/main" val="285239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Not all words in English can be written successfully by listening for the sounds, as some words have irregular spellings or use alternative spellings that the children haven’t learnt yet.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Some of these words, like ‘I, the, he, she, me, we, be, was, to, do, are, all’ are words that the children need to know if they are going to read and write sentences.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These words are called ‘tricky’ words because they are inclined to trick you!</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In </a:t>
            </a:r>
            <a:r>
              <a:rPr lang="en-US" sz="1200" i="1" u="none" kern="1200" baseline="0" dirty="0" smtClean="0">
                <a:solidFill>
                  <a:schemeClr val="tx1"/>
                </a:solidFill>
                <a:latin typeface="+mn-lt"/>
                <a:ea typeface="+mn-ea"/>
                <a:cs typeface="+mn-cs"/>
              </a:rPr>
              <a:t>Jolly Phonics</a:t>
            </a:r>
            <a:r>
              <a:rPr lang="en-US" sz="1200" u="none" kern="1200" baseline="0" dirty="0" smtClean="0">
                <a:solidFill>
                  <a:schemeClr val="tx1"/>
                </a:solidFill>
                <a:latin typeface="+mn-lt"/>
                <a:ea typeface="+mn-ea"/>
                <a:cs typeface="+mn-cs"/>
              </a:rPr>
              <a:t>, the children are taught 72 tricky words, which they have to learn by heart.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 all of the word will be tricky, and the children find it amusing to blend it and work out which bit is the tricky part.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err="1" smtClean="0">
                <a:solidFill>
                  <a:schemeClr val="tx1"/>
                </a:solidFill>
                <a:latin typeface="+mn-lt"/>
                <a:ea typeface="+mn-ea"/>
                <a:cs typeface="+mn-cs"/>
              </a:rPr>
              <a:t>Analysing</a:t>
            </a:r>
            <a:r>
              <a:rPr lang="en-US" sz="1200" u="none" kern="1200" baseline="0" dirty="0" smtClean="0">
                <a:solidFill>
                  <a:schemeClr val="tx1"/>
                </a:solidFill>
                <a:latin typeface="+mn-lt"/>
                <a:ea typeface="+mn-ea"/>
                <a:cs typeface="+mn-cs"/>
              </a:rPr>
              <a:t> the words and having regular practice with flashcards is the best way for children to learn to read the tricky words.</a:t>
            </a:r>
          </a:p>
          <a:p>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22</a:t>
            </a:fld>
            <a:endParaRPr lang="en-US"/>
          </a:p>
        </p:txBody>
      </p:sp>
    </p:spTree>
    <p:extLst>
      <p:ext uri="{BB962C8B-B14F-4D97-AF65-F5344CB8AC3E}">
        <p14:creationId xmlns:p14="http://schemas.microsoft.com/office/powerpoint/2010/main" val="1066862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children find it easier to read the tricky words than to spell them, so a range of techniques can be employed to help the children learn the spellings.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main method is called ‘Look, Copy, Cover, Write and Check’. First of all, the children look at the word and think about how it is spelt. They could </a:t>
            </a:r>
            <a:r>
              <a:rPr lang="en-US" sz="1200" u="none" kern="1200" baseline="0" dirty="0" err="1" smtClean="0">
                <a:solidFill>
                  <a:schemeClr val="tx1"/>
                </a:solidFill>
                <a:latin typeface="+mn-lt"/>
                <a:ea typeface="+mn-ea"/>
                <a:cs typeface="+mn-cs"/>
              </a:rPr>
              <a:t>analyse</a:t>
            </a:r>
            <a:r>
              <a:rPr lang="en-US" sz="1200" u="none" kern="1200" baseline="0" dirty="0" smtClean="0">
                <a:solidFill>
                  <a:schemeClr val="tx1"/>
                </a:solidFill>
                <a:latin typeface="+mn-lt"/>
                <a:ea typeface="+mn-ea"/>
                <a:cs typeface="+mn-cs"/>
              </a:rPr>
              <a:t> the word as they did for reading, or repeat the letter names several times, or even form each letter in the air as they say its name. Then they copy the word, cover it up and try writing it on their own. Finally they check what they have written against the tricky word and have one more go.</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Another effective technique is to say the tricky word as it sounds. So the word ‘Monday’, for example, would be remembered as ‘MON-day’, and ‘Wednesday’ as ‘Wed-NES-day’ to help the children remember the spelling.</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For words that are much harder to spell, mnemonics are very useful. “People’ can be remembered as ‘</a:t>
            </a:r>
            <a:r>
              <a:rPr lang="en-US" sz="1200" b="1" u="none" kern="1200" baseline="0" dirty="0" smtClean="0">
                <a:solidFill>
                  <a:schemeClr val="tx1"/>
                </a:solidFill>
                <a:latin typeface="+mn-lt"/>
                <a:ea typeface="+mn-ea"/>
                <a:cs typeface="+mn-cs"/>
              </a:rPr>
              <a:t>p</a:t>
            </a:r>
            <a:r>
              <a:rPr lang="en-US" sz="1200" u="none" kern="1200" baseline="0" dirty="0" smtClean="0">
                <a:solidFill>
                  <a:schemeClr val="tx1"/>
                </a:solidFill>
                <a:latin typeface="+mn-lt"/>
                <a:ea typeface="+mn-ea"/>
                <a:cs typeface="+mn-cs"/>
              </a:rPr>
              <a:t>eople </a:t>
            </a:r>
            <a:r>
              <a:rPr lang="en-US" sz="1200" b="1" u="none" kern="1200" baseline="0" dirty="0" smtClean="0">
                <a:solidFill>
                  <a:schemeClr val="tx1"/>
                </a:solidFill>
                <a:latin typeface="+mn-lt"/>
                <a:ea typeface="+mn-ea"/>
                <a:cs typeface="+mn-cs"/>
              </a:rPr>
              <a:t>e</a:t>
            </a:r>
            <a:r>
              <a:rPr lang="en-US" sz="1200" u="none" kern="1200" baseline="0" dirty="0" smtClean="0">
                <a:solidFill>
                  <a:schemeClr val="tx1"/>
                </a:solidFill>
                <a:latin typeface="+mn-lt"/>
                <a:ea typeface="+mn-ea"/>
                <a:cs typeface="+mn-cs"/>
              </a:rPr>
              <a:t>at </a:t>
            </a:r>
            <a:r>
              <a:rPr lang="en-US" sz="1200" b="1" u="none" kern="1200" baseline="0" dirty="0" err="1" smtClean="0">
                <a:solidFill>
                  <a:schemeClr val="tx1"/>
                </a:solidFill>
                <a:latin typeface="+mn-lt"/>
                <a:ea typeface="+mn-ea"/>
                <a:cs typeface="+mn-cs"/>
              </a:rPr>
              <a:t>o</a:t>
            </a:r>
            <a:r>
              <a:rPr lang="en-US" sz="1200" u="none" kern="1200" baseline="0" dirty="0" err="1" smtClean="0">
                <a:solidFill>
                  <a:schemeClr val="tx1"/>
                </a:solidFill>
                <a:latin typeface="+mn-lt"/>
                <a:ea typeface="+mn-ea"/>
                <a:cs typeface="+mn-cs"/>
              </a:rPr>
              <a:t>melettes</a:t>
            </a:r>
            <a:r>
              <a:rPr lang="en-US" sz="1200" u="none" kern="1200" baseline="0" dirty="0" smtClean="0">
                <a:solidFill>
                  <a:schemeClr val="tx1"/>
                </a:solidFill>
                <a:latin typeface="+mn-lt"/>
                <a:ea typeface="+mn-ea"/>
                <a:cs typeface="+mn-cs"/>
              </a:rPr>
              <a:t>, </a:t>
            </a:r>
            <a:r>
              <a:rPr lang="en-US" sz="1200" b="1" u="none" kern="1200" baseline="0" dirty="0" smtClean="0">
                <a:solidFill>
                  <a:schemeClr val="tx1"/>
                </a:solidFill>
                <a:latin typeface="+mn-lt"/>
                <a:ea typeface="+mn-ea"/>
                <a:cs typeface="+mn-cs"/>
              </a:rPr>
              <a:t>p</a:t>
            </a:r>
            <a:r>
              <a:rPr lang="en-US" sz="1200" u="none" kern="1200" baseline="0" dirty="0" smtClean="0">
                <a:solidFill>
                  <a:schemeClr val="tx1"/>
                </a:solidFill>
                <a:latin typeface="+mn-lt"/>
                <a:ea typeface="+mn-ea"/>
                <a:cs typeface="+mn-cs"/>
              </a:rPr>
              <a:t>eople </a:t>
            </a:r>
            <a:r>
              <a:rPr lang="en-US" sz="1200" b="1" u="none" kern="1200" baseline="0" dirty="0" smtClean="0">
                <a:solidFill>
                  <a:schemeClr val="tx1"/>
                </a:solidFill>
                <a:latin typeface="+mn-lt"/>
                <a:ea typeface="+mn-ea"/>
                <a:cs typeface="+mn-cs"/>
              </a:rPr>
              <a:t>l</a:t>
            </a:r>
            <a:r>
              <a:rPr lang="en-US" sz="1200" u="none" kern="1200" baseline="0" dirty="0" smtClean="0">
                <a:solidFill>
                  <a:schemeClr val="tx1"/>
                </a:solidFill>
                <a:latin typeface="+mn-lt"/>
                <a:ea typeface="+mn-ea"/>
                <a:cs typeface="+mn-cs"/>
              </a:rPr>
              <a:t>ike </a:t>
            </a:r>
            <a:r>
              <a:rPr lang="en-US" sz="1200" b="1" u="none" kern="1200" baseline="0" dirty="0" smtClean="0">
                <a:solidFill>
                  <a:schemeClr val="tx1"/>
                </a:solidFill>
                <a:latin typeface="+mn-lt"/>
                <a:ea typeface="+mn-ea"/>
                <a:cs typeface="+mn-cs"/>
              </a:rPr>
              <a:t>e</a:t>
            </a:r>
            <a:r>
              <a:rPr lang="en-US" sz="1200" u="none" kern="1200" baseline="0" dirty="0" smtClean="0">
                <a:solidFill>
                  <a:schemeClr val="tx1"/>
                </a:solidFill>
                <a:latin typeface="+mn-lt"/>
                <a:ea typeface="+mn-ea"/>
                <a:cs typeface="+mn-cs"/>
              </a:rPr>
              <a:t>ggs”; ‘because’ by ‘</a:t>
            </a:r>
            <a:r>
              <a:rPr lang="en-US" sz="1200" b="1" u="none" kern="1200" baseline="0" dirty="0" smtClean="0">
                <a:solidFill>
                  <a:schemeClr val="tx1"/>
                </a:solidFill>
                <a:latin typeface="+mn-lt"/>
                <a:ea typeface="+mn-ea"/>
                <a:cs typeface="+mn-cs"/>
              </a:rPr>
              <a:t>b</a:t>
            </a:r>
            <a:r>
              <a:rPr lang="en-US" sz="1200" u="none" kern="1200" baseline="0" dirty="0" smtClean="0">
                <a:solidFill>
                  <a:schemeClr val="tx1"/>
                </a:solidFill>
                <a:latin typeface="+mn-lt"/>
                <a:ea typeface="+mn-ea"/>
                <a:cs typeface="+mn-cs"/>
              </a:rPr>
              <a:t>ig </a:t>
            </a:r>
            <a:r>
              <a:rPr lang="en-US" sz="1200" b="1" u="none" kern="1200" baseline="0" dirty="0" smtClean="0">
                <a:solidFill>
                  <a:schemeClr val="tx1"/>
                </a:solidFill>
                <a:latin typeface="+mn-lt"/>
                <a:ea typeface="+mn-ea"/>
                <a:cs typeface="+mn-cs"/>
              </a:rPr>
              <a:t>e</a:t>
            </a:r>
            <a:r>
              <a:rPr lang="en-US" sz="1200" u="none" kern="1200" baseline="0" dirty="0" smtClean="0">
                <a:solidFill>
                  <a:schemeClr val="tx1"/>
                </a:solidFill>
                <a:latin typeface="+mn-lt"/>
                <a:ea typeface="+mn-ea"/>
                <a:cs typeface="+mn-cs"/>
              </a:rPr>
              <a:t>lephants </a:t>
            </a:r>
            <a:r>
              <a:rPr lang="en-US" sz="1200" b="1" u="none" kern="1200" baseline="0" dirty="0" smtClean="0">
                <a:solidFill>
                  <a:schemeClr val="tx1"/>
                </a:solidFill>
                <a:latin typeface="+mn-lt"/>
                <a:ea typeface="+mn-ea"/>
                <a:cs typeface="+mn-cs"/>
              </a:rPr>
              <a:t>c</a:t>
            </a:r>
            <a:r>
              <a:rPr lang="en-US" sz="1200" u="none" kern="1200" baseline="0" dirty="0" smtClean="0">
                <a:solidFill>
                  <a:schemeClr val="tx1"/>
                </a:solidFill>
                <a:latin typeface="+mn-lt"/>
                <a:ea typeface="+mn-ea"/>
                <a:cs typeface="+mn-cs"/>
              </a:rPr>
              <a:t>atch </a:t>
            </a:r>
            <a:r>
              <a:rPr lang="en-US" sz="1200" b="1" u="none" kern="1200" baseline="0" dirty="0" smtClean="0">
                <a:solidFill>
                  <a:schemeClr val="tx1"/>
                </a:solidFill>
                <a:latin typeface="+mn-lt"/>
                <a:ea typeface="+mn-ea"/>
                <a:cs typeface="+mn-cs"/>
              </a:rPr>
              <a:t>a</a:t>
            </a:r>
            <a:r>
              <a:rPr lang="en-US" sz="1200" u="none" kern="1200" baseline="0" dirty="0" smtClean="0">
                <a:solidFill>
                  <a:schemeClr val="tx1"/>
                </a:solidFill>
                <a:latin typeface="+mn-lt"/>
                <a:ea typeface="+mn-ea"/>
                <a:cs typeface="+mn-cs"/>
              </a:rPr>
              <a:t>nts </a:t>
            </a:r>
            <a:r>
              <a:rPr lang="en-US" sz="1200" b="1" u="none" kern="1200" baseline="0" dirty="0" smtClean="0">
                <a:solidFill>
                  <a:schemeClr val="tx1"/>
                </a:solidFill>
                <a:latin typeface="+mn-lt"/>
                <a:ea typeface="+mn-ea"/>
                <a:cs typeface="+mn-cs"/>
              </a:rPr>
              <a:t>u</a:t>
            </a:r>
            <a:r>
              <a:rPr lang="en-US" sz="1200" u="none" kern="1200" baseline="0" dirty="0" smtClean="0">
                <a:solidFill>
                  <a:schemeClr val="tx1"/>
                </a:solidFill>
                <a:latin typeface="+mn-lt"/>
                <a:ea typeface="+mn-ea"/>
                <a:cs typeface="+mn-cs"/>
              </a:rPr>
              <a:t>nder </a:t>
            </a:r>
            <a:r>
              <a:rPr lang="en-US" sz="1200" b="1" u="none" kern="1200" baseline="0" dirty="0" smtClean="0">
                <a:solidFill>
                  <a:schemeClr val="tx1"/>
                </a:solidFill>
                <a:latin typeface="+mn-lt"/>
                <a:ea typeface="+mn-ea"/>
                <a:cs typeface="+mn-cs"/>
              </a:rPr>
              <a:t>s</a:t>
            </a:r>
            <a:r>
              <a:rPr lang="en-US" sz="1200" u="none" kern="1200" baseline="0" dirty="0" smtClean="0">
                <a:solidFill>
                  <a:schemeClr val="tx1"/>
                </a:solidFill>
                <a:latin typeface="+mn-lt"/>
                <a:ea typeface="+mn-ea"/>
                <a:cs typeface="+mn-cs"/>
              </a:rPr>
              <a:t>mall </a:t>
            </a:r>
            <a:r>
              <a:rPr lang="en-US" sz="1200" b="1" u="none" kern="1200" baseline="0" dirty="0" smtClean="0">
                <a:solidFill>
                  <a:schemeClr val="tx1"/>
                </a:solidFill>
                <a:latin typeface="+mn-lt"/>
                <a:ea typeface="+mn-ea"/>
                <a:cs typeface="+mn-cs"/>
              </a:rPr>
              <a:t>e</a:t>
            </a:r>
            <a:r>
              <a:rPr lang="en-US" sz="1200" u="none" kern="1200" baseline="0" dirty="0" smtClean="0">
                <a:solidFill>
                  <a:schemeClr val="tx1"/>
                </a:solidFill>
                <a:latin typeface="+mn-lt"/>
                <a:ea typeface="+mn-ea"/>
                <a:cs typeface="+mn-cs"/>
              </a:rPr>
              <a:t>lephants’. The ‘</a:t>
            </a:r>
            <a:r>
              <a:rPr lang="en-US" sz="1200" u="none" kern="1200" baseline="0" dirty="0" err="1" smtClean="0">
                <a:solidFill>
                  <a:schemeClr val="tx1"/>
                </a:solidFill>
                <a:latin typeface="+mn-lt"/>
                <a:ea typeface="+mn-ea"/>
                <a:cs typeface="+mn-cs"/>
              </a:rPr>
              <a:t>ould</a:t>
            </a:r>
            <a:r>
              <a:rPr lang="en-US" sz="1200" u="none" kern="1200" baseline="0" dirty="0" smtClean="0">
                <a:solidFill>
                  <a:schemeClr val="tx1"/>
                </a:solidFill>
                <a:latin typeface="+mn-lt"/>
                <a:ea typeface="+mn-ea"/>
                <a:cs typeface="+mn-cs"/>
              </a:rPr>
              <a:t>’ in words like ‘could, should, would’ can be remembered as ‘</a:t>
            </a:r>
            <a:r>
              <a:rPr lang="en-US" sz="1200" b="1" u="none" kern="1200" baseline="0" dirty="0" smtClean="0">
                <a:solidFill>
                  <a:schemeClr val="tx1"/>
                </a:solidFill>
                <a:latin typeface="+mn-lt"/>
                <a:ea typeface="+mn-ea"/>
                <a:cs typeface="+mn-cs"/>
              </a:rPr>
              <a:t>o u l</a:t>
            </a:r>
            <a:r>
              <a:rPr lang="en-US" sz="1200" u="none" kern="1200" baseline="0" dirty="0" smtClean="0">
                <a:solidFill>
                  <a:schemeClr val="tx1"/>
                </a:solidFill>
                <a:latin typeface="+mn-lt"/>
                <a:ea typeface="+mn-ea"/>
                <a:cs typeface="+mn-cs"/>
              </a:rPr>
              <a:t>ucky </a:t>
            </a:r>
            <a:r>
              <a:rPr lang="en-US" sz="1200" b="1" u="none" kern="1200" baseline="0" dirty="0" smtClean="0">
                <a:solidFill>
                  <a:schemeClr val="tx1"/>
                </a:solidFill>
                <a:latin typeface="+mn-lt"/>
                <a:ea typeface="+mn-ea"/>
                <a:cs typeface="+mn-cs"/>
              </a:rPr>
              <a:t>d</a:t>
            </a:r>
            <a:r>
              <a:rPr lang="en-US" sz="1200" u="none" kern="1200" baseline="0" dirty="0" smtClean="0">
                <a:solidFill>
                  <a:schemeClr val="tx1"/>
                </a:solidFill>
                <a:latin typeface="+mn-lt"/>
                <a:ea typeface="+mn-ea"/>
                <a:cs typeface="+mn-cs"/>
              </a:rPr>
              <a:t>uck’.</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is also helpful to link tricky words to their word families. For example, once the children have learned the tricky word ‘all’, they should find it easier to spell words like ‘call, fall, ball, hall, tall, wall’.</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23</a:t>
            </a:fld>
            <a:endParaRPr lang="en-US"/>
          </a:p>
        </p:txBody>
      </p:sp>
    </p:spTree>
    <p:extLst>
      <p:ext uri="{BB962C8B-B14F-4D97-AF65-F5344CB8AC3E}">
        <p14:creationId xmlns:p14="http://schemas.microsoft.com/office/powerpoint/2010/main" val="352269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This animated example of the ‘look, copy, cover, write and check’ technique comes from </a:t>
            </a:r>
            <a:r>
              <a:rPr lang="en-US" sz="1200" i="1" u="none" kern="1200" baseline="0" dirty="0" smtClean="0">
                <a:solidFill>
                  <a:schemeClr val="tx1"/>
                </a:solidFill>
                <a:latin typeface="+mn-lt"/>
                <a:ea typeface="+mn-ea"/>
                <a:cs typeface="+mn-cs"/>
              </a:rPr>
              <a:t>Jolly Phonics for the Whiteboard.</a:t>
            </a:r>
          </a:p>
          <a:p>
            <a:pPr marL="0" indent="0">
              <a:buFont typeface="Arial"/>
              <a:buNone/>
            </a:pPr>
            <a:endParaRPr lang="en-US" sz="1200" i="1"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learn two or three new tricky words per lesson.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Firstly, the class practice reading each word by working out the tricky bit.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Then they look at how to write each word.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First they say the letter names a few times and then they go through the animation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When this has finished, individual children can come to the front to have a go themselves.</a:t>
            </a:r>
          </a:p>
          <a:p>
            <a:pPr marL="0" indent="0">
              <a:buFont typeface="Arial"/>
              <a:buNone/>
            </a:pPr>
            <a:endParaRPr lang="en-US" sz="1200" u="non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i="1" dirty="0" smtClean="0">
                <a:solidFill>
                  <a:schemeClr val="hlink"/>
                </a:solidFill>
              </a:rPr>
              <a:t> [NB: To play the video, either click the middle of the screen or the icon in the left hand corner, depending on the version of the media software you are running.]</a:t>
            </a:r>
          </a:p>
          <a:p>
            <a:pPr marL="171450" indent="-171450">
              <a:buFont typeface="Arial"/>
              <a:buChar char="•"/>
            </a:pP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24</a:t>
            </a:fld>
            <a:endParaRPr lang="en-US"/>
          </a:p>
        </p:txBody>
      </p:sp>
    </p:spTree>
    <p:extLst>
      <p:ext uri="{BB962C8B-B14F-4D97-AF65-F5344CB8AC3E}">
        <p14:creationId xmlns:p14="http://schemas.microsoft.com/office/powerpoint/2010/main" val="8344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Once the children know the 42 letter sounds and the first set of tricky words, and can read and write regular words, the children are ready to read the first set </a:t>
            </a:r>
            <a:r>
              <a:rPr lang="en-US" sz="1200" i="1" u="none" kern="1200" baseline="0" dirty="0" smtClean="0">
                <a:solidFill>
                  <a:schemeClr val="tx1"/>
                </a:solidFill>
                <a:latin typeface="+mn-lt"/>
                <a:ea typeface="+mn-ea"/>
                <a:cs typeface="+mn-cs"/>
              </a:rPr>
              <a:t>of Jolly Phonics Readers</a:t>
            </a:r>
            <a:r>
              <a:rPr lang="en-US" sz="1200" u="none" kern="1200" baseline="0" dirty="0" smtClean="0">
                <a:solidFill>
                  <a:schemeClr val="tx1"/>
                </a:solidFill>
                <a:latin typeface="+mn-lt"/>
                <a:ea typeface="+mn-ea"/>
                <a:cs typeface="+mn-cs"/>
              </a:rPr>
              <a: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There are three series of six books in each of the four levels, making 72 books in total. The series are: Inky Mouse and Friends, which has stories about the characters Inky, Snake, Bee and Phonic. General Fiction, with new stories or adaptations of old </a:t>
            </a:r>
            <a:r>
              <a:rPr lang="en-US" sz="1200" u="none" kern="1200" baseline="0" dirty="0" err="1" smtClean="0">
                <a:solidFill>
                  <a:schemeClr val="tx1"/>
                </a:solidFill>
                <a:latin typeface="+mn-lt"/>
                <a:ea typeface="+mn-ea"/>
                <a:cs typeface="+mn-cs"/>
              </a:rPr>
              <a:t>favourites</a:t>
            </a:r>
            <a:r>
              <a:rPr lang="en-US" sz="1200" u="none" kern="1200" baseline="0" dirty="0" smtClean="0">
                <a:solidFill>
                  <a:schemeClr val="tx1"/>
                </a:solidFill>
                <a:latin typeface="+mn-lt"/>
                <a:ea typeface="+mn-ea"/>
                <a:cs typeface="+mn-cs"/>
              </a:rPr>
              <a:t>, and Non Fiction, which features texts about nature, science and the real world.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Readers are decodable texts, which means they have been carefully written using controlled vocabulary and using only the letter sounds, spellings and tricky words that the children will know. Because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teaches the digraphs and tricky words early on, the texts are lively and interesting from the start.</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25</a:t>
            </a:fld>
            <a:endParaRPr lang="en-US"/>
          </a:p>
        </p:txBody>
      </p:sp>
    </p:spTree>
    <p:extLst>
      <p:ext uri="{BB962C8B-B14F-4D97-AF65-F5344CB8AC3E}">
        <p14:creationId xmlns:p14="http://schemas.microsoft.com/office/powerpoint/2010/main" val="1615250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There are four levels of the Readers, starting with the red level. It starts at a gentle pace with 8 pages to a book, one sentence per page. For children to read the text, they will need to know the 42 letter sounds and the first 10 tricky words plus ‘of’. All the tricky words used in each level are listed in the front  of every book.</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Guidance for teachers and parents, along with comprehension questions are also included at the back of each book.</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As a guide, light type is used for those letters that should not be sounded out, such as the ‘e’ in ‘are’. This allows for a greater variety of text and exposes the children to words they would not otherwise come across in their lessons.</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26</a:t>
            </a:fld>
            <a:endParaRPr lang="en-US"/>
          </a:p>
        </p:txBody>
      </p:sp>
    </p:spTree>
    <p:extLst>
      <p:ext uri="{BB962C8B-B14F-4D97-AF65-F5344CB8AC3E}">
        <p14:creationId xmlns:p14="http://schemas.microsoft.com/office/powerpoint/2010/main" val="1792420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Parents can play an important role in helping their child to learn to read and write.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Some parents like to make a file of all the sound sheets their child has done. This can be used for revision for the child and also helps the parents remember the actions and sounds.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Also, as each sound is taught, it is stuck into a Sound Book. This can be taken home for the parents to </a:t>
            </a:r>
            <a:r>
              <a:rPr lang="en-US" sz="1200" u="none" kern="1200" baseline="0" dirty="0" err="1" smtClean="0">
                <a:solidFill>
                  <a:schemeClr val="tx1"/>
                </a:solidFill>
                <a:latin typeface="+mn-lt"/>
                <a:ea typeface="+mn-ea"/>
                <a:cs typeface="+mn-cs"/>
              </a:rPr>
              <a:t>practise</a:t>
            </a:r>
            <a:r>
              <a:rPr lang="en-US" sz="1200" u="none" kern="1200" baseline="0" dirty="0" smtClean="0">
                <a:solidFill>
                  <a:schemeClr val="tx1"/>
                </a:solidFill>
                <a:latin typeface="+mn-lt"/>
                <a:ea typeface="+mn-ea"/>
                <a:cs typeface="+mn-cs"/>
              </a:rPr>
              <a:t> with their child.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word boxes can also be sent home and the parents encouraged to help their child with blending.</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Parents can also help their child to become independent readers by encouraging him or her to work out the words in the Readers and to check that their child knows the tricky words.</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27</a:t>
            </a:fld>
            <a:endParaRPr lang="en-US"/>
          </a:p>
        </p:txBody>
      </p:sp>
    </p:spTree>
    <p:extLst>
      <p:ext uri="{BB962C8B-B14F-4D97-AF65-F5344CB8AC3E}">
        <p14:creationId xmlns:p14="http://schemas.microsoft.com/office/powerpoint/2010/main" val="2406663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So what is the best way</a:t>
            </a:r>
            <a:r>
              <a:rPr lang="en-GB" baseline="0" dirty="0" smtClean="0"/>
              <a:t> to sum up </a:t>
            </a:r>
            <a:r>
              <a:rPr lang="en-GB" i="1" dirty="0" smtClean="0"/>
              <a:t>Jolly Phonics</a:t>
            </a:r>
            <a:r>
              <a:rPr lang="en-GB" dirty="0" smtClean="0"/>
              <a:t>?</a:t>
            </a:r>
          </a:p>
          <a:p>
            <a:endParaRPr lang="en-GB" dirty="0" smtClean="0"/>
          </a:p>
          <a:p>
            <a:r>
              <a:rPr lang="en-GB" dirty="0" smtClean="0"/>
              <a:t>	• The programme provides a systematic approach to teaching reading and writing in a fun, multi-sensory way. </a:t>
            </a:r>
          </a:p>
          <a:p>
            <a:r>
              <a:rPr lang="en-GB" dirty="0" smtClean="0"/>
              <a:t>	• </a:t>
            </a:r>
            <a:r>
              <a:rPr lang="en-US" dirty="0" smtClean="0"/>
              <a:t>There is a wealth of different materials</a:t>
            </a:r>
            <a:r>
              <a:rPr lang="en-US" baseline="0" dirty="0" smtClean="0"/>
              <a:t> </a:t>
            </a:r>
            <a:r>
              <a:rPr lang="en-US" dirty="0" smtClean="0"/>
              <a:t>available for both school</a:t>
            </a:r>
            <a:r>
              <a:rPr lang="en-US" baseline="0" dirty="0" smtClean="0"/>
              <a:t> and home</a:t>
            </a:r>
            <a:r>
              <a:rPr lang="en-US" dirty="0" smtClean="0"/>
              <a:t>, all focused on developing the five</a:t>
            </a:r>
            <a:r>
              <a:rPr lang="en-US" baseline="0" dirty="0" smtClean="0"/>
              <a:t> key skills needed for </a:t>
            </a:r>
            <a:br>
              <a:rPr lang="en-US" baseline="0" dirty="0" smtClean="0"/>
            </a:br>
            <a:r>
              <a:rPr lang="en-US" baseline="0" dirty="0" smtClean="0"/>
              <a:t>	</a:t>
            </a:r>
            <a:r>
              <a:rPr lang="en-US" dirty="0" smtClean="0"/>
              <a:t>successful</a:t>
            </a:r>
            <a:r>
              <a:rPr lang="en-US" baseline="0" dirty="0" smtClean="0"/>
              <a:t> </a:t>
            </a:r>
            <a:r>
              <a:rPr lang="en-US" dirty="0" smtClean="0"/>
              <a:t>reading and writing.</a:t>
            </a:r>
            <a:r>
              <a:rPr lang="en-GB" dirty="0" smtClean="0"/>
              <a:t> </a:t>
            </a:r>
          </a:p>
          <a:p>
            <a:pPr>
              <a:defRPr/>
            </a:pPr>
            <a:r>
              <a:rPr lang="en-GB" dirty="0" smtClean="0"/>
              <a:t>	• And together with</a:t>
            </a:r>
            <a:r>
              <a:rPr lang="en-GB" i="1" dirty="0" smtClean="0"/>
              <a:t> Grammar</a:t>
            </a:r>
            <a:r>
              <a:rPr lang="en-GB" dirty="0" smtClean="0"/>
              <a:t>, it provides 7 years of literacy teaching that helps the children to become confident, independent learners.</a:t>
            </a:r>
          </a:p>
          <a:p>
            <a:pPr>
              <a:defRPr/>
            </a:pPr>
            <a:endParaRPr lang="en-GB" dirty="0" smtClean="0"/>
          </a:p>
          <a:p>
            <a:pPr>
              <a:defRPr/>
            </a:pPr>
            <a:r>
              <a:rPr lang="en-GB" b="1" dirty="0" smtClean="0"/>
              <a:t>Further Information</a:t>
            </a:r>
          </a:p>
          <a:p>
            <a:pPr>
              <a:defRPr/>
            </a:pPr>
            <a:endParaRPr lang="en-GB" b="1" dirty="0" smtClean="0"/>
          </a:p>
          <a:p>
            <a:pPr>
              <a:defRPr/>
            </a:pPr>
            <a:r>
              <a:rPr lang="en-GB" dirty="0" smtClean="0"/>
              <a:t>• For those who would like</a:t>
            </a:r>
            <a:r>
              <a:rPr lang="en-GB" baseline="0" dirty="0" smtClean="0"/>
              <a:t> to learn more about </a:t>
            </a:r>
            <a:r>
              <a:rPr lang="en-GB" i="1" baseline="0" dirty="0" smtClean="0"/>
              <a:t>Jolly Phonics</a:t>
            </a:r>
            <a:r>
              <a:rPr lang="en-GB" baseline="0" dirty="0" smtClean="0"/>
              <a:t>, there are are several ways to get further information:</a:t>
            </a:r>
          </a:p>
          <a:p>
            <a:pPr marL="628650" lvl="1" indent="-171450">
              <a:buFont typeface="Arial"/>
              <a:buChar char="•"/>
              <a:defRPr/>
            </a:pPr>
            <a:endParaRPr lang="en-GB" baseline="0" dirty="0" smtClean="0"/>
          </a:p>
          <a:p>
            <a:pPr marL="628650" lvl="1" indent="-171450">
              <a:buFont typeface="Arial"/>
              <a:buChar char="•"/>
              <a:defRPr/>
            </a:pPr>
            <a:r>
              <a:rPr lang="en-GB" baseline="0" dirty="0" smtClean="0"/>
              <a:t>There is a catalogue and you can also order one or more free parent/teacher guides</a:t>
            </a:r>
          </a:p>
          <a:p>
            <a:pPr marL="628650" lvl="1" indent="-171450">
              <a:buFont typeface="Arial"/>
              <a:buChar char="•"/>
              <a:defRPr/>
            </a:pPr>
            <a:r>
              <a:rPr lang="en-GB" baseline="0" dirty="0" smtClean="0"/>
              <a:t>You can order products on line and find out lots of useful information at </a:t>
            </a:r>
            <a:r>
              <a:rPr lang="en-GB" baseline="0" dirty="0" err="1" smtClean="0"/>
              <a:t>www.jollylearning.co.uk</a:t>
            </a:r>
            <a:r>
              <a:rPr lang="en-GB" baseline="0" dirty="0" smtClean="0"/>
              <a:t> </a:t>
            </a:r>
          </a:p>
          <a:p>
            <a:pPr marL="628650" lvl="1" indent="-171450">
              <a:buFont typeface="Arial"/>
              <a:buChar char="•"/>
              <a:defRPr/>
            </a:pPr>
            <a:r>
              <a:rPr lang="en-GB" baseline="0" dirty="0" smtClean="0"/>
              <a:t>There are training courses run by teachers of </a:t>
            </a:r>
            <a:r>
              <a:rPr lang="en-GB" i="1" baseline="0" dirty="0" smtClean="0"/>
              <a:t>Jolly Phonics </a:t>
            </a:r>
            <a:r>
              <a:rPr lang="en-GB" baseline="0" dirty="0" smtClean="0"/>
              <a:t>based all around the world</a:t>
            </a:r>
          </a:p>
          <a:p>
            <a:pPr marL="628650" lvl="1" indent="-171450">
              <a:buFont typeface="Arial"/>
              <a:buChar char="•"/>
              <a:defRPr/>
            </a:pPr>
            <a:r>
              <a:rPr lang="en-GB" baseline="0" dirty="0" smtClean="0"/>
              <a:t>Or you can enrol on our on-line training course run by CPD college (</a:t>
            </a:r>
            <a:r>
              <a:rPr lang="en-US" sz="1200" kern="1200" dirty="0" smtClean="0">
                <a:solidFill>
                  <a:schemeClr val="tx1"/>
                </a:solidFill>
                <a:latin typeface="+mn-lt"/>
                <a:ea typeface="+mn-ea"/>
                <a:cs typeface="+mn-cs"/>
                <a:hlinkClick r:id="rId3"/>
              </a:rPr>
              <a:t>www.jollyphonics.cpdcollege.com </a:t>
            </a:r>
            <a:r>
              <a:rPr lang="en-US" sz="1200" kern="1200" dirty="0" smtClean="0">
                <a:solidFill>
                  <a:schemeClr val="tx1"/>
                </a:solidFill>
                <a:latin typeface="+mn-lt"/>
                <a:ea typeface="+mn-ea"/>
                <a:cs typeface="+mn-cs"/>
              </a:rPr>
              <a:t>)</a:t>
            </a:r>
            <a:endParaRPr lang="en-GB" dirty="0" smtClean="0"/>
          </a:p>
          <a:p>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28</a:t>
            </a:fld>
            <a:endParaRPr lang="en-US"/>
          </a:p>
        </p:txBody>
      </p:sp>
    </p:spTree>
    <p:extLst>
      <p:ext uri="{BB962C8B-B14F-4D97-AF65-F5344CB8AC3E}">
        <p14:creationId xmlns:p14="http://schemas.microsoft.com/office/powerpoint/2010/main" val="3821306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1200" dirty="0" smtClean="0">
                <a:ea typeface="ＭＳ Ｐゴシック" charset="0"/>
                <a:cs typeface="ＭＳ Ｐゴシック" charset="0"/>
              </a:rPr>
              <a:t>This is an extra page to enable you to explain the difference between </a:t>
            </a:r>
            <a:r>
              <a:rPr lang="en-GB" sz="1200" dirty="0" err="1" smtClean="0">
                <a:ea typeface="ＭＳ Ｐゴシック" charset="0"/>
                <a:cs typeface="ＭＳ Ｐゴシック" charset="0"/>
              </a:rPr>
              <a:t>precursive</a:t>
            </a:r>
            <a:r>
              <a:rPr lang="en-GB" sz="1200" dirty="0" smtClean="0">
                <a:ea typeface="ＭＳ Ｐゴシック" charset="0"/>
                <a:cs typeface="ＭＳ Ｐゴシック" charset="0"/>
              </a:rPr>
              <a:t> and print letters, if asked.</a:t>
            </a:r>
          </a:p>
          <a:p>
            <a:pPr marL="171450" indent="-171450">
              <a:buFont typeface="Arial"/>
              <a:buChar char="•"/>
            </a:pPr>
            <a:r>
              <a:rPr lang="en-US" sz="1200" u="none" kern="1200" baseline="0" dirty="0" smtClean="0">
                <a:solidFill>
                  <a:schemeClr val="tx1"/>
                </a:solidFill>
                <a:latin typeface="+mn-lt"/>
                <a:ea typeface="+mn-ea"/>
                <a:cs typeface="+mn-cs"/>
              </a:rPr>
              <a:t>The main font used in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is a </a:t>
            </a:r>
            <a:r>
              <a:rPr lang="en-US" sz="1200" u="none" kern="1200" baseline="0" dirty="0" err="1" smtClean="0">
                <a:solidFill>
                  <a:schemeClr val="tx1"/>
                </a:solidFill>
                <a:latin typeface="+mn-lt"/>
                <a:ea typeface="+mn-ea"/>
                <a:cs typeface="+mn-cs"/>
              </a:rPr>
              <a:t>precursive</a:t>
            </a:r>
            <a:r>
              <a:rPr lang="en-US" sz="1200" u="none" kern="1200" baseline="0" dirty="0" smtClean="0">
                <a:solidFill>
                  <a:schemeClr val="tx1"/>
                </a:solidFill>
                <a:latin typeface="+mn-lt"/>
                <a:ea typeface="+mn-ea"/>
                <a:cs typeface="+mn-cs"/>
              </a:rPr>
              <a:t> one, which means each letter has a ‘joining tail’ or ‘exit stroke’. </a:t>
            </a:r>
          </a:p>
          <a:p>
            <a:pPr marL="171450" indent="-171450">
              <a:buFont typeface="Arial"/>
              <a:buChar char="•"/>
            </a:pPr>
            <a:r>
              <a:rPr lang="en-US" sz="1200" u="none" kern="1200" baseline="0" dirty="0" smtClean="0">
                <a:solidFill>
                  <a:schemeClr val="tx1"/>
                </a:solidFill>
                <a:latin typeface="+mn-lt"/>
                <a:ea typeface="+mn-ea"/>
                <a:cs typeface="+mn-cs"/>
              </a:rPr>
              <a:t>This prepares the children for joined-up (cursive) writing. </a:t>
            </a:r>
          </a:p>
          <a:p>
            <a:pPr marL="171450" indent="-171450">
              <a:buFont typeface="Arial"/>
              <a:buChar char="•"/>
            </a:pPr>
            <a:r>
              <a:rPr lang="en-US" sz="1200" u="none" kern="1200" baseline="0" dirty="0" smtClean="0">
                <a:solidFill>
                  <a:schemeClr val="tx1"/>
                </a:solidFill>
                <a:latin typeface="+mn-lt"/>
                <a:ea typeface="+mn-ea"/>
                <a:cs typeface="+mn-cs"/>
              </a:rPr>
              <a:t>Joined handwriting helps children develop greater fluency in their writing and encourages better spelling: the children feel how the letters go together by writing in one fluid movement and this reminds them to put the letters in the correct order.</a:t>
            </a:r>
          </a:p>
          <a:p>
            <a:pPr marL="171450" indent="-171450">
              <a:buFont typeface="Arial"/>
              <a:buChar char="•"/>
            </a:pPr>
            <a:r>
              <a:rPr lang="en-US" sz="1200" u="none" kern="1200" baseline="0" dirty="0" smtClean="0">
                <a:solidFill>
                  <a:schemeClr val="tx1"/>
                </a:solidFill>
                <a:latin typeface="+mn-lt"/>
                <a:ea typeface="+mn-ea"/>
                <a:cs typeface="+mn-cs"/>
              </a:rPr>
              <a:t>However, the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materials are also available in a different font for those schools who prefer to use letters without joining tails, and these are easily identified as being ‘in print letters’. </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29</a:t>
            </a:fld>
            <a:endParaRPr lang="en-US"/>
          </a:p>
        </p:txBody>
      </p:sp>
    </p:spTree>
    <p:extLst>
      <p:ext uri="{BB962C8B-B14F-4D97-AF65-F5344CB8AC3E}">
        <p14:creationId xmlns:p14="http://schemas.microsoft.com/office/powerpoint/2010/main" val="10714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is the first year in a seven year literacy </a:t>
            </a:r>
            <a:r>
              <a:rPr lang="en-US" sz="1200" u="none" kern="1200" baseline="0" dirty="0" err="1" smtClean="0">
                <a:solidFill>
                  <a:schemeClr val="tx1"/>
                </a:solidFill>
                <a:latin typeface="+mn-lt"/>
                <a:ea typeface="+mn-ea"/>
                <a:cs typeface="+mn-cs"/>
              </a:rPr>
              <a:t>programme</a:t>
            </a:r>
            <a:r>
              <a:rPr lang="en-US" sz="1200" u="none" kern="1200" baseline="0" dirty="0" smtClean="0">
                <a:solidFill>
                  <a:schemeClr val="tx1"/>
                </a:solidFill>
                <a:latin typeface="+mn-lt"/>
                <a:ea typeface="+mn-ea"/>
                <a:cs typeface="+mn-cs"/>
              </a:rPr>
              <a: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teaches five key skills that, together, enable the children to read confidently and write independently.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paves the way for</a:t>
            </a:r>
            <a:r>
              <a:rPr lang="en-US" sz="1200" i="1" u="none" kern="1200" baseline="0" dirty="0" smtClean="0">
                <a:solidFill>
                  <a:schemeClr val="tx1"/>
                </a:solidFill>
                <a:latin typeface="+mn-lt"/>
                <a:ea typeface="+mn-ea"/>
                <a:cs typeface="+mn-cs"/>
              </a:rPr>
              <a:t> Grammar </a:t>
            </a:r>
            <a:r>
              <a:rPr lang="en-US" sz="1200" u="none" kern="1200" baseline="0" dirty="0" smtClean="0">
                <a:solidFill>
                  <a:schemeClr val="tx1"/>
                </a:solidFill>
                <a:latin typeface="+mn-lt"/>
                <a:ea typeface="+mn-ea"/>
                <a:cs typeface="+mn-cs"/>
              </a:rPr>
              <a:t>where children are able to expand their phonic knowledge, have a greater understanding of how language works and hone their writing skills.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Spanning the first three years are four levels of </a:t>
            </a:r>
            <a:r>
              <a:rPr lang="en-US" sz="1200" i="1" u="none" kern="1200" baseline="0" dirty="0" smtClean="0">
                <a:solidFill>
                  <a:schemeClr val="tx1"/>
                </a:solidFill>
                <a:latin typeface="+mn-lt"/>
                <a:ea typeface="+mn-ea"/>
                <a:cs typeface="+mn-cs"/>
              </a:rPr>
              <a:t>Jolly Phonics Readers</a:t>
            </a:r>
            <a:r>
              <a:rPr lang="en-US" sz="1200" u="none" kern="1200" baseline="0" dirty="0" smtClean="0">
                <a:solidFill>
                  <a:schemeClr val="tx1"/>
                </a:solidFill>
                <a:latin typeface="+mn-lt"/>
                <a:ea typeface="+mn-ea"/>
                <a:cs typeface="+mn-cs"/>
              </a:rPr>
              <a:t>. These decodable texts help the children develop their independent reading skills and prepare the way for storybooks and other, more challenging texts.</a:t>
            </a:r>
          </a:p>
          <a:p>
            <a:endParaRPr lang="en-US" dirty="0"/>
          </a:p>
        </p:txBody>
      </p:sp>
      <p:sp>
        <p:nvSpPr>
          <p:cNvPr id="4" name="Footer Placeholder 3"/>
          <p:cNvSpPr>
            <a:spLocks noGrp="1"/>
          </p:cNvSpPr>
          <p:nvPr>
            <p:ph type="ftr" sz="quarter" idx="10"/>
          </p:nvPr>
        </p:nvSpPr>
        <p:spPr/>
        <p:txBody>
          <a:bodyPr/>
          <a:lstStyle/>
          <a:p>
            <a:r>
              <a:rPr lang="en-US" smtClean="0"/>
              <a:t>Jolly Phonics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3</a:t>
            </a:fld>
            <a:endParaRPr lang="en-US"/>
          </a:p>
        </p:txBody>
      </p:sp>
    </p:spTree>
    <p:extLst>
      <p:ext uri="{BB962C8B-B14F-4D97-AF65-F5344CB8AC3E}">
        <p14:creationId xmlns:p14="http://schemas.microsoft.com/office/powerpoint/2010/main" val="88547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Unlike conventional storybooks, the Readers are decodable texts, which means they have been carefully written using controlled vocabulary and using only the letter sounds, spellings and tricky words that the children will know. This means the children can read them for themselves.</a:t>
            </a:r>
          </a:p>
          <a:p>
            <a:pPr marL="171450" indent="-171450">
              <a:buFont typeface="Arial"/>
              <a:buChar char="•"/>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Storybooks are important – they give the children a love of books, enrich their vocabulary and give them a deeper understanding of how language works. But it is best to read them to the children in the initial stages and encourage them to talk about the stories.</a:t>
            </a:r>
          </a:p>
          <a:p>
            <a:pPr marL="171450" indent="-171450">
              <a:buFont typeface="Arial"/>
              <a:buChar char="•"/>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First of all, the children need to learn how to ‘crack the code’ of comprehension, and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gives children the skills to do this.</a:t>
            </a:r>
            <a:endParaRPr lang="en-US" dirty="0"/>
          </a:p>
        </p:txBody>
      </p:sp>
      <p:sp>
        <p:nvSpPr>
          <p:cNvPr id="4" name="Slide Number Placeholder 3"/>
          <p:cNvSpPr>
            <a:spLocks noGrp="1"/>
          </p:cNvSpPr>
          <p:nvPr>
            <p:ph type="sldNum" sz="quarter" idx="10"/>
          </p:nvPr>
        </p:nvSpPr>
        <p:spPr/>
        <p:txBody>
          <a:bodyPr/>
          <a:lstStyle/>
          <a:p>
            <a:fld id="{60F3852C-A9D0-604E-94A6-F3D9B77A803C}" type="slidenum">
              <a:rPr lang="en-US" smtClean="0"/>
              <a:t>4</a:t>
            </a:fld>
            <a:endParaRPr lang="en-US"/>
          </a:p>
        </p:txBody>
      </p:sp>
      <p:sp>
        <p:nvSpPr>
          <p:cNvPr id="5" name="Footer Placeholder 4"/>
          <p:cNvSpPr>
            <a:spLocks noGrp="1"/>
          </p:cNvSpPr>
          <p:nvPr>
            <p:ph type="ftr" sz="quarter" idx="11"/>
          </p:nvPr>
        </p:nvSpPr>
        <p:spPr/>
        <p:txBody>
          <a:bodyPr/>
          <a:lstStyle/>
          <a:p>
            <a:r>
              <a:rPr lang="en-US" smtClean="0"/>
              <a:t>Jolly Grammar Presentation</a:t>
            </a:r>
            <a:endParaRPr lang="en-US" dirty="0" smtClean="0"/>
          </a:p>
        </p:txBody>
      </p:sp>
    </p:spTree>
    <p:extLst>
      <p:ext uri="{BB962C8B-B14F-4D97-AF65-F5344CB8AC3E}">
        <p14:creationId xmlns:p14="http://schemas.microsoft.com/office/powerpoint/2010/main" val="169277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key to ‘cracking the code’ of the English language lies in five key skills.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first four skills are taught together every day, right from the beginning.</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‘Tricky words’, however, are introduced after about 6 weeks of teaching. By then, most of the children can work out simple, regular words for reading and writing and are ready to learn more difficult or ‘tricky’ words.</a:t>
            </a:r>
          </a:p>
          <a:p>
            <a:pPr marL="171450" indent="-171450">
              <a:buFont typeface="Arial"/>
              <a:buChar char="•"/>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Let’s look at these five skills in more detail.</a:t>
            </a:r>
          </a:p>
        </p:txBody>
      </p:sp>
      <p:sp>
        <p:nvSpPr>
          <p:cNvPr id="4" name="Slide Number Placeholder 3"/>
          <p:cNvSpPr>
            <a:spLocks noGrp="1"/>
          </p:cNvSpPr>
          <p:nvPr>
            <p:ph type="sldNum" sz="quarter" idx="10"/>
          </p:nvPr>
        </p:nvSpPr>
        <p:spPr/>
        <p:txBody>
          <a:bodyPr/>
          <a:lstStyle/>
          <a:p>
            <a:fld id="{60F3852C-A9D0-604E-94A6-F3D9B77A803C}" type="slidenum">
              <a:rPr lang="en-US" smtClean="0"/>
              <a:t>5</a:t>
            </a:fld>
            <a:endParaRPr lang="en-US"/>
          </a:p>
        </p:txBody>
      </p:sp>
      <p:sp>
        <p:nvSpPr>
          <p:cNvPr id="5" name="Footer Placeholder 4"/>
          <p:cNvSpPr>
            <a:spLocks noGrp="1"/>
          </p:cNvSpPr>
          <p:nvPr>
            <p:ph type="ftr" sz="quarter" idx="11"/>
          </p:nvPr>
        </p:nvSpPr>
        <p:spPr/>
        <p:txBody>
          <a:bodyPr/>
          <a:lstStyle/>
          <a:p>
            <a:r>
              <a:rPr lang="en-US" smtClean="0"/>
              <a:t>Jolly Grammar Presentation</a:t>
            </a:r>
            <a:endParaRPr lang="en-US" dirty="0" smtClean="0"/>
          </a:p>
        </p:txBody>
      </p:sp>
    </p:spTree>
    <p:extLst>
      <p:ext uri="{BB962C8B-B14F-4D97-AF65-F5344CB8AC3E}">
        <p14:creationId xmlns:p14="http://schemas.microsoft.com/office/powerpoint/2010/main" val="372589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first step in learning to read and write is to learn the letter sounds. These are the building blocks for making words, both written and spoken.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are taught the letter </a:t>
            </a:r>
            <a:r>
              <a:rPr lang="en-US" sz="1200" b="0" i="1" u="none" kern="1200" baseline="0" dirty="0" smtClean="0">
                <a:solidFill>
                  <a:schemeClr val="tx1"/>
                </a:solidFill>
                <a:latin typeface="+mn-lt"/>
                <a:ea typeface="+mn-ea"/>
                <a:cs typeface="+mn-cs"/>
              </a:rPr>
              <a:t>sounds</a:t>
            </a:r>
            <a:r>
              <a:rPr lang="en-US" sz="1200" u="none" kern="1200" baseline="0" dirty="0" smtClean="0">
                <a:solidFill>
                  <a:schemeClr val="tx1"/>
                </a:solidFill>
                <a:latin typeface="+mn-lt"/>
                <a:ea typeface="+mn-ea"/>
                <a:cs typeface="+mn-cs"/>
              </a:rPr>
              <a:t>, rather than the letter </a:t>
            </a:r>
            <a:r>
              <a:rPr lang="en-US" sz="1200" b="0" i="1" u="none" kern="1200" baseline="0" dirty="0" smtClean="0">
                <a:solidFill>
                  <a:schemeClr val="tx1"/>
                </a:solidFill>
                <a:latin typeface="+mn-lt"/>
                <a:ea typeface="+mn-ea"/>
                <a:cs typeface="+mn-cs"/>
              </a:rPr>
              <a:t>names</a:t>
            </a:r>
            <a:r>
              <a:rPr lang="en-US" sz="1200" u="none" kern="1200" baseline="0" dirty="0" smtClean="0">
                <a:solidFill>
                  <a:schemeClr val="tx1"/>
                </a:solidFill>
                <a:latin typeface="+mn-lt"/>
                <a:ea typeface="+mn-ea"/>
                <a:cs typeface="+mn-cs"/>
              </a:rPr>
              <a:t> to prevent them getting muddled. Once their letter sounds are secure, they can be introduced to the letter names and capital letters.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are introduced to each letter sound through a story and an associated action. For example, a boy and his dog are out on a walk when the dog begins to bark. In front of them, a snake rears up out of the grass and hisses ‘</a:t>
            </a:r>
            <a:r>
              <a:rPr lang="en-US" sz="1200" u="none" kern="1200" baseline="0" dirty="0" err="1" smtClean="0">
                <a:solidFill>
                  <a:schemeClr val="tx1"/>
                </a:solidFill>
                <a:latin typeface="+mn-lt"/>
                <a:ea typeface="+mn-ea"/>
                <a:cs typeface="+mn-cs"/>
              </a:rPr>
              <a:t>ssssssss</a:t>
            </a:r>
            <a:r>
              <a:rPr lang="en-US" sz="1200" u="none" kern="1200" baseline="0" dirty="0" smtClean="0">
                <a:solidFill>
                  <a:schemeClr val="tx1"/>
                </a:solidFill>
                <a:latin typeface="+mn-lt"/>
                <a:ea typeface="+mn-ea"/>
                <a:cs typeface="+mn-cs"/>
              </a:rPr>
              <a:t>’. The hissing snake is making a ‘s’ shape.  Ask the children to make the same shape, saying /</a:t>
            </a:r>
            <a:r>
              <a:rPr lang="en-US" sz="1200" u="none" kern="1200" baseline="0" dirty="0" err="1" smtClean="0">
                <a:solidFill>
                  <a:schemeClr val="tx1"/>
                </a:solidFill>
                <a:latin typeface="+mn-lt"/>
                <a:ea typeface="+mn-ea"/>
                <a:cs typeface="+mn-cs"/>
              </a:rPr>
              <a:t>sssss</a:t>
            </a:r>
            <a:r>
              <a:rPr lang="en-US" sz="1200" u="none" kern="1200" baseline="0" dirty="0" smtClean="0">
                <a:solidFill>
                  <a:schemeClr val="tx1"/>
                </a:solidFill>
                <a:latin typeface="+mn-lt"/>
                <a:ea typeface="+mn-ea"/>
                <a:cs typeface="+mn-cs"/>
              </a:rPr>
              <a:t>/. This is how they learn their first sound, /s/.* The children can also sing the song for each sound.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Children love the stories, actions and songs, all of which help them remember the letter sounds more easily.  </a:t>
            </a:r>
          </a:p>
          <a:p>
            <a:pPr marL="0" indent="0">
              <a:buFont typeface="Arial"/>
              <a:buNone/>
            </a:pPr>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F3852C-A9D0-604E-94A6-F3D9B77A803C}" type="slidenum">
              <a:rPr lang="en-US" smtClean="0"/>
              <a:t>6</a:t>
            </a:fld>
            <a:endParaRPr lang="en-US"/>
          </a:p>
        </p:txBody>
      </p:sp>
      <p:sp>
        <p:nvSpPr>
          <p:cNvPr id="5" name="Footer Placeholder 4"/>
          <p:cNvSpPr>
            <a:spLocks noGrp="1"/>
          </p:cNvSpPr>
          <p:nvPr>
            <p:ph type="ftr" sz="quarter" idx="11"/>
          </p:nvPr>
        </p:nvSpPr>
        <p:spPr/>
        <p:txBody>
          <a:bodyPr/>
          <a:lstStyle/>
          <a:p>
            <a:r>
              <a:rPr lang="en-US" smtClean="0"/>
              <a:t>Jolly Grammar Presentation</a:t>
            </a:r>
            <a:endParaRPr lang="en-US" dirty="0" smtClean="0"/>
          </a:p>
        </p:txBody>
      </p:sp>
    </p:spTree>
    <p:extLst>
      <p:ext uri="{BB962C8B-B14F-4D97-AF65-F5344CB8AC3E}">
        <p14:creationId xmlns:p14="http://schemas.microsoft.com/office/powerpoint/2010/main" val="117282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teaches 42 letter sounds, divided into 7 groups.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first group of letters contains sounds that can be put together to make many simple, three letter words. The letter sounds are taught at a challenging pace and the children can start blending (reading) words within the first few weeks, which is hugely motivating for them.</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Notice how /c/ is introduced relatively early on. This is because its letter formation is the basis for several others – /d, o, g, q/. If the children know how to write /c/, it will help them write the others more accurately.</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Notice too that /b/ and /d/ are not introduced close together. This is because many children often confuse the two when forming the letters, so it is important to get them right.</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Another thing to notice is that from group four onwards there are letter sounds made from two letters, called ‘digraphs’. These come later because they are slightly harder to learn, but they are introduced along with later single letter sounds because they are important to learn. Many words will be unavailable to the children if they don’t know the digraphs.</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7</a:t>
            </a:fld>
            <a:endParaRPr lang="en-US"/>
          </a:p>
        </p:txBody>
      </p:sp>
    </p:spTree>
    <p:extLst>
      <p:ext uri="{BB962C8B-B14F-4D97-AF65-F5344CB8AC3E}">
        <p14:creationId xmlns:p14="http://schemas.microsoft.com/office/powerpoint/2010/main" val="75874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Why do we use digraphs in written English?</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English language has 44 sounds and only 26 letters*. This means that some sounds have to be written with more than one letter. Sounds written with two letters are called ‘digraphs’.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Notice that some sounds are different but are written using the same two letters. There is /</a:t>
            </a:r>
            <a:r>
              <a:rPr lang="en-US" sz="1200" u="none" kern="1200" baseline="0" dirty="0" err="1" smtClean="0">
                <a:solidFill>
                  <a:schemeClr val="tx1"/>
                </a:solidFill>
                <a:latin typeface="+mn-lt"/>
                <a:ea typeface="+mn-ea"/>
                <a:cs typeface="+mn-cs"/>
              </a:rPr>
              <a:t>oo</a:t>
            </a:r>
            <a:r>
              <a:rPr lang="en-US" sz="1200" u="none" kern="1200" baseline="0" dirty="0" smtClean="0">
                <a:solidFill>
                  <a:schemeClr val="tx1"/>
                </a:solidFill>
                <a:latin typeface="+mn-lt"/>
                <a:ea typeface="+mn-ea"/>
                <a:cs typeface="+mn-cs"/>
              </a:rPr>
              <a:t>/ as in ‘book’ and /</a:t>
            </a:r>
            <a:r>
              <a:rPr lang="en-US" sz="1200" u="none" kern="1200" baseline="0" dirty="0" err="1" smtClean="0">
                <a:solidFill>
                  <a:schemeClr val="tx1"/>
                </a:solidFill>
                <a:latin typeface="+mn-lt"/>
                <a:ea typeface="+mn-ea"/>
                <a:cs typeface="+mn-cs"/>
              </a:rPr>
              <a:t>oo</a:t>
            </a:r>
            <a:r>
              <a:rPr lang="en-US" sz="1200" u="none" kern="1200" baseline="0" dirty="0" smtClean="0">
                <a:solidFill>
                  <a:schemeClr val="tx1"/>
                </a:solidFill>
                <a:latin typeface="+mn-lt"/>
                <a:ea typeface="+mn-ea"/>
                <a:cs typeface="+mn-cs"/>
              </a:rPr>
              <a:t>/ as in ‘moon’, /</a:t>
            </a:r>
            <a:r>
              <a:rPr lang="en-US" sz="1200" u="none" kern="1200" baseline="0" dirty="0" err="1" smtClean="0">
                <a:solidFill>
                  <a:schemeClr val="tx1"/>
                </a:solidFill>
                <a:latin typeface="+mn-lt"/>
                <a:ea typeface="+mn-ea"/>
                <a:cs typeface="+mn-cs"/>
              </a:rPr>
              <a:t>th</a:t>
            </a:r>
            <a:r>
              <a:rPr lang="en-US" sz="1200" u="none" kern="1200" baseline="0" dirty="0" smtClean="0">
                <a:solidFill>
                  <a:schemeClr val="tx1"/>
                </a:solidFill>
                <a:latin typeface="+mn-lt"/>
                <a:ea typeface="+mn-ea"/>
                <a:cs typeface="+mn-cs"/>
              </a:rPr>
              <a:t>/ as in ‘this’ and /</a:t>
            </a:r>
            <a:r>
              <a:rPr lang="en-US" sz="1200" u="none" kern="1200" baseline="0" dirty="0" err="1" smtClean="0">
                <a:solidFill>
                  <a:schemeClr val="tx1"/>
                </a:solidFill>
                <a:latin typeface="+mn-lt"/>
                <a:ea typeface="+mn-ea"/>
                <a:cs typeface="+mn-cs"/>
              </a:rPr>
              <a:t>th</a:t>
            </a:r>
            <a:r>
              <a:rPr lang="en-US" sz="1200" u="none" kern="1200" baseline="0" dirty="0" smtClean="0">
                <a:solidFill>
                  <a:schemeClr val="tx1"/>
                </a:solidFill>
                <a:latin typeface="+mn-lt"/>
                <a:ea typeface="+mn-ea"/>
                <a:cs typeface="+mn-cs"/>
              </a:rPr>
              <a:t>/ as in ‘three’. To help distinguish them, they are introduced initially in different sizes. Later on, the children will be expected to work out which sound is the right one by learning ‘if one way doesn’t work, try the other’. For example, when the children read ‘moon’, the short /</a:t>
            </a:r>
            <a:r>
              <a:rPr lang="en-US" sz="1200" u="none" kern="1200" baseline="0" dirty="0" err="1" smtClean="0">
                <a:solidFill>
                  <a:schemeClr val="tx1"/>
                </a:solidFill>
                <a:latin typeface="+mn-lt"/>
                <a:ea typeface="+mn-ea"/>
                <a:cs typeface="+mn-cs"/>
              </a:rPr>
              <a:t>oo</a:t>
            </a:r>
            <a:r>
              <a:rPr lang="en-US" sz="1200" u="none" kern="1200" baseline="0" dirty="0" smtClean="0">
                <a:solidFill>
                  <a:schemeClr val="tx1"/>
                </a:solidFill>
                <a:latin typeface="+mn-lt"/>
                <a:ea typeface="+mn-ea"/>
                <a:cs typeface="+mn-cs"/>
              </a:rPr>
              <a:t>/ doesn’t work, but the long /</a:t>
            </a:r>
            <a:r>
              <a:rPr lang="en-US" sz="1200" u="none" kern="1200" baseline="0" dirty="0" err="1" smtClean="0">
                <a:solidFill>
                  <a:schemeClr val="tx1"/>
                </a:solidFill>
                <a:latin typeface="+mn-lt"/>
                <a:ea typeface="+mn-ea"/>
                <a:cs typeface="+mn-cs"/>
              </a:rPr>
              <a:t>oo</a:t>
            </a:r>
            <a:r>
              <a:rPr lang="en-US" sz="1200" u="none" kern="1200" baseline="0" dirty="0" smtClean="0">
                <a:solidFill>
                  <a:schemeClr val="tx1"/>
                </a:solidFill>
                <a:latin typeface="+mn-lt"/>
                <a:ea typeface="+mn-ea"/>
                <a:cs typeface="+mn-cs"/>
              </a:rPr>
              <a:t>/ does.</a:t>
            </a:r>
          </a:p>
          <a:p>
            <a:endParaRPr lang="en-US" sz="1200"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a:t>
            </a:r>
            <a:r>
              <a:rPr lang="en-US" sz="1200" b="1" i="1" u="none" kern="1200" baseline="0" dirty="0" smtClean="0">
                <a:solidFill>
                  <a:schemeClr val="tx1"/>
                </a:solidFill>
                <a:latin typeface="+mn-lt"/>
                <a:ea typeface="+mn-ea"/>
                <a:cs typeface="+mn-cs"/>
              </a:rPr>
              <a:t>Jolly Phonics </a:t>
            </a:r>
            <a:r>
              <a:rPr lang="en-US" sz="1200" b="1" u="none" kern="1200" baseline="0" dirty="0" smtClean="0">
                <a:solidFill>
                  <a:schemeClr val="tx1"/>
                </a:solidFill>
                <a:latin typeface="+mn-lt"/>
                <a:ea typeface="+mn-ea"/>
                <a:cs typeface="+mn-cs"/>
              </a:rPr>
              <a:t>does not teach the sound made by the letters ‘</a:t>
            </a:r>
            <a:r>
              <a:rPr lang="en-US" sz="1200" b="1" u="none" kern="1200" baseline="0" dirty="0" err="1" smtClean="0">
                <a:solidFill>
                  <a:schemeClr val="tx1"/>
                </a:solidFill>
                <a:latin typeface="+mn-lt"/>
                <a:ea typeface="+mn-ea"/>
                <a:cs typeface="+mn-cs"/>
              </a:rPr>
              <a:t>si</a:t>
            </a:r>
            <a:r>
              <a:rPr lang="en-US" sz="1200" b="1" u="none" kern="1200" baseline="0" dirty="0" smtClean="0">
                <a:solidFill>
                  <a:schemeClr val="tx1"/>
                </a:solidFill>
                <a:latin typeface="+mn-lt"/>
                <a:ea typeface="+mn-ea"/>
                <a:cs typeface="+mn-cs"/>
              </a:rPr>
              <a:t>’ as in ‘television’ or the swallowed vowel sound called the ‘schwa’, as in ‘lemon’.</a:t>
            </a:r>
            <a:endParaRPr lang="en-US" b="1"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8</a:t>
            </a:fld>
            <a:endParaRPr lang="en-US"/>
          </a:p>
        </p:txBody>
      </p:sp>
    </p:spTree>
    <p:extLst>
      <p:ext uri="{BB962C8B-B14F-4D97-AF65-F5344CB8AC3E}">
        <p14:creationId xmlns:p14="http://schemas.microsoft.com/office/powerpoint/2010/main" val="162202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Some of these sounds can be written in more than one way. For example, another common spellings of the /</a:t>
            </a:r>
            <a:r>
              <a:rPr lang="en-US" sz="1200" u="none" kern="1200" baseline="0" dirty="0" err="1" smtClean="0">
                <a:solidFill>
                  <a:schemeClr val="tx1"/>
                </a:solidFill>
                <a:latin typeface="+mn-lt"/>
                <a:ea typeface="+mn-ea"/>
                <a:cs typeface="+mn-cs"/>
              </a:rPr>
              <a:t>ai</a:t>
            </a:r>
            <a:r>
              <a:rPr lang="en-US" sz="1200" u="none" kern="1200" baseline="0" dirty="0" smtClean="0">
                <a:solidFill>
                  <a:schemeClr val="tx1"/>
                </a:solidFill>
                <a:latin typeface="+mn-lt"/>
                <a:ea typeface="+mn-ea"/>
                <a:cs typeface="+mn-cs"/>
              </a:rPr>
              <a:t>/ sound is ‘ay’, as in ‘play’. It can also be written with the ‘hop-over ‹e› digraph’ as in ‘flame’. Most of the other vowel sounds have alternative spellings too, including /</a:t>
            </a:r>
            <a:r>
              <a:rPr lang="en-US" sz="1200" u="none" kern="1200" baseline="0" dirty="0" err="1" smtClean="0">
                <a:solidFill>
                  <a:schemeClr val="tx1"/>
                </a:solidFill>
                <a:latin typeface="+mn-lt"/>
                <a:ea typeface="+mn-ea"/>
                <a:cs typeface="+mn-cs"/>
              </a:rPr>
              <a:t>ee</a:t>
            </a:r>
            <a:r>
              <a:rPr lang="en-US" sz="1200" u="none" kern="1200" baseline="0" dirty="0" smtClean="0">
                <a:solidFill>
                  <a:schemeClr val="tx1"/>
                </a:solidFill>
                <a:latin typeface="+mn-lt"/>
                <a:ea typeface="+mn-ea"/>
                <a:cs typeface="+mn-cs"/>
              </a:rPr>
              <a:t>/ and /</a:t>
            </a:r>
            <a:r>
              <a:rPr lang="en-US" sz="1200" u="none" kern="1200" baseline="0" dirty="0" err="1" smtClean="0">
                <a:solidFill>
                  <a:schemeClr val="tx1"/>
                </a:solidFill>
                <a:latin typeface="+mn-lt"/>
                <a:ea typeface="+mn-ea"/>
                <a:cs typeface="+mn-cs"/>
              </a:rPr>
              <a:t>oa</a:t>
            </a:r>
            <a:r>
              <a:rPr lang="en-US" sz="1200" u="none" kern="1200" baseline="0" dirty="0" smtClean="0">
                <a:solidFill>
                  <a:schemeClr val="tx1"/>
                </a:solidFill>
                <a:latin typeface="+mn-lt"/>
                <a:ea typeface="+mn-ea"/>
                <a:cs typeface="+mn-cs"/>
              </a:rPr>
              <a: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Once the children have mastered one way of writing the vowel sounds, they can start to learn the alternatives for reading (in the beginning, it is much easier for the children to read words with alternative spellings than it is to write them correctly).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Being able to read words with the alternatives exposes the children to a much wider vocabulary and will help them later on in their spelling, when they have to decide which alternative to use to write a word correctly.</a:t>
            </a:r>
          </a:p>
          <a:p>
            <a:pPr marL="0" indent="0">
              <a:buFont typeface="Arial"/>
              <a:buNone/>
            </a:pP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9</a:t>
            </a:fld>
            <a:endParaRPr lang="en-US"/>
          </a:p>
        </p:txBody>
      </p:sp>
    </p:spTree>
    <p:extLst>
      <p:ext uri="{BB962C8B-B14F-4D97-AF65-F5344CB8AC3E}">
        <p14:creationId xmlns:p14="http://schemas.microsoft.com/office/powerpoint/2010/main" val="2338076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62872"/>
            <a:ext cx="7772400" cy="1470025"/>
          </a:xfrm>
          <a:ln>
            <a:solidFill>
              <a:srgbClr val="FAE579">
                <a:alpha val="0"/>
              </a:srgbClr>
            </a:solidFill>
          </a:ln>
        </p:spPr>
        <p:txBody>
          <a:bodyPr>
            <a:normAutofit/>
          </a:bodyPr>
          <a:lstStyle>
            <a:lvl1pPr>
              <a:defRPr sz="3800">
                <a:solidFill>
                  <a:srgbClr val="D23A2E"/>
                </a:solidFill>
                <a:effectLst>
                  <a:glow rad="38100">
                    <a:srgbClr val="FAE579">
                      <a:alpha val="98000"/>
                    </a:srgbClr>
                  </a:glow>
                  <a:outerShdw blurRad="50800" dist="38100" dir="2700000" algn="tl" rotWithShape="0">
                    <a:srgbClr val="003C80">
                      <a:alpha val="43000"/>
                    </a:srgbClr>
                  </a:outerShdw>
                </a:effectLst>
                <a:latin typeface="Challenge Bold"/>
                <a:cs typeface="Challenge Bold"/>
              </a:defRPr>
            </a:lvl1pPr>
          </a:lstStyle>
          <a:p>
            <a:r>
              <a:rPr lang="en-GB" dirty="0" smtClean="0"/>
              <a:t>Leading the teaching of literacy</a:t>
            </a:r>
            <a:endParaRPr lang="en-US" dirty="0"/>
          </a:p>
        </p:txBody>
      </p:sp>
      <p:pic>
        <p:nvPicPr>
          <p:cNvPr id="9" name="Picture 8" descr="welcome2JollyGrammar.tif"/>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9249" y="3976467"/>
            <a:ext cx="2106613" cy="1752600"/>
          </a:xfrm>
          <a:prstGeom prst="rect">
            <a:avLst/>
          </a:prstGeom>
          <a:effectLst>
            <a:outerShdw blurRad="50800" dist="38100" dir="3960000">
              <a:srgbClr val="000000">
                <a:alpha val="43000"/>
              </a:srgbClr>
            </a:outerShdw>
          </a:effectLst>
        </p:spPr>
      </p:pic>
      <p:sp>
        <p:nvSpPr>
          <p:cNvPr id="10" name="Slide Number Placeholder 5"/>
          <p:cNvSpPr>
            <a:spLocks noGrp="1"/>
          </p:cNvSpPr>
          <p:nvPr>
            <p:ph type="sldNum" sz="quarter" idx="4"/>
          </p:nvPr>
        </p:nvSpPr>
        <p:spPr>
          <a:xfrm>
            <a:off x="4484766" y="6600960"/>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8379" y="665064"/>
            <a:ext cx="4352689" cy="2072709"/>
          </a:xfrm>
          <a:prstGeom prst="rect">
            <a:avLst/>
          </a:prstGeom>
        </p:spPr>
      </p:pic>
    </p:spTree>
    <p:extLst>
      <p:ext uri="{BB962C8B-B14F-4D97-AF65-F5344CB8AC3E}">
        <p14:creationId xmlns:p14="http://schemas.microsoft.com/office/powerpoint/2010/main" val="101008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287094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220234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463408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97282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1579" y="710832"/>
            <a:ext cx="4794664" cy="1917256"/>
          </a:xfrm>
          <a:prstGeom prst="rect">
            <a:avLst/>
          </a:prstGeom>
        </p:spPr>
      </p:pic>
      <p:sp>
        <p:nvSpPr>
          <p:cNvPr id="2" name="Title 1"/>
          <p:cNvSpPr>
            <a:spLocks noGrp="1"/>
          </p:cNvSpPr>
          <p:nvPr>
            <p:ph type="ctrTitle" hasCustomPrompt="1"/>
          </p:nvPr>
        </p:nvSpPr>
        <p:spPr>
          <a:xfrm>
            <a:off x="685800" y="2262873"/>
            <a:ext cx="7772400" cy="783220"/>
          </a:xfrm>
          <a:ln>
            <a:solidFill>
              <a:srgbClr val="FAE579">
                <a:alpha val="0"/>
              </a:srgbClr>
            </a:solidFill>
          </a:ln>
        </p:spPr>
        <p:txBody>
          <a:bodyPr>
            <a:normAutofit/>
          </a:bodyPr>
          <a:lstStyle>
            <a:lvl1pPr>
              <a:defRPr sz="28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cs typeface="Challenge Bold"/>
              </a:defRPr>
            </a:lvl1pPr>
          </a:lstStyle>
          <a:p>
            <a:r>
              <a:rPr lang="en-GB" dirty="0" smtClean="0"/>
              <a:t>Improving children’s written and oral expression</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3140" y="2954819"/>
            <a:ext cx="4249881" cy="3120165"/>
          </a:xfrm>
          <a:prstGeom prst="rect">
            <a:avLst/>
          </a:prstGeom>
        </p:spPr>
      </p:pic>
      <p:sp>
        <p:nvSpPr>
          <p:cNvPr id="6" name="Slide Number Placeholder 5"/>
          <p:cNvSpPr>
            <a:spLocks noGrp="1"/>
          </p:cNvSpPr>
          <p:nvPr>
            <p:ph type="sldNum" sz="quarter" idx="4"/>
          </p:nvPr>
        </p:nvSpPr>
        <p:spPr>
          <a:xfrm>
            <a:off x="1" y="6600960"/>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Tree>
    <p:extLst>
      <p:ext uri="{BB962C8B-B14F-4D97-AF65-F5344CB8AC3E}">
        <p14:creationId xmlns:p14="http://schemas.microsoft.com/office/powerpoint/2010/main" val="218517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1579" y="710832"/>
            <a:ext cx="4794664" cy="1917256"/>
          </a:xfrm>
          <a:prstGeom prst="rect">
            <a:avLst/>
          </a:prstGeom>
        </p:spPr>
      </p:pic>
      <p:sp>
        <p:nvSpPr>
          <p:cNvPr id="2" name="Title 1"/>
          <p:cNvSpPr>
            <a:spLocks noGrp="1"/>
          </p:cNvSpPr>
          <p:nvPr>
            <p:ph type="ctrTitle" hasCustomPrompt="1"/>
          </p:nvPr>
        </p:nvSpPr>
        <p:spPr>
          <a:xfrm>
            <a:off x="685800" y="2262873"/>
            <a:ext cx="7772400" cy="783220"/>
          </a:xfrm>
          <a:ln>
            <a:solidFill>
              <a:srgbClr val="FAE579">
                <a:alpha val="0"/>
              </a:srgbClr>
            </a:solidFill>
          </a:ln>
        </p:spPr>
        <p:txBody>
          <a:bodyPr>
            <a:normAutofit/>
          </a:bodyPr>
          <a:lstStyle>
            <a:lvl1pPr>
              <a:defRPr sz="28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cs typeface="Challenge Bold"/>
              </a:defRPr>
            </a:lvl1pPr>
          </a:lstStyle>
          <a:p>
            <a:r>
              <a:rPr lang="en-GB" dirty="0" smtClean="0"/>
              <a:t>Providing 3 years of literacy teaching</a:t>
            </a:r>
            <a:endParaRPr lang="en-US" dirty="0"/>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07596" y="2977450"/>
            <a:ext cx="5736881" cy="2976822"/>
          </a:xfrm>
          <a:prstGeom prst="rect">
            <a:avLst/>
          </a:prstGeom>
        </p:spPr>
      </p:pic>
      <p:sp>
        <p:nvSpPr>
          <p:cNvPr id="15" name="Title 1"/>
          <p:cNvSpPr txBox="1">
            <a:spLocks/>
          </p:cNvSpPr>
          <p:nvPr userDrawn="1"/>
        </p:nvSpPr>
        <p:spPr>
          <a:xfrm>
            <a:off x="3636239" y="3732537"/>
            <a:ext cx="3816819" cy="1211280"/>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chemeClr val="accent6">
                    <a:alpha val="70000"/>
                  </a:schemeClr>
                </a:solidFill>
                <a:effectLst/>
              </a:rPr>
              <a:t>Jolly Grammar</a:t>
            </a:r>
            <a:endParaRPr lang="en-US" dirty="0">
              <a:solidFill>
                <a:schemeClr val="accent6">
                  <a:alpha val="70000"/>
                </a:schemeClr>
              </a:solidFill>
              <a:effectLst/>
            </a:endParaRPr>
          </a:p>
        </p:txBody>
      </p:sp>
      <p:sp>
        <p:nvSpPr>
          <p:cNvPr id="17" name="Title 1"/>
          <p:cNvSpPr txBox="1">
            <a:spLocks/>
          </p:cNvSpPr>
          <p:nvPr userDrawn="1"/>
        </p:nvSpPr>
        <p:spPr>
          <a:xfrm>
            <a:off x="2411227" y="4742992"/>
            <a:ext cx="5041831" cy="1211280"/>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chemeClr val="accent3">
                    <a:alpha val="70000"/>
                  </a:schemeClr>
                </a:solidFill>
                <a:effectLst/>
              </a:rPr>
              <a:t>Jolly Phonics Readers</a:t>
            </a:r>
            <a:endParaRPr lang="en-US" dirty="0">
              <a:solidFill>
                <a:schemeClr val="accent3">
                  <a:alpha val="70000"/>
                </a:schemeClr>
              </a:solidFill>
              <a:effectLst/>
            </a:endParaRPr>
          </a:p>
        </p:txBody>
      </p:sp>
      <p:sp>
        <p:nvSpPr>
          <p:cNvPr id="10" name="Title 1"/>
          <p:cNvSpPr txBox="1">
            <a:spLocks/>
          </p:cNvSpPr>
          <p:nvPr userDrawn="1"/>
        </p:nvSpPr>
        <p:spPr>
          <a:xfrm>
            <a:off x="1716176" y="3269187"/>
            <a:ext cx="1922117" cy="701561"/>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rgbClr val="003C80">
                    <a:alpha val="60000"/>
                  </a:srgbClr>
                </a:solidFill>
                <a:effectLst/>
              </a:rPr>
              <a:t>Year 1</a:t>
            </a:r>
          </a:p>
          <a:p>
            <a:endParaRPr lang="en-US" dirty="0">
              <a:solidFill>
                <a:srgbClr val="003C80">
                  <a:alpha val="60000"/>
                </a:srgbClr>
              </a:solidFill>
              <a:effectLst/>
            </a:endParaRPr>
          </a:p>
        </p:txBody>
      </p:sp>
      <p:sp>
        <p:nvSpPr>
          <p:cNvPr id="12" name="Title 1"/>
          <p:cNvSpPr txBox="1">
            <a:spLocks/>
          </p:cNvSpPr>
          <p:nvPr userDrawn="1"/>
        </p:nvSpPr>
        <p:spPr>
          <a:xfrm>
            <a:off x="3636239" y="3267142"/>
            <a:ext cx="1922117" cy="701561"/>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rgbClr val="003C80">
                    <a:alpha val="60000"/>
                  </a:srgbClr>
                </a:solidFill>
                <a:effectLst/>
              </a:rPr>
              <a:t>Year 2</a:t>
            </a:r>
          </a:p>
          <a:p>
            <a:endParaRPr lang="en-US" dirty="0">
              <a:solidFill>
                <a:srgbClr val="003C80">
                  <a:alpha val="60000"/>
                </a:srgbClr>
              </a:solidFill>
              <a:effectLst/>
            </a:endParaRPr>
          </a:p>
        </p:txBody>
      </p:sp>
      <p:sp>
        <p:nvSpPr>
          <p:cNvPr id="13" name="Title 1"/>
          <p:cNvSpPr txBox="1">
            <a:spLocks/>
          </p:cNvSpPr>
          <p:nvPr userDrawn="1"/>
        </p:nvSpPr>
        <p:spPr>
          <a:xfrm>
            <a:off x="5530941" y="3263048"/>
            <a:ext cx="1922117" cy="701561"/>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rgbClr val="003C80">
                    <a:alpha val="60000"/>
                  </a:srgbClr>
                </a:solidFill>
                <a:effectLst/>
              </a:rPr>
              <a:t>Year 3</a:t>
            </a:r>
          </a:p>
          <a:p>
            <a:endParaRPr lang="en-US" dirty="0">
              <a:solidFill>
                <a:srgbClr val="003C80">
                  <a:alpha val="60000"/>
                </a:srgbClr>
              </a:solidFill>
              <a:effectLst/>
            </a:endParaRPr>
          </a:p>
        </p:txBody>
      </p:sp>
      <p:sp>
        <p:nvSpPr>
          <p:cNvPr id="14" name="Title 1"/>
          <p:cNvSpPr txBox="1">
            <a:spLocks/>
          </p:cNvSpPr>
          <p:nvPr userDrawn="1"/>
        </p:nvSpPr>
        <p:spPr>
          <a:xfrm>
            <a:off x="1731283" y="4202416"/>
            <a:ext cx="1922117" cy="701561"/>
          </a:xfrm>
          <a:prstGeom prst="rect">
            <a:avLst/>
          </a:prstGeom>
          <a:ln>
            <a:solidFill>
              <a:srgbClr val="FAE579">
                <a:alpha val="0"/>
              </a:srgbClr>
            </a:solidFill>
          </a:ln>
        </p:spPr>
        <p:txBody>
          <a:bodyPr vert="horz" lIns="91440" tIns="45720" rIns="91440" bIns="45720" rtlCol="0" anchor="ctr">
            <a:normAutofit fontScale="85000" lnSpcReduction="2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chemeClr val="accent2">
                    <a:alpha val="70000"/>
                  </a:schemeClr>
                </a:solidFill>
                <a:effectLst/>
              </a:rPr>
              <a:t>Jolly Phonics</a:t>
            </a:r>
          </a:p>
          <a:p>
            <a:endParaRPr lang="en-US" dirty="0">
              <a:solidFill>
                <a:srgbClr val="003C80">
                  <a:alpha val="60000"/>
                </a:srgbClr>
              </a:solidFill>
              <a:effectLst/>
            </a:endParaRPr>
          </a:p>
        </p:txBody>
      </p:sp>
      <p:sp>
        <p:nvSpPr>
          <p:cNvPr id="16" name="Slide Number Placeholder 5"/>
          <p:cNvSpPr>
            <a:spLocks noGrp="1"/>
          </p:cNvSpPr>
          <p:nvPr>
            <p:ph type="sldNum" sz="quarter" idx="4"/>
          </p:nvPr>
        </p:nvSpPr>
        <p:spPr>
          <a:xfrm>
            <a:off x="0" y="6600989"/>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Tree>
    <p:extLst>
      <p:ext uri="{BB962C8B-B14F-4D97-AF65-F5344CB8AC3E}">
        <p14:creationId xmlns:p14="http://schemas.microsoft.com/office/powerpoint/2010/main" val="136221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a:solidFill>
              <a:srgbClr val="003C80">
                <a:alpha val="0"/>
              </a:srgbClr>
            </a:solidFill>
          </a:ln>
        </p:spPr>
        <p:txBody>
          <a:bodyPr>
            <a:normAutofit/>
          </a:bodyPr>
          <a:lstStyle>
            <a:lvl1pPr>
              <a:defRPr sz="4400" b="1" i="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cs typeface="Helvetica"/>
              </a:defRPr>
            </a:lvl1pPr>
          </a:lstStyle>
          <a:p>
            <a:r>
              <a:rPr lang="en-GB" dirty="0" smtClean="0"/>
              <a:t>Jolly Phonics</a:t>
            </a:r>
            <a:endParaRPr lang="en-US" dirty="0"/>
          </a:p>
        </p:txBody>
      </p:sp>
      <p:sp>
        <p:nvSpPr>
          <p:cNvPr id="8" name="Slide Number Placeholder 5"/>
          <p:cNvSpPr>
            <a:spLocks noGrp="1"/>
          </p:cNvSpPr>
          <p:nvPr>
            <p:ph type="sldNum" sz="quarter" idx="4"/>
          </p:nvPr>
        </p:nvSpPr>
        <p:spPr>
          <a:xfrm>
            <a:off x="0" y="6599203"/>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
        <p:nvSpPr>
          <p:cNvPr id="9" name="TextBox 8"/>
          <p:cNvSpPr txBox="1"/>
          <p:nvPr userDrawn="1"/>
        </p:nvSpPr>
        <p:spPr>
          <a:xfrm>
            <a:off x="1304589" y="1650240"/>
            <a:ext cx="6937647" cy="3293209"/>
          </a:xfrm>
          <a:prstGeom prst="rect">
            <a:avLst/>
          </a:prstGeom>
          <a:noFill/>
        </p:spPr>
        <p:txBody>
          <a:bodyPr wrap="square" rtlCol="0">
            <a:spAutoFit/>
          </a:bodyPr>
          <a:lstStyle/>
          <a:p>
            <a:pPr lvl="0"/>
            <a:r>
              <a:rPr lang="en-GB" sz="2800" b="0" i="1" dirty="0" smtClean="0">
                <a:latin typeface="Helvetica"/>
                <a:cs typeface="Helvetica"/>
              </a:rPr>
              <a:t>Jolly Grammar </a:t>
            </a:r>
            <a:r>
              <a:rPr lang="en-GB" sz="2800" dirty="0" smtClean="0">
                <a:latin typeface="Helvetica"/>
                <a:cs typeface="Helvetica"/>
              </a:rPr>
              <a:t>builds on the foundation of </a:t>
            </a:r>
            <a:r>
              <a:rPr lang="en-GB" sz="2800" b="0" i="1" dirty="0" smtClean="0">
                <a:latin typeface="Helvetica"/>
                <a:cs typeface="Helvetica"/>
              </a:rPr>
              <a:t>Jolly Phonics </a:t>
            </a:r>
            <a:r>
              <a:rPr lang="en-GB" sz="2800" dirty="0" smtClean="0">
                <a:latin typeface="Helvetica"/>
                <a:cs typeface="Helvetica"/>
              </a:rPr>
              <a:t>and its 5 skills:</a:t>
            </a:r>
          </a:p>
          <a:p>
            <a:pPr lvl="0"/>
            <a:endParaRPr lang="en-GB" sz="2400" dirty="0" smtClean="0">
              <a:latin typeface="Helvetica"/>
              <a:cs typeface="Helvetica"/>
            </a:endParaRPr>
          </a:p>
          <a:p>
            <a:pPr marL="971550" lvl="1" indent="-514350">
              <a:buFont typeface="+mj-lt"/>
              <a:buAutoNum type="arabicPeriod"/>
            </a:pPr>
            <a:r>
              <a:rPr lang="en-GB" sz="2600" dirty="0" smtClean="0">
                <a:solidFill>
                  <a:schemeClr val="tx1">
                    <a:lumMod val="75000"/>
                    <a:lumOff val="25000"/>
                  </a:schemeClr>
                </a:solidFill>
                <a:latin typeface="Helvetica"/>
                <a:cs typeface="Helvetica"/>
              </a:rPr>
              <a:t>Learning the letter sounds</a:t>
            </a:r>
          </a:p>
          <a:p>
            <a:pPr marL="971550" lvl="1" indent="-514350">
              <a:buFont typeface="+mj-lt"/>
              <a:buAutoNum type="arabicPeriod"/>
            </a:pPr>
            <a:r>
              <a:rPr lang="en-GB" sz="2600" dirty="0" smtClean="0">
                <a:solidFill>
                  <a:schemeClr val="tx1">
                    <a:lumMod val="75000"/>
                    <a:lumOff val="25000"/>
                  </a:schemeClr>
                </a:solidFill>
                <a:latin typeface="Helvetica"/>
                <a:cs typeface="Helvetica"/>
              </a:rPr>
              <a:t>Learning letter formation</a:t>
            </a:r>
          </a:p>
          <a:p>
            <a:pPr marL="971550" lvl="1" indent="-514350">
              <a:buFont typeface="+mj-lt"/>
              <a:buAutoNum type="arabicPeriod"/>
            </a:pPr>
            <a:r>
              <a:rPr lang="en-GB" sz="2600" dirty="0" smtClean="0">
                <a:solidFill>
                  <a:schemeClr val="tx1">
                    <a:lumMod val="75000"/>
                    <a:lumOff val="25000"/>
                  </a:schemeClr>
                </a:solidFill>
                <a:latin typeface="Helvetica"/>
                <a:cs typeface="Helvetica"/>
              </a:rPr>
              <a:t>Blending</a:t>
            </a:r>
          </a:p>
          <a:p>
            <a:pPr marL="971550" lvl="1" indent="-514350">
              <a:buFont typeface="+mj-lt"/>
              <a:buAutoNum type="arabicPeriod"/>
            </a:pPr>
            <a:r>
              <a:rPr lang="en-GB" sz="2600" dirty="0" smtClean="0">
                <a:solidFill>
                  <a:schemeClr val="tx1">
                    <a:lumMod val="75000"/>
                    <a:lumOff val="25000"/>
                  </a:schemeClr>
                </a:solidFill>
                <a:latin typeface="Helvetica"/>
                <a:cs typeface="Helvetica"/>
              </a:rPr>
              <a:t>Iden</a:t>
            </a:r>
            <a:r>
              <a:rPr lang="en-GB" sz="2400" dirty="0" smtClean="0">
                <a:solidFill>
                  <a:schemeClr val="tx1">
                    <a:lumMod val="75000"/>
                    <a:lumOff val="25000"/>
                  </a:schemeClr>
                </a:solidFill>
                <a:latin typeface="Helvetica"/>
                <a:cs typeface="Helvetica"/>
              </a:rPr>
              <a:t>tifying sounds in words</a:t>
            </a:r>
          </a:p>
          <a:p>
            <a:pPr marL="914400" lvl="1" indent="-457200">
              <a:buFont typeface="+mj-lt"/>
              <a:buAutoNum type="arabicPeriod"/>
            </a:pPr>
            <a:r>
              <a:rPr lang="en-GB" sz="2400" dirty="0" smtClean="0">
                <a:solidFill>
                  <a:schemeClr val="tx1">
                    <a:lumMod val="75000"/>
                    <a:lumOff val="25000"/>
                  </a:schemeClr>
                </a:solidFill>
                <a:latin typeface="Helvetica"/>
                <a:cs typeface="Helvetica"/>
              </a:rPr>
              <a:t>Tricky words</a:t>
            </a:r>
          </a:p>
        </p:txBody>
      </p:sp>
      <p:pic>
        <p:nvPicPr>
          <p:cNvPr id="10" name="Picture 5" descr="InkySnakeBeePhonic"/>
          <p:cNvPicPr>
            <a:picLocks noChangeAspect="1" noChangeArrowheads="1"/>
          </p:cNvPicPr>
          <p:nvPr userDrawn="1"/>
        </p:nvPicPr>
        <p:blipFill>
          <a:blip r:embed="rId2" cstate="screen">
            <a:clrChange>
              <a:clrFrom>
                <a:srgbClr val="41FF00"/>
              </a:clrFrom>
              <a:clrTo>
                <a:srgbClr val="41FF00">
                  <a:alpha val="0"/>
                </a:srgbClr>
              </a:clrTo>
            </a:clrChange>
            <a:extLst>
              <a:ext uri="{28A0092B-C50C-407E-A947-70E740481C1C}">
                <a14:useLocalDpi xmlns:a14="http://schemas.microsoft.com/office/drawing/2010/main"/>
              </a:ext>
            </a:extLst>
          </a:blip>
          <a:srcRect/>
          <a:stretch>
            <a:fillRect/>
          </a:stretch>
        </p:blipFill>
        <p:spPr bwMode="auto">
          <a:xfrm>
            <a:off x="6297367" y="3703484"/>
            <a:ext cx="2286000" cy="220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9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
        <p:nvSpPr>
          <p:cNvPr id="7" name="Rectangle 6"/>
          <p:cNvSpPr/>
          <p:nvPr userDrawn="1"/>
        </p:nvSpPr>
        <p:spPr>
          <a:xfrm>
            <a:off x="2286000" y="2274838"/>
            <a:ext cx="4572000" cy="2308324"/>
          </a:xfrm>
          <a:prstGeom prst="rect">
            <a:avLst/>
          </a:prstGeom>
        </p:spPr>
        <p:txBody>
          <a:bodyPr>
            <a:spAutoFit/>
          </a:bodyPr>
          <a:lstStyle/>
          <a:p>
            <a:pPr lvl="0"/>
            <a:r>
              <a:rPr lang="en-GB" dirty="0" smtClean="0"/>
              <a:t>Jolly Grammar builds on the foundation of Jolly Phonics and its 5 skills:</a:t>
            </a:r>
          </a:p>
          <a:p>
            <a:pPr lvl="0"/>
            <a:endParaRPr lang="en-GB" dirty="0" smtClean="0"/>
          </a:p>
          <a:p>
            <a:pPr lvl="1"/>
            <a:r>
              <a:rPr lang="en-GB" dirty="0" smtClean="0"/>
              <a:t>Learning the letter sounds</a:t>
            </a:r>
          </a:p>
          <a:p>
            <a:pPr lvl="1"/>
            <a:r>
              <a:rPr lang="en-GB" dirty="0" smtClean="0"/>
              <a:t>Learning letter formation</a:t>
            </a:r>
          </a:p>
          <a:p>
            <a:pPr lvl="1"/>
            <a:r>
              <a:rPr lang="en-GB" dirty="0" smtClean="0"/>
              <a:t>Blending</a:t>
            </a:r>
          </a:p>
          <a:p>
            <a:pPr lvl="1"/>
            <a:r>
              <a:rPr lang="en-GB" dirty="0" smtClean="0"/>
              <a:t>Identifying sounds in words</a:t>
            </a:r>
          </a:p>
          <a:p>
            <a:pPr lvl="1"/>
            <a:r>
              <a:rPr lang="en-GB" dirty="0" smtClean="0"/>
              <a:t>Tricky words</a:t>
            </a:r>
          </a:p>
        </p:txBody>
      </p:sp>
    </p:spTree>
    <p:extLst>
      <p:ext uri="{BB962C8B-B14F-4D97-AF65-F5344CB8AC3E}">
        <p14:creationId xmlns:p14="http://schemas.microsoft.com/office/powerpoint/2010/main" val="346260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190691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248758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151761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 y="6600960"/>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Tree>
    <p:extLst>
      <p:ext uri="{BB962C8B-B14F-4D97-AF65-F5344CB8AC3E}">
        <p14:creationId xmlns:p14="http://schemas.microsoft.com/office/powerpoint/2010/main" val="210092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5"/>
          <p:cNvSpPr>
            <a:spLocks noGrp="1"/>
          </p:cNvSpPr>
          <p:nvPr>
            <p:ph type="sldNum" sz="quarter" idx="4"/>
          </p:nvPr>
        </p:nvSpPr>
        <p:spPr>
          <a:xfrm>
            <a:off x="4461885" y="6600961"/>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Tree>
    <p:extLst>
      <p:ext uri="{BB962C8B-B14F-4D97-AF65-F5344CB8AC3E}">
        <p14:creationId xmlns:p14="http://schemas.microsoft.com/office/powerpoint/2010/main" val="37440940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44.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62.jpeg"/><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2251" y="409957"/>
            <a:ext cx="4352689" cy="2072709"/>
          </a:xfrm>
          <a:prstGeom prst="rect">
            <a:avLst/>
          </a:prstGeom>
        </p:spPr>
      </p:pic>
      <p:sp>
        <p:nvSpPr>
          <p:cNvPr id="6" name="Title 1"/>
          <p:cNvSpPr txBox="1">
            <a:spLocks/>
          </p:cNvSpPr>
          <p:nvPr/>
        </p:nvSpPr>
        <p:spPr>
          <a:xfrm>
            <a:off x="685800" y="2342967"/>
            <a:ext cx="7772400" cy="705034"/>
          </a:xfrm>
          <a:prstGeom prst="rect">
            <a:avLst/>
          </a:prstGeom>
          <a:ln>
            <a:solidFill>
              <a:srgbClr val="FAE579">
                <a:alpha val="0"/>
              </a:srgbClr>
            </a:solidFill>
          </a:ln>
        </p:spPr>
        <p:txBody>
          <a:bodyPr>
            <a:normAutofit/>
          </a:bodyPr>
          <a:lstStyle>
            <a:lvl1pPr algn="ctr" defTabSz="457200" rtl="0" eaLnBrk="1" latinLnBrk="0" hangingPunct="1">
              <a:spcBef>
                <a:spcPct val="0"/>
              </a:spcBef>
              <a:buNone/>
              <a:defRPr sz="3800" kern="1200">
                <a:solidFill>
                  <a:srgbClr val="D23A2E"/>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b="1" dirty="0" smtClean="0">
                <a:solidFill>
                  <a:schemeClr val="tx2">
                    <a:lumMod val="75000"/>
                  </a:schemeClr>
                </a:solidFill>
              </a:rPr>
              <a:t>Leading the teaching of </a:t>
            </a:r>
            <a:r>
              <a:rPr lang="en-GB" b="1" dirty="0">
                <a:solidFill>
                  <a:schemeClr val="tx2">
                    <a:lumMod val="75000"/>
                  </a:schemeClr>
                </a:solidFill>
              </a:rPr>
              <a:t>l</a:t>
            </a:r>
            <a:r>
              <a:rPr lang="en-GB" b="1" dirty="0" smtClean="0">
                <a:solidFill>
                  <a:schemeClr val="tx2">
                    <a:lumMod val="75000"/>
                  </a:schemeClr>
                </a:solidFill>
              </a:rPr>
              <a:t>iteracy</a:t>
            </a:r>
            <a:endParaRPr lang="en-US" b="1" dirty="0">
              <a:solidFill>
                <a:schemeClr val="tx2">
                  <a:lumMod val="75000"/>
                </a:schemeClr>
              </a:solidFill>
            </a:endParaRPr>
          </a:p>
        </p:txBody>
      </p:sp>
      <p:pic>
        <p:nvPicPr>
          <p:cNvPr id="3" name="Picture 2" descr="JollyNov13 (48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3851" y="3187701"/>
            <a:ext cx="4067127" cy="2761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5263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Letter Formation</a:t>
            </a:r>
            <a:endParaRPr lang="en-US" dirty="0">
              <a:solidFill>
                <a:srgbClr val="17375E"/>
              </a:solidFill>
            </a:endParaRPr>
          </a:p>
        </p:txBody>
      </p:sp>
      <p:sp>
        <p:nvSpPr>
          <p:cNvPr id="5" name="TextBox 4"/>
          <p:cNvSpPr txBox="1"/>
          <p:nvPr/>
        </p:nvSpPr>
        <p:spPr>
          <a:xfrm>
            <a:off x="812626" y="1490052"/>
            <a:ext cx="7908057" cy="3939540"/>
          </a:xfrm>
          <a:prstGeom prst="rect">
            <a:avLst/>
          </a:prstGeom>
          <a:noFill/>
        </p:spPr>
        <p:txBody>
          <a:bodyPr wrap="square" rtlCol="0">
            <a:spAutoFit/>
          </a:bodyPr>
          <a:lstStyle/>
          <a:p>
            <a:pPr lvl="0"/>
            <a:r>
              <a:rPr lang="en-GB" sz="2800" dirty="0" smtClean="0">
                <a:latin typeface="Helvetica"/>
                <a:cs typeface="Helvetica"/>
              </a:rPr>
              <a:t>Correct formation can be encouraged from the very beginning:</a:t>
            </a:r>
          </a:p>
          <a:p>
            <a:pPr lvl="0"/>
            <a:endParaRPr lang="en-GB" sz="2400" dirty="0" smtClean="0">
              <a:latin typeface="Helvetica"/>
              <a:cs typeface="Helvetica"/>
            </a:endParaRPr>
          </a:p>
          <a:p>
            <a:pPr lvl="0"/>
            <a:endParaRPr lang="en-GB" sz="2400" dirty="0">
              <a:latin typeface="Helvetica"/>
              <a:cs typeface="Helvetica"/>
            </a:endParaRPr>
          </a:p>
          <a:p>
            <a:pPr lvl="3"/>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Feel the letter formation</a:t>
            </a:r>
            <a:endParaRPr lang="en-GB" sz="2600" dirty="0">
              <a:solidFill>
                <a:schemeClr val="tx1">
                  <a:lumMod val="75000"/>
                  <a:lumOff val="25000"/>
                </a:schemeClr>
              </a:solidFill>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See the letter </a:t>
            </a:r>
            <a:r>
              <a:rPr lang="en-GB" sz="2600" dirty="0">
                <a:solidFill>
                  <a:schemeClr val="tx1">
                    <a:lumMod val="75000"/>
                    <a:lumOff val="25000"/>
                  </a:schemeClr>
                </a:solidFill>
                <a:latin typeface="Helvetica"/>
                <a:cs typeface="Helvetica"/>
              </a:rPr>
              <a:t>formation</a:t>
            </a:r>
          </a:p>
          <a:p>
            <a:pPr marL="4114800" lvl="8" indent="-457200">
              <a:buFont typeface="Arial"/>
              <a:buChar char="•"/>
            </a:pPr>
            <a:r>
              <a:rPr lang="en-GB" sz="2600" dirty="0" smtClean="0">
                <a:solidFill>
                  <a:schemeClr val="tx1">
                    <a:lumMod val="75000"/>
                    <a:lumOff val="25000"/>
                  </a:schemeClr>
                </a:solidFill>
                <a:latin typeface="Helvetica"/>
                <a:cs typeface="Helvetica"/>
              </a:rPr>
              <a:t>Write the letter in the air</a:t>
            </a:r>
            <a:endParaRPr lang="en-GB" sz="2600" dirty="0">
              <a:solidFill>
                <a:schemeClr val="tx1">
                  <a:lumMod val="75000"/>
                  <a:lumOff val="25000"/>
                </a:schemeClr>
              </a:solidFill>
              <a:latin typeface="Helvetica"/>
              <a:cs typeface="Helvetica"/>
            </a:endParaRPr>
          </a:p>
          <a:p>
            <a:pPr lvl="7"/>
            <a:endParaRPr lang="en-GB" sz="2200" b="1" dirty="0">
              <a:solidFill>
                <a:schemeClr val="tx1">
                  <a:lumMod val="75000"/>
                  <a:lumOff val="25000"/>
                </a:schemeClr>
              </a:solidFill>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10</a:t>
            </a:fld>
            <a:endParaRPr lang="en-US" dirty="0"/>
          </a:p>
        </p:txBody>
      </p:sp>
      <p:pic>
        <p:nvPicPr>
          <p:cNvPr id="8" name="Picture 5" descr="D:\Photos\Girl with Finger Phonic b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673" y="2585614"/>
            <a:ext cx="31496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2</a:t>
            </a:r>
            <a:r>
              <a:rPr lang="en-US" sz="2000" dirty="0" smtClean="0"/>
              <a:t>. Learning the letter formation</a:t>
            </a:r>
            <a:endParaRPr lang="en-US" sz="2000" dirty="0"/>
          </a:p>
        </p:txBody>
      </p:sp>
    </p:spTree>
    <p:extLst>
      <p:ext uri="{BB962C8B-B14F-4D97-AF65-F5344CB8AC3E}">
        <p14:creationId xmlns:p14="http://schemas.microsoft.com/office/powerpoint/2010/main" val="983498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Pencil Hold</a:t>
            </a:r>
            <a:endParaRPr lang="en-US" dirty="0">
              <a:solidFill>
                <a:srgbClr val="17375E"/>
              </a:solidFill>
            </a:endParaRPr>
          </a:p>
        </p:txBody>
      </p:sp>
      <p:sp>
        <p:nvSpPr>
          <p:cNvPr id="4" name="TextBox 3"/>
          <p:cNvSpPr txBox="1"/>
          <p:nvPr/>
        </p:nvSpPr>
        <p:spPr>
          <a:xfrm>
            <a:off x="812626" y="1490052"/>
            <a:ext cx="7908057" cy="3600986"/>
          </a:xfrm>
          <a:prstGeom prst="rect">
            <a:avLst/>
          </a:prstGeom>
          <a:noFill/>
        </p:spPr>
        <p:txBody>
          <a:bodyPr wrap="square" rtlCol="0">
            <a:spAutoFit/>
          </a:bodyPr>
          <a:lstStyle/>
          <a:p>
            <a:pPr lvl="0"/>
            <a:r>
              <a:rPr lang="en-GB" sz="2800" dirty="0" smtClean="0">
                <a:latin typeface="Helvetica"/>
                <a:cs typeface="Helvetica"/>
              </a:rPr>
              <a:t>The children need to learn how to hold their pencil properly right from the start:</a:t>
            </a:r>
          </a:p>
          <a:p>
            <a:pPr lvl="3"/>
            <a:endParaRPr lang="en-GB" sz="2400" dirty="0" smtClean="0">
              <a:latin typeface="Helvetica"/>
              <a:cs typeface="Helvetica"/>
            </a:endParaRPr>
          </a:p>
          <a:p>
            <a:pPr lvl="3"/>
            <a:endParaRPr lang="en-GB" sz="2400" dirty="0">
              <a:latin typeface="Helvetica"/>
              <a:cs typeface="Helvetica"/>
            </a:endParaRPr>
          </a:p>
          <a:p>
            <a:pPr lvl="3"/>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‘Tripod’ grip</a:t>
            </a:r>
            <a:endParaRPr lang="en-GB" sz="2600" dirty="0">
              <a:solidFill>
                <a:schemeClr val="tx1">
                  <a:lumMod val="75000"/>
                  <a:lumOff val="25000"/>
                </a:schemeClr>
              </a:solidFill>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a:t>
            </a:r>
            <a:r>
              <a:rPr lang="en-GB" sz="2600" dirty="0" err="1" smtClean="0">
                <a:solidFill>
                  <a:schemeClr val="tx1">
                    <a:lumMod val="75000"/>
                    <a:lumOff val="25000"/>
                  </a:schemeClr>
                </a:solidFill>
                <a:latin typeface="Helvetica"/>
                <a:cs typeface="Helvetica"/>
              </a:rPr>
              <a:t>Froggy</a:t>
            </a:r>
            <a:r>
              <a:rPr lang="en-GB" sz="2600" dirty="0" smtClean="0">
                <a:solidFill>
                  <a:schemeClr val="tx1">
                    <a:lumMod val="75000"/>
                    <a:lumOff val="25000"/>
                  </a:schemeClr>
                </a:solidFill>
                <a:latin typeface="Helvetica"/>
                <a:cs typeface="Helvetica"/>
              </a:rPr>
              <a:t> legs’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movement</a:t>
            </a:r>
            <a:endParaRPr lang="en-GB" sz="2400" dirty="0" smtClean="0">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11</a:t>
            </a:fld>
            <a:endParaRPr lang="en-US" dirty="0"/>
          </a:p>
        </p:txBody>
      </p:sp>
      <p:pic>
        <p:nvPicPr>
          <p:cNvPr id="7" name="Picture 8" descr="hand righ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26699" y="2804403"/>
            <a:ext cx="3134162" cy="296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2</a:t>
            </a:r>
            <a:r>
              <a:rPr lang="en-US" sz="2000" dirty="0" smtClean="0"/>
              <a:t>. Learning the letter formation</a:t>
            </a:r>
            <a:endParaRPr lang="en-US" sz="2000" dirty="0"/>
          </a:p>
        </p:txBody>
      </p:sp>
    </p:spTree>
    <p:extLst>
      <p:ext uri="{BB962C8B-B14F-4D97-AF65-F5344CB8AC3E}">
        <p14:creationId xmlns:p14="http://schemas.microsoft.com/office/powerpoint/2010/main" val="1027838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Blending Skills</a:t>
            </a:r>
            <a:endParaRPr lang="en-US" dirty="0">
              <a:solidFill>
                <a:srgbClr val="17375E"/>
              </a:solidFill>
            </a:endParaRPr>
          </a:p>
        </p:txBody>
      </p:sp>
      <p:sp>
        <p:nvSpPr>
          <p:cNvPr id="4" name="TextBox 3"/>
          <p:cNvSpPr txBox="1"/>
          <p:nvPr/>
        </p:nvSpPr>
        <p:spPr>
          <a:xfrm>
            <a:off x="812626" y="1135350"/>
            <a:ext cx="7908057" cy="954107"/>
          </a:xfrm>
          <a:prstGeom prst="rect">
            <a:avLst/>
          </a:prstGeom>
          <a:noFill/>
        </p:spPr>
        <p:txBody>
          <a:bodyPr wrap="square" rtlCol="0">
            <a:spAutoFit/>
          </a:bodyPr>
          <a:lstStyle/>
          <a:p>
            <a:pPr lvl="0"/>
            <a:r>
              <a:rPr lang="en-GB" sz="2800" dirty="0" smtClean="0">
                <a:latin typeface="Helvetica"/>
                <a:cs typeface="Helvetica"/>
              </a:rPr>
              <a:t>Blending skills are essential for reading. They can be taught right from the start.</a:t>
            </a:r>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12</a:t>
            </a:fld>
            <a:endParaRPr lang="en-US" dirty="0"/>
          </a:p>
        </p:txBody>
      </p:sp>
      <p:pic>
        <p:nvPicPr>
          <p:cNvPr id="7" name="Picture 6" descr="s-p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293" y="2186521"/>
            <a:ext cx="6147594" cy="362024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91522" y="6419978"/>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3. Blending</a:t>
            </a:r>
            <a:endParaRPr lang="en-US" sz="2000" dirty="0"/>
          </a:p>
        </p:txBody>
      </p:sp>
    </p:spTree>
    <p:extLst>
      <p:ext uri="{BB962C8B-B14F-4D97-AF65-F5344CB8AC3E}">
        <p14:creationId xmlns:p14="http://schemas.microsoft.com/office/powerpoint/2010/main" val="90096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9798">
            <a:off x="880247" y="3015285"/>
            <a:ext cx="1529439" cy="2165563"/>
          </a:xfrm>
          <a:prstGeom prst="rect">
            <a:avLst/>
          </a:prstGeom>
          <a:ln w="28575" cmpd="sng">
            <a:solidFill>
              <a:schemeClr val="tx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78079">
            <a:off x="2142939" y="2625542"/>
            <a:ext cx="1524296" cy="2165563"/>
          </a:xfrm>
          <a:prstGeom prst="rect">
            <a:avLst/>
          </a:prstGeom>
          <a:ln w="28575" cmpd="sng">
            <a:solidFill>
              <a:schemeClr val="tx1"/>
            </a:solidFill>
          </a:ln>
        </p:spPr>
      </p:pic>
      <p:sp>
        <p:nvSpPr>
          <p:cNvPr id="7"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Blending Words</a:t>
            </a:r>
            <a:endParaRPr lang="en-US" dirty="0">
              <a:solidFill>
                <a:srgbClr val="17375E"/>
              </a:solidFill>
            </a:endParaRPr>
          </a:p>
        </p:txBody>
      </p:sp>
      <p:sp>
        <p:nvSpPr>
          <p:cNvPr id="8" name="TextBox 7"/>
          <p:cNvSpPr txBox="1"/>
          <p:nvPr/>
        </p:nvSpPr>
        <p:spPr>
          <a:xfrm>
            <a:off x="778303" y="1204002"/>
            <a:ext cx="7908057" cy="954107"/>
          </a:xfrm>
          <a:prstGeom prst="rect">
            <a:avLst/>
          </a:prstGeom>
          <a:noFill/>
        </p:spPr>
        <p:txBody>
          <a:bodyPr wrap="square" rtlCol="0">
            <a:spAutoFit/>
          </a:bodyPr>
          <a:lstStyle/>
          <a:p>
            <a:pPr lvl="0"/>
            <a:r>
              <a:rPr lang="en-GB" sz="2800" dirty="0" smtClean="0">
                <a:latin typeface="Helvetica"/>
                <a:cs typeface="Helvetica"/>
              </a:rPr>
              <a:t>The number of regular words for blending grows with each new letter sound:</a:t>
            </a:r>
          </a:p>
        </p:txBody>
      </p:sp>
      <p:sp>
        <p:nvSpPr>
          <p:cNvPr id="9"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13</a:t>
            </a:fld>
            <a:endParaRPr lang="en-US" dirty="0"/>
          </a:p>
        </p:txBody>
      </p:sp>
      <p:pic>
        <p:nvPicPr>
          <p:cNvPr id="4" name="Picture 6" descr="word b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099730">
            <a:off x="5081971" y="2232705"/>
            <a:ext cx="2067851" cy="256431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word box"/>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46579" y="4001914"/>
            <a:ext cx="2869876" cy="130524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9"/>
          <p:cNvSpPr txBox="1">
            <a:spLocks noChangeArrowheads="1"/>
          </p:cNvSpPr>
          <p:nvPr/>
        </p:nvSpPr>
        <p:spPr bwMode="auto">
          <a:xfrm>
            <a:off x="602300" y="5410568"/>
            <a:ext cx="48818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2200" dirty="0" smtClean="0">
                <a:solidFill>
                  <a:schemeClr val="tx1">
                    <a:lumMod val="75000"/>
                    <a:lumOff val="25000"/>
                  </a:schemeClr>
                </a:solidFill>
                <a:latin typeface="Helvetica"/>
                <a:cs typeface="Helvetica"/>
              </a:rPr>
              <a:t>Jolly Phonics Word Book</a:t>
            </a:r>
            <a:endParaRPr lang="en-GB" sz="2200" dirty="0">
              <a:solidFill>
                <a:srgbClr val="6600CC"/>
              </a:solidFill>
              <a:latin typeface="Arial" charset="0"/>
            </a:endParaRPr>
          </a:p>
        </p:txBody>
      </p:sp>
      <p:sp>
        <p:nvSpPr>
          <p:cNvPr id="12" name="Text Box 9"/>
          <p:cNvSpPr txBox="1">
            <a:spLocks noChangeArrowheads="1"/>
          </p:cNvSpPr>
          <p:nvPr/>
        </p:nvSpPr>
        <p:spPr bwMode="auto">
          <a:xfrm>
            <a:off x="4906973" y="5410568"/>
            <a:ext cx="33094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GB" sz="2200" dirty="0" smtClean="0">
                <a:solidFill>
                  <a:schemeClr val="tx1">
                    <a:lumMod val="75000"/>
                    <a:lumOff val="25000"/>
                  </a:schemeClr>
                </a:solidFill>
                <a:latin typeface="Helvetica"/>
                <a:cs typeface="Helvetica"/>
              </a:rPr>
              <a:t>Word Boxes</a:t>
            </a:r>
            <a:endParaRPr lang="en-GB" sz="2200" dirty="0">
              <a:solidFill>
                <a:srgbClr val="6600CC"/>
              </a:solidFill>
              <a:latin typeface="Arial" charset="0"/>
            </a:endParaRPr>
          </a:p>
        </p:txBody>
      </p:sp>
      <p:sp>
        <p:nvSpPr>
          <p:cNvPr id="13"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3. Blending</a:t>
            </a:r>
            <a:endParaRPr lang="en-US" sz="2000" dirty="0"/>
          </a:p>
        </p:txBody>
      </p:sp>
    </p:spTree>
    <p:extLst>
      <p:ext uri="{BB962C8B-B14F-4D97-AF65-F5344CB8AC3E}">
        <p14:creationId xmlns:p14="http://schemas.microsoft.com/office/powerpoint/2010/main" val="825574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Blending Activities</a:t>
            </a:r>
            <a:endParaRPr lang="en-US" dirty="0">
              <a:solidFill>
                <a:srgbClr val="17375E"/>
              </a:solidFill>
            </a:endParaRPr>
          </a:p>
        </p:txBody>
      </p:sp>
      <p:sp>
        <p:nvSpPr>
          <p:cNvPr id="4" name="TextBox 3"/>
          <p:cNvSpPr txBox="1"/>
          <p:nvPr/>
        </p:nvSpPr>
        <p:spPr>
          <a:xfrm>
            <a:off x="778303" y="1204002"/>
            <a:ext cx="7908057" cy="2985433"/>
          </a:xfrm>
          <a:prstGeom prst="rect">
            <a:avLst/>
          </a:prstGeom>
          <a:noFill/>
        </p:spPr>
        <p:txBody>
          <a:bodyPr wrap="square" rtlCol="0">
            <a:spAutoFit/>
          </a:bodyPr>
          <a:lstStyle/>
          <a:p>
            <a:pPr lvl="0"/>
            <a:r>
              <a:rPr lang="en-GB" sz="2800" dirty="0" smtClean="0">
                <a:latin typeface="Helvetica"/>
                <a:cs typeface="Helvetica"/>
              </a:rPr>
              <a:t>Blending activities can be fun and multi-sensory:</a:t>
            </a:r>
          </a:p>
          <a:p>
            <a:endParaRPr lang="en-GB" sz="2400" dirty="0">
              <a:latin typeface="Helvetica"/>
              <a:cs typeface="Helvetica"/>
            </a:endParaRPr>
          </a:p>
          <a:p>
            <a:pPr marL="914400" lvl="1" indent="-457200">
              <a:buFont typeface="Arial"/>
              <a:buChar char="•"/>
            </a:pPr>
            <a:r>
              <a:rPr lang="en-GB" sz="2600" dirty="0" smtClean="0">
                <a:solidFill>
                  <a:schemeClr val="tx1">
                    <a:lumMod val="75000"/>
                    <a:lumOff val="25000"/>
                  </a:schemeClr>
                </a:solidFill>
                <a:latin typeface="Helvetica"/>
                <a:cs typeface="Helvetica"/>
              </a:rPr>
              <a:t>Random letters</a:t>
            </a:r>
            <a:endParaRPr lang="en-GB" sz="2600" dirty="0">
              <a:solidFill>
                <a:schemeClr val="tx1">
                  <a:lumMod val="75000"/>
                  <a:lumOff val="25000"/>
                </a:schemeClr>
              </a:solidFill>
              <a:latin typeface="Helvetica"/>
              <a:cs typeface="Helvetica"/>
            </a:endParaRPr>
          </a:p>
          <a:p>
            <a:pPr marL="914400" lvl="1" indent="-457200">
              <a:buFont typeface="Arial"/>
              <a:buChar char="•"/>
            </a:pPr>
            <a:r>
              <a:rPr lang="en-GB" sz="2600" dirty="0" smtClean="0">
                <a:solidFill>
                  <a:schemeClr val="tx1">
                    <a:lumMod val="75000"/>
                    <a:lumOff val="25000"/>
                  </a:schemeClr>
                </a:solidFill>
                <a:latin typeface="Helvetica"/>
                <a:cs typeface="Helvetica"/>
              </a:rPr>
              <a:t>‘Miming’ words </a:t>
            </a:r>
          </a:p>
          <a:p>
            <a:pPr marL="914400" lvl="1" indent="-457200">
              <a:buFont typeface="Arial"/>
              <a:buChar char="•"/>
            </a:pPr>
            <a:r>
              <a:rPr lang="en-GB" sz="2600" dirty="0" smtClean="0">
                <a:solidFill>
                  <a:schemeClr val="tx1">
                    <a:lumMod val="75000"/>
                    <a:lumOff val="25000"/>
                  </a:schemeClr>
                </a:solidFill>
                <a:latin typeface="Helvetica"/>
                <a:cs typeface="Helvetica"/>
              </a:rPr>
              <a:t>Read and See books</a:t>
            </a:r>
            <a:endParaRPr lang="en-GB" sz="2800" dirty="0" smtClean="0">
              <a:latin typeface="Helvetica"/>
              <a:cs typeface="Helvetica"/>
            </a:endParaRPr>
          </a:p>
          <a:p>
            <a:pPr lvl="0"/>
            <a:endParaRPr lang="en-GB" sz="2800" dirty="0">
              <a:latin typeface="Helvetica"/>
              <a:cs typeface="Helvetica"/>
            </a:endParaRPr>
          </a:p>
          <a:p>
            <a:pPr lvl="0"/>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14</a:t>
            </a:fld>
            <a:endParaRPr lang="en-US" dirty="0"/>
          </a:p>
        </p:txBody>
      </p:sp>
      <p:sp>
        <p:nvSpPr>
          <p:cNvPr id="7" name="Text Box 5"/>
          <p:cNvSpPr txBox="1">
            <a:spLocks noChangeArrowheads="1"/>
          </p:cNvSpPr>
          <p:nvPr/>
        </p:nvSpPr>
        <p:spPr bwMode="auto">
          <a:xfrm>
            <a:off x="5554386" y="2128411"/>
            <a:ext cx="45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s</a:t>
            </a:r>
            <a:endParaRPr lang="en-GB" sz="4000" dirty="0">
              <a:latin typeface="Sassoon Infant"/>
              <a:cs typeface="Sassoon Infant"/>
            </a:endParaRPr>
          </a:p>
        </p:txBody>
      </p:sp>
      <p:sp>
        <p:nvSpPr>
          <p:cNvPr id="8" name="Text Box 7"/>
          <p:cNvSpPr txBox="1">
            <a:spLocks noChangeArrowheads="1"/>
          </p:cNvSpPr>
          <p:nvPr/>
        </p:nvSpPr>
        <p:spPr bwMode="auto">
          <a:xfrm>
            <a:off x="7390740" y="2082644"/>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a:latin typeface="Sassoon Infant"/>
                <a:cs typeface="Sassoon Infant"/>
              </a:rPr>
              <a:t>a</a:t>
            </a:r>
          </a:p>
        </p:txBody>
      </p:sp>
      <p:sp>
        <p:nvSpPr>
          <p:cNvPr id="9" name="Text Box 8"/>
          <p:cNvSpPr txBox="1">
            <a:spLocks noChangeArrowheads="1"/>
          </p:cNvSpPr>
          <p:nvPr/>
        </p:nvSpPr>
        <p:spPr bwMode="auto">
          <a:xfrm>
            <a:off x="6027817" y="2570852"/>
            <a:ext cx="45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p</a:t>
            </a:r>
            <a:endParaRPr lang="en-GB" sz="4000" dirty="0">
              <a:latin typeface="Sassoon Infant"/>
              <a:cs typeface="Sassoon Infant"/>
            </a:endParaRPr>
          </a:p>
        </p:txBody>
      </p:sp>
      <p:sp>
        <p:nvSpPr>
          <p:cNvPr id="12" name="Text Box 11"/>
          <p:cNvSpPr txBox="1">
            <a:spLocks noChangeArrowheads="1"/>
          </p:cNvSpPr>
          <p:nvPr/>
        </p:nvSpPr>
        <p:spPr bwMode="auto">
          <a:xfrm>
            <a:off x="7569691" y="3025755"/>
            <a:ext cx="30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err="1" smtClean="0">
                <a:latin typeface="Sassoon Infant"/>
                <a:cs typeface="Sassoon Infant"/>
              </a:rPr>
              <a:t>i</a:t>
            </a:r>
            <a:endParaRPr lang="en-GB" sz="4000" dirty="0">
              <a:latin typeface="Sassoon Infant"/>
              <a:cs typeface="Sassoon Infant"/>
            </a:endParaRPr>
          </a:p>
        </p:txBody>
      </p:sp>
      <p:sp>
        <p:nvSpPr>
          <p:cNvPr id="13" name="Text Box 12"/>
          <p:cNvSpPr txBox="1">
            <a:spLocks noChangeArrowheads="1"/>
          </p:cNvSpPr>
          <p:nvPr/>
        </p:nvSpPr>
        <p:spPr bwMode="auto">
          <a:xfrm>
            <a:off x="5561940" y="3113435"/>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n</a:t>
            </a:r>
            <a:endParaRPr lang="en-GB" sz="4000" dirty="0">
              <a:latin typeface="Sassoon Infant"/>
              <a:cs typeface="Sassoon Infant"/>
            </a:endParaRPr>
          </a:p>
        </p:txBody>
      </p:sp>
      <p:sp>
        <p:nvSpPr>
          <p:cNvPr id="14" name="Text Box 13"/>
          <p:cNvSpPr txBox="1">
            <a:spLocks noChangeArrowheads="1"/>
          </p:cNvSpPr>
          <p:nvPr/>
        </p:nvSpPr>
        <p:spPr bwMode="auto">
          <a:xfrm>
            <a:off x="6547380" y="3006664"/>
            <a:ext cx="53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t</a:t>
            </a:r>
            <a:endParaRPr lang="en-GB" sz="4000" dirty="0">
              <a:latin typeface="Sassoon Infant"/>
              <a:cs typeface="Sassoon Infant"/>
            </a:endParaRPr>
          </a:p>
        </p:txBody>
      </p:sp>
      <p:sp>
        <p:nvSpPr>
          <p:cNvPr id="15" name="Rectangle 14"/>
          <p:cNvSpPr>
            <a:spLocks noChangeArrowheads="1"/>
          </p:cNvSpPr>
          <p:nvPr/>
        </p:nvSpPr>
        <p:spPr bwMode="auto">
          <a:xfrm>
            <a:off x="5251276" y="2096399"/>
            <a:ext cx="2977663" cy="1852887"/>
          </a:xfrm>
          <a:prstGeom prst="rect">
            <a:avLst/>
          </a:prstGeom>
          <a:noFill/>
          <a:ln w="28575"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5"/>
          <p:cNvSpPr txBox="1">
            <a:spLocks noChangeArrowheads="1"/>
          </p:cNvSpPr>
          <p:nvPr/>
        </p:nvSpPr>
        <p:spPr bwMode="auto">
          <a:xfrm>
            <a:off x="6450694" y="1974468"/>
            <a:ext cx="45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c</a:t>
            </a:r>
            <a:endParaRPr lang="en-GB" sz="4000" dirty="0">
              <a:latin typeface="Sassoon Infant"/>
              <a:cs typeface="Sassoon Infant"/>
            </a:endParaRPr>
          </a:p>
        </p:txBody>
      </p:sp>
      <p:sp>
        <p:nvSpPr>
          <p:cNvPr id="17" name="Text Box 5"/>
          <p:cNvSpPr txBox="1">
            <a:spLocks noChangeArrowheads="1"/>
          </p:cNvSpPr>
          <p:nvPr/>
        </p:nvSpPr>
        <p:spPr bwMode="auto">
          <a:xfrm>
            <a:off x="7030762" y="2570784"/>
            <a:ext cx="45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e</a:t>
            </a:r>
            <a:endParaRPr lang="en-GB" sz="4000" dirty="0">
              <a:latin typeface="Sassoon Infant"/>
              <a:cs typeface="Sassoon Infant"/>
            </a:endParaRPr>
          </a:p>
        </p:txBody>
      </p:sp>
      <p:sp>
        <p:nvSpPr>
          <p:cNvPr id="1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3. Blending</a:t>
            </a:r>
            <a:endParaRPr lang="en-US" sz="2000" dirty="0"/>
          </a:p>
        </p:txBody>
      </p:sp>
      <p:pic>
        <p:nvPicPr>
          <p:cNvPr id="20" name="Picture 19" descr="Read-and-See-Pack-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155" y="3506453"/>
            <a:ext cx="1833111" cy="1830667"/>
          </a:xfrm>
          <a:prstGeom prst="rect">
            <a:avLst/>
          </a:prstGeom>
          <a:ln>
            <a:noFill/>
          </a:ln>
          <a:effectLst>
            <a:outerShdw blurRad="292100" dist="139700" dir="2700000" algn="tl" rotWithShape="0">
              <a:srgbClr val="333333">
                <a:alpha val="65000"/>
              </a:srgbClr>
            </a:outerShdw>
          </a:effectLst>
        </p:spPr>
      </p:pic>
      <p:pic>
        <p:nvPicPr>
          <p:cNvPr id="22" name="Picture 21" descr="Read &amp; See1.ps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6942" y="3458840"/>
            <a:ext cx="3436430" cy="2433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1315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Blending Harder Words</a:t>
            </a:r>
            <a:endParaRPr lang="en-US" dirty="0">
              <a:solidFill>
                <a:srgbClr val="17375E"/>
              </a:solidFill>
            </a:endParaRPr>
          </a:p>
        </p:txBody>
      </p:sp>
      <p:sp>
        <p:nvSpPr>
          <p:cNvPr id="4" name="TextBox 3"/>
          <p:cNvSpPr txBox="1"/>
          <p:nvPr/>
        </p:nvSpPr>
        <p:spPr>
          <a:xfrm>
            <a:off x="778303" y="1204002"/>
            <a:ext cx="7908057" cy="954107"/>
          </a:xfrm>
          <a:prstGeom prst="rect">
            <a:avLst/>
          </a:prstGeom>
          <a:noFill/>
        </p:spPr>
        <p:txBody>
          <a:bodyPr wrap="square" rtlCol="0">
            <a:spAutoFit/>
          </a:bodyPr>
          <a:lstStyle/>
          <a:p>
            <a:pPr lvl="0"/>
            <a:r>
              <a:rPr lang="en-GB" sz="2800" dirty="0" smtClean="0">
                <a:latin typeface="Helvetica"/>
                <a:cs typeface="Helvetica"/>
              </a:rPr>
              <a:t>Regular practice is the key to blending words with digraphs and consonant blends:</a:t>
            </a: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15</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90" y="2963457"/>
            <a:ext cx="3466568" cy="1746818"/>
          </a:xfrm>
          <a:prstGeom prst="rect">
            <a:avLst/>
          </a:prstGeom>
          <a:ln w="28575" cmpd="sng">
            <a:solidFill>
              <a:schemeClr val="tx1"/>
            </a:solidFill>
          </a:ln>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7739">
            <a:off x="5319241" y="2584081"/>
            <a:ext cx="1250354" cy="1221356"/>
          </a:xfrm>
          <a:prstGeom prst="rect">
            <a:avLst/>
          </a:prstGeom>
          <a:ln w="28575" cmpd="sng">
            <a:solidFill>
              <a:schemeClr val="tx1"/>
            </a:solidFill>
          </a:ln>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39334">
            <a:off x="5805458" y="3603509"/>
            <a:ext cx="1250354" cy="1221356"/>
          </a:xfrm>
          <a:prstGeom prst="rect">
            <a:avLst/>
          </a:prstGeom>
          <a:ln w="28575" cmpd="sng">
            <a:solidFill>
              <a:schemeClr val="tx1"/>
            </a:solidFill>
          </a:ln>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52018">
            <a:off x="6909458" y="4025727"/>
            <a:ext cx="1250354" cy="1221356"/>
          </a:xfrm>
          <a:prstGeom prst="rect">
            <a:avLst/>
          </a:prstGeom>
          <a:ln w="28575" cmpd="sng">
            <a:solidFill>
              <a:schemeClr val="tx1"/>
            </a:solidFill>
          </a:ln>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34458">
            <a:off x="4519091" y="3496629"/>
            <a:ext cx="1250354" cy="1221356"/>
          </a:xfrm>
          <a:prstGeom prst="rect">
            <a:avLst/>
          </a:prstGeom>
          <a:ln w="28575" cmpd="sng">
            <a:solidFill>
              <a:schemeClr val="tx1"/>
            </a:solidFill>
          </a:ln>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682201">
            <a:off x="6569595" y="2275273"/>
            <a:ext cx="1250354" cy="1221356"/>
          </a:xfrm>
          <a:prstGeom prst="rect">
            <a:avLst/>
          </a:prstGeom>
          <a:ln w="28575" cmpd="sng">
            <a:solidFill>
              <a:schemeClr val="tx1"/>
            </a:solidFill>
          </a:ln>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826591">
            <a:off x="7448138" y="2861522"/>
            <a:ext cx="1250354" cy="1221356"/>
          </a:xfrm>
          <a:prstGeom prst="rect">
            <a:avLst/>
          </a:prstGeom>
          <a:ln w="28575" cmpd="sng">
            <a:solidFill>
              <a:schemeClr val="tx1"/>
            </a:solidFill>
          </a:ln>
        </p:spPr>
      </p:pic>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8315">
            <a:off x="5276692" y="4548401"/>
            <a:ext cx="1250354" cy="1221356"/>
          </a:xfrm>
          <a:prstGeom prst="rect">
            <a:avLst/>
          </a:prstGeom>
          <a:ln w="28575" cmpd="sng">
            <a:solidFill>
              <a:schemeClr val="tx1"/>
            </a:solidFill>
          </a:ln>
        </p:spPr>
      </p:pic>
      <p:sp>
        <p:nvSpPr>
          <p:cNvPr id="15"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3. Blending</a:t>
            </a:r>
            <a:endParaRPr lang="en-US" sz="2000" dirty="0"/>
          </a:p>
        </p:txBody>
      </p:sp>
      <p:sp>
        <p:nvSpPr>
          <p:cNvPr id="16" name="Text Box 9"/>
          <p:cNvSpPr txBox="1">
            <a:spLocks noChangeArrowheads="1"/>
          </p:cNvSpPr>
          <p:nvPr/>
        </p:nvSpPr>
        <p:spPr bwMode="auto">
          <a:xfrm>
            <a:off x="457201" y="4872279"/>
            <a:ext cx="34918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GB" sz="2200" dirty="0" smtClean="0">
                <a:solidFill>
                  <a:schemeClr val="tx1">
                    <a:lumMod val="75000"/>
                    <a:lumOff val="25000"/>
                  </a:schemeClr>
                </a:solidFill>
                <a:latin typeface="Helvetica"/>
                <a:cs typeface="Helvetica"/>
              </a:rPr>
              <a:t>Digraphs</a:t>
            </a:r>
            <a:endParaRPr lang="en-GB" sz="2200" dirty="0">
              <a:solidFill>
                <a:srgbClr val="6600CC"/>
              </a:solidFill>
              <a:latin typeface="Arial" charset="0"/>
            </a:endParaRPr>
          </a:p>
        </p:txBody>
      </p:sp>
      <p:sp>
        <p:nvSpPr>
          <p:cNvPr id="17" name="Text Box 9"/>
          <p:cNvSpPr txBox="1">
            <a:spLocks noChangeArrowheads="1"/>
          </p:cNvSpPr>
          <p:nvPr/>
        </p:nvSpPr>
        <p:spPr bwMode="auto">
          <a:xfrm>
            <a:off x="5221588" y="5469501"/>
            <a:ext cx="44392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GB" sz="2200" dirty="0" smtClean="0">
                <a:solidFill>
                  <a:schemeClr val="tx1">
                    <a:lumMod val="75000"/>
                    <a:lumOff val="25000"/>
                  </a:schemeClr>
                </a:solidFill>
                <a:latin typeface="Helvetica"/>
                <a:cs typeface="Helvetica"/>
              </a:rPr>
              <a:t>Word Boxes</a:t>
            </a:r>
            <a:endParaRPr lang="en-GB" sz="2200" dirty="0">
              <a:solidFill>
                <a:srgbClr val="6600CC"/>
              </a:solidFill>
              <a:latin typeface="Arial" charset="0"/>
            </a:endParaRPr>
          </a:p>
        </p:txBody>
      </p:sp>
    </p:spTree>
    <p:extLst>
      <p:ext uri="{BB962C8B-B14F-4D97-AF65-F5344CB8AC3E}">
        <p14:creationId xmlns:p14="http://schemas.microsoft.com/office/powerpoint/2010/main" val="607783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Phonological Awareness</a:t>
            </a:r>
            <a:endParaRPr lang="en-US" dirty="0">
              <a:solidFill>
                <a:srgbClr val="17375E"/>
              </a:solidFill>
            </a:endParaRPr>
          </a:p>
        </p:txBody>
      </p:sp>
      <p:sp>
        <p:nvSpPr>
          <p:cNvPr id="4" name="TextBox 3"/>
          <p:cNvSpPr txBox="1"/>
          <p:nvPr/>
        </p:nvSpPr>
        <p:spPr>
          <a:xfrm>
            <a:off x="778303" y="1204002"/>
            <a:ext cx="7908057" cy="954107"/>
          </a:xfrm>
          <a:prstGeom prst="rect">
            <a:avLst/>
          </a:prstGeom>
          <a:noFill/>
        </p:spPr>
        <p:txBody>
          <a:bodyPr wrap="square" rtlCol="0">
            <a:spAutoFit/>
          </a:bodyPr>
          <a:lstStyle/>
          <a:p>
            <a:pPr lvl="0"/>
            <a:r>
              <a:rPr lang="en-GB" sz="2800" dirty="0" smtClean="0">
                <a:latin typeface="Helvetica"/>
                <a:cs typeface="Helvetica"/>
              </a:rPr>
              <a:t>Phonological awareness can be encouraged from the very first lesson:</a:t>
            </a: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16</a:t>
            </a:fld>
            <a:endParaRPr lang="en-US" dirty="0"/>
          </a:p>
        </p:txBody>
      </p:sp>
      <p:pic>
        <p:nvPicPr>
          <p:cNvPr id="7" name="Picture 6" descr="s-p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293" y="2232289"/>
            <a:ext cx="6147594" cy="362024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1619204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a:solidFill>
                  <a:srgbClr val="17375E"/>
                </a:solidFill>
              </a:rPr>
              <a:t>Hearing the Sounds</a:t>
            </a:r>
            <a:endParaRPr lang="en-US" dirty="0">
              <a:solidFill>
                <a:srgbClr val="17375E"/>
              </a:solidFill>
            </a:endParaRPr>
          </a:p>
        </p:txBody>
      </p:sp>
      <p:sp>
        <p:nvSpPr>
          <p:cNvPr id="5" name="TextBox 4"/>
          <p:cNvSpPr txBox="1"/>
          <p:nvPr/>
        </p:nvSpPr>
        <p:spPr>
          <a:xfrm>
            <a:off x="778303" y="1204002"/>
            <a:ext cx="7908057" cy="4154983"/>
          </a:xfrm>
          <a:prstGeom prst="rect">
            <a:avLst/>
          </a:prstGeom>
          <a:noFill/>
        </p:spPr>
        <p:txBody>
          <a:bodyPr wrap="square" rtlCol="0">
            <a:spAutoFit/>
          </a:bodyPr>
          <a:lstStyle/>
          <a:p>
            <a:pPr lvl="0"/>
            <a:r>
              <a:rPr lang="en-GB" sz="2800" dirty="0" smtClean="0">
                <a:latin typeface="Helvetica"/>
                <a:cs typeface="Helvetica"/>
              </a:rPr>
              <a:t>Lots of practice is needed before children can identify all the sounds in words:</a:t>
            </a:r>
            <a:endParaRPr lang="en-GB" sz="2800" dirty="0">
              <a:latin typeface="Helvetica"/>
              <a:cs typeface="Helvetica"/>
            </a:endParaRPr>
          </a:p>
          <a:p>
            <a:pPr lvl="7"/>
            <a:endParaRPr lang="en-GB" sz="2400" dirty="0" smtClean="0">
              <a:latin typeface="Helvetica"/>
              <a:cs typeface="Helvetica"/>
            </a:endParaRPr>
          </a:p>
          <a:p>
            <a:pPr lvl="7"/>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Sounding out words</a:t>
            </a:r>
          </a:p>
          <a:p>
            <a:pPr marL="4114800" lvl="8" indent="-457200">
              <a:buFont typeface="Arial"/>
              <a:buChar char="•"/>
            </a:pPr>
            <a:r>
              <a:rPr lang="en-GB" sz="2600" dirty="0" smtClean="0">
                <a:solidFill>
                  <a:schemeClr val="tx1">
                    <a:lumMod val="75000"/>
                    <a:lumOff val="25000"/>
                  </a:schemeClr>
                </a:solidFill>
                <a:latin typeface="Helvetica"/>
                <a:cs typeface="Helvetica"/>
              </a:rPr>
              <a:t>Word families</a:t>
            </a:r>
          </a:p>
          <a:p>
            <a:pPr marL="4114800" lvl="8" indent="-457200">
              <a:buFont typeface="Arial"/>
              <a:buChar char="•"/>
            </a:pPr>
            <a:r>
              <a:rPr lang="en-GB" sz="2600" dirty="0" smtClean="0">
                <a:solidFill>
                  <a:schemeClr val="tx1">
                    <a:lumMod val="75000"/>
                    <a:lumOff val="25000"/>
                  </a:schemeClr>
                </a:solidFill>
                <a:latin typeface="Helvetica"/>
                <a:cs typeface="Helvetica"/>
              </a:rPr>
              <a:t>Removing the first sound</a:t>
            </a:r>
          </a:p>
          <a:p>
            <a:pPr marL="4114800" lvl="8" indent="-457200">
              <a:buFont typeface="Arial"/>
              <a:buChar char="•"/>
            </a:pPr>
            <a:r>
              <a:rPr lang="en-GB" sz="2600" dirty="0" smtClean="0">
                <a:solidFill>
                  <a:schemeClr val="tx1">
                    <a:lumMod val="75000"/>
                    <a:lumOff val="25000"/>
                  </a:schemeClr>
                </a:solidFill>
                <a:latin typeface="Helvetica"/>
                <a:cs typeface="Helvetica"/>
              </a:rPr>
              <a:t>Chopping game</a:t>
            </a:r>
            <a:endParaRPr lang="en-GB" sz="2800" dirty="0">
              <a:latin typeface="Helvetica"/>
              <a:cs typeface="Helvetica"/>
            </a:endParaRPr>
          </a:p>
          <a:p>
            <a:pPr lvl="0"/>
            <a:endParaRPr lang="en-GB" sz="2800" dirty="0" smtClean="0">
              <a:latin typeface="Helvetica"/>
              <a:cs typeface="Helvetica"/>
            </a:endParaRP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17</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1789" y="2466020"/>
            <a:ext cx="3108891" cy="3165062"/>
          </a:xfrm>
          <a:prstGeom prst="rect">
            <a:avLst/>
          </a:prstGeom>
        </p:spPr>
      </p:pic>
      <p:sp>
        <p:nvSpPr>
          <p:cNvPr id="9"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2380879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Dictation</a:t>
            </a:r>
            <a:endParaRPr lang="en-US" dirty="0">
              <a:solidFill>
                <a:srgbClr val="17375E"/>
              </a:solidFill>
            </a:endParaRPr>
          </a:p>
          <a:p>
            <a:endParaRPr lang="en-US" dirty="0">
              <a:solidFill>
                <a:srgbClr val="FF6600"/>
              </a:solidFill>
            </a:endParaRPr>
          </a:p>
        </p:txBody>
      </p:sp>
      <p:sp>
        <p:nvSpPr>
          <p:cNvPr id="4" name="TextBox 3"/>
          <p:cNvSpPr txBox="1"/>
          <p:nvPr/>
        </p:nvSpPr>
        <p:spPr>
          <a:xfrm>
            <a:off x="778303" y="1204002"/>
            <a:ext cx="7908057" cy="4585871"/>
          </a:xfrm>
          <a:prstGeom prst="rect">
            <a:avLst/>
          </a:prstGeom>
          <a:noFill/>
        </p:spPr>
        <p:txBody>
          <a:bodyPr wrap="square" rtlCol="0">
            <a:spAutoFit/>
          </a:bodyPr>
          <a:lstStyle/>
          <a:p>
            <a:pPr lvl="0"/>
            <a:r>
              <a:rPr lang="en-GB" sz="2800" dirty="0">
                <a:latin typeface="Helvetica"/>
                <a:cs typeface="Helvetica"/>
              </a:rPr>
              <a:t>D</a:t>
            </a:r>
            <a:r>
              <a:rPr lang="en-GB" sz="2800" dirty="0" smtClean="0">
                <a:latin typeface="Helvetica"/>
                <a:cs typeface="Helvetica"/>
              </a:rPr>
              <a:t>ictation practice prepares the children for independent writing:</a:t>
            </a:r>
            <a:endParaRPr lang="en-GB" sz="2800" dirty="0">
              <a:latin typeface="Helvetica"/>
              <a:cs typeface="Helvetica"/>
            </a:endParaRPr>
          </a:p>
          <a:p>
            <a:pPr lvl="7"/>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Letter sounds</a:t>
            </a:r>
          </a:p>
          <a:p>
            <a:pPr marL="4114800" lvl="8" indent="-457200">
              <a:buFont typeface="Arial"/>
              <a:buChar char="•"/>
            </a:pPr>
            <a:r>
              <a:rPr lang="en-GB" sz="2600" dirty="0" smtClean="0">
                <a:solidFill>
                  <a:schemeClr val="tx1">
                    <a:lumMod val="75000"/>
                    <a:lumOff val="25000"/>
                  </a:schemeClr>
                </a:solidFill>
                <a:latin typeface="Helvetica"/>
                <a:cs typeface="Helvetica"/>
              </a:rPr>
              <a:t>Simple CVC words</a:t>
            </a:r>
          </a:p>
          <a:p>
            <a:pPr marL="4114800" lvl="8" indent="-457200">
              <a:buFont typeface="Arial"/>
              <a:buChar char="•"/>
            </a:pPr>
            <a:r>
              <a:rPr lang="en-GB" sz="2600" dirty="0" smtClean="0">
                <a:solidFill>
                  <a:schemeClr val="tx1">
                    <a:lumMod val="75000"/>
                    <a:lumOff val="25000"/>
                  </a:schemeClr>
                </a:solidFill>
                <a:latin typeface="Helvetica"/>
                <a:cs typeface="Helvetica"/>
              </a:rPr>
              <a:t>Regular words with consonant blends and digraphs</a:t>
            </a:r>
          </a:p>
          <a:p>
            <a:pPr marL="4114800" lvl="8" indent="-457200">
              <a:buFont typeface="Arial"/>
              <a:buChar char="•"/>
            </a:pPr>
            <a:r>
              <a:rPr lang="en-GB" sz="2600" dirty="0" smtClean="0">
                <a:solidFill>
                  <a:schemeClr val="tx1">
                    <a:lumMod val="75000"/>
                    <a:lumOff val="25000"/>
                  </a:schemeClr>
                </a:solidFill>
                <a:latin typeface="Helvetica"/>
                <a:cs typeface="Helvetica"/>
              </a:rPr>
              <a:t>Phrases and sentences</a:t>
            </a:r>
          </a:p>
          <a:p>
            <a:pPr marL="4114800" lvl="8" indent="-457200">
              <a:buFont typeface="Arial"/>
              <a:buChar char="•"/>
            </a:pPr>
            <a:r>
              <a:rPr lang="en-GB" sz="2600" dirty="0" smtClean="0">
                <a:solidFill>
                  <a:schemeClr val="tx1">
                    <a:lumMod val="75000"/>
                    <a:lumOff val="25000"/>
                  </a:schemeClr>
                </a:solidFill>
                <a:latin typeface="Helvetica"/>
                <a:cs typeface="Helvetica"/>
              </a:rPr>
              <a:t>Capital letters</a:t>
            </a:r>
            <a:endParaRPr lang="en-GB" sz="2800" dirty="0">
              <a:latin typeface="Helvetica"/>
              <a:cs typeface="Helvetica"/>
            </a:endParaRPr>
          </a:p>
          <a:p>
            <a:pPr lvl="0"/>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18</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294" y="2466394"/>
            <a:ext cx="3103514" cy="3323479"/>
          </a:xfrm>
          <a:prstGeom prst="rect">
            <a:avLst/>
          </a:prstGeom>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2935511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Simple Dictation</a:t>
            </a:r>
            <a:endParaRPr lang="en-US" dirty="0">
              <a:solidFill>
                <a:srgbClr val="17375E"/>
              </a:solidFill>
            </a:endParaRPr>
          </a:p>
          <a:p>
            <a:endParaRPr lang="en-US" dirty="0">
              <a:solidFill>
                <a:srgbClr val="17375E"/>
              </a:solidFill>
            </a:endParaRPr>
          </a:p>
        </p:txBody>
      </p:sp>
      <p:sp>
        <p:nvSpPr>
          <p:cNvPr id="4" name="TextBox 3"/>
          <p:cNvSpPr txBox="1"/>
          <p:nvPr/>
        </p:nvSpPr>
        <p:spPr>
          <a:xfrm>
            <a:off x="778303" y="1204002"/>
            <a:ext cx="7908057" cy="1754327"/>
          </a:xfrm>
          <a:prstGeom prst="rect">
            <a:avLst/>
          </a:prstGeom>
          <a:noFill/>
        </p:spPr>
        <p:txBody>
          <a:bodyPr wrap="square" rtlCol="0">
            <a:spAutoFit/>
          </a:bodyPr>
          <a:lstStyle/>
          <a:p>
            <a:pPr lvl="0"/>
            <a:r>
              <a:rPr lang="en-GB" sz="2800" dirty="0" smtClean="0">
                <a:latin typeface="Helvetica"/>
                <a:cs typeface="Helvetica"/>
              </a:rPr>
              <a:t>A sample of </a:t>
            </a:r>
            <a:r>
              <a:rPr lang="en-GB" sz="2800" dirty="0">
                <a:latin typeface="Helvetica"/>
                <a:cs typeface="Helvetica"/>
              </a:rPr>
              <a:t>early </a:t>
            </a:r>
            <a:r>
              <a:rPr lang="en-GB" sz="2800" dirty="0" smtClean="0">
                <a:latin typeface="Helvetica"/>
                <a:cs typeface="Helvetica"/>
              </a:rPr>
              <a:t>dictation by a five-year-old using </a:t>
            </a:r>
            <a:r>
              <a:rPr lang="en-GB" sz="2800" i="1" dirty="0" smtClean="0">
                <a:latin typeface="Helvetica"/>
                <a:cs typeface="Helvetica"/>
              </a:rPr>
              <a:t>Jolly Phonics.</a:t>
            </a:r>
            <a:endParaRPr lang="en-GB" sz="2800" i="1" dirty="0">
              <a:latin typeface="Helvetica"/>
              <a:cs typeface="Helvetica"/>
            </a:endParaRPr>
          </a:p>
          <a:p>
            <a:pPr lvl="7"/>
            <a:endParaRPr lang="en-GB" sz="2400" dirty="0">
              <a:latin typeface="Helvetica"/>
              <a:cs typeface="Helvetica"/>
            </a:endParaRPr>
          </a:p>
          <a:p>
            <a:pPr lvl="0"/>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19</a:t>
            </a:fld>
            <a:endParaRPr lang="en-US" dirty="0"/>
          </a:p>
        </p:txBody>
      </p:sp>
      <p:pic>
        <p:nvPicPr>
          <p:cNvPr id="7" name="Picture 4" descr="sample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3652" y="2265660"/>
            <a:ext cx="3627830" cy="35242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2915186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2746" y="385664"/>
            <a:ext cx="4352689" cy="2072709"/>
          </a:xfrm>
          <a:prstGeom prst="rect">
            <a:avLst/>
          </a:prstGeom>
        </p:spPr>
      </p:pic>
      <p:sp>
        <p:nvSpPr>
          <p:cNvPr id="4" name="Title 1"/>
          <p:cNvSpPr txBox="1">
            <a:spLocks/>
          </p:cNvSpPr>
          <p:nvPr/>
        </p:nvSpPr>
        <p:spPr>
          <a:xfrm>
            <a:off x="685800" y="2342241"/>
            <a:ext cx="7848600" cy="783220"/>
          </a:xfrm>
          <a:prstGeom prst="rect">
            <a:avLst/>
          </a:prstGeom>
          <a:ln>
            <a:solidFill>
              <a:srgbClr val="FAE579">
                <a:alpha val="0"/>
              </a:srgbClr>
            </a:solidFill>
          </a:ln>
        </p:spPr>
        <p:txBody>
          <a:bodyPr>
            <a:normAutofit fontScale="92500" lnSpcReduction="2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sz="3000" b="1" dirty="0" smtClean="0">
                <a:solidFill>
                  <a:srgbClr val="17375E"/>
                </a:solidFill>
              </a:rPr>
              <a:t>A comprehensive programme for reading and writing</a:t>
            </a:r>
            <a:endParaRPr lang="en-US" sz="3000" b="1" dirty="0">
              <a:solidFill>
                <a:srgbClr val="17375E"/>
              </a:solidFill>
            </a:endParaRPr>
          </a:p>
        </p:txBody>
      </p:sp>
      <p:sp>
        <p:nvSpPr>
          <p:cNvPr id="9"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a:t>
            </a:fld>
            <a:endParaRPr lang="en-US" dirty="0"/>
          </a:p>
        </p:txBody>
      </p:sp>
      <p:pic>
        <p:nvPicPr>
          <p:cNvPr id="6" name="Picture 1" descr="Classroom Kit NEW.ps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0905" y="2960361"/>
            <a:ext cx="5236371" cy="334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937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8303" y="1204002"/>
            <a:ext cx="7908057" cy="3847207"/>
          </a:xfrm>
          <a:prstGeom prst="rect">
            <a:avLst/>
          </a:prstGeom>
          <a:noFill/>
        </p:spPr>
        <p:txBody>
          <a:bodyPr wrap="square" rtlCol="0">
            <a:spAutoFit/>
          </a:bodyPr>
          <a:lstStyle/>
          <a:p>
            <a:pPr lvl="0"/>
            <a:r>
              <a:rPr lang="en-GB" sz="2800" dirty="0" smtClean="0">
                <a:latin typeface="Helvetica"/>
                <a:cs typeface="Helvetica"/>
              </a:rPr>
              <a:t>For children to write independently they need</a:t>
            </a:r>
            <a:br>
              <a:rPr lang="en-GB" sz="2800" dirty="0" smtClean="0">
                <a:latin typeface="Helvetica"/>
                <a:cs typeface="Helvetica"/>
              </a:rPr>
            </a:br>
            <a:r>
              <a:rPr lang="en-GB" sz="2800" dirty="0" smtClean="0">
                <a:latin typeface="Helvetica"/>
                <a:cs typeface="Helvetica"/>
              </a:rPr>
              <a:t>to know:</a:t>
            </a:r>
          </a:p>
          <a:p>
            <a:pPr lvl="0"/>
            <a:endParaRPr lang="en-GB" sz="2400" dirty="0">
              <a:latin typeface="Helvetica"/>
              <a:cs typeface="Helvetica"/>
            </a:endParaRPr>
          </a:p>
          <a:p>
            <a:pPr marL="914400" lvl="1" indent="-457200">
              <a:buFont typeface="Arial"/>
              <a:buChar char="•"/>
            </a:pPr>
            <a:r>
              <a:rPr lang="en-GB" sz="2600" dirty="0" smtClean="0">
                <a:solidFill>
                  <a:schemeClr val="tx1">
                    <a:lumMod val="75000"/>
                    <a:lumOff val="25000"/>
                  </a:schemeClr>
                </a:solidFill>
                <a:latin typeface="Helvetica"/>
                <a:cs typeface="Helvetica"/>
              </a:rPr>
              <a:t>The 42 letter sounds</a:t>
            </a:r>
          </a:p>
          <a:p>
            <a:pPr marL="914400" lvl="1" indent="-457200">
              <a:buFont typeface="Arial"/>
              <a:buChar char="•"/>
            </a:pPr>
            <a:r>
              <a:rPr lang="en-GB" sz="2600" dirty="0" smtClean="0">
                <a:solidFill>
                  <a:schemeClr val="tx1">
                    <a:lumMod val="75000"/>
                    <a:lumOff val="25000"/>
                  </a:schemeClr>
                </a:solidFill>
                <a:latin typeface="Helvetica"/>
                <a:cs typeface="Helvetica"/>
              </a:rPr>
              <a:t>How to hear the sounds in words</a:t>
            </a:r>
          </a:p>
          <a:p>
            <a:pPr marL="914400" lvl="1" indent="-457200">
              <a:buFont typeface="Arial"/>
              <a:buChar char="•"/>
            </a:pPr>
            <a:r>
              <a:rPr lang="en-GB" sz="2600" dirty="0" smtClean="0">
                <a:solidFill>
                  <a:schemeClr val="tx1">
                    <a:lumMod val="75000"/>
                    <a:lumOff val="25000"/>
                  </a:schemeClr>
                </a:solidFill>
                <a:latin typeface="Helvetica"/>
                <a:cs typeface="Helvetica"/>
              </a:rPr>
              <a:t>One way of writing the letter sounds</a:t>
            </a:r>
          </a:p>
          <a:p>
            <a:pPr marL="914400" lvl="1" indent="-457200">
              <a:buFont typeface="Arial"/>
              <a:buChar char="•"/>
            </a:pPr>
            <a:r>
              <a:rPr lang="en-GB" sz="2600" dirty="0" smtClean="0">
                <a:solidFill>
                  <a:schemeClr val="tx1">
                    <a:lumMod val="75000"/>
                    <a:lumOff val="25000"/>
                  </a:schemeClr>
                </a:solidFill>
                <a:latin typeface="Helvetica"/>
                <a:cs typeface="Helvetica"/>
              </a:rPr>
              <a:t>What they want to say</a:t>
            </a:r>
          </a:p>
          <a:p>
            <a:pPr marL="914400" lvl="1" indent="-457200">
              <a:buFont typeface="Arial"/>
              <a:buChar char="•"/>
            </a:pPr>
            <a:endParaRPr lang="en-GB" sz="2800" dirty="0">
              <a:latin typeface="Helvetica"/>
              <a:cs typeface="Helvetica"/>
            </a:endParaRPr>
          </a:p>
          <a:p>
            <a:pPr lvl="0"/>
            <a:endParaRPr lang="en-GB" sz="2800" dirty="0" smtClean="0">
              <a:latin typeface="Helvetica"/>
              <a:cs typeface="Helvetica"/>
            </a:endParaRPr>
          </a:p>
        </p:txBody>
      </p:sp>
      <p:pic>
        <p:nvPicPr>
          <p:cNvPr id="3" name="Picture 3" descr="Horse_Ridin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38988" y="4228184"/>
            <a:ext cx="5681209" cy="1632531"/>
          </a:xfrm>
          <a:prstGeom prst="rect">
            <a:avLst/>
          </a:prstGeom>
          <a:solidFill>
            <a:schemeClr val="bg1"/>
          </a:solidFill>
          <a:ln w="25400">
            <a:solidFill>
              <a:schemeClr val="tx1"/>
            </a:solidFill>
            <a:miter lim="800000"/>
            <a:headEnd/>
            <a:tailEnd/>
          </a:ln>
        </p:spPr>
      </p:pic>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Independent Writing</a:t>
            </a:r>
            <a:endParaRPr lang="en-US" dirty="0">
              <a:solidFill>
                <a:srgbClr val="17375E"/>
              </a:solidFill>
            </a:endParaRPr>
          </a:p>
          <a:p>
            <a:endParaRPr lang="en-US" dirty="0">
              <a:solidFill>
                <a:srgbClr val="17375E"/>
              </a:solidFill>
            </a:endParaRP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20</a:t>
            </a:fld>
            <a:endParaRPr lang="en-US" dirty="0"/>
          </a:p>
        </p:txBody>
      </p:sp>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3267407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303" y="1204002"/>
            <a:ext cx="7908057" cy="1384995"/>
          </a:xfrm>
          <a:prstGeom prst="rect">
            <a:avLst/>
          </a:prstGeom>
          <a:noFill/>
        </p:spPr>
        <p:txBody>
          <a:bodyPr wrap="square" rtlCol="0">
            <a:spAutoFit/>
          </a:bodyPr>
          <a:lstStyle/>
          <a:p>
            <a:pPr lvl="0"/>
            <a:r>
              <a:rPr lang="en-GB" sz="2800" dirty="0" smtClean="0">
                <a:latin typeface="Helvetica"/>
                <a:cs typeface="Helvetica"/>
              </a:rPr>
              <a:t>Independent writing towards the end of the first year:</a:t>
            </a:r>
            <a:endParaRPr lang="en-GB" sz="2800" dirty="0">
              <a:latin typeface="Helvetica"/>
              <a:cs typeface="Helvetica"/>
            </a:endParaRPr>
          </a:p>
          <a:p>
            <a:pPr lvl="0"/>
            <a:endParaRPr lang="en-GB" sz="2800" dirty="0" smtClean="0">
              <a:latin typeface="Helvetica"/>
              <a:cs typeface="Helvetica"/>
            </a:endParaRPr>
          </a:p>
        </p:txBody>
      </p:sp>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Independent Writing</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21</a:t>
            </a:fld>
            <a:endParaRPr lang="en-US" dirty="0"/>
          </a:p>
        </p:txBody>
      </p:sp>
      <p:pic>
        <p:nvPicPr>
          <p:cNvPr id="7" name="Picture 4" descr="sampl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7886" y="1802968"/>
            <a:ext cx="5303233" cy="405490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2212631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8303" y="1204002"/>
            <a:ext cx="7908057" cy="4093428"/>
          </a:xfrm>
          <a:prstGeom prst="rect">
            <a:avLst/>
          </a:prstGeom>
          <a:noFill/>
        </p:spPr>
        <p:txBody>
          <a:bodyPr wrap="square" rtlCol="0">
            <a:spAutoFit/>
          </a:bodyPr>
          <a:lstStyle/>
          <a:p>
            <a:pPr lvl="0"/>
            <a:r>
              <a:rPr lang="en-GB" sz="2800" dirty="0" smtClean="0">
                <a:latin typeface="Helvetica"/>
                <a:cs typeface="Helvetica"/>
              </a:rPr>
              <a:t>To </a:t>
            </a:r>
            <a:r>
              <a:rPr lang="en-GB" sz="2800" b="1" dirty="0" smtClean="0">
                <a:latin typeface="Helvetica"/>
                <a:cs typeface="Helvetica"/>
              </a:rPr>
              <a:t>read</a:t>
            </a:r>
            <a:r>
              <a:rPr lang="en-GB" sz="2800" dirty="0" smtClean="0">
                <a:latin typeface="Helvetica"/>
                <a:cs typeface="Helvetica"/>
              </a:rPr>
              <a:t> tricky words well, the children need to:</a:t>
            </a:r>
          </a:p>
          <a:p>
            <a:pPr lvl="8"/>
            <a:endParaRPr lang="en-GB" sz="2400" dirty="0" smtClean="0">
              <a:latin typeface="Helvetica"/>
              <a:cs typeface="Helvetica"/>
            </a:endParaRPr>
          </a:p>
          <a:p>
            <a:pPr lvl="8"/>
            <a:endParaRPr lang="en-GB" sz="2400" dirty="0">
              <a:latin typeface="Helvetica"/>
              <a:cs typeface="Helvetica"/>
            </a:endParaRPr>
          </a:p>
          <a:p>
            <a:pPr lvl="8"/>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Work out the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 ‘tricky’ bits</a:t>
            </a:r>
          </a:p>
          <a:p>
            <a:pPr marL="4114800" lvl="8" indent="-457200">
              <a:buFont typeface="Arial"/>
              <a:buChar char="•"/>
            </a:pPr>
            <a:r>
              <a:rPr lang="en-GB" sz="2600" dirty="0" smtClean="0">
                <a:solidFill>
                  <a:schemeClr val="tx1">
                    <a:lumMod val="75000"/>
                    <a:lumOff val="25000"/>
                  </a:schemeClr>
                </a:solidFill>
                <a:latin typeface="Helvetica"/>
                <a:cs typeface="Helvetica"/>
              </a:rPr>
              <a:t> Have regular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 flashcard practice</a:t>
            </a:r>
          </a:p>
          <a:p>
            <a:pPr marL="914400" lvl="1" indent="-457200">
              <a:buFont typeface="Arial"/>
              <a:buChar char="•"/>
            </a:pPr>
            <a:endParaRPr lang="en-GB" sz="2800" dirty="0">
              <a:latin typeface="Helvetica"/>
              <a:cs typeface="Helvetica"/>
            </a:endParaRPr>
          </a:p>
          <a:p>
            <a:pPr lvl="0"/>
            <a:endParaRPr lang="en-GB" sz="2800" dirty="0" smtClean="0">
              <a:latin typeface="Helvetica"/>
              <a:cs typeface="Helvetica"/>
            </a:endParaRPr>
          </a:p>
        </p:txBody>
      </p:sp>
      <p:sp>
        <p:nvSpPr>
          <p:cNvPr id="5"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Tricky Words</a:t>
            </a:r>
            <a:endParaRPr lang="en-US" dirty="0">
              <a:solidFill>
                <a:srgbClr val="17375E"/>
              </a:solidFill>
            </a:endParaRPr>
          </a:p>
          <a:p>
            <a:endParaRPr lang="en-US" dirty="0">
              <a:solidFill>
                <a:srgbClr val="17375E"/>
              </a:solidFill>
            </a:endParaRP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22</a:t>
            </a:fld>
            <a:endParaRPr lang="en-US" dirty="0"/>
          </a:p>
        </p:txBody>
      </p:sp>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5. Tricky words</a:t>
            </a:r>
            <a:endParaRPr lang="en-US" sz="2000" dirty="0"/>
          </a:p>
        </p:txBody>
      </p:sp>
      <p:pic>
        <p:nvPicPr>
          <p:cNvPr id="7" name="Picture 6" descr="Reader 1B. 1 The Rocket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3005" y="1879290"/>
            <a:ext cx="3012226" cy="405841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543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303" y="1204002"/>
            <a:ext cx="7908057" cy="4955203"/>
          </a:xfrm>
          <a:prstGeom prst="rect">
            <a:avLst/>
          </a:prstGeom>
          <a:noFill/>
        </p:spPr>
        <p:txBody>
          <a:bodyPr wrap="square" rtlCol="0">
            <a:spAutoFit/>
          </a:bodyPr>
          <a:lstStyle/>
          <a:p>
            <a:pPr lvl="0"/>
            <a:r>
              <a:rPr lang="en-GB" sz="2800" dirty="0" smtClean="0">
                <a:latin typeface="Helvetica"/>
                <a:cs typeface="Helvetica"/>
              </a:rPr>
              <a:t>To </a:t>
            </a:r>
            <a:r>
              <a:rPr lang="en-GB" sz="2800" b="1" dirty="0" smtClean="0">
                <a:latin typeface="Helvetica"/>
                <a:cs typeface="Helvetica"/>
              </a:rPr>
              <a:t>write </a:t>
            </a:r>
            <a:r>
              <a:rPr lang="en-GB" sz="2800" dirty="0" smtClean="0">
                <a:latin typeface="Helvetica"/>
                <a:cs typeface="Helvetica"/>
              </a:rPr>
              <a:t>tricky words well, the children need to learn the following techniques:</a:t>
            </a:r>
          </a:p>
          <a:p>
            <a:pPr lvl="8"/>
            <a:endParaRPr lang="en-GB" sz="2400" dirty="0" smtClean="0">
              <a:latin typeface="Helvetica"/>
              <a:cs typeface="Helvetica"/>
            </a:endParaRPr>
          </a:p>
          <a:p>
            <a:pPr lvl="8"/>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Look, copy, cover</a:t>
            </a:r>
            <a:r>
              <a:rPr lang="en-GB" sz="2600" dirty="0">
                <a:solidFill>
                  <a:schemeClr val="tx1">
                    <a:lumMod val="75000"/>
                    <a:lumOff val="25000"/>
                  </a:schemeClr>
                </a:solidFill>
                <a:latin typeface="Helvetica"/>
                <a:cs typeface="Helvetica"/>
              </a:rPr>
              <a:t>, </a:t>
            </a:r>
            <a:r>
              <a:rPr lang="en-GB" sz="2600" dirty="0" smtClean="0">
                <a:solidFill>
                  <a:schemeClr val="tx1">
                    <a:lumMod val="75000"/>
                    <a:lumOff val="25000"/>
                  </a:schemeClr>
                </a:solidFill>
                <a:latin typeface="Helvetica"/>
                <a:cs typeface="Helvetica"/>
              </a:rPr>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write and check</a:t>
            </a:r>
          </a:p>
          <a:p>
            <a:pPr marL="4114800" lvl="8" indent="-457200">
              <a:buFont typeface="Arial"/>
              <a:buChar char="•"/>
            </a:pPr>
            <a:r>
              <a:rPr lang="en-GB" sz="2600" dirty="0" smtClean="0">
                <a:solidFill>
                  <a:schemeClr val="tx1">
                    <a:lumMod val="75000"/>
                    <a:lumOff val="25000"/>
                  </a:schemeClr>
                </a:solidFill>
                <a:latin typeface="Helvetica"/>
                <a:cs typeface="Helvetica"/>
              </a:rPr>
              <a:t>Say it as it sounds</a:t>
            </a:r>
          </a:p>
          <a:p>
            <a:pPr marL="4114800" lvl="8" indent="-457200">
              <a:buFont typeface="Arial"/>
              <a:buChar char="•"/>
            </a:pPr>
            <a:r>
              <a:rPr lang="en-GB" sz="2600" dirty="0" smtClean="0">
                <a:solidFill>
                  <a:schemeClr val="tx1">
                    <a:lumMod val="75000"/>
                    <a:lumOff val="25000"/>
                  </a:schemeClr>
                </a:solidFill>
                <a:latin typeface="Helvetica"/>
                <a:cs typeface="Helvetica"/>
              </a:rPr>
              <a:t>Mnemonics: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a:t>
            </a:r>
            <a:r>
              <a:rPr lang="en-GB" sz="2600" b="1" dirty="0" smtClean="0">
                <a:solidFill>
                  <a:schemeClr val="tx1">
                    <a:lumMod val="75000"/>
                    <a:lumOff val="25000"/>
                  </a:schemeClr>
                </a:solidFill>
                <a:latin typeface="Helvetica"/>
                <a:cs typeface="Helvetica"/>
              </a:rPr>
              <a:t>o u l</a:t>
            </a:r>
            <a:r>
              <a:rPr lang="en-GB" sz="2600" dirty="0" smtClean="0">
                <a:solidFill>
                  <a:schemeClr val="tx1">
                    <a:lumMod val="75000"/>
                    <a:lumOff val="25000"/>
                  </a:schemeClr>
                </a:solidFill>
                <a:latin typeface="Helvetica"/>
                <a:cs typeface="Helvetica"/>
              </a:rPr>
              <a:t>ucky </a:t>
            </a:r>
            <a:r>
              <a:rPr lang="en-GB" sz="2600" b="1" dirty="0" smtClean="0">
                <a:solidFill>
                  <a:schemeClr val="tx1">
                    <a:lumMod val="75000"/>
                    <a:lumOff val="25000"/>
                  </a:schemeClr>
                </a:solidFill>
                <a:latin typeface="Helvetica"/>
                <a:cs typeface="Helvetica"/>
              </a:rPr>
              <a:t>d</a:t>
            </a:r>
            <a:r>
              <a:rPr lang="en-GB" sz="2600" dirty="0" smtClean="0">
                <a:solidFill>
                  <a:schemeClr val="tx1">
                    <a:lumMod val="75000"/>
                    <a:lumOff val="25000"/>
                  </a:schemeClr>
                </a:solidFill>
                <a:latin typeface="Helvetica"/>
                <a:cs typeface="Helvetica"/>
              </a:rPr>
              <a:t>uck!’</a:t>
            </a:r>
            <a:endParaRPr lang="en-GB" sz="2600" b="1" dirty="0" smtClean="0">
              <a:solidFill>
                <a:schemeClr val="tx1">
                  <a:lumMod val="75000"/>
                  <a:lumOff val="25000"/>
                </a:schemeClr>
              </a:solidFill>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Word families</a:t>
            </a:r>
          </a:p>
          <a:p>
            <a:pPr marL="914400" lvl="1" indent="-457200">
              <a:buFont typeface="Arial"/>
              <a:buChar char="•"/>
            </a:pPr>
            <a:endParaRPr lang="en-GB" sz="2800" dirty="0">
              <a:latin typeface="Helvetica"/>
              <a:cs typeface="Helvetica"/>
            </a:endParaRPr>
          </a:p>
          <a:p>
            <a:pPr lvl="0"/>
            <a:endParaRPr lang="en-GB" sz="2800" dirty="0" smtClean="0">
              <a:latin typeface="Helvetica"/>
              <a:cs typeface="Helvetica"/>
            </a:endParaRPr>
          </a:p>
        </p:txBody>
      </p:sp>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Tricky Words</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23</a:t>
            </a:fld>
            <a:endParaRPr lang="en-US" dirty="0"/>
          </a:p>
        </p:txBody>
      </p:sp>
      <p:pic>
        <p:nvPicPr>
          <p:cNvPr id="7" name="Picture 1028" descr="D:\Look, Cover, Write, Check p.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30746" y="2246550"/>
            <a:ext cx="3024000"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5. Tricky words</a:t>
            </a:r>
            <a:endParaRPr lang="en-US" sz="2000" dirty="0"/>
          </a:p>
        </p:txBody>
      </p:sp>
    </p:spTree>
    <p:extLst>
      <p:ext uri="{BB962C8B-B14F-4D97-AF65-F5344CB8AC3E}">
        <p14:creationId xmlns:p14="http://schemas.microsoft.com/office/powerpoint/2010/main" val="1913602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303" y="1204002"/>
            <a:ext cx="7908057" cy="5755423"/>
          </a:xfrm>
          <a:prstGeom prst="rect">
            <a:avLst/>
          </a:prstGeom>
          <a:noFill/>
        </p:spPr>
        <p:txBody>
          <a:bodyPr wrap="square" rtlCol="0">
            <a:spAutoFit/>
          </a:bodyPr>
          <a:lstStyle/>
          <a:p>
            <a:pPr lvl="0"/>
            <a:r>
              <a:rPr lang="en-GB" sz="2800" dirty="0" smtClean="0">
                <a:latin typeface="Helvetica"/>
                <a:cs typeface="Helvetica"/>
              </a:rPr>
              <a:t>‘Look, copy, cover, write and check’ is a good way to learn how to write tricky words.</a:t>
            </a:r>
          </a:p>
          <a:p>
            <a:pPr lvl="0"/>
            <a:endParaRPr lang="en-GB" sz="2800" dirty="0">
              <a:latin typeface="Helvetica"/>
              <a:cs typeface="Helvetica"/>
            </a:endParaRPr>
          </a:p>
          <a:p>
            <a:pPr lvl="0"/>
            <a:endParaRPr lang="en-GB" sz="2800" dirty="0" smtClean="0">
              <a:latin typeface="Helvetica"/>
              <a:cs typeface="Helvetica"/>
            </a:endParaRPr>
          </a:p>
          <a:p>
            <a:pPr lvl="0"/>
            <a:endParaRPr lang="en-GB" sz="2800" dirty="0">
              <a:latin typeface="Helvetica"/>
              <a:cs typeface="Helvetica"/>
            </a:endParaRPr>
          </a:p>
          <a:p>
            <a:pPr lvl="0"/>
            <a:endParaRPr lang="en-GB" sz="2800" dirty="0" smtClean="0">
              <a:latin typeface="Helvetica"/>
              <a:cs typeface="Helvetica"/>
            </a:endParaRPr>
          </a:p>
          <a:p>
            <a:pPr lvl="0"/>
            <a:endParaRPr lang="en-GB" sz="2800" dirty="0">
              <a:latin typeface="Helvetica"/>
              <a:cs typeface="Helvetica"/>
            </a:endParaRPr>
          </a:p>
          <a:p>
            <a:pPr lvl="0"/>
            <a:endParaRPr lang="en-GB" sz="2800" dirty="0" smtClean="0">
              <a:latin typeface="Helvetica"/>
              <a:cs typeface="Helvetica"/>
            </a:endParaRPr>
          </a:p>
          <a:p>
            <a:pPr lvl="0"/>
            <a:endParaRPr lang="en-GB" sz="2800" dirty="0" smtClean="0">
              <a:latin typeface="Helvetica"/>
              <a:cs typeface="Helvetica"/>
            </a:endParaRPr>
          </a:p>
          <a:p>
            <a:pPr lvl="0"/>
            <a:endParaRPr lang="en-GB" sz="2800" dirty="0">
              <a:latin typeface="Helvetica"/>
              <a:cs typeface="Helvetica"/>
            </a:endParaRPr>
          </a:p>
          <a:p>
            <a:pPr algn="ctr"/>
            <a:endParaRPr lang="en-GB" sz="1600" dirty="0">
              <a:solidFill>
                <a:srgbClr val="2831CC"/>
              </a:solidFill>
            </a:endParaRPr>
          </a:p>
          <a:p>
            <a:pPr algn="ctr"/>
            <a:r>
              <a:rPr lang="en-GB" sz="1600" dirty="0" smtClean="0">
                <a:solidFill>
                  <a:schemeClr val="accent2"/>
                </a:solidFill>
              </a:rPr>
              <a:t>(Click image to play animation)</a:t>
            </a:r>
          </a:p>
          <a:p>
            <a:pPr lvl="0"/>
            <a:endParaRPr lang="en-GB" sz="2800" dirty="0">
              <a:latin typeface="Helvetica"/>
              <a:cs typeface="Helvetica"/>
            </a:endParaRPr>
          </a:p>
          <a:p>
            <a:pPr lvl="0"/>
            <a:endParaRPr lang="en-GB" sz="2800" dirty="0" smtClean="0">
              <a:latin typeface="Helvetica"/>
              <a:cs typeface="Helvetica"/>
            </a:endParaRPr>
          </a:p>
        </p:txBody>
      </p:sp>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Tricky Words</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24</a:t>
            </a:fld>
            <a:endParaRPr lang="en-US" dirty="0"/>
          </a:p>
        </p:txBody>
      </p:sp>
      <p:pic>
        <p:nvPicPr>
          <p:cNvPr id="2" name="TW_they.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3717" t="21028" r="12872" b="14479"/>
          <a:stretch/>
        </p:blipFill>
        <p:spPr>
          <a:xfrm>
            <a:off x="1127414" y="2254684"/>
            <a:ext cx="6712620" cy="3472733"/>
          </a:xfrm>
          <a:prstGeom prst="rect">
            <a:avLst/>
          </a:prstGeom>
        </p:spPr>
      </p:pic>
      <p:sp>
        <p:nvSpPr>
          <p:cNvPr id="7"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5. Tricky words</a:t>
            </a:r>
            <a:endParaRPr lang="en-US" sz="2000" dirty="0"/>
          </a:p>
        </p:txBody>
      </p:sp>
    </p:spTree>
    <p:extLst>
      <p:ext uri="{BB962C8B-B14F-4D97-AF65-F5344CB8AC3E}">
        <p14:creationId xmlns:p14="http://schemas.microsoft.com/office/powerpoint/2010/main" val="319993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9014" y="5667368"/>
            <a:ext cx="7713133" cy="523220"/>
          </a:xfrm>
          <a:prstGeom prst="rect">
            <a:avLst/>
          </a:prstGeom>
          <a:noFill/>
        </p:spPr>
        <p:txBody>
          <a:bodyPr wrap="square" rtlCol="0">
            <a:spAutoFit/>
          </a:bodyPr>
          <a:lstStyle/>
          <a:p>
            <a:pPr lvl="0" algn="ctr"/>
            <a:r>
              <a:rPr lang="en-GB" sz="2800" dirty="0" smtClean="0">
                <a:latin typeface="Helvetica"/>
                <a:cs typeface="Helvetica"/>
              </a:rPr>
              <a:t>A wealth of interesting, </a:t>
            </a:r>
            <a:r>
              <a:rPr lang="en-GB" sz="2800" dirty="0" err="1" smtClean="0">
                <a:latin typeface="Helvetica"/>
                <a:cs typeface="Helvetica"/>
              </a:rPr>
              <a:t>decodable</a:t>
            </a:r>
            <a:r>
              <a:rPr lang="en-GB" sz="2800" dirty="0" smtClean="0">
                <a:latin typeface="Helvetica"/>
                <a:cs typeface="Helvetica"/>
              </a:rPr>
              <a:t> texts</a:t>
            </a:r>
            <a:endParaRPr lang="en-GB" sz="2400" dirty="0" smtClean="0">
              <a:latin typeface="Helvetica"/>
              <a:cs typeface="Helvetica"/>
            </a:endParaRPr>
          </a:p>
        </p:txBody>
      </p:sp>
      <p:sp>
        <p:nvSpPr>
          <p:cNvPr id="6"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Jolly Phonics Readers</a:t>
            </a:r>
            <a:endParaRPr lang="en-US" dirty="0">
              <a:solidFill>
                <a:srgbClr val="17375E"/>
              </a:solidFill>
            </a:endParaRPr>
          </a:p>
          <a:p>
            <a:endParaRPr lang="en-US" dirty="0">
              <a:solidFill>
                <a:srgbClr val="17375E"/>
              </a:solidFill>
            </a:endParaRPr>
          </a:p>
        </p:txBody>
      </p:sp>
      <p:sp>
        <p:nvSpPr>
          <p:cNvPr id="7"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25</a:t>
            </a:fld>
            <a:endParaRPr lang="en-US" dirty="0"/>
          </a:p>
        </p:txBody>
      </p:sp>
      <p:pic>
        <p:nvPicPr>
          <p:cNvPr id="8" name="Picture 7" descr="Reader-3C-Snak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00000">
            <a:off x="4934414" y="1179893"/>
            <a:ext cx="1717639" cy="2456983"/>
          </a:xfrm>
          <a:prstGeom prst="rect">
            <a:avLst/>
          </a:prstGeom>
        </p:spPr>
      </p:pic>
      <p:pic>
        <p:nvPicPr>
          <p:cNvPr id="9" name="Picture 8" descr="Reader-4C-Socc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00000">
            <a:off x="7091276" y="1191572"/>
            <a:ext cx="1717639" cy="2456983"/>
          </a:xfrm>
          <a:prstGeom prst="rect">
            <a:avLst/>
          </a:prstGeom>
        </p:spPr>
      </p:pic>
      <p:pic>
        <p:nvPicPr>
          <p:cNvPr id="10" name="Picture 9" descr="Reader-2C.-1-Rainforest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00000">
            <a:off x="2715032" y="1177675"/>
            <a:ext cx="1718182" cy="2456982"/>
          </a:xfrm>
          <a:prstGeom prst="rect">
            <a:avLst/>
          </a:prstGeom>
        </p:spPr>
      </p:pic>
      <p:pic>
        <p:nvPicPr>
          <p:cNvPr id="11" name="Picture 10" descr="Reader-1C.-1-Star-and-Fish.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00000">
            <a:off x="485731" y="1200434"/>
            <a:ext cx="1703818" cy="2436443"/>
          </a:xfrm>
          <a:prstGeom prst="rect">
            <a:avLst/>
          </a:prstGeom>
        </p:spPr>
      </p:pic>
      <p:pic>
        <p:nvPicPr>
          <p:cNvPr id="12" name="Picture 11" descr="Reader-1A.-1-Mu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60000">
            <a:off x="364346" y="2195670"/>
            <a:ext cx="1740393" cy="2488744"/>
          </a:xfrm>
          <a:prstGeom prst="rect">
            <a:avLst/>
          </a:prstGeom>
        </p:spPr>
      </p:pic>
      <p:pic>
        <p:nvPicPr>
          <p:cNvPr id="13" name="Picture 12" descr="Reader-1B.-1-The-Rocket.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20000">
            <a:off x="350176" y="3251474"/>
            <a:ext cx="1827741" cy="2468669"/>
          </a:xfrm>
          <a:prstGeom prst="rect">
            <a:avLst/>
          </a:prstGeom>
        </p:spPr>
      </p:pic>
      <p:pic>
        <p:nvPicPr>
          <p:cNvPr id="14" name="Picture 13" descr="Reader-3A-The-Tree-That-Blinked.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360000">
            <a:off x="4757526" y="2346293"/>
            <a:ext cx="1725808" cy="2468669"/>
          </a:xfrm>
          <a:prstGeom prst="rect">
            <a:avLst/>
          </a:prstGeom>
        </p:spPr>
      </p:pic>
      <p:pic>
        <p:nvPicPr>
          <p:cNvPr id="15" name="Picture 14" descr="Reader-3B-Three-Billy-Goats-Gruff.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420000">
            <a:off x="4934414" y="3225060"/>
            <a:ext cx="1717639" cy="2456983"/>
          </a:xfrm>
          <a:prstGeom prst="rect">
            <a:avLst/>
          </a:prstGeom>
        </p:spPr>
      </p:pic>
      <p:pic>
        <p:nvPicPr>
          <p:cNvPr id="16" name="Picture 15" descr="Reader-4A-The-Bird-House.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360000">
            <a:off x="6995952" y="2385946"/>
            <a:ext cx="1669568" cy="2388218"/>
          </a:xfrm>
          <a:prstGeom prst="rect">
            <a:avLst/>
          </a:prstGeom>
        </p:spPr>
      </p:pic>
      <p:pic>
        <p:nvPicPr>
          <p:cNvPr id="17" name="Picture 16" descr="Reader-4B-The-Enormous-Turnip.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1420000">
            <a:off x="7091276" y="3237272"/>
            <a:ext cx="1717639" cy="2456983"/>
          </a:xfrm>
          <a:prstGeom prst="rect">
            <a:avLst/>
          </a:prstGeom>
        </p:spPr>
      </p:pic>
      <p:pic>
        <p:nvPicPr>
          <p:cNvPr id="18" name="Picture 17" descr="Reader-2A.-1-Phonic.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1360000">
            <a:off x="2599030" y="2333593"/>
            <a:ext cx="1726354" cy="2468669"/>
          </a:xfrm>
          <a:prstGeom prst="rect">
            <a:avLst/>
          </a:prstGeom>
        </p:spPr>
      </p:pic>
      <p:pic>
        <p:nvPicPr>
          <p:cNvPr id="19" name="Picture 18" descr="Reader-2B.-1-Monster-Party.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1420000">
            <a:off x="2706860" y="3226074"/>
            <a:ext cx="1726354" cy="2468669"/>
          </a:xfrm>
          <a:prstGeom prst="rect">
            <a:avLst/>
          </a:prstGeom>
        </p:spPr>
      </p:pic>
    </p:spTree>
    <p:extLst>
      <p:ext uri="{BB962C8B-B14F-4D97-AF65-F5344CB8AC3E}">
        <p14:creationId xmlns:p14="http://schemas.microsoft.com/office/powerpoint/2010/main" val="1187305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4638"/>
            <a:ext cx="91440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a:solidFill>
                  <a:srgbClr val="17375E"/>
                </a:solidFill>
              </a:rPr>
              <a:t>Jolly Phonics Readers</a:t>
            </a:r>
            <a:endParaRPr lang="en-US" dirty="0">
              <a:solidFill>
                <a:srgbClr val="17375E"/>
              </a:solidFill>
            </a:endParaRPr>
          </a:p>
        </p:txBody>
      </p:sp>
      <p:sp>
        <p:nvSpPr>
          <p:cNvPr id="3" name="TextBox 2"/>
          <p:cNvSpPr txBox="1"/>
          <p:nvPr/>
        </p:nvSpPr>
        <p:spPr>
          <a:xfrm>
            <a:off x="698500" y="5580828"/>
            <a:ext cx="7802783" cy="892552"/>
          </a:xfrm>
          <a:prstGeom prst="rect">
            <a:avLst/>
          </a:prstGeom>
          <a:noFill/>
        </p:spPr>
        <p:txBody>
          <a:bodyPr wrap="square" rtlCol="0">
            <a:spAutoFit/>
          </a:bodyPr>
          <a:lstStyle/>
          <a:p>
            <a:pPr lvl="0" algn="ctr"/>
            <a:r>
              <a:rPr lang="en-GB" sz="2800" dirty="0" smtClean="0">
                <a:latin typeface="Helvetica"/>
                <a:cs typeface="Helvetica"/>
              </a:rPr>
              <a:t>Level 1: Red Readers</a:t>
            </a:r>
          </a:p>
          <a:p>
            <a:pPr lvl="0"/>
            <a:endParaRPr lang="en-GB" sz="2400" dirty="0" smtClean="0">
              <a:latin typeface="Helvetica"/>
              <a:cs typeface="Helvetica"/>
            </a:endParaRPr>
          </a:p>
        </p:txBody>
      </p:sp>
      <p:sp>
        <p:nvSpPr>
          <p:cNvPr id="9"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26</a:t>
            </a:fld>
            <a:endParaRPr lang="en-US" dirty="0"/>
          </a:p>
        </p:txBody>
      </p:sp>
      <p:pic>
        <p:nvPicPr>
          <p:cNvPr id="10" name="Picture 9" descr="Reader 1A Mud Comprehension shee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90672">
            <a:off x="5881185" y="1117043"/>
            <a:ext cx="1773301" cy="2302894"/>
          </a:xfrm>
          <a:prstGeom prst="rect">
            <a:avLst/>
          </a:prstGeom>
          <a:ln>
            <a:noFill/>
          </a:ln>
          <a:effectLst>
            <a:outerShdw blurRad="292100" dist="139700" dir="2700000" algn="tl" rotWithShape="0">
              <a:srgbClr val="333333">
                <a:alpha val="65000"/>
              </a:srgbClr>
            </a:outerShdw>
          </a:effectLst>
        </p:spPr>
      </p:pic>
      <p:pic>
        <p:nvPicPr>
          <p:cNvPr id="11" name="Picture 10" descr="Reader 1B. 1 The Rocket 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14912">
            <a:off x="1115151" y="1157227"/>
            <a:ext cx="1863128" cy="2510220"/>
          </a:xfrm>
          <a:prstGeom prst="rect">
            <a:avLst/>
          </a:prstGeom>
          <a:ln>
            <a:noFill/>
          </a:ln>
          <a:effectLst>
            <a:outerShdw blurRad="292100" dist="139700" dir="2700000" algn="tl" rotWithShape="0">
              <a:srgbClr val="333333">
                <a:alpha val="65000"/>
              </a:srgbClr>
            </a:outerShdw>
          </a:effectLst>
        </p:spPr>
      </p:pic>
      <p:pic>
        <p:nvPicPr>
          <p:cNvPr id="12" name="Picture 11" descr="Reader 1B. 1 The Rocket 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4442" y="3312018"/>
            <a:ext cx="3216819" cy="2172503"/>
          </a:xfrm>
          <a:prstGeom prst="rect">
            <a:avLst/>
          </a:prstGeom>
          <a:ln>
            <a:noFill/>
          </a:ln>
          <a:effectLst>
            <a:outerShdw blurRad="292100" dist="139700" dir="2700000" algn="tl" rotWithShape="0">
              <a:srgbClr val="333333">
                <a:alpha val="65000"/>
              </a:srgbClr>
            </a:outerShdw>
          </a:effectLst>
        </p:spPr>
      </p:pic>
      <p:sp>
        <p:nvSpPr>
          <p:cNvPr id="13" name="Line Callout 1 12"/>
          <p:cNvSpPr/>
          <p:nvPr/>
        </p:nvSpPr>
        <p:spPr>
          <a:xfrm>
            <a:off x="1014388" y="3886755"/>
            <a:ext cx="1562352" cy="1630477"/>
          </a:xfrm>
          <a:prstGeom prst="borderCallout1">
            <a:avLst>
              <a:gd name="adj1" fmla="val -325"/>
              <a:gd name="adj2" fmla="val -2076"/>
              <a:gd name="adj3" fmla="val -75528"/>
              <a:gd name="adj4" fmla="val 122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Guide to the letter sounds and tricky words needed for each book</a:t>
            </a:r>
            <a:endParaRPr lang="en-US" dirty="0"/>
          </a:p>
        </p:txBody>
      </p:sp>
      <p:sp>
        <p:nvSpPr>
          <p:cNvPr id="14" name="Line Callout 1 13"/>
          <p:cNvSpPr/>
          <p:nvPr/>
        </p:nvSpPr>
        <p:spPr>
          <a:xfrm>
            <a:off x="6354368" y="3541503"/>
            <a:ext cx="1674015" cy="1747009"/>
          </a:xfrm>
          <a:prstGeom prst="borderCallout1">
            <a:avLst>
              <a:gd name="adj1" fmla="val 1310"/>
              <a:gd name="adj2" fmla="val 199"/>
              <a:gd name="adj3" fmla="val -21572"/>
              <a:gd name="adj4" fmla="val 14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Guidance for teachers and parents, including comprehension questions</a:t>
            </a:r>
            <a:endParaRPr lang="en-US" dirty="0"/>
          </a:p>
        </p:txBody>
      </p:sp>
      <p:sp>
        <p:nvSpPr>
          <p:cNvPr id="15" name="Line Callout 1 14"/>
          <p:cNvSpPr/>
          <p:nvPr/>
        </p:nvSpPr>
        <p:spPr>
          <a:xfrm>
            <a:off x="3576060" y="1592122"/>
            <a:ext cx="1716019" cy="1560478"/>
          </a:xfrm>
          <a:prstGeom prst="borderCallout1">
            <a:avLst>
              <a:gd name="adj1" fmla="val 97777"/>
              <a:gd name="adj2" fmla="val 1337"/>
              <a:gd name="adj3" fmla="val 129396"/>
              <a:gd name="adj4" fmla="val 34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Variety of interesting and engaging stories in decodable language</a:t>
            </a:r>
            <a:endParaRPr lang="en-US" dirty="0"/>
          </a:p>
        </p:txBody>
      </p:sp>
    </p:spTree>
    <p:extLst>
      <p:ext uri="{BB962C8B-B14F-4D97-AF65-F5344CB8AC3E}">
        <p14:creationId xmlns:p14="http://schemas.microsoft.com/office/powerpoint/2010/main" val="156420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303" y="1204002"/>
            <a:ext cx="7908057" cy="4585871"/>
          </a:xfrm>
          <a:prstGeom prst="rect">
            <a:avLst/>
          </a:prstGeom>
          <a:noFill/>
        </p:spPr>
        <p:txBody>
          <a:bodyPr wrap="square" rtlCol="0">
            <a:spAutoFit/>
          </a:bodyPr>
          <a:lstStyle/>
          <a:p>
            <a:pPr lvl="0"/>
            <a:r>
              <a:rPr lang="en-GB" sz="2800" dirty="0" smtClean="0">
                <a:latin typeface="Helvetica"/>
                <a:cs typeface="Helvetica"/>
              </a:rPr>
              <a:t>Providing additional support at home can help children achieve the best results:</a:t>
            </a:r>
          </a:p>
          <a:p>
            <a:pPr lvl="8"/>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Sound sheets</a:t>
            </a:r>
          </a:p>
          <a:p>
            <a:pPr marL="4114800" lvl="8" indent="-457200">
              <a:buFont typeface="Arial"/>
              <a:buChar char="•"/>
            </a:pPr>
            <a:r>
              <a:rPr lang="en-GB" sz="2600" dirty="0" smtClean="0">
                <a:solidFill>
                  <a:schemeClr val="tx1">
                    <a:lumMod val="75000"/>
                    <a:lumOff val="25000"/>
                  </a:schemeClr>
                </a:solidFill>
                <a:latin typeface="Helvetica"/>
                <a:cs typeface="Helvetica"/>
              </a:rPr>
              <a:t>Sound books</a:t>
            </a:r>
          </a:p>
          <a:p>
            <a:pPr marL="4114800" lvl="8" indent="-457200">
              <a:buFont typeface="Arial"/>
              <a:buChar char="•"/>
            </a:pPr>
            <a:r>
              <a:rPr lang="en-GB" sz="2600" dirty="0" smtClean="0">
                <a:solidFill>
                  <a:schemeClr val="tx1">
                    <a:lumMod val="75000"/>
                    <a:lumOff val="25000"/>
                  </a:schemeClr>
                </a:solidFill>
                <a:latin typeface="Helvetica"/>
                <a:cs typeface="Helvetica"/>
              </a:rPr>
              <a:t>Word boxes</a:t>
            </a:r>
          </a:p>
          <a:p>
            <a:pPr marL="4114800" lvl="8" indent="-457200">
              <a:buFont typeface="Arial"/>
              <a:buChar char="•"/>
            </a:pPr>
            <a:r>
              <a:rPr lang="en-GB" sz="2600" dirty="0" smtClean="0">
                <a:solidFill>
                  <a:schemeClr val="tx1">
                    <a:lumMod val="75000"/>
                    <a:lumOff val="25000"/>
                  </a:schemeClr>
                </a:solidFill>
                <a:latin typeface="Helvetica"/>
                <a:cs typeface="Helvetica"/>
              </a:rPr>
              <a:t>Dictation</a:t>
            </a:r>
          </a:p>
          <a:p>
            <a:pPr marL="4114800" lvl="8" indent="-457200">
              <a:buFont typeface="Arial"/>
              <a:buChar char="•"/>
            </a:pPr>
            <a:r>
              <a:rPr lang="en-GB" sz="2600" dirty="0" smtClean="0">
                <a:solidFill>
                  <a:schemeClr val="tx1">
                    <a:lumMod val="75000"/>
                    <a:lumOff val="25000"/>
                  </a:schemeClr>
                </a:solidFill>
                <a:latin typeface="Helvetica"/>
                <a:cs typeface="Helvetica"/>
              </a:rPr>
              <a:t>Jolly Phonics Readers</a:t>
            </a:r>
          </a:p>
          <a:p>
            <a:pPr marL="4114800" lvl="8" indent="-457200">
              <a:buFont typeface="Arial"/>
              <a:buChar char="•"/>
            </a:pPr>
            <a:endParaRPr lang="en-GB" sz="2600" dirty="0" smtClean="0">
              <a:solidFill>
                <a:schemeClr val="tx1">
                  <a:lumMod val="75000"/>
                  <a:lumOff val="25000"/>
                </a:schemeClr>
              </a:solidFill>
              <a:latin typeface="Helvetica"/>
              <a:cs typeface="Helvetica"/>
            </a:endParaRPr>
          </a:p>
          <a:p>
            <a:pPr marL="914400" lvl="1" indent="-457200">
              <a:buFont typeface="Arial"/>
              <a:buChar char="•"/>
            </a:pPr>
            <a:endParaRPr lang="en-GB" sz="2800" dirty="0">
              <a:latin typeface="Helvetica"/>
              <a:cs typeface="Helvetica"/>
            </a:endParaRPr>
          </a:p>
          <a:p>
            <a:pPr lvl="0"/>
            <a:endParaRPr lang="en-GB" sz="2800" dirty="0" smtClean="0">
              <a:latin typeface="Helvetica"/>
              <a:cs typeface="Helvetica"/>
            </a:endParaRPr>
          </a:p>
        </p:txBody>
      </p:sp>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Parental Support</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27</a:t>
            </a:fld>
            <a:endParaRPr lang="en-US" dirty="0"/>
          </a:p>
        </p:txBody>
      </p:sp>
      <p:pic>
        <p:nvPicPr>
          <p:cNvPr id="2" name="Picture 1" descr="JollyNov13 (3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29053">
            <a:off x="2395445" y="2405159"/>
            <a:ext cx="1702214" cy="2549180"/>
          </a:xfrm>
          <a:prstGeom prst="rect">
            <a:avLst/>
          </a:prstGeom>
          <a:ln>
            <a:noFill/>
          </a:ln>
          <a:effectLst>
            <a:outerShdw blurRad="292100" dist="139700" dir="2700000" algn="tl" rotWithShape="0">
              <a:srgbClr val="333333">
                <a:alpha val="65000"/>
              </a:srgbClr>
            </a:outerShdw>
          </a:effectLst>
        </p:spPr>
      </p:pic>
      <p:pic>
        <p:nvPicPr>
          <p:cNvPr id="6" name="Picture 5" descr="JollyNov13 (9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76850">
            <a:off x="553372" y="2486588"/>
            <a:ext cx="1772082" cy="2579450"/>
          </a:xfrm>
          <a:prstGeom prst="rect">
            <a:avLst/>
          </a:prstGeom>
          <a:ln>
            <a:noFill/>
          </a:ln>
          <a:effectLst>
            <a:outerShdw blurRad="292100" dist="139700" dir="2700000" algn="tl" rotWithShape="0">
              <a:srgbClr val="333333">
                <a:alpha val="65000"/>
              </a:srgbClr>
            </a:outerShdw>
          </a:effectLst>
        </p:spPr>
      </p:pic>
      <p:pic>
        <p:nvPicPr>
          <p:cNvPr id="8" name="Picture 3" descr="sound book"/>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155598">
            <a:off x="1596484" y="4677314"/>
            <a:ext cx="2174828" cy="19156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20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4589" y="3149000"/>
            <a:ext cx="7196694" cy="2092881"/>
          </a:xfrm>
          <a:prstGeom prst="rect">
            <a:avLst/>
          </a:prstGeom>
          <a:noFill/>
        </p:spPr>
        <p:txBody>
          <a:bodyPr wrap="square" rtlCol="0">
            <a:spAutoFit/>
          </a:bodyPr>
          <a:lstStyle/>
          <a:p>
            <a:pPr marL="971550" lvl="1" indent="-514350">
              <a:buFont typeface="Wingdings" charset="2"/>
              <a:buChar char="§"/>
            </a:pPr>
            <a:r>
              <a:rPr lang="en-GB" sz="2600" dirty="0" smtClean="0">
                <a:solidFill>
                  <a:schemeClr val="tx1">
                    <a:lumMod val="75000"/>
                    <a:lumOff val="25000"/>
                  </a:schemeClr>
                </a:solidFill>
                <a:latin typeface="Helvetica"/>
                <a:cs typeface="Helvetica"/>
              </a:rPr>
              <a:t>Systematic approach</a:t>
            </a:r>
          </a:p>
          <a:p>
            <a:pPr marL="971550" lvl="1" indent="-514350">
              <a:buFont typeface="Wingdings" charset="2"/>
              <a:buChar char="§"/>
            </a:pPr>
            <a:r>
              <a:rPr lang="en-GB" sz="2600" dirty="0" smtClean="0">
                <a:solidFill>
                  <a:schemeClr val="tx1">
                    <a:lumMod val="75000"/>
                    <a:lumOff val="25000"/>
                  </a:schemeClr>
                </a:solidFill>
                <a:latin typeface="Helvetica"/>
                <a:cs typeface="Helvetica"/>
              </a:rPr>
              <a:t>Fun, multisensory teaching</a:t>
            </a:r>
          </a:p>
          <a:p>
            <a:pPr marL="971550" lvl="1" indent="-514350">
              <a:buFont typeface="Wingdings" charset="2"/>
              <a:buChar char="§"/>
            </a:pPr>
            <a:r>
              <a:rPr lang="en-GB" sz="2600" dirty="0" smtClean="0">
                <a:solidFill>
                  <a:schemeClr val="tx1">
                    <a:lumMod val="75000"/>
                    <a:lumOff val="25000"/>
                  </a:schemeClr>
                </a:solidFill>
                <a:latin typeface="Helvetica"/>
                <a:cs typeface="Helvetica"/>
              </a:rPr>
              <a:t>Range of age-appropriate materials</a:t>
            </a:r>
          </a:p>
          <a:p>
            <a:pPr marL="971550" lvl="1" indent="-514350">
              <a:buFont typeface="Wingdings" charset="2"/>
              <a:buChar char="§"/>
            </a:pPr>
            <a:r>
              <a:rPr lang="en-GB" sz="2600" dirty="0" smtClean="0">
                <a:solidFill>
                  <a:schemeClr val="tx1">
                    <a:lumMod val="75000"/>
                    <a:lumOff val="25000"/>
                  </a:schemeClr>
                </a:solidFill>
                <a:latin typeface="Helvetica"/>
                <a:cs typeface="Helvetica"/>
              </a:rPr>
              <a:t>7 years’ literacy teaching</a:t>
            </a:r>
          </a:p>
          <a:p>
            <a:pPr marL="971550" lvl="1" indent="-514350">
              <a:buFont typeface="Wingdings" charset="2"/>
              <a:buChar char="§"/>
            </a:pPr>
            <a:r>
              <a:rPr lang="en-GB" sz="2600" dirty="0" smtClean="0">
                <a:solidFill>
                  <a:schemeClr val="tx1">
                    <a:lumMod val="75000"/>
                    <a:lumOff val="25000"/>
                  </a:schemeClr>
                </a:solidFill>
                <a:latin typeface="Helvetica"/>
                <a:cs typeface="Helvetica"/>
              </a:rPr>
              <a:t>Enables confident, independent learning</a:t>
            </a:r>
            <a:endParaRPr lang="en-GB" sz="2600" dirty="0">
              <a:solidFill>
                <a:schemeClr val="tx1">
                  <a:lumMod val="75000"/>
                  <a:lumOff val="25000"/>
                </a:schemeClr>
              </a:solidFill>
              <a:latin typeface="Helvetica"/>
              <a:cs typeface="Helvetica"/>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6851" y="665064"/>
            <a:ext cx="4352689" cy="2072709"/>
          </a:xfrm>
          <a:prstGeom prst="rect">
            <a:avLst/>
          </a:prstGeom>
        </p:spPr>
      </p:pic>
      <p:sp>
        <p:nvSpPr>
          <p:cNvPr id="7" name="Title 1"/>
          <p:cNvSpPr txBox="1">
            <a:spLocks/>
          </p:cNvSpPr>
          <p:nvPr/>
        </p:nvSpPr>
        <p:spPr>
          <a:xfrm>
            <a:off x="685800" y="2342966"/>
            <a:ext cx="7772400" cy="1470025"/>
          </a:xfrm>
          <a:prstGeom prst="rect">
            <a:avLst/>
          </a:prstGeom>
          <a:ln>
            <a:solidFill>
              <a:srgbClr val="FAE579">
                <a:alpha val="0"/>
              </a:srgbClr>
            </a:solidFill>
          </a:ln>
        </p:spPr>
        <p:txBody>
          <a:bodyPr>
            <a:normAutofit/>
          </a:bodyPr>
          <a:lstStyle>
            <a:lvl1pPr algn="ctr" defTabSz="457200" rtl="0" eaLnBrk="1" latinLnBrk="0" hangingPunct="1">
              <a:spcBef>
                <a:spcPct val="0"/>
              </a:spcBef>
              <a:buNone/>
              <a:defRPr sz="3800" kern="1200">
                <a:solidFill>
                  <a:srgbClr val="D23A2E"/>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b="1" dirty="0" smtClean="0">
                <a:solidFill>
                  <a:srgbClr val="17375E"/>
                </a:solidFill>
              </a:rPr>
              <a:t>Leading the teaching of literacy</a:t>
            </a:r>
            <a:endParaRPr lang="en-US" b="1" dirty="0">
              <a:solidFill>
                <a:srgbClr val="17375E"/>
              </a:solidFill>
            </a:endParaRPr>
          </a:p>
        </p:txBody>
      </p:sp>
    </p:spTree>
    <p:extLst>
      <p:ext uri="{BB962C8B-B14F-4D97-AF65-F5344CB8AC3E}">
        <p14:creationId xmlns:p14="http://schemas.microsoft.com/office/powerpoint/2010/main" val="346523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Print or </a:t>
            </a:r>
            <a:r>
              <a:rPr lang="en-GB" dirty="0" err="1" smtClean="0">
                <a:solidFill>
                  <a:srgbClr val="17375E"/>
                </a:solidFill>
              </a:rPr>
              <a:t>Precursive</a:t>
            </a:r>
            <a:endParaRPr lang="en-US" dirty="0">
              <a:solidFill>
                <a:srgbClr val="17375E"/>
              </a:solidFill>
            </a:endParaRPr>
          </a:p>
        </p:txBody>
      </p:sp>
      <p:sp>
        <p:nvSpPr>
          <p:cNvPr id="4" name="TextBox 3"/>
          <p:cNvSpPr txBox="1"/>
          <p:nvPr/>
        </p:nvSpPr>
        <p:spPr>
          <a:xfrm>
            <a:off x="812626" y="1490052"/>
            <a:ext cx="7908057" cy="1661993"/>
          </a:xfrm>
          <a:prstGeom prst="rect">
            <a:avLst/>
          </a:prstGeom>
          <a:noFill/>
        </p:spPr>
        <p:txBody>
          <a:bodyPr wrap="square" rtlCol="0">
            <a:spAutoFit/>
          </a:bodyPr>
          <a:lstStyle/>
          <a:p>
            <a:pPr lvl="0"/>
            <a:r>
              <a:rPr lang="en-GB" sz="2800" i="1" dirty="0" smtClean="0">
                <a:latin typeface="Helvetica"/>
                <a:cs typeface="Helvetica"/>
              </a:rPr>
              <a:t>Jolly Phonics </a:t>
            </a:r>
            <a:r>
              <a:rPr lang="en-GB" sz="2800" dirty="0" smtClean="0">
                <a:latin typeface="Helvetica"/>
                <a:cs typeface="Helvetica"/>
              </a:rPr>
              <a:t>materials are available in both </a:t>
            </a:r>
            <a:r>
              <a:rPr lang="en-GB" sz="2800" dirty="0" err="1" smtClean="0">
                <a:latin typeface="Helvetica"/>
                <a:cs typeface="Helvetica"/>
              </a:rPr>
              <a:t>precursive</a:t>
            </a:r>
            <a:r>
              <a:rPr lang="en-GB" sz="2800" dirty="0" smtClean="0">
                <a:latin typeface="Helvetica"/>
                <a:cs typeface="Helvetica"/>
              </a:rPr>
              <a:t> and print letters:</a:t>
            </a:r>
          </a:p>
          <a:p>
            <a:pPr lvl="0"/>
            <a:endParaRPr lang="en-GB" sz="2400" dirty="0" smtClean="0">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29</a:t>
            </a:fld>
            <a:endParaRPr lang="en-US" dirty="0"/>
          </a:p>
        </p:txBody>
      </p:sp>
      <p:pic>
        <p:nvPicPr>
          <p:cNvPr id="7" name="Picture 7" descr="C:\Documents and Settings\caren\Desktop\Darren\Illustrations\Precursiv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792" y="2786510"/>
            <a:ext cx="208344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Documents and Settings\caren\Desktop\Darren\Illustrations\Prin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92316" y="3959900"/>
            <a:ext cx="2083443" cy="205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2783409" y="2791319"/>
            <a:ext cx="4881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2200" dirty="0" err="1" smtClean="0">
                <a:solidFill>
                  <a:schemeClr val="tx1">
                    <a:lumMod val="75000"/>
                    <a:lumOff val="25000"/>
                  </a:schemeClr>
                </a:solidFill>
                <a:latin typeface="Helvetica"/>
                <a:cs typeface="Helvetica"/>
              </a:rPr>
              <a:t>Precursive</a:t>
            </a:r>
            <a:r>
              <a:rPr lang="en-GB" sz="2200" dirty="0" smtClean="0">
                <a:solidFill>
                  <a:schemeClr val="tx1">
                    <a:lumMod val="75000"/>
                    <a:lumOff val="25000"/>
                  </a:schemeClr>
                </a:solidFill>
                <a:latin typeface="Helvetica"/>
                <a:cs typeface="Helvetica"/>
              </a:rPr>
              <a:t> </a:t>
            </a:r>
            <a:r>
              <a:rPr lang="en-GB" sz="2200" dirty="0">
                <a:solidFill>
                  <a:schemeClr val="tx1">
                    <a:lumMod val="75000"/>
                    <a:lumOff val="25000"/>
                  </a:schemeClr>
                </a:solidFill>
                <a:latin typeface="Helvetica"/>
                <a:cs typeface="Helvetica"/>
              </a:rPr>
              <a:t>letters </a:t>
            </a:r>
            <a:r>
              <a:rPr lang="en-GB" sz="2200" dirty="0" smtClean="0">
                <a:solidFill>
                  <a:schemeClr val="tx1">
                    <a:lumMod val="75000"/>
                    <a:lumOff val="25000"/>
                  </a:schemeClr>
                </a:solidFill>
                <a:latin typeface="Helvetica"/>
                <a:cs typeface="Helvetica"/>
              </a:rPr>
              <a:t>have joining tails to encourage cursive writing.</a:t>
            </a:r>
            <a:endParaRPr lang="en-GB" sz="2200" dirty="0">
              <a:solidFill>
                <a:srgbClr val="6600CC"/>
              </a:solidFill>
              <a:latin typeface="Arial" charset="0"/>
            </a:endParaRPr>
          </a:p>
        </p:txBody>
      </p:sp>
      <p:sp>
        <p:nvSpPr>
          <p:cNvPr id="10" name="Text Box 10"/>
          <p:cNvSpPr txBox="1">
            <a:spLocks noChangeArrowheads="1"/>
          </p:cNvSpPr>
          <p:nvPr/>
        </p:nvSpPr>
        <p:spPr bwMode="auto">
          <a:xfrm>
            <a:off x="5326446" y="4157154"/>
            <a:ext cx="3810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2200" dirty="0" smtClean="0">
                <a:solidFill>
                  <a:schemeClr val="tx1">
                    <a:lumMod val="75000"/>
                    <a:lumOff val="25000"/>
                  </a:schemeClr>
                </a:solidFill>
                <a:latin typeface="Helvetica"/>
                <a:cs typeface="Helvetica"/>
              </a:rPr>
              <a:t>Print letters are standard letters, without joining tails.</a:t>
            </a:r>
            <a:endParaRPr lang="en-GB" sz="2200" dirty="0">
              <a:solidFill>
                <a:srgbClr val="6600CC"/>
              </a:solidFill>
              <a:latin typeface="Arial" charset="0"/>
            </a:endParaRPr>
          </a:p>
        </p:txBody>
      </p:sp>
    </p:spTree>
    <p:extLst>
      <p:ext uri="{BB962C8B-B14F-4D97-AF65-F5344CB8AC3E}">
        <p14:creationId xmlns:p14="http://schemas.microsoft.com/office/powerpoint/2010/main" val="2967251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bwMode="auto">
          <a:xfrm>
            <a:off x="4318000" y="6600825"/>
            <a:ext cx="457200"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C9F750E-8164-5D42-8F03-358F3774790D}" type="slidenum">
              <a:rPr lang="en-US" sz="1000">
                <a:latin typeface="Helvetica" charset="0"/>
                <a:cs typeface="Helvetica" charset="0"/>
              </a:rPr>
              <a:pPr eaLnBrk="1" fontAlgn="base" hangingPunct="1">
                <a:spcBef>
                  <a:spcPct val="0"/>
                </a:spcBef>
                <a:spcAft>
                  <a:spcPct val="0"/>
                </a:spcAft>
              </a:pPr>
              <a:t>3</a:t>
            </a:fld>
            <a:endParaRPr lang="en-US" sz="1000">
              <a:latin typeface="Helvetica" charset="0"/>
              <a:cs typeface="Helvetica"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4452" y="2646363"/>
            <a:ext cx="6911961" cy="2990850"/>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2224194" y="3606489"/>
            <a:ext cx="5728026" cy="996243"/>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800" b="1" dirty="0" smtClean="0">
                <a:solidFill>
                  <a:schemeClr val="tx1">
                    <a:alpha val="70000"/>
                  </a:schemeClr>
                </a:solidFill>
                <a:effectLst/>
              </a:rPr>
              <a:t>Grammar, Spelling and Punctuation</a:t>
            </a:r>
            <a:endParaRPr lang="en-US" sz="1800" b="1" dirty="0">
              <a:solidFill>
                <a:schemeClr val="tx1">
                  <a:alpha val="70000"/>
                </a:schemeClr>
              </a:solidFill>
              <a:effectLst/>
            </a:endParaRPr>
          </a:p>
        </p:txBody>
      </p:sp>
      <p:sp>
        <p:nvSpPr>
          <p:cNvPr id="5" name="Title 1"/>
          <p:cNvSpPr txBox="1">
            <a:spLocks/>
          </p:cNvSpPr>
          <p:nvPr/>
        </p:nvSpPr>
        <p:spPr>
          <a:xfrm>
            <a:off x="1617011" y="4602733"/>
            <a:ext cx="2528017" cy="936406"/>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800" b="1" dirty="0" smtClean="0">
                <a:solidFill>
                  <a:srgbClr val="800000">
                    <a:alpha val="70000"/>
                  </a:srgbClr>
                </a:solidFill>
                <a:effectLst/>
              </a:rPr>
              <a:t>Jolly Phonics Readers</a:t>
            </a:r>
            <a:endParaRPr lang="en-US" sz="1800" b="1" dirty="0">
              <a:solidFill>
                <a:srgbClr val="800000">
                  <a:alpha val="70000"/>
                </a:srgbClr>
              </a:solidFill>
              <a:effectLst/>
            </a:endParaRPr>
          </a:p>
        </p:txBody>
      </p:sp>
      <p:sp>
        <p:nvSpPr>
          <p:cNvPr id="6" name="Title 1"/>
          <p:cNvSpPr txBox="1">
            <a:spLocks/>
          </p:cNvSpPr>
          <p:nvPr/>
        </p:nvSpPr>
        <p:spPr>
          <a:xfrm>
            <a:off x="1214452" y="3603468"/>
            <a:ext cx="1198547" cy="99926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algn="l" fontAlgn="auto">
              <a:spcAft>
                <a:spcPts val="0"/>
              </a:spcAft>
              <a:defRPr/>
            </a:pPr>
            <a:r>
              <a:rPr lang="en-GB" sz="1800" b="1" dirty="0" smtClean="0">
                <a:solidFill>
                  <a:srgbClr val="800000">
                    <a:alpha val="70000"/>
                  </a:srgbClr>
                </a:solidFill>
                <a:effectLst/>
              </a:rPr>
              <a:t>Phonics</a:t>
            </a:r>
          </a:p>
        </p:txBody>
      </p:sp>
      <p:sp>
        <p:nvSpPr>
          <p:cNvPr id="11" name="Title 1"/>
          <p:cNvSpPr txBox="1">
            <a:spLocks/>
          </p:cNvSpPr>
          <p:nvPr/>
        </p:nvSpPr>
        <p:spPr>
          <a:xfrm>
            <a:off x="2241521" y="2718553"/>
            <a:ext cx="947301"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5-6</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smtClean="0">
                <a:solidFill>
                  <a:srgbClr val="10253F">
                    <a:alpha val="60000"/>
                  </a:srgbClr>
                </a:solidFill>
                <a:effectLst/>
                <a:latin typeface="Helvetica"/>
                <a:cs typeface="Helvetica"/>
              </a:rPr>
              <a:t>Grammar 1</a:t>
            </a:r>
            <a:endParaRPr lang="en-GB" sz="1000" b="1" dirty="0">
              <a:solidFill>
                <a:srgbClr val="10253F">
                  <a:alpha val="60000"/>
                </a:srgbClr>
              </a:solidFill>
              <a:effectLst/>
              <a:latin typeface="Helvetica"/>
              <a:cs typeface="Helvetica"/>
            </a:endParaRPr>
          </a:p>
        </p:txBody>
      </p:sp>
      <p:sp>
        <p:nvSpPr>
          <p:cNvPr id="12" name="Title 1"/>
          <p:cNvSpPr txBox="1">
            <a:spLocks/>
          </p:cNvSpPr>
          <p:nvPr/>
        </p:nvSpPr>
        <p:spPr>
          <a:xfrm>
            <a:off x="1214452" y="2718553"/>
            <a:ext cx="1027069"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chemeClr val="tx2">
                    <a:lumMod val="50000"/>
                    <a:alpha val="60000"/>
                  </a:schemeClr>
                </a:solidFill>
                <a:effectLst/>
              </a:rPr>
              <a:t>ages</a:t>
            </a:r>
          </a:p>
          <a:p>
            <a:pPr fontAlgn="auto">
              <a:spcBef>
                <a:spcPts val="0"/>
              </a:spcBef>
              <a:spcAft>
                <a:spcPts val="0"/>
              </a:spcAft>
              <a:defRPr/>
            </a:pPr>
            <a:r>
              <a:rPr lang="en-GB" sz="2400" dirty="0">
                <a:solidFill>
                  <a:srgbClr val="FF0000">
                    <a:alpha val="60000"/>
                  </a:srgbClr>
                </a:solidFill>
                <a:effectLst/>
              </a:rPr>
              <a:t>4</a:t>
            </a:r>
            <a:r>
              <a:rPr lang="en-GB" sz="2400" dirty="0" smtClean="0">
                <a:solidFill>
                  <a:srgbClr val="FF0000">
                    <a:alpha val="60000"/>
                  </a:srgbClr>
                </a:solidFill>
                <a:effectLst/>
              </a:rPr>
              <a:t>-5</a:t>
            </a:r>
          </a:p>
          <a:p>
            <a:pPr fontAlgn="auto">
              <a:spcBef>
                <a:spcPts val="0"/>
              </a:spcBef>
              <a:spcAft>
                <a:spcPts val="0"/>
              </a:spcAft>
              <a:defRPr/>
            </a:pPr>
            <a:endParaRPr lang="en-GB" sz="100" dirty="0" smtClean="0">
              <a:solidFill>
                <a:schemeClr val="accent1">
                  <a:alpha val="60000"/>
                </a:schemeClr>
              </a:solidFill>
              <a:effectLst/>
            </a:endParaRPr>
          </a:p>
          <a:p>
            <a:pPr fontAlgn="auto">
              <a:spcAft>
                <a:spcPts val="0"/>
              </a:spcAft>
              <a:defRPr/>
            </a:pPr>
            <a:r>
              <a:rPr lang="en-GB" sz="1000" b="1" dirty="0" smtClean="0">
                <a:solidFill>
                  <a:srgbClr val="10253F">
                    <a:alpha val="60000"/>
                  </a:srgbClr>
                </a:solidFill>
                <a:effectLst/>
                <a:latin typeface="Helvetica"/>
                <a:cs typeface="Helvetica"/>
              </a:rPr>
              <a:t>Phonics</a:t>
            </a:r>
            <a:endParaRPr lang="en-GB" sz="1000" b="1" dirty="0">
              <a:solidFill>
                <a:srgbClr val="10253F">
                  <a:alpha val="60000"/>
                </a:srgbClr>
              </a:solidFill>
              <a:effectLst/>
              <a:latin typeface="Helvetica"/>
              <a:cs typeface="Helvetica"/>
            </a:endParaRPr>
          </a:p>
        </p:txBody>
      </p:sp>
      <p:sp>
        <p:nvSpPr>
          <p:cNvPr id="13" name="Title 1"/>
          <p:cNvSpPr txBox="1">
            <a:spLocks/>
          </p:cNvSpPr>
          <p:nvPr/>
        </p:nvSpPr>
        <p:spPr>
          <a:xfrm>
            <a:off x="4127702"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7-8</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3</a:t>
            </a:r>
            <a:endParaRPr lang="en-GB" sz="1000" b="1" dirty="0">
              <a:solidFill>
                <a:srgbClr val="10253F">
                  <a:alpha val="60000"/>
                </a:srgbClr>
              </a:solidFill>
              <a:effectLst/>
              <a:latin typeface="Helvetica"/>
              <a:cs typeface="Helvetica"/>
            </a:endParaRPr>
          </a:p>
        </p:txBody>
      </p:sp>
      <p:sp>
        <p:nvSpPr>
          <p:cNvPr id="14" name="Title 1"/>
          <p:cNvSpPr txBox="1">
            <a:spLocks/>
          </p:cNvSpPr>
          <p:nvPr/>
        </p:nvSpPr>
        <p:spPr>
          <a:xfrm>
            <a:off x="3180401"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6-7</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2</a:t>
            </a:r>
            <a:endParaRPr lang="en-GB" sz="1000" b="1" dirty="0">
              <a:solidFill>
                <a:srgbClr val="10253F">
                  <a:alpha val="60000"/>
                </a:srgbClr>
              </a:solidFill>
              <a:effectLst/>
              <a:latin typeface="Helvetica"/>
              <a:cs typeface="Helvetica"/>
            </a:endParaRPr>
          </a:p>
        </p:txBody>
      </p:sp>
      <p:sp>
        <p:nvSpPr>
          <p:cNvPr id="15" name="Title 1"/>
          <p:cNvSpPr txBox="1">
            <a:spLocks/>
          </p:cNvSpPr>
          <p:nvPr/>
        </p:nvSpPr>
        <p:spPr>
          <a:xfrm>
            <a:off x="5084086"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8-9</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4</a:t>
            </a:r>
            <a:endParaRPr lang="en-GB" sz="1000" b="1" dirty="0">
              <a:solidFill>
                <a:srgbClr val="10253F">
                  <a:alpha val="60000"/>
                </a:srgbClr>
              </a:solidFill>
              <a:effectLst/>
              <a:latin typeface="Helvetica"/>
              <a:cs typeface="Helvetica"/>
            </a:endParaRPr>
          </a:p>
        </p:txBody>
      </p:sp>
      <p:sp>
        <p:nvSpPr>
          <p:cNvPr id="16" name="Title 1"/>
          <p:cNvSpPr txBox="1">
            <a:spLocks/>
          </p:cNvSpPr>
          <p:nvPr/>
        </p:nvSpPr>
        <p:spPr>
          <a:xfrm>
            <a:off x="6987593"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10-11</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6</a:t>
            </a:r>
            <a:endParaRPr lang="en-GB" sz="1000" b="1" dirty="0">
              <a:solidFill>
                <a:srgbClr val="10253F">
                  <a:alpha val="60000"/>
                </a:srgbClr>
              </a:solidFill>
              <a:effectLst/>
              <a:latin typeface="Helvetica"/>
              <a:cs typeface="Helvetica"/>
            </a:endParaRPr>
          </a:p>
        </p:txBody>
      </p:sp>
      <p:sp>
        <p:nvSpPr>
          <p:cNvPr id="17" name="Title 1"/>
          <p:cNvSpPr txBox="1">
            <a:spLocks/>
          </p:cNvSpPr>
          <p:nvPr/>
        </p:nvSpPr>
        <p:spPr>
          <a:xfrm>
            <a:off x="6040292"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9-10</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5</a:t>
            </a:r>
            <a:endParaRPr lang="en-GB" sz="1000" b="1" dirty="0">
              <a:solidFill>
                <a:srgbClr val="10253F">
                  <a:alpha val="60000"/>
                </a:srgbClr>
              </a:solidFill>
              <a:effectLst/>
              <a:latin typeface="Helvetica"/>
              <a:cs typeface="Helvetica"/>
            </a:endParaRPr>
          </a:p>
        </p:txBody>
      </p:sp>
      <p:sp>
        <p:nvSpPr>
          <p:cNvPr id="18" name="Title 1"/>
          <p:cNvSpPr txBox="1">
            <a:spLocks/>
          </p:cNvSpPr>
          <p:nvPr/>
        </p:nvSpPr>
        <p:spPr>
          <a:xfrm>
            <a:off x="266700" y="1579722"/>
            <a:ext cx="8623300" cy="934877"/>
          </a:xfrm>
          <a:prstGeom prst="rect">
            <a:avLst/>
          </a:prstGeom>
          <a:ln>
            <a:solidFill>
              <a:srgbClr val="FAE579">
                <a:alpha val="0"/>
              </a:srgbClr>
            </a:solidFill>
          </a:ln>
        </p:spPr>
        <p:txBody>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lnSpc>
                <a:spcPct val="90000"/>
              </a:lnSpc>
              <a:spcAft>
                <a:spcPts val="0"/>
              </a:spcAft>
              <a:defRPr/>
            </a:pPr>
            <a:r>
              <a:rPr lang="en-GB" sz="3200" b="1" dirty="0" smtClean="0">
                <a:ln w="1905"/>
                <a:solidFill>
                  <a:srgbClr val="17375E"/>
                </a:solidFill>
                <a:effectLst>
                  <a:innerShdw blurRad="69850" dist="43180" dir="5400000">
                    <a:srgbClr val="000000">
                      <a:alpha val="65000"/>
                    </a:srgbClr>
                  </a:innerShdw>
                </a:effectLst>
              </a:rPr>
              <a:t>An integrated programme that </a:t>
            </a:r>
            <a:br>
              <a:rPr lang="en-GB" sz="3200" b="1" dirty="0" smtClean="0">
                <a:ln w="1905"/>
                <a:solidFill>
                  <a:srgbClr val="17375E"/>
                </a:solidFill>
                <a:effectLst>
                  <a:innerShdw blurRad="69850" dist="43180" dir="5400000">
                    <a:srgbClr val="000000">
                      <a:alpha val="65000"/>
                    </a:srgbClr>
                  </a:innerShdw>
                </a:effectLst>
              </a:rPr>
            </a:br>
            <a:r>
              <a:rPr lang="en-GB" sz="3200" b="1" dirty="0" smtClean="0">
                <a:ln w="1905"/>
                <a:solidFill>
                  <a:srgbClr val="17375E"/>
                </a:solidFill>
                <a:effectLst>
                  <a:innerShdw blurRad="69850" dist="43180" dir="5400000">
                    <a:srgbClr val="000000">
                      <a:alpha val="65000"/>
                    </a:srgbClr>
                  </a:innerShdw>
                </a:effectLst>
              </a:rPr>
              <a:t>grows with the children</a:t>
            </a:r>
            <a:endParaRPr lang="en-US" sz="3200" b="1" dirty="0">
              <a:ln w="1905"/>
              <a:solidFill>
                <a:srgbClr val="17375E"/>
              </a:solidFill>
              <a:effectLst>
                <a:innerShdw blurRad="69850" dist="43180" dir="5400000">
                  <a:srgbClr val="000000">
                    <a:alpha val="65000"/>
                  </a:srgbClr>
                </a:innerShdw>
              </a:effectLst>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6263" y="352750"/>
            <a:ext cx="2820701" cy="1343191"/>
          </a:xfrm>
          <a:prstGeom prst="rect">
            <a:avLst/>
          </a:prstGeom>
        </p:spPr>
      </p:pic>
    </p:spTree>
    <p:extLst>
      <p:ext uri="{BB962C8B-B14F-4D97-AF65-F5344CB8AC3E}">
        <p14:creationId xmlns:p14="http://schemas.microsoft.com/office/powerpoint/2010/main" val="996119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2">
                    <a:lumMod val="75000"/>
                  </a:schemeClr>
                </a:solidFill>
              </a:rPr>
              <a:t>Storybooks</a:t>
            </a:r>
            <a:endParaRPr lang="en-US" dirty="0">
              <a:solidFill>
                <a:schemeClr val="tx2">
                  <a:lumMod val="75000"/>
                </a:schemeClr>
              </a:solidFill>
            </a:endParaRPr>
          </a:p>
        </p:txBody>
      </p:sp>
      <p:sp>
        <p:nvSpPr>
          <p:cNvPr id="3" name="TextBox 2"/>
          <p:cNvSpPr txBox="1"/>
          <p:nvPr/>
        </p:nvSpPr>
        <p:spPr>
          <a:xfrm>
            <a:off x="846615" y="1364190"/>
            <a:ext cx="7395622" cy="4493538"/>
          </a:xfrm>
          <a:prstGeom prst="rect">
            <a:avLst/>
          </a:prstGeom>
          <a:noFill/>
        </p:spPr>
        <p:txBody>
          <a:bodyPr wrap="square" rtlCol="0">
            <a:spAutoFit/>
          </a:bodyPr>
          <a:lstStyle/>
          <a:p>
            <a:pPr lvl="0"/>
            <a:r>
              <a:rPr lang="en-GB" sz="2800" b="0" dirty="0" smtClean="0">
                <a:latin typeface="Helvetica"/>
                <a:cs typeface="Helvetica"/>
              </a:rPr>
              <a:t>Reading books to children gives them</a:t>
            </a:r>
            <a:r>
              <a:rPr lang="en-GB" sz="2800" dirty="0" smtClean="0">
                <a:latin typeface="Helvetica"/>
                <a:cs typeface="Helvetica"/>
              </a:rPr>
              <a:t>:</a:t>
            </a:r>
          </a:p>
          <a:p>
            <a:pPr lvl="0"/>
            <a:endParaRPr lang="en-GB" sz="2400" dirty="0" smtClean="0">
              <a:latin typeface="Helvetica"/>
              <a:cs typeface="Helvetica"/>
            </a:endParaRPr>
          </a:p>
          <a:p>
            <a:pPr marL="971550" lvl="1" indent="-514350">
              <a:buFont typeface="Arial"/>
              <a:buChar char="•"/>
            </a:pPr>
            <a:r>
              <a:rPr lang="en-GB" sz="2600" dirty="0" smtClean="0">
                <a:latin typeface="Helvetica"/>
                <a:cs typeface="Helvetica"/>
              </a:rPr>
              <a:t>A love of books</a:t>
            </a:r>
          </a:p>
          <a:p>
            <a:pPr marL="971550" lvl="1" indent="-514350">
              <a:buFont typeface="Arial"/>
              <a:buChar char="•"/>
            </a:pPr>
            <a:r>
              <a:rPr lang="en-GB" sz="2600" dirty="0" smtClean="0">
                <a:latin typeface="Helvetica"/>
                <a:cs typeface="Helvetica"/>
              </a:rPr>
              <a:t>A wider vocabulary</a:t>
            </a:r>
          </a:p>
          <a:p>
            <a:pPr marL="971550" lvl="1" indent="-514350">
              <a:buFont typeface="Arial"/>
              <a:buChar char="•"/>
            </a:pPr>
            <a:r>
              <a:rPr lang="en-GB" sz="2600" dirty="0" smtClean="0">
                <a:latin typeface="Helvetica"/>
                <a:cs typeface="Helvetica"/>
              </a:rPr>
              <a:t>A greater</a:t>
            </a:r>
            <a:br>
              <a:rPr lang="en-GB" sz="2600" dirty="0" smtClean="0">
                <a:latin typeface="Helvetica"/>
                <a:cs typeface="Helvetica"/>
              </a:rPr>
            </a:br>
            <a:r>
              <a:rPr lang="en-GB" sz="2600" dirty="0" smtClean="0">
                <a:latin typeface="Helvetica"/>
                <a:cs typeface="Helvetica"/>
              </a:rPr>
              <a:t>understanding </a:t>
            </a:r>
            <a:br>
              <a:rPr lang="en-GB" sz="2600" dirty="0" smtClean="0">
                <a:latin typeface="Helvetica"/>
                <a:cs typeface="Helvetica"/>
              </a:rPr>
            </a:br>
            <a:r>
              <a:rPr lang="en-GB" sz="2600" dirty="0" smtClean="0">
                <a:latin typeface="Helvetica"/>
                <a:cs typeface="Helvetica"/>
              </a:rPr>
              <a:t>of language</a:t>
            </a:r>
          </a:p>
          <a:p>
            <a:pPr lvl="1"/>
            <a:endParaRPr lang="en-GB" sz="2600" dirty="0" smtClean="0">
              <a:solidFill>
                <a:schemeClr val="tx1">
                  <a:lumMod val="75000"/>
                  <a:lumOff val="25000"/>
                </a:schemeClr>
              </a:solidFill>
              <a:latin typeface="Helvetica"/>
              <a:cs typeface="Helvetica"/>
            </a:endParaRPr>
          </a:p>
          <a:p>
            <a:pPr lvl="1"/>
            <a:endParaRPr lang="en-GB" sz="2600" dirty="0" smtClean="0">
              <a:solidFill>
                <a:schemeClr val="tx1">
                  <a:lumMod val="75000"/>
                  <a:lumOff val="25000"/>
                </a:schemeClr>
              </a:solidFill>
              <a:latin typeface="Helvetica"/>
              <a:cs typeface="Helvetica"/>
            </a:endParaRPr>
          </a:p>
          <a:p>
            <a:r>
              <a:rPr lang="en-GB" sz="2400" dirty="0" smtClean="0">
                <a:latin typeface="Helvetica"/>
                <a:cs typeface="Helvetica"/>
              </a:rPr>
              <a:t>But </a:t>
            </a:r>
            <a:r>
              <a:rPr lang="en-GB" sz="2600" dirty="0" smtClean="0">
                <a:latin typeface="Helvetica"/>
                <a:cs typeface="Helvetica"/>
              </a:rPr>
              <a:t>the children need to ‘crack the code’ of English to become independent readers.</a:t>
            </a: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4</a:t>
            </a:fld>
            <a:endParaRPr lang="en-US" dirty="0"/>
          </a:p>
        </p:txBody>
      </p:sp>
      <p:pic>
        <p:nvPicPr>
          <p:cNvPr id="4" name="Picture 3" descr="JollyNov13 (8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3747" y="2032000"/>
            <a:ext cx="1803053" cy="2679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355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2">
                    <a:lumMod val="75000"/>
                  </a:schemeClr>
                </a:solidFill>
              </a:rPr>
              <a:t>The 5 Basic Skills</a:t>
            </a:r>
            <a:endParaRPr lang="en-US" dirty="0">
              <a:solidFill>
                <a:schemeClr val="tx2">
                  <a:lumMod val="75000"/>
                </a:schemeClr>
              </a:solidFill>
            </a:endParaRPr>
          </a:p>
        </p:txBody>
      </p:sp>
      <p:sp>
        <p:nvSpPr>
          <p:cNvPr id="8"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5</a:t>
            </a:fld>
            <a:endParaRPr lang="en-US" dirty="0"/>
          </a:p>
        </p:txBody>
      </p:sp>
      <p:sp>
        <p:nvSpPr>
          <p:cNvPr id="7" name="TextBox 6"/>
          <p:cNvSpPr txBox="1"/>
          <p:nvPr/>
        </p:nvSpPr>
        <p:spPr>
          <a:xfrm>
            <a:off x="580689" y="1650240"/>
            <a:ext cx="6937647" cy="2893100"/>
          </a:xfrm>
          <a:prstGeom prst="rect">
            <a:avLst/>
          </a:prstGeom>
          <a:noFill/>
        </p:spPr>
        <p:txBody>
          <a:bodyPr wrap="square" rtlCol="0">
            <a:spAutoFit/>
          </a:bodyPr>
          <a:lstStyle/>
          <a:p>
            <a:pPr lvl="0"/>
            <a:r>
              <a:rPr lang="en-GB" sz="2800" b="0" dirty="0" smtClean="0">
                <a:latin typeface="Helvetica"/>
                <a:cs typeface="Helvetica"/>
              </a:rPr>
              <a:t>The 5 basic skills of </a:t>
            </a:r>
            <a:r>
              <a:rPr lang="en-GB" sz="2800" b="0" i="1" dirty="0" smtClean="0">
                <a:latin typeface="Helvetica"/>
                <a:cs typeface="Helvetica"/>
              </a:rPr>
              <a:t>Jolly Phonics </a:t>
            </a:r>
            <a:r>
              <a:rPr lang="en-GB" sz="2800" b="0" dirty="0" smtClean="0">
                <a:latin typeface="Helvetica"/>
                <a:cs typeface="Helvetica"/>
              </a:rPr>
              <a:t>are</a:t>
            </a:r>
            <a:r>
              <a:rPr lang="en-GB" sz="2800" dirty="0" smtClean="0">
                <a:latin typeface="Helvetica"/>
                <a:cs typeface="Helvetica"/>
              </a:rPr>
              <a:t>:</a:t>
            </a:r>
          </a:p>
          <a:p>
            <a:pPr lvl="0"/>
            <a:endParaRPr lang="en-GB" sz="2400" dirty="0" smtClean="0">
              <a:latin typeface="Helvetica"/>
              <a:cs typeface="Helvetica"/>
            </a:endParaRPr>
          </a:p>
          <a:p>
            <a:pPr marL="971550" lvl="1" indent="-514350">
              <a:buFont typeface="+mj-lt"/>
              <a:buAutoNum type="arabicPeriod"/>
            </a:pPr>
            <a:r>
              <a:rPr lang="en-GB" sz="2600" dirty="0" smtClean="0">
                <a:latin typeface="Helvetica"/>
                <a:cs typeface="Helvetica"/>
              </a:rPr>
              <a:t>Learning the letter sounds</a:t>
            </a:r>
          </a:p>
          <a:p>
            <a:pPr marL="971550" lvl="1" indent="-514350">
              <a:buFont typeface="+mj-lt"/>
              <a:buAutoNum type="arabicPeriod"/>
            </a:pPr>
            <a:r>
              <a:rPr lang="en-GB" sz="2600" dirty="0" smtClean="0">
                <a:latin typeface="Helvetica"/>
                <a:cs typeface="Helvetica"/>
              </a:rPr>
              <a:t>Learning letter formation</a:t>
            </a:r>
          </a:p>
          <a:p>
            <a:pPr marL="971550" lvl="1" indent="-514350">
              <a:buFont typeface="+mj-lt"/>
              <a:buAutoNum type="arabicPeriod"/>
            </a:pPr>
            <a:r>
              <a:rPr lang="en-GB" sz="2600" dirty="0" smtClean="0">
                <a:latin typeface="Helvetica"/>
                <a:cs typeface="Helvetica"/>
              </a:rPr>
              <a:t>Blending</a:t>
            </a:r>
          </a:p>
          <a:p>
            <a:pPr marL="971550" lvl="1" indent="-514350">
              <a:buFont typeface="+mj-lt"/>
              <a:buAutoNum type="arabicPeriod"/>
            </a:pPr>
            <a:r>
              <a:rPr lang="en-GB" sz="2600" dirty="0" smtClean="0">
                <a:latin typeface="Helvetica"/>
                <a:cs typeface="Helvetica"/>
              </a:rPr>
              <a:t>Identifying sounds in words</a:t>
            </a:r>
          </a:p>
          <a:p>
            <a:pPr marL="914400" lvl="1" indent="-457200">
              <a:buFont typeface="+mj-lt"/>
              <a:buAutoNum type="arabicPeriod"/>
            </a:pPr>
            <a:r>
              <a:rPr lang="en-GB" sz="2600" dirty="0" smtClean="0">
                <a:latin typeface="Helvetica"/>
                <a:cs typeface="Helvetica"/>
              </a:rPr>
              <a:t>Tricky words</a:t>
            </a:r>
          </a:p>
        </p:txBody>
      </p:sp>
      <p:pic>
        <p:nvPicPr>
          <p:cNvPr id="3" name="Picture 2" descr="JollyNov13 (6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7216" y="2565400"/>
            <a:ext cx="2122239" cy="3188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268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2">
                    <a:lumMod val="75000"/>
                  </a:schemeClr>
                </a:solidFill>
              </a:rPr>
              <a:t>Letter Sounds</a:t>
            </a:r>
            <a:endParaRPr lang="en-US" dirty="0">
              <a:solidFill>
                <a:schemeClr val="tx2">
                  <a:lumMod val="75000"/>
                </a:schemeClr>
              </a:solidFill>
            </a:endParaRPr>
          </a:p>
        </p:txBody>
      </p:sp>
      <p:sp>
        <p:nvSpPr>
          <p:cNvPr id="3" name="TextBox 2"/>
          <p:cNvSpPr txBox="1"/>
          <p:nvPr/>
        </p:nvSpPr>
        <p:spPr>
          <a:xfrm>
            <a:off x="812626" y="1398516"/>
            <a:ext cx="7908057" cy="2400657"/>
          </a:xfrm>
          <a:prstGeom prst="rect">
            <a:avLst/>
          </a:prstGeom>
          <a:noFill/>
        </p:spPr>
        <p:txBody>
          <a:bodyPr wrap="square" rtlCol="0">
            <a:spAutoFit/>
          </a:bodyPr>
          <a:lstStyle/>
          <a:p>
            <a:pPr lvl="0"/>
            <a:r>
              <a:rPr lang="en-GB" sz="2800" dirty="0" smtClean="0">
                <a:latin typeface="Helvetica"/>
                <a:cs typeface="Helvetica"/>
              </a:rPr>
              <a:t>Children learn in a fun, multi-sensory way using stories and actions.</a:t>
            </a:r>
          </a:p>
          <a:p>
            <a:pPr lvl="7"/>
            <a:endParaRPr lang="en-GB" sz="2800" dirty="0" smtClean="0">
              <a:latin typeface="Helvetica"/>
              <a:cs typeface="Helvetica"/>
            </a:endParaRPr>
          </a:p>
          <a:p>
            <a:pPr lvl="7"/>
            <a:endParaRPr lang="en-GB" sz="2200" b="1" dirty="0" smtClean="0">
              <a:solidFill>
                <a:schemeClr val="tx1">
                  <a:lumMod val="75000"/>
                  <a:lumOff val="25000"/>
                </a:schemeClr>
              </a:solidFill>
              <a:latin typeface="Helvetica"/>
              <a:cs typeface="Helvetica"/>
            </a:endParaRPr>
          </a:p>
          <a:p>
            <a:pPr lvl="7"/>
            <a:endParaRPr lang="en-GB" sz="2200" b="1" dirty="0">
              <a:solidFill>
                <a:schemeClr val="tx1">
                  <a:lumMod val="75000"/>
                  <a:lumOff val="25000"/>
                </a:schemeClr>
              </a:solidFill>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7"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6</a:t>
            </a:fld>
            <a:endParaRPr lang="en-US" dirty="0"/>
          </a:p>
        </p:txBody>
      </p:sp>
      <p:sp>
        <p:nvSpPr>
          <p:cNvPr id="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1. Learning the letter sounds</a:t>
            </a:r>
            <a:endParaRPr lang="en-US" sz="2000" dirty="0"/>
          </a:p>
        </p:txBody>
      </p:sp>
      <p:sp>
        <p:nvSpPr>
          <p:cNvPr id="12" name="TextBox 11"/>
          <p:cNvSpPr txBox="1"/>
          <p:nvPr/>
        </p:nvSpPr>
        <p:spPr>
          <a:xfrm>
            <a:off x="4533900" y="3314700"/>
            <a:ext cx="3706465" cy="1200329"/>
          </a:xfrm>
          <a:prstGeom prst="rect">
            <a:avLst/>
          </a:prstGeom>
          <a:noFill/>
        </p:spPr>
        <p:txBody>
          <a:bodyPr wrap="square" rtlCol="0">
            <a:spAutoFit/>
          </a:bodyPr>
          <a:lstStyle/>
          <a:p>
            <a:r>
              <a:rPr lang="en-US" b="1" dirty="0" smtClean="0">
                <a:latin typeface="Helvetica"/>
                <a:cs typeface="Helvetica"/>
              </a:rPr>
              <a:t>Learning the action for the /s/ sound: </a:t>
            </a:r>
            <a:r>
              <a:rPr lang="en-US" dirty="0" smtClean="0">
                <a:latin typeface="Helvetica"/>
                <a:cs typeface="Helvetica"/>
              </a:rPr>
              <a:t>Weave your hand like a snake, making an ‘s’ shape, saying </a:t>
            </a:r>
            <a:r>
              <a:rPr lang="en-US" dirty="0" err="1" smtClean="0">
                <a:latin typeface="Helvetica"/>
                <a:cs typeface="Helvetica"/>
              </a:rPr>
              <a:t>sssssssss</a:t>
            </a:r>
            <a:r>
              <a:rPr lang="en-US" dirty="0" smtClean="0">
                <a:latin typeface="Helvetica"/>
                <a:cs typeface="Helvetica"/>
              </a:rPr>
              <a:t>.</a:t>
            </a:r>
            <a:endParaRPr lang="en-US" dirty="0">
              <a:latin typeface="Helvetica"/>
              <a:cs typeface="Helvetica"/>
            </a:endParaRPr>
          </a:p>
        </p:txBody>
      </p:sp>
      <p:pic>
        <p:nvPicPr>
          <p:cNvPr id="9" name="Picture 4" descr="Finger Ph Big Books in use"/>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988490" y="2402980"/>
            <a:ext cx="3264254" cy="347781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72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2">
                    <a:lumMod val="75000"/>
                  </a:schemeClr>
                </a:solidFill>
              </a:rPr>
              <a:t>Letter Sounds</a:t>
            </a:r>
            <a:endParaRPr lang="en-US" dirty="0">
              <a:solidFill>
                <a:schemeClr val="tx2">
                  <a:lumMod val="75000"/>
                </a:schemeClr>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7</a:t>
            </a:fld>
            <a:endParaRPr lang="en-US" dirty="0"/>
          </a:p>
        </p:txBody>
      </p:sp>
      <p:pic>
        <p:nvPicPr>
          <p:cNvPr id="7" name="Picture 4" descr="letter cop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1302948"/>
            <a:ext cx="5410200" cy="45196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1. Learning the letter sounds</a:t>
            </a:r>
            <a:endParaRPr lang="en-US" sz="2000" dirty="0"/>
          </a:p>
        </p:txBody>
      </p:sp>
    </p:spTree>
    <p:extLst>
      <p:ext uri="{BB962C8B-B14F-4D97-AF65-F5344CB8AC3E}">
        <p14:creationId xmlns:p14="http://schemas.microsoft.com/office/powerpoint/2010/main" val="168848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Digraphs</a:t>
            </a:r>
            <a:endParaRPr lang="en-US" dirty="0">
              <a:solidFill>
                <a:srgbClr val="17375E"/>
              </a:solidFill>
            </a:endParaRPr>
          </a:p>
        </p:txBody>
      </p:sp>
      <p:sp>
        <p:nvSpPr>
          <p:cNvPr id="4" name="TextBox 3"/>
          <p:cNvSpPr txBox="1"/>
          <p:nvPr/>
        </p:nvSpPr>
        <p:spPr>
          <a:xfrm>
            <a:off x="812626" y="1490052"/>
            <a:ext cx="7908057" cy="1969770"/>
          </a:xfrm>
          <a:prstGeom prst="rect">
            <a:avLst/>
          </a:prstGeom>
          <a:noFill/>
        </p:spPr>
        <p:txBody>
          <a:bodyPr wrap="square" rtlCol="0">
            <a:spAutoFit/>
          </a:bodyPr>
          <a:lstStyle/>
          <a:p>
            <a:pPr lvl="0"/>
            <a:r>
              <a:rPr lang="en-GB" sz="2800" dirty="0" smtClean="0">
                <a:latin typeface="Helvetica"/>
                <a:cs typeface="Helvetica"/>
              </a:rPr>
              <a:t>Digraphs are two letters that make one sound.</a:t>
            </a:r>
          </a:p>
          <a:p>
            <a:pPr lvl="7"/>
            <a:endParaRPr lang="en-GB" sz="2800" dirty="0" smtClean="0">
              <a:latin typeface="Helvetica"/>
              <a:cs typeface="Helvetica"/>
            </a:endParaRPr>
          </a:p>
          <a:p>
            <a:pPr lvl="7"/>
            <a:endParaRPr lang="en-GB" sz="2200" b="1" dirty="0" smtClean="0">
              <a:solidFill>
                <a:schemeClr val="tx1">
                  <a:lumMod val="75000"/>
                  <a:lumOff val="25000"/>
                </a:schemeClr>
              </a:solidFill>
              <a:latin typeface="Helvetica"/>
              <a:cs typeface="Helvetica"/>
            </a:endParaRPr>
          </a:p>
          <a:p>
            <a:pPr lvl="7"/>
            <a:endParaRPr lang="en-GB" sz="2200" b="1" dirty="0">
              <a:solidFill>
                <a:schemeClr val="tx1">
                  <a:lumMod val="75000"/>
                  <a:lumOff val="25000"/>
                </a:schemeClr>
              </a:solidFill>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8</a:t>
            </a:fld>
            <a:endParaRPr lang="en-US" dirty="0"/>
          </a:p>
        </p:txBody>
      </p:sp>
      <p:pic>
        <p:nvPicPr>
          <p:cNvPr id="7" name="Picture 5" descr="digraphs"/>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90675" y="2169124"/>
            <a:ext cx="6029325" cy="35877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1. Learning the letter sounds</a:t>
            </a:r>
            <a:endParaRPr lang="en-US" sz="2000" dirty="0"/>
          </a:p>
        </p:txBody>
      </p:sp>
    </p:spTree>
    <p:extLst>
      <p:ext uri="{BB962C8B-B14F-4D97-AF65-F5344CB8AC3E}">
        <p14:creationId xmlns:p14="http://schemas.microsoft.com/office/powerpoint/2010/main" val="221758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Alternative Spellings</a:t>
            </a:r>
            <a:endParaRPr lang="en-US" dirty="0">
              <a:solidFill>
                <a:srgbClr val="17375E"/>
              </a:solidFill>
            </a:endParaRPr>
          </a:p>
        </p:txBody>
      </p:sp>
      <p:sp>
        <p:nvSpPr>
          <p:cNvPr id="4" name="TextBox 3"/>
          <p:cNvSpPr txBox="1"/>
          <p:nvPr/>
        </p:nvSpPr>
        <p:spPr>
          <a:xfrm>
            <a:off x="786471" y="1650240"/>
            <a:ext cx="7728274" cy="1538883"/>
          </a:xfrm>
          <a:prstGeom prst="rect">
            <a:avLst/>
          </a:prstGeom>
          <a:noFill/>
        </p:spPr>
        <p:txBody>
          <a:bodyPr wrap="square" rtlCol="0">
            <a:spAutoFit/>
          </a:bodyPr>
          <a:lstStyle/>
          <a:p>
            <a:pPr lvl="0"/>
            <a:r>
              <a:rPr lang="en-GB" sz="2800" dirty="0" smtClean="0">
                <a:latin typeface="Helvetica"/>
                <a:cs typeface="Helvetica"/>
              </a:rPr>
              <a:t>The alternative spellings of the </a:t>
            </a:r>
            <a:r>
              <a:rPr lang="en-GB" sz="2800" dirty="0">
                <a:latin typeface="Helvetica"/>
                <a:cs typeface="Helvetica"/>
              </a:rPr>
              <a:t>vowel </a:t>
            </a:r>
            <a:r>
              <a:rPr lang="en-GB" sz="2800" dirty="0" smtClean="0">
                <a:latin typeface="Helvetica"/>
                <a:cs typeface="Helvetica"/>
              </a:rPr>
              <a:t>sounds</a:t>
            </a:r>
            <a:r>
              <a:rPr lang="en-GB" sz="2800" dirty="0">
                <a:latin typeface="Helvetica"/>
                <a:cs typeface="Helvetica"/>
              </a:rPr>
              <a:t>:</a:t>
            </a:r>
            <a:endParaRPr lang="en-GB" sz="2800" dirty="0" smtClean="0">
              <a:latin typeface="Helvetica"/>
              <a:cs typeface="Helvetica"/>
            </a:endParaRPr>
          </a:p>
          <a:p>
            <a:pPr lvl="7"/>
            <a:endParaRPr lang="en-GB" sz="2200" b="1" dirty="0" smtClean="0">
              <a:solidFill>
                <a:schemeClr val="tx1">
                  <a:lumMod val="75000"/>
                  <a:lumOff val="25000"/>
                </a:schemeClr>
              </a:solidFill>
              <a:latin typeface="Helvetica"/>
              <a:cs typeface="Helvetica"/>
            </a:endParaRPr>
          </a:p>
          <a:p>
            <a:pPr lvl="7"/>
            <a:endParaRPr lang="en-GB" sz="2200" b="1" dirty="0">
              <a:solidFill>
                <a:schemeClr val="tx1">
                  <a:lumMod val="75000"/>
                  <a:lumOff val="25000"/>
                </a:schemeClr>
              </a:solidFill>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9</a:t>
            </a:fld>
            <a:endParaRPr lang="en-US" dirty="0"/>
          </a:p>
        </p:txBody>
      </p:sp>
      <p:sp>
        <p:nvSpPr>
          <p:cNvPr id="17" name="Rectangle 3"/>
          <p:cNvSpPr txBox="1">
            <a:spLocks noChangeArrowheads="1"/>
          </p:cNvSpPr>
          <p:nvPr/>
        </p:nvSpPr>
        <p:spPr>
          <a:xfrm>
            <a:off x="583271" y="2402802"/>
            <a:ext cx="3048000" cy="4243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GB" sz="2000" dirty="0" smtClean="0">
                <a:solidFill>
                  <a:schemeClr val="accent2"/>
                </a:solidFill>
              </a:rPr>
              <a:t>Introduced as:</a:t>
            </a:r>
            <a:endParaRPr lang="en-GB" sz="2000" dirty="0">
              <a:solidFill>
                <a:schemeClr val="accent2"/>
              </a:solidFill>
            </a:endParaRPr>
          </a:p>
        </p:txBody>
      </p:sp>
      <p:sp>
        <p:nvSpPr>
          <p:cNvPr id="19" name="Rectangle 6"/>
          <p:cNvSpPr>
            <a:spLocks noChangeArrowheads="1"/>
          </p:cNvSpPr>
          <p:nvPr/>
        </p:nvSpPr>
        <p:spPr bwMode="auto">
          <a:xfrm>
            <a:off x="1116671" y="3107672"/>
            <a:ext cx="2590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pPr>
            <a:r>
              <a:rPr lang="en-GB" b="0" dirty="0">
                <a:latin typeface="SassoonPrimaryInfant" charset="0"/>
              </a:rPr>
              <a:t>(rain)</a:t>
            </a:r>
          </a:p>
        </p:txBody>
      </p:sp>
      <p:sp>
        <p:nvSpPr>
          <p:cNvPr id="20" name="Rectangle 7"/>
          <p:cNvSpPr>
            <a:spLocks noChangeArrowheads="1"/>
          </p:cNvSpPr>
          <p:nvPr/>
        </p:nvSpPr>
        <p:spPr bwMode="auto">
          <a:xfrm>
            <a:off x="4850471" y="287661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GB" b="0" dirty="0">
                <a:latin typeface="SassoonPrimaryInfant" charset="0"/>
              </a:rPr>
              <a:t>(play)</a:t>
            </a:r>
            <a:r>
              <a:rPr lang="en-GB" sz="3600" b="0" dirty="0">
                <a:solidFill>
                  <a:srgbClr val="6600CC"/>
                </a:solidFill>
              </a:rPr>
              <a:t> 	</a:t>
            </a:r>
            <a:r>
              <a:rPr lang="en-GB" sz="3600" b="0" dirty="0" smtClean="0">
                <a:solidFill>
                  <a:srgbClr val="6600CC"/>
                </a:solidFill>
              </a:rPr>
              <a:t>              </a:t>
            </a:r>
            <a:r>
              <a:rPr lang="en-GB" sz="3600" b="0" dirty="0">
                <a:solidFill>
                  <a:srgbClr val="6600CC"/>
                </a:solidFill>
              </a:rPr>
              <a:t>	</a:t>
            </a:r>
            <a:r>
              <a:rPr lang="en-GB" b="0" dirty="0">
                <a:latin typeface="SassoonPrimaryInfant" charset="0"/>
              </a:rPr>
              <a:t>(flame)</a:t>
            </a:r>
          </a:p>
        </p:txBody>
      </p:sp>
      <p:sp>
        <p:nvSpPr>
          <p:cNvPr id="21" name="Rectangle 8"/>
          <p:cNvSpPr>
            <a:spLocks noChangeArrowheads="1"/>
          </p:cNvSpPr>
          <p:nvPr/>
        </p:nvSpPr>
        <p:spPr bwMode="auto">
          <a:xfrm>
            <a:off x="1040471" y="3968756"/>
            <a:ext cx="274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pPr>
            <a:r>
              <a:rPr lang="en-GB" b="0" dirty="0">
                <a:latin typeface="SassoonPrimaryInfant" charset="0"/>
              </a:rPr>
              <a:t>(feet)</a:t>
            </a:r>
          </a:p>
        </p:txBody>
      </p:sp>
      <p:sp>
        <p:nvSpPr>
          <p:cNvPr id="22" name="Rectangle 9"/>
          <p:cNvSpPr>
            <a:spLocks noChangeArrowheads="1"/>
          </p:cNvSpPr>
          <p:nvPr/>
        </p:nvSpPr>
        <p:spPr bwMode="auto">
          <a:xfrm>
            <a:off x="964271" y="4823724"/>
            <a:ext cx="2895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pPr>
            <a:r>
              <a:rPr lang="en-GB" b="0" dirty="0">
                <a:latin typeface="SassoonPrimaryInfant" charset="0"/>
              </a:rPr>
              <a:t>(boat)</a:t>
            </a:r>
          </a:p>
        </p:txBody>
      </p:sp>
      <p:sp>
        <p:nvSpPr>
          <p:cNvPr id="23" name="Rectangle 10"/>
          <p:cNvSpPr>
            <a:spLocks noChangeArrowheads="1"/>
          </p:cNvSpPr>
          <p:nvPr/>
        </p:nvSpPr>
        <p:spPr bwMode="auto">
          <a:xfrm>
            <a:off x="4850471" y="3985524"/>
            <a:ext cx="366427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GB" b="0" dirty="0">
                <a:latin typeface="SassoonPrimaryInfant" charset="0"/>
              </a:rPr>
              <a:t>(leaf</a:t>
            </a:r>
            <a:r>
              <a:rPr lang="en-GB" b="0" dirty="0" smtClean="0">
                <a:latin typeface="SassoonPrimaryInfant" charset="0"/>
              </a:rPr>
              <a:t>)</a:t>
            </a:r>
            <a:r>
              <a:rPr lang="en-GB" dirty="0">
                <a:latin typeface="SassoonPrimaryInfant" charset="0"/>
              </a:rPr>
              <a:t> </a:t>
            </a:r>
            <a:r>
              <a:rPr lang="en-GB" dirty="0" smtClean="0">
                <a:solidFill>
                  <a:srgbClr val="6600CC"/>
                </a:solidFill>
              </a:rPr>
              <a:t> </a:t>
            </a:r>
            <a:r>
              <a:rPr lang="en-GB" dirty="0">
                <a:solidFill>
                  <a:srgbClr val="6600CC"/>
                </a:solidFill>
              </a:rPr>
              <a:t>	            </a:t>
            </a:r>
            <a:r>
              <a:rPr lang="en-GB" dirty="0" smtClean="0">
                <a:solidFill>
                  <a:srgbClr val="6600CC"/>
                </a:solidFill>
              </a:rPr>
              <a:t>                </a:t>
            </a:r>
            <a:r>
              <a:rPr lang="en-GB" dirty="0">
                <a:solidFill>
                  <a:srgbClr val="6600CC"/>
                </a:solidFill>
              </a:rPr>
              <a:t>	</a:t>
            </a:r>
            <a:r>
              <a:rPr lang="en-GB" dirty="0" smtClean="0">
                <a:latin typeface="SassoonPrimaryInfant" charset="0"/>
              </a:rPr>
              <a:t>(these)</a:t>
            </a:r>
            <a:endParaRPr lang="en-GB" dirty="0">
              <a:latin typeface="SassoonPrimaryInfant" charset="0"/>
            </a:endParaRPr>
          </a:p>
          <a:p>
            <a:pPr marL="342900" indent="-342900">
              <a:spcBef>
                <a:spcPct val="20000"/>
              </a:spcBef>
            </a:pPr>
            <a:endParaRPr lang="en-GB" b="0" dirty="0">
              <a:latin typeface="SassoonPrimaryInfant" charset="0"/>
            </a:endParaRPr>
          </a:p>
        </p:txBody>
      </p:sp>
      <p:sp>
        <p:nvSpPr>
          <p:cNvPr id="24" name="Rectangle 11"/>
          <p:cNvSpPr>
            <a:spLocks noChangeArrowheads="1"/>
          </p:cNvSpPr>
          <p:nvPr/>
        </p:nvSpPr>
        <p:spPr bwMode="auto">
          <a:xfrm>
            <a:off x="4850471" y="4594884"/>
            <a:ext cx="5867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GB" b="0" dirty="0">
                <a:latin typeface="SassoonPrimaryInfant" charset="0"/>
              </a:rPr>
              <a:t>(snow)</a:t>
            </a:r>
            <a:r>
              <a:rPr lang="en-GB" sz="3600" b="0" dirty="0">
                <a:solidFill>
                  <a:srgbClr val="6600CC"/>
                </a:solidFill>
              </a:rPr>
              <a:t> 		</a:t>
            </a:r>
            <a:r>
              <a:rPr lang="en-GB" sz="3600" b="0" dirty="0" smtClean="0">
                <a:solidFill>
                  <a:srgbClr val="6600CC"/>
                </a:solidFill>
              </a:rPr>
              <a:t>             </a:t>
            </a:r>
            <a:r>
              <a:rPr lang="en-GB" b="0" dirty="0" smtClean="0">
                <a:latin typeface="SassoonPrimaryInfant" charset="0"/>
              </a:rPr>
              <a:t>(</a:t>
            </a:r>
            <a:r>
              <a:rPr lang="en-GB" b="0" dirty="0">
                <a:latin typeface="SassoonPrimaryInfant" charset="0"/>
              </a:rPr>
              <a:t>bone)</a:t>
            </a:r>
          </a:p>
        </p:txBody>
      </p:sp>
      <p:sp>
        <p:nvSpPr>
          <p:cNvPr id="28" name="Rectangle 3"/>
          <p:cNvSpPr txBox="1">
            <a:spLocks noChangeArrowheads="1"/>
          </p:cNvSpPr>
          <p:nvPr/>
        </p:nvSpPr>
        <p:spPr>
          <a:xfrm>
            <a:off x="3859871" y="2429340"/>
            <a:ext cx="4056063" cy="4243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GB" sz="2000" dirty="0" smtClean="0">
                <a:solidFill>
                  <a:schemeClr val="accent2"/>
                </a:solidFill>
              </a:rPr>
              <a:t>Taught later as:</a:t>
            </a:r>
            <a:endParaRPr lang="en-GB" sz="2000" dirty="0">
              <a:solidFill>
                <a:schemeClr val="accent2"/>
              </a:solidFill>
            </a:endParaRPr>
          </a:p>
        </p:txBody>
      </p:sp>
      <p:sp>
        <p:nvSpPr>
          <p:cNvPr id="1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1. Learning the letter sounds</a:t>
            </a:r>
            <a:endParaRPr lang="en-US" sz="2000" dirty="0"/>
          </a:p>
        </p:txBody>
      </p:sp>
      <p:pic>
        <p:nvPicPr>
          <p:cNvPr id="29" name="Picture 15" descr="a-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9476" y="2974976"/>
            <a:ext cx="12604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descr="aieeoa"/>
          <p:cNvPicPr>
            <a:picLocks noChangeAspect="1" noChangeArrowheads="1"/>
          </p:cNvPicPr>
          <p:nvPr/>
        </p:nvPicPr>
        <p:blipFill>
          <a:blip r:embed="rId4" cstate="screen">
            <a:clrChange>
              <a:clrFrom>
                <a:srgbClr val="FFCB13"/>
              </a:clrFrom>
              <a:clrTo>
                <a:srgbClr val="FFCB13">
                  <a:alpha val="0"/>
                </a:srgbClr>
              </a:clrTo>
            </a:clrChange>
            <a:extLst>
              <a:ext uri="{28A0092B-C50C-407E-A947-70E740481C1C}">
                <a14:useLocalDpi xmlns:a14="http://schemas.microsoft.com/office/drawing/2010/main"/>
              </a:ext>
            </a:extLst>
          </a:blip>
          <a:srcRect/>
          <a:stretch>
            <a:fillRect/>
          </a:stretch>
        </p:blipFill>
        <p:spPr bwMode="auto">
          <a:xfrm>
            <a:off x="796322" y="2828692"/>
            <a:ext cx="1168400" cy="2590800"/>
          </a:xfrm>
          <a:prstGeom prst="rect">
            <a:avLst/>
          </a:prstGeom>
          <a:noFill/>
          <a:extLst>
            <a:ext uri="{909E8E84-426E-40DD-AFC4-6F175D3DCCD1}">
              <a14:hiddenFill xmlns:a14="http://schemas.microsoft.com/office/drawing/2010/main">
                <a:solidFill>
                  <a:schemeClr val="accent1"/>
                </a:solidFill>
              </a14:hiddenFill>
            </a:ext>
          </a:extLst>
        </p:spPr>
      </p:pic>
      <p:pic>
        <p:nvPicPr>
          <p:cNvPr id="31" name="Picture 14" descr="ayeaow"/>
          <p:cNvPicPr>
            <a:picLocks noChangeAspect="1" noChangeArrowheads="1"/>
          </p:cNvPicPr>
          <p:nvPr/>
        </p:nvPicPr>
        <p:blipFill>
          <a:blip r:embed="rId5" cstate="screen">
            <a:clrChange>
              <a:clrFrom>
                <a:srgbClr val="FFCB13"/>
              </a:clrFrom>
              <a:clrTo>
                <a:srgbClr val="FFCB13">
                  <a:alpha val="0"/>
                </a:srgbClr>
              </a:clrTo>
            </a:clrChange>
            <a:extLst>
              <a:ext uri="{28A0092B-C50C-407E-A947-70E740481C1C}">
                <a14:useLocalDpi xmlns:a14="http://schemas.microsoft.com/office/drawing/2010/main"/>
              </a:ext>
            </a:extLst>
          </a:blip>
          <a:srcRect/>
          <a:stretch>
            <a:fillRect/>
          </a:stretch>
        </p:blipFill>
        <p:spPr bwMode="auto">
          <a:xfrm>
            <a:off x="3717322" y="2974976"/>
            <a:ext cx="116046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03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2561</TotalTime>
  <Words>5346</Words>
  <Application>Microsoft Office PowerPoint</Application>
  <PresentationFormat>On-screen Show (4:3)</PresentationFormat>
  <Paragraphs>539</Paragraphs>
  <Slides>29</Slides>
  <Notes>29</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Jolly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Hockley</dc:creator>
  <cp:lastModifiedBy>Lynch, C  ( St. Francis' Primary )</cp:lastModifiedBy>
  <cp:revision>471</cp:revision>
  <cp:lastPrinted>2011-06-29T14:25:48Z</cp:lastPrinted>
  <dcterms:created xsi:type="dcterms:W3CDTF">2011-06-20T11:58:01Z</dcterms:created>
  <dcterms:modified xsi:type="dcterms:W3CDTF">2019-09-03T10:18:03Z</dcterms:modified>
</cp:coreProperties>
</file>