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71" r:id="rId3"/>
    <p:sldId id="277" r:id="rId4"/>
    <p:sldId id="287" r:id="rId5"/>
    <p:sldId id="286" r:id="rId6"/>
    <p:sldId id="278" r:id="rId7"/>
    <p:sldId id="279" r:id="rId8"/>
    <p:sldId id="269" r:id="rId9"/>
    <p:sldId id="280" r:id="rId10"/>
    <p:sldId id="285" r:id="rId11"/>
    <p:sldId id="284" r:id="rId12"/>
    <p:sldId id="288" r:id="rId13"/>
    <p:sldId id="289" r:id="rId14"/>
    <p:sldId id="267"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Roboto" panose="02000000000000000000" pitchFamily="2" charset="0"/>
      <p:regular r:id="rId22"/>
      <p:bold r:id="rId23"/>
      <p:italic r:id="rId24"/>
      <p:boldItalic r:id="rId25"/>
    </p:embeddedFont>
    <p:embeddedFont>
      <p:font typeface="Twinkl" pitchFamily="2" charset="77"/>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16"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3D2"/>
    <a:srgbClr val="C0DFC3"/>
    <a:srgbClr val="003F16"/>
    <a:srgbClr val="005722"/>
    <a:srgbClr val="BAD1BE"/>
    <a:srgbClr val="689429"/>
    <a:srgbClr val="85BD33"/>
    <a:srgbClr val="CFE09B"/>
    <a:srgbClr val="90C8E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786" y="108"/>
      </p:cViewPr>
      <p:guideLst>
        <p:guide orient="horz" pos="2183"/>
        <p:guide pos="2880"/>
        <p:guide pos="340"/>
        <p:guide orient="horz" pos="3974"/>
        <p:guide pos="5420"/>
        <p:guide orient="horz" pos="346"/>
        <p:guide pos="476"/>
        <p:guide orient="horz" pos="482"/>
        <p:guide orient="horz" pos="381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03/06/2020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521341-850D-40E1-BB3D-87946DC9B06D}" type="slidenum">
              <a:rPr lang="en-GB" smtClean="0"/>
              <a:t>1</a:t>
            </a:fld>
            <a:endParaRPr lang="en-GB"/>
          </a:p>
        </p:txBody>
      </p:sp>
    </p:spTree>
    <p:extLst>
      <p:ext uri="{BB962C8B-B14F-4D97-AF65-F5344CB8AC3E}">
        <p14:creationId xmlns:p14="http://schemas.microsoft.com/office/powerpoint/2010/main" val="228703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521341-850D-40E1-BB3D-87946DC9B06D}" type="slidenum">
              <a:rPr lang="en-GB" smtClean="0"/>
              <a:t>10</a:t>
            </a:fld>
            <a:endParaRPr lang="en-GB"/>
          </a:p>
        </p:txBody>
      </p:sp>
    </p:spTree>
    <p:extLst>
      <p:ext uri="{BB962C8B-B14F-4D97-AF65-F5344CB8AC3E}">
        <p14:creationId xmlns:p14="http://schemas.microsoft.com/office/powerpoint/2010/main" val="1738360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521341-850D-40E1-BB3D-87946DC9B06D}" type="slidenum">
              <a:rPr lang="en-GB" smtClean="0"/>
              <a:t>11</a:t>
            </a:fld>
            <a:endParaRPr lang="en-GB"/>
          </a:p>
        </p:txBody>
      </p:sp>
    </p:spTree>
    <p:extLst>
      <p:ext uri="{BB962C8B-B14F-4D97-AF65-F5344CB8AC3E}">
        <p14:creationId xmlns:p14="http://schemas.microsoft.com/office/powerpoint/2010/main" val="124836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521341-850D-40E1-BB3D-87946DC9B06D}" type="slidenum">
              <a:rPr lang="en-GB" smtClean="0"/>
              <a:t>14</a:t>
            </a:fld>
            <a:endParaRPr lang="en-GB"/>
          </a:p>
        </p:txBody>
      </p:sp>
    </p:spTree>
    <p:extLst>
      <p:ext uri="{BB962C8B-B14F-4D97-AF65-F5344CB8AC3E}">
        <p14:creationId xmlns:p14="http://schemas.microsoft.com/office/powerpoint/2010/main" val="2476009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521341-850D-40E1-BB3D-87946DC9B06D}" type="slidenum">
              <a:rPr lang="en-GB" smtClean="0"/>
              <a:t>2</a:t>
            </a:fld>
            <a:endParaRPr lang="en-GB"/>
          </a:p>
        </p:txBody>
      </p:sp>
    </p:spTree>
    <p:extLst>
      <p:ext uri="{BB962C8B-B14F-4D97-AF65-F5344CB8AC3E}">
        <p14:creationId xmlns:p14="http://schemas.microsoft.com/office/powerpoint/2010/main" val="403220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521341-850D-40E1-BB3D-87946DC9B06D}" type="slidenum">
              <a:rPr lang="en-GB" smtClean="0"/>
              <a:t>3</a:t>
            </a:fld>
            <a:endParaRPr lang="en-GB"/>
          </a:p>
        </p:txBody>
      </p:sp>
    </p:spTree>
    <p:extLst>
      <p:ext uri="{BB962C8B-B14F-4D97-AF65-F5344CB8AC3E}">
        <p14:creationId xmlns:p14="http://schemas.microsoft.com/office/powerpoint/2010/main" val="4190728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521341-850D-40E1-BB3D-87946DC9B06D}" type="slidenum">
              <a:rPr lang="en-GB" smtClean="0"/>
              <a:t>4</a:t>
            </a:fld>
            <a:endParaRPr lang="en-GB"/>
          </a:p>
        </p:txBody>
      </p:sp>
    </p:spTree>
    <p:extLst>
      <p:ext uri="{BB962C8B-B14F-4D97-AF65-F5344CB8AC3E}">
        <p14:creationId xmlns:p14="http://schemas.microsoft.com/office/powerpoint/2010/main" val="1952568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521341-850D-40E1-BB3D-87946DC9B06D}" type="slidenum">
              <a:rPr lang="en-GB" smtClean="0"/>
              <a:t>5</a:t>
            </a:fld>
            <a:endParaRPr lang="en-GB"/>
          </a:p>
        </p:txBody>
      </p:sp>
    </p:spTree>
    <p:extLst>
      <p:ext uri="{BB962C8B-B14F-4D97-AF65-F5344CB8AC3E}">
        <p14:creationId xmlns:p14="http://schemas.microsoft.com/office/powerpoint/2010/main" val="948208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521341-850D-40E1-BB3D-87946DC9B06D}" type="slidenum">
              <a:rPr lang="en-GB" smtClean="0"/>
              <a:t>6</a:t>
            </a:fld>
            <a:endParaRPr lang="en-GB"/>
          </a:p>
        </p:txBody>
      </p:sp>
    </p:spTree>
    <p:extLst>
      <p:ext uri="{BB962C8B-B14F-4D97-AF65-F5344CB8AC3E}">
        <p14:creationId xmlns:p14="http://schemas.microsoft.com/office/powerpoint/2010/main" val="2301187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521341-850D-40E1-BB3D-87946DC9B06D}" type="slidenum">
              <a:rPr lang="en-GB" smtClean="0"/>
              <a:t>7</a:t>
            </a:fld>
            <a:endParaRPr lang="en-GB"/>
          </a:p>
        </p:txBody>
      </p:sp>
    </p:spTree>
    <p:extLst>
      <p:ext uri="{BB962C8B-B14F-4D97-AF65-F5344CB8AC3E}">
        <p14:creationId xmlns:p14="http://schemas.microsoft.com/office/powerpoint/2010/main" val="2803309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521341-850D-40E1-BB3D-87946DC9B06D}" type="slidenum">
              <a:rPr lang="en-GB" smtClean="0"/>
              <a:t>8</a:t>
            </a:fld>
            <a:endParaRPr lang="en-GB"/>
          </a:p>
        </p:txBody>
      </p:sp>
    </p:spTree>
    <p:extLst>
      <p:ext uri="{BB962C8B-B14F-4D97-AF65-F5344CB8AC3E}">
        <p14:creationId xmlns:p14="http://schemas.microsoft.com/office/powerpoint/2010/main" val="1043542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A521341-850D-40E1-BB3D-87946DC9B06D}" type="slidenum">
              <a:rPr lang="en-GB" smtClean="0"/>
              <a:t>9</a:t>
            </a:fld>
            <a:endParaRPr lang="en-GB"/>
          </a:p>
        </p:txBody>
      </p:sp>
    </p:spTree>
    <p:extLst>
      <p:ext uri="{BB962C8B-B14F-4D97-AF65-F5344CB8AC3E}">
        <p14:creationId xmlns:p14="http://schemas.microsoft.com/office/powerpoint/2010/main" val="10007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t-m-652-learning-through-play-display-banner" TargetMode="External"/><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hyperlink" Target="https://www.twinkl.co.uk/resource/school-readiness-poster-t-tp-69735" TargetMode="Externa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cfe2-t-2547876-outdoor-learning-pupil-planning-powerpoint"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t-m-652-learning-through-play-display-banner" TargetMode="External"/><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hyperlink" Target="https://www.twinkl.co.uk/resource/school-readiness-poster-t-tp-69735" TargetMode="Externa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8" name="Rectangle 7">
            <a:hlinkClick r:id="rId5"/>
          </p:cNvPr>
          <p:cNvSpPr/>
          <p:nvPr userDrawn="1"/>
        </p:nvSpPr>
        <p:spPr>
          <a:xfrm>
            <a:off x="3945699" y="5561814"/>
            <a:ext cx="1177446" cy="634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
        <p:nvSpPr>
          <p:cNvPr id="5" name="Rounded Rectangle 4"/>
          <p:cNvSpPr/>
          <p:nvPr userDrawn="1"/>
        </p:nvSpPr>
        <p:spPr bwMode="auto">
          <a:xfrm>
            <a:off x="461962"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6" name="Rectangle 5">
            <a:hlinkClick r:id="rId4"/>
          </p:cNvPr>
          <p:cNvSpPr/>
          <p:nvPr userDrawn="1"/>
        </p:nvSpPr>
        <p:spPr>
          <a:xfrm>
            <a:off x="7828767" y="6675609"/>
            <a:ext cx="1315233" cy="158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6" name="Rectangle 5">
            <a:hlinkClick r:id="rId5"/>
          </p:cNvPr>
          <p:cNvSpPr/>
          <p:nvPr userDrawn="1"/>
        </p:nvSpPr>
        <p:spPr>
          <a:xfrm>
            <a:off x="3983277" y="3111844"/>
            <a:ext cx="1177446" cy="634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hyperlink" Target="mailto:headteacher@st-francisofassisi-pri.glasgow.sch.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2.jpe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s://theimaginationtree.com/40-fine-motor-skills-activities-for-ki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C0D7FCB4-5ED0-3940-AE0A-D86110556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559" y="4588762"/>
            <a:ext cx="2127433" cy="1797247"/>
          </a:xfrm>
          <a:prstGeom prst="rect">
            <a:avLst/>
          </a:prstGeom>
        </p:spPr>
      </p:pic>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60764" y="1176535"/>
            <a:ext cx="4541077" cy="1147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Roboto" panose="02000000000000000000" pitchFamily="2" charset="0"/>
                <a:ea typeface="Roboto" panose="02000000000000000000" pitchFamily="2" charset="0"/>
              </a:rPr>
              <a:t>Spending time having fun experiences with your child is a fantastic way to develop their skills. Here are some easy ideas to try:</a:t>
            </a:r>
          </a:p>
        </p:txBody>
      </p:sp>
      <p:sp>
        <p:nvSpPr>
          <p:cNvPr id="16" name="Rectangle 15"/>
          <p:cNvSpPr/>
          <p:nvPr/>
        </p:nvSpPr>
        <p:spPr>
          <a:xfrm>
            <a:off x="6124749" y="549275"/>
            <a:ext cx="2479495" cy="5759450"/>
          </a:xfrm>
          <a:prstGeom prst="rect">
            <a:avLst/>
          </a:prstGeom>
          <a:solidFill>
            <a:srgbClr val="B9D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0"/>
          <p:cNvSpPr>
            <a:spLocks noGrp="1"/>
          </p:cNvSpPr>
          <p:nvPr>
            <p:ph type="title" idx="4294967295"/>
          </p:nvPr>
        </p:nvSpPr>
        <p:spPr>
          <a:xfrm>
            <a:off x="-201336" y="451389"/>
            <a:ext cx="4100513" cy="993775"/>
          </a:xfrm>
        </p:spPr>
        <p:txBody>
          <a:bodyPr>
            <a:normAutofit fontScale="90000"/>
          </a:bodyPr>
          <a:lstStyle/>
          <a:p>
            <a:r>
              <a:rPr lang="en-US" sz="3600" dirty="0">
                <a:latin typeface="Roboto" panose="02000000000000000000" pitchFamily="2" charset="0"/>
                <a:ea typeface="Roboto" panose="02000000000000000000" pitchFamily="2" charset="0"/>
              </a:rPr>
              <a:t>Experiences</a:t>
            </a:r>
            <a:endParaRPr lang="en-GB" sz="3600" dirty="0">
              <a:solidFill>
                <a:schemeClr val="bg2"/>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1386" t="21698" r="30548" b="11304"/>
          <a:stretch/>
        </p:blipFill>
        <p:spPr>
          <a:xfrm>
            <a:off x="5922628" y="549275"/>
            <a:ext cx="2474348" cy="5543549"/>
          </a:xfrm>
          <a:prstGeom prst="rect">
            <a:avLst/>
          </a:prstGeom>
        </p:spPr>
      </p:pic>
      <p:sp>
        <p:nvSpPr>
          <p:cNvPr id="10" name="TextBox 9"/>
          <p:cNvSpPr txBox="1"/>
          <p:nvPr/>
        </p:nvSpPr>
        <p:spPr>
          <a:xfrm>
            <a:off x="1157680" y="2229674"/>
            <a:ext cx="4764947" cy="3816429"/>
          </a:xfrm>
          <a:prstGeom prst="rect">
            <a:avLst/>
          </a:prstGeom>
          <a:noFill/>
        </p:spPr>
        <p:txBody>
          <a:bodyPr wrap="square" rtlCol="0">
            <a:spAutoFit/>
          </a:bodyPr>
          <a:lstStyle/>
          <a:p>
            <a:r>
              <a:rPr lang="en-GB" sz="1600" dirty="0">
                <a:latin typeface="Roboto" panose="02000000000000000000" pitchFamily="2" charset="0"/>
                <a:ea typeface="Roboto" panose="02000000000000000000" pitchFamily="2" charset="0"/>
              </a:rPr>
              <a:t>Join the online library and share books with your child.</a:t>
            </a:r>
          </a:p>
          <a:p>
            <a:endParaRPr lang="en-GB" sz="1600" dirty="0">
              <a:latin typeface="Roboto" panose="02000000000000000000" pitchFamily="2" charset="0"/>
              <a:ea typeface="Roboto" panose="02000000000000000000" pitchFamily="2" charset="0"/>
            </a:endParaRPr>
          </a:p>
          <a:p>
            <a:r>
              <a:rPr lang="en-GB" sz="1600" dirty="0">
                <a:latin typeface="Roboto" panose="02000000000000000000" pitchFamily="2" charset="0"/>
                <a:ea typeface="Roboto" panose="02000000000000000000" pitchFamily="2" charset="0"/>
              </a:rPr>
              <a:t>Play games like dominoes or snap to develop counting and matching skills.</a:t>
            </a:r>
          </a:p>
          <a:p>
            <a:endParaRPr lang="en-GB" sz="1600" dirty="0">
              <a:latin typeface="Roboto" panose="02000000000000000000" pitchFamily="2" charset="0"/>
              <a:ea typeface="Roboto" panose="02000000000000000000" pitchFamily="2" charset="0"/>
            </a:endParaRPr>
          </a:p>
          <a:p>
            <a:r>
              <a:rPr lang="en-GB" sz="1600" dirty="0">
                <a:latin typeface="Roboto" panose="02000000000000000000" pitchFamily="2" charset="0"/>
                <a:ea typeface="Roboto" panose="02000000000000000000" pitchFamily="2" charset="0"/>
              </a:rPr>
              <a:t>Get your child to help you write a shopping list and take them to buy the items at the shops.</a:t>
            </a:r>
          </a:p>
          <a:p>
            <a:endParaRPr lang="en-GB" sz="1600" dirty="0">
              <a:latin typeface="Roboto" panose="02000000000000000000" pitchFamily="2" charset="0"/>
              <a:ea typeface="Roboto" panose="02000000000000000000" pitchFamily="2" charset="0"/>
            </a:endParaRPr>
          </a:p>
          <a:p>
            <a:r>
              <a:rPr lang="en-GB" sz="1600" dirty="0">
                <a:latin typeface="Roboto" panose="02000000000000000000" pitchFamily="2" charset="0"/>
                <a:ea typeface="Roboto" panose="02000000000000000000" pitchFamily="2" charset="0"/>
              </a:rPr>
              <a:t>Make your own book using cut-outs from old magazines and catalogues.</a:t>
            </a:r>
          </a:p>
          <a:p>
            <a:endParaRPr lang="en-GB" sz="1600" dirty="0">
              <a:latin typeface="Roboto" panose="02000000000000000000" pitchFamily="2" charset="0"/>
              <a:ea typeface="Roboto" panose="02000000000000000000" pitchFamily="2" charset="0"/>
            </a:endParaRPr>
          </a:p>
          <a:p>
            <a:endParaRPr lang="en-GB" sz="1600" dirty="0">
              <a:latin typeface="Roboto" panose="02000000000000000000" pitchFamily="2" charset="0"/>
              <a:ea typeface="Roboto" panose="02000000000000000000" pitchFamily="2" charset="0"/>
            </a:endParaRPr>
          </a:p>
          <a:p>
            <a:r>
              <a:rPr lang="en-GB" sz="1600" dirty="0">
                <a:latin typeface="Roboto" panose="02000000000000000000" pitchFamily="2" charset="0"/>
                <a:ea typeface="Roboto" panose="02000000000000000000" pitchFamily="2" charset="0"/>
              </a:rPr>
              <a:t>Make playdough by following a simple recipe.</a:t>
            </a:r>
          </a:p>
          <a:p>
            <a:endParaRPr lang="en-GB" dirty="0"/>
          </a:p>
        </p:txBody>
      </p:sp>
      <p:sp>
        <p:nvSpPr>
          <p:cNvPr id="11" name="Oval 10"/>
          <p:cNvSpPr/>
          <p:nvPr/>
        </p:nvSpPr>
        <p:spPr>
          <a:xfrm>
            <a:off x="757779" y="2254841"/>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754540" y="2752502"/>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57384" y="3479649"/>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64039" y="4202671"/>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51767" y="5650847"/>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7831" r="29135"/>
          <a:stretch/>
        </p:blipFill>
        <p:spPr>
          <a:xfrm>
            <a:off x="5922626" y="517182"/>
            <a:ext cx="2681618" cy="5607733"/>
          </a:xfrm>
          <a:prstGeom prst="rect">
            <a:avLst/>
          </a:prstGeom>
        </p:spPr>
      </p:pic>
    </p:spTree>
    <p:extLst>
      <p:ext uri="{BB962C8B-B14F-4D97-AF65-F5344CB8AC3E}">
        <p14:creationId xmlns:p14="http://schemas.microsoft.com/office/powerpoint/2010/main" val="95819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947589" y="2347585"/>
            <a:ext cx="7248821" cy="3970318"/>
          </a:xfrm>
          <a:prstGeom prst="rect">
            <a:avLst/>
          </a:prstGeom>
        </p:spPr>
        <p:txBody>
          <a:bodyPr wrap="square">
            <a:spAutoFit/>
          </a:bodyPr>
          <a:lstStyle/>
          <a:p>
            <a:pPr algn="ctr"/>
            <a:r>
              <a:rPr lang="en-GB" altLang="en-US" dirty="0">
                <a:solidFill>
                  <a:srgbClr val="333333"/>
                </a:solidFill>
                <a:latin typeface="Calibri" panose="020F0502020204030204" pitchFamily="34" charset="0"/>
                <a:cs typeface="Calibri" panose="020F0502020204030204" pitchFamily="34" charset="0"/>
              </a:rPr>
              <a:t>If you have any questions relating to your child starting school, please contact the Head Teacher who will be happy to speak with you and answer any questions.</a:t>
            </a:r>
          </a:p>
          <a:p>
            <a:pPr algn="ctr"/>
            <a:endParaRPr lang="en-GB" altLang="en-US" dirty="0">
              <a:solidFill>
                <a:srgbClr val="333333"/>
              </a:solidFill>
              <a:latin typeface="Calibri" panose="020F0502020204030204" pitchFamily="34" charset="0"/>
              <a:cs typeface="Calibri" panose="020F0502020204030204" pitchFamily="34" charset="0"/>
            </a:endParaRPr>
          </a:p>
          <a:p>
            <a:pPr algn="ctr"/>
            <a:r>
              <a:rPr lang="en-GB" altLang="en-US" dirty="0">
                <a:solidFill>
                  <a:srgbClr val="333333"/>
                </a:solidFill>
                <a:latin typeface="Calibri" panose="020F0502020204030204" pitchFamily="34" charset="0"/>
                <a:cs typeface="Calibri" panose="020F0502020204030204" pitchFamily="34" charset="0"/>
              </a:rPr>
              <a:t>Mrs Isobel Padden </a:t>
            </a:r>
          </a:p>
          <a:p>
            <a:pPr algn="ctr"/>
            <a:endParaRPr lang="en-GB" altLang="en-US" dirty="0">
              <a:solidFill>
                <a:srgbClr val="333333"/>
              </a:solidFill>
              <a:latin typeface="Calibri" panose="020F0502020204030204" pitchFamily="34" charset="0"/>
              <a:cs typeface="Calibri" panose="020F0502020204030204" pitchFamily="34" charset="0"/>
            </a:endParaRPr>
          </a:p>
          <a:p>
            <a:pPr algn="ctr"/>
            <a:r>
              <a:rPr lang="en-GB" altLang="en-US" dirty="0">
                <a:solidFill>
                  <a:srgbClr val="333333"/>
                </a:solidFill>
                <a:latin typeface="Calibri" panose="020F0502020204030204" pitchFamily="34" charset="0"/>
                <a:cs typeface="Calibri" panose="020F0502020204030204" pitchFamily="34" charset="0"/>
              </a:rPr>
              <a:t>@stfrancisoa</a:t>
            </a:r>
          </a:p>
          <a:p>
            <a:pPr algn="l"/>
            <a:endParaRPr lang="en-GB" dirty="0">
              <a:latin typeface="Roboto" panose="02000000000000000000" pitchFamily="2" charset="0"/>
              <a:ea typeface="Roboto" panose="02000000000000000000" pitchFamily="2" charset="0"/>
            </a:endParaRPr>
          </a:p>
          <a:p>
            <a:pPr algn="l"/>
            <a:r>
              <a:rPr lang="en-GB" sz="1800" dirty="0">
                <a:solidFill>
                  <a:srgbClr val="00497E"/>
                </a:solidFill>
                <a:latin typeface="SegoeUI"/>
                <a:hlinkClick r:id="rId3"/>
              </a:rPr>
              <a:t>                        </a:t>
            </a:r>
            <a:r>
              <a:rPr lang="en-US" sz="1800" dirty="0">
                <a:solidFill>
                  <a:srgbClr val="00497E"/>
                </a:solidFill>
                <a:latin typeface="SegoeUI"/>
                <a:hlinkClick r:id="rId3"/>
              </a:rPr>
              <a:t>headteacher@st-francisofassisi-pri.glasg</a:t>
            </a:r>
            <a:r>
              <a:rPr lang="en-GB" sz="1800" dirty="0" err="1">
                <a:solidFill>
                  <a:srgbClr val="00497E"/>
                </a:solidFill>
                <a:latin typeface="SegoeUI"/>
                <a:hlinkClick r:id="rId3"/>
              </a:rPr>
              <a:t>ow.sch.uk</a:t>
            </a:r>
            <a:endParaRPr lang="en-GB" sz="1800" dirty="0">
              <a:solidFill>
                <a:srgbClr val="00497E"/>
              </a:solidFill>
              <a:latin typeface="SegoeUI"/>
            </a:endParaRPr>
          </a:p>
          <a:p>
            <a:pPr algn="l"/>
            <a:endParaRPr lang="en-GB" dirty="0">
              <a:solidFill>
                <a:srgbClr val="00497E"/>
              </a:solidFill>
              <a:latin typeface="SegoeUI"/>
            </a:endParaRPr>
          </a:p>
          <a:p>
            <a:pPr algn="l"/>
            <a:endParaRPr lang="en-GB" sz="1800" dirty="0">
              <a:solidFill>
                <a:srgbClr val="00497E"/>
              </a:solidFill>
              <a:latin typeface="SegoeUI"/>
            </a:endParaRPr>
          </a:p>
          <a:p>
            <a:pPr algn="l"/>
            <a:r>
              <a:rPr lang="en-GB" dirty="0">
                <a:solidFill>
                  <a:srgbClr val="00497E"/>
                </a:solidFill>
                <a:latin typeface="SegoeUI"/>
              </a:rPr>
              <a:t>                                                          0141 773 2052</a:t>
            </a:r>
            <a:endParaRPr lang="en-GB" sz="1800" dirty="0">
              <a:solidFill>
                <a:srgbClr val="00497E"/>
              </a:solidFill>
              <a:latin typeface="SegoeUI"/>
            </a:endParaRPr>
          </a:p>
          <a:p>
            <a:pPr algn="l"/>
            <a:endParaRPr lang="en-GB" dirty="0">
              <a:solidFill>
                <a:srgbClr val="00497E"/>
              </a:solidFill>
              <a:latin typeface="SegoeUI"/>
              <a:ea typeface="Roboto" panose="02000000000000000000" pitchFamily="2" charset="0"/>
            </a:endParaRPr>
          </a:p>
          <a:p>
            <a:pPr algn="l"/>
            <a:endParaRPr lang="en-GB" dirty="0">
              <a:latin typeface="Roboto" panose="02000000000000000000" pitchFamily="2" charset="0"/>
              <a:ea typeface="Roboto" panose="02000000000000000000" pitchFamily="2"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30607" b="52554"/>
          <a:stretch/>
        </p:blipFill>
        <p:spPr>
          <a:xfrm>
            <a:off x="755650" y="549275"/>
            <a:ext cx="7632700" cy="856831"/>
          </a:xfrm>
          <a:prstGeom prst="rect">
            <a:avLst/>
          </a:prstGeom>
        </p:spPr>
      </p:pic>
      <p:pic>
        <p:nvPicPr>
          <p:cNvPr id="3" name="Picture 3">
            <a:extLst>
              <a:ext uri="{FF2B5EF4-FFF2-40B4-BE49-F238E27FC236}">
                <a16:creationId xmlns:a16="http://schemas.microsoft.com/office/drawing/2014/main" id="{0058989F-39EF-AF4A-A86B-5B5DF87CA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9728" y="5107998"/>
            <a:ext cx="1270000" cy="1270000"/>
          </a:xfrm>
          <a:prstGeom prst="rect">
            <a:avLst/>
          </a:prstGeom>
        </p:spPr>
      </p:pic>
      <p:pic>
        <p:nvPicPr>
          <p:cNvPr id="8" name="Picture 3">
            <a:extLst>
              <a:ext uri="{FF2B5EF4-FFF2-40B4-BE49-F238E27FC236}">
                <a16:creationId xmlns:a16="http://schemas.microsoft.com/office/drawing/2014/main" id="{A6B57FBF-0415-7B49-8050-54F256181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5219" y="5107998"/>
            <a:ext cx="1270000" cy="1270000"/>
          </a:xfrm>
          <a:prstGeom prst="rect">
            <a:avLst/>
          </a:prstGeom>
        </p:spPr>
      </p:pic>
    </p:spTree>
    <p:extLst>
      <p:ext uri="{BB962C8B-B14F-4D97-AF65-F5344CB8AC3E}">
        <p14:creationId xmlns:p14="http://schemas.microsoft.com/office/powerpoint/2010/main" val="578321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801E69B-C99E-134C-8A67-A743DD893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8992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4E592B1-B5ED-FA44-BE66-DB8F405E9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5" y="404092"/>
            <a:ext cx="8243455" cy="5980544"/>
          </a:xfrm>
          <a:prstGeom prst="rect">
            <a:avLst/>
          </a:prstGeom>
        </p:spPr>
      </p:pic>
    </p:spTree>
    <p:extLst>
      <p:ext uri="{BB962C8B-B14F-4D97-AF65-F5344CB8AC3E}">
        <p14:creationId xmlns:p14="http://schemas.microsoft.com/office/powerpoint/2010/main" val="1812453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BD56AEC6-0463-4E49-97F1-A057FA456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676" y="-1"/>
            <a:ext cx="4344324" cy="3601869"/>
          </a:xfrm>
          <a:prstGeom prst="rect">
            <a:avLst/>
          </a:prstGeom>
        </p:spPr>
      </p:pic>
      <p:pic>
        <p:nvPicPr>
          <p:cNvPr id="7" name="Picture 7">
            <a:extLst>
              <a:ext uri="{FF2B5EF4-FFF2-40B4-BE49-F238E27FC236}">
                <a16:creationId xmlns:a16="http://schemas.microsoft.com/office/drawing/2014/main" id="{AF51FF25-D6A1-F646-845D-3730643A6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43" y="3094182"/>
            <a:ext cx="5200650" cy="3901440"/>
          </a:xfrm>
          <a:prstGeom prst="rect">
            <a:avLst/>
          </a:prstGeom>
        </p:spPr>
      </p:pic>
      <p:pic>
        <p:nvPicPr>
          <p:cNvPr id="9" name="Picture 9">
            <a:extLst>
              <a:ext uri="{FF2B5EF4-FFF2-40B4-BE49-F238E27FC236}">
                <a16:creationId xmlns:a16="http://schemas.microsoft.com/office/drawing/2014/main" id="{D82FAD09-4C44-1041-A47F-5B6FAD62E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143" y="0"/>
            <a:ext cx="5200650" cy="3901440"/>
          </a:xfrm>
          <a:prstGeom prst="rect">
            <a:avLst/>
          </a:prstGeom>
        </p:spPr>
      </p:pic>
      <p:pic>
        <p:nvPicPr>
          <p:cNvPr id="15" name="Picture 15">
            <a:extLst>
              <a:ext uri="{FF2B5EF4-FFF2-40B4-BE49-F238E27FC236}">
                <a16:creationId xmlns:a16="http://schemas.microsoft.com/office/drawing/2014/main" id="{15BACD93-18B1-0846-89F3-77844499BC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8925" y="3601879"/>
            <a:ext cx="4275076" cy="3497031"/>
          </a:xfrm>
          <a:prstGeom prst="rect">
            <a:avLst/>
          </a:prstGeom>
        </p:spPr>
      </p:pic>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9750" y="549276"/>
            <a:ext cx="8064500" cy="2344926"/>
          </a:xfrm>
          <a:prstGeom prst="rect">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AB3D2"/>
              </a:solidFill>
            </a:endParaRPr>
          </a:p>
        </p:txBody>
      </p:sp>
      <p:sp>
        <p:nvSpPr>
          <p:cNvPr id="6" name="Rectangle 5"/>
          <p:cNvSpPr/>
          <p:nvPr/>
        </p:nvSpPr>
        <p:spPr>
          <a:xfrm>
            <a:off x="1073424" y="3577561"/>
            <a:ext cx="7248821" cy="2000548"/>
          </a:xfrm>
          <a:prstGeom prst="rect">
            <a:avLst/>
          </a:prstGeom>
        </p:spPr>
        <p:txBody>
          <a:bodyPr wrap="square">
            <a:spAutoFit/>
          </a:bodyPr>
          <a:lstStyle/>
          <a:p>
            <a:r>
              <a:rPr lang="en-GB" dirty="0">
                <a:latin typeface="Roboto" panose="02000000000000000000" pitchFamily="2" charset="0"/>
                <a:ea typeface="Roboto" panose="02000000000000000000" pitchFamily="2" charset="0"/>
              </a:rPr>
              <a:t>Starting school is an important step in your child’s life. </a:t>
            </a:r>
          </a:p>
          <a:p>
            <a:endParaRPr lang="en-GB" dirty="0">
              <a:latin typeface="Roboto" panose="02000000000000000000" pitchFamily="2" charset="0"/>
              <a:ea typeface="Roboto" panose="02000000000000000000" pitchFamily="2" charset="0"/>
            </a:endParaRPr>
          </a:p>
          <a:p>
            <a:r>
              <a:rPr lang="en-GB" dirty="0">
                <a:latin typeface="Roboto" panose="02000000000000000000" pitchFamily="2" charset="0"/>
                <a:ea typeface="Roboto" panose="02000000000000000000" pitchFamily="2" charset="0"/>
              </a:rPr>
              <a:t>Although this is an exciting time for you and your child, it is normal to feel nervous. </a:t>
            </a:r>
          </a:p>
          <a:p>
            <a:endParaRPr lang="en-GB" dirty="0">
              <a:latin typeface="Roboto" panose="02000000000000000000" pitchFamily="2" charset="0"/>
              <a:ea typeface="Roboto" panose="02000000000000000000" pitchFamily="2" charset="0"/>
            </a:endParaRPr>
          </a:p>
          <a:p>
            <a:r>
              <a:rPr lang="en-GB" dirty="0">
                <a:latin typeface="Roboto" panose="02000000000000000000" pitchFamily="2" charset="0"/>
                <a:ea typeface="Roboto" panose="02000000000000000000" pitchFamily="2" charset="0"/>
              </a:rPr>
              <a:t>There are many ways to support your child as they start Primary 1.</a:t>
            </a:r>
          </a:p>
          <a:p>
            <a:endParaRPr lang="en-US" sz="1600" dirty="0">
              <a:latin typeface="Roboto" panose="02000000000000000000" pitchFamily="2" charset="0"/>
              <a:ea typeface="Roboto" panose="02000000000000000000" pitchFamily="2" charset="0"/>
            </a:endParaRPr>
          </a:p>
        </p:txBody>
      </p:sp>
      <p:sp>
        <p:nvSpPr>
          <p:cNvPr id="7" name="Oval 6"/>
          <p:cNvSpPr/>
          <p:nvPr/>
        </p:nvSpPr>
        <p:spPr>
          <a:xfrm>
            <a:off x="759177" y="3609333"/>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759177" y="4176311"/>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60574" y="4960338"/>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40027" r="934" b="25002"/>
          <a:stretch/>
        </p:blipFill>
        <p:spPr>
          <a:xfrm>
            <a:off x="755649" y="1174974"/>
            <a:ext cx="7632700" cy="193820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266" t="59001" r="7615" b="7682"/>
          <a:stretch/>
        </p:blipFill>
        <p:spPr>
          <a:xfrm>
            <a:off x="755648" y="1146189"/>
            <a:ext cx="7692065" cy="2209408"/>
          </a:xfrm>
          <a:prstGeom prst="rect">
            <a:avLst/>
          </a:prstGeom>
        </p:spPr>
      </p:pic>
    </p:spTree>
    <p:extLst>
      <p:ext uri="{BB962C8B-B14F-4D97-AF65-F5344CB8AC3E}">
        <p14:creationId xmlns:p14="http://schemas.microsoft.com/office/powerpoint/2010/main" val="2813952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139529" y="2965878"/>
            <a:ext cx="7248821" cy="3108543"/>
          </a:xfrm>
          <a:prstGeom prst="rect">
            <a:avLst/>
          </a:prstGeom>
        </p:spPr>
        <p:txBody>
          <a:bodyPr wrap="square">
            <a:spAutoFit/>
          </a:bodyPr>
          <a:lstStyle/>
          <a:p>
            <a:r>
              <a:rPr lang="en-GB" dirty="0">
                <a:latin typeface="Roboto" panose="02000000000000000000" pitchFamily="2" charset="0"/>
                <a:ea typeface="Roboto" panose="02000000000000000000" pitchFamily="2" charset="0"/>
              </a:rPr>
              <a:t>Children all learn and develop at their own pace. Just as babies and toddlers vary in the age that they learn to walk, children will develop literacy and numeracy skills at different ages. </a:t>
            </a:r>
          </a:p>
          <a:p>
            <a:endParaRPr lang="en-GB" dirty="0">
              <a:latin typeface="Roboto" panose="02000000000000000000" pitchFamily="2" charset="0"/>
              <a:ea typeface="Roboto" panose="02000000000000000000" pitchFamily="2" charset="0"/>
            </a:endParaRPr>
          </a:p>
          <a:p>
            <a:r>
              <a:rPr lang="en-GB" dirty="0">
                <a:solidFill>
                  <a:prstClr val="black"/>
                </a:solidFill>
                <a:latin typeface="Roboto" panose="02000000000000000000" pitchFamily="2" charset="0"/>
                <a:ea typeface="Roboto" panose="02000000000000000000" pitchFamily="2" charset="0"/>
              </a:rPr>
              <a:t>Try not to compare your child to their peers. Remember that learning is a journey rather than a race. </a:t>
            </a:r>
          </a:p>
          <a:p>
            <a:endParaRPr lang="en-GB" dirty="0">
              <a:solidFill>
                <a:prstClr val="black"/>
              </a:solidFill>
              <a:latin typeface="Roboto" panose="02000000000000000000" pitchFamily="2" charset="0"/>
              <a:ea typeface="Roboto" panose="02000000000000000000" pitchFamily="2" charset="0"/>
            </a:endParaRPr>
          </a:p>
          <a:p>
            <a:endParaRPr lang="en-GB" dirty="0">
              <a:solidFill>
                <a:prstClr val="black"/>
              </a:solidFill>
              <a:latin typeface="Roboto" panose="02000000000000000000" pitchFamily="2" charset="0"/>
              <a:ea typeface="Roboto" panose="02000000000000000000" pitchFamily="2" charset="0"/>
            </a:endParaRPr>
          </a:p>
          <a:p>
            <a:r>
              <a:rPr lang="en-GB" dirty="0">
                <a:solidFill>
                  <a:prstClr val="black"/>
                </a:solidFill>
                <a:latin typeface="Roboto" panose="02000000000000000000" pitchFamily="2" charset="0"/>
                <a:ea typeface="Roboto" panose="02000000000000000000" pitchFamily="2" charset="0"/>
              </a:rPr>
              <a:t>We are a school family who are here to help support each other the best we can. Communication is key to help this. </a:t>
            </a:r>
          </a:p>
          <a:p>
            <a:endParaRPr lang="en-GB" sz="1600" dirty="0">
              <a:latin typeface="Roboto" panose="02000000000000000000" pitchFamily="2" charset="0"/>
              <a:ea typeface="Roboto" panose="02000000000000000000" pitchFamily="2" charset="0"/>
            </a:endParaRPr>
          </a:p>
        </p:txBody>
      </p:sp>
      <p:sp>
        <p:nvSpPr>
          <p:cNvPr id="16" name="Oval 15"/>
          <p:cNvSpPr/>
          <p:nvPr/>
        </p:nvSpPr>
        <p:spPr>
          <a:xfrm>
            <a:off x="755645" y="3006880"/>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0607" b="52554"/>
          <a:stretch/>
        </p:blipFill>
        <p:spPr>
          <a:xfrm>
            <a:off x="755650" y="549275"/>
            <a:ext cx="7632700" cy="85683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3103" b="60058"/>
          <a:stretch/>
        </p:blipFill>
        <p:spPr>
          <a:xfrm>
            <a:off x="755650" y="549275"/>
            <a:ext cx="7632700" cy="856832"/>
          </a:xfrm>
          <a:prstGeom prst="rect">
            <a:avLst/>
          </a:prstGeom>
        </p:spPr>
      </p:pic>
      <p:sp>
        <p:nvSpPr>
          <p:cNvPr id="10" name="Oval 9"/>
          <p:cNvSpPr/>
          <p:nvPr/>
        </p:nvSpPr>
        <p:spPr>
          <a:xfrm>
            <a:off x="755645" y="4095354"/>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0466" t="54192" r="6063" b="31743"/>
          <a:stretch/>
        </p:blipFill>
        <p:spPr>
          <a:xfrm>
            <a:off x="755650" y="549274"/>
            <a:ext cx="7632700" cy="2219093"/>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40442" r="265" b="18586"/>
          <a:stretch/>
        </p:blipFill>
        <p:spPr>
          <a:xfrm>
            <a:off x="755650" y="549273"/>
            <a:ext cx="7632700" cy="2219094"/>
          </a:xfrm>
          <a:prstGeom prst="rect">
            <a:avLst/>
          </a:prstGeom>
        </p:spPr>
      </p:pic>
    </p:spTree>
    <p:extLst>
      <p:ext uri="{BB962C8B-B14F-4D97-AF65-F5344CB8AC3E}">
        <p14:creationId xmlns:p14="http://schemas.microsoft.com/office/powerpoint/2010/main" val="96278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9750" y="549276"/>
            <a:ext cx="8064500" cy="2344926"/>
          </a:xfrm>
          <a:prstGeom prst="rect">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073424" y="3577561"/>
            <a:ext cx="7248821" cy="2031325"/>
          </a:xfrm>
          <a:prstGeom prst="rect">
            <a:avLst/>
          </a:prstGeom>
        </p:spPr>
        <p:txBody>
          <a:bodyPr wrap="square">
            <a:spAutoFit/>
          </a:bodyPr>
          <a:lstStyle/>
          <a:p>
            <a:r>
              <a:rPr lang="en-GB" dirty="0">
                <a:solidFill>
                  <a:prstClr val="black"/>
                </a:solidFill>
                <a:latin typeface="Roboto" panose="02000000000000000000" pitchFamily="2" charset="0"/>
                <a:ea typeface="Roboto" panose="02000000000000000000" pitchFamily="2" charset="0"/>
              </a:rPr>
              <a:t>Teachers will not expect your child to be able to write or count accurately when they start school. </a:t>
            </a:r>
          </a:p>
          <a:p>
            <a:endParaRPr lang="en-GB" dirty="0">
              <a:solidFill>
                <a:prstClr val="black"/>
              </a:solidFill>
              <a:latin typeface="Roboto" panose="02000000000000000000" pitchFamily="2" charset="0"/>
              <a:ea typeface="Roboto" panose="02000000000000000000" pitchFamily="2" charset="0"/>
            </a:endParaRPr>
          </a:p>
          <a:p>
            <a:r>
              <a:rPr lang="en-GB" dirty="0">
                <a:solidFill>
                  <a:prstClr val="black"/>
                </a:solidFill>
                <a:latin typeface="Roboto" panose="02000000000000000000" pitchFamily="2" charset="0"/>
                <a:ea typeface="Roboto" panose="02000000000000000000" pitchFamily="2" charset="0"/>
              </a:rPr>
              <a:t>It is more important that your child is able to listen, follow instructions, share, take turns, communicate their needs and be independent than it is for them to be able to write their name or count to 20. </a:t>
            </a:r>
          </a:p>
        </p:txBody>
      </p:sp>
      <p:sp>
        <p:nvSpPr>
          <p:cNvPr id="7" name="Oval 6"/>
          <p:cNvSpPr/>
          <p:nvPr/>
        </p:nvSpPr>
        <p:spPr>
          <a:xfrm>
            <a:off x="759177" y="3617722"/>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60574" y="4440220"/>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40027" r="934" b="25002"/>
          <a:stretch/>
        </p:blipFill>
        <p:spPr>
          <a:xfrm>
            <a:off x="755649" y="1149807"/>
            <a:ext cx="7632700" cy="193820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41" t="31583" r="441" b="21137"/>
          <a:stretch/>
        </p:blipFill>
        <p:spPr>
          <a:xfrm>
            <a:off x="755648" y="906011"/>
            <a:ext cx="7632701" cy="2447114"/>
          </a:xfrm>
          <a:prstGeom prst="rect">
            <a:avLst/>
          </a:prstGeom>
        </p:spPr>
      </p:pic>
    </p:spTree>
    <p:extLst>
      <p:ext uri="{BB962C8B-B14F-4D97-AF65-F5344CB8AC3E}">
        <p14:creationId xmlns:p14="http://schemas.microsoft.com/office/powerpoint/2010/main" val="1696891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139529" y="2965878"/>
            <a:ext cx="7248821" cy="2831544"/>
          </a:xfrm>
          <a:prstGeom prst="rect">
            <a:avLst/>
          </a:prstGeom>
        </p:spPr>
        <p:txBody>
          <a:bodyPr wrap="square">
            <a:spAutoFit/>
          </a:bodyPr>
          <a:lstStyle/>
          <a:p>
            <a:r>
              <a:rPr lang="en-GB" dirty="0">
                <a:latin typeface="Roboto" panose="02000000000000000000" pitchFamily="2" charset="0"/>
                <a:ea typeface="Roboto" panose="02000000000000000000" pitchFamily="2" charset="0"/>
              </a:rPr>
              <a:t>To effectively support your child starting school, you can help them to develop their self-help skills, social skills, communication skills and motor skills. </a:t>
            </a:r>
          </a:p>
          <a:p>
            <a:endParaRPr lang="en-GB" dirty="0">
              <a:latin typeface="Roboto" panose="02000000000000000000" pitchFamily="2" charset="0"/>
              <a:ea typeface="Roboto" panose="02000000000000000000" pitchFamily="2" charset="0"/>
            </a:endParaRPr>
          </a:p>
          <a:p>
            <a:r>
              <a:rPr lang="en-GB" dirty="0">
                <a:latin typeface="Roboto" panose="02000000000000000000" pitchFamily="2" charset="0"/>
                <a:ea typeface="Roboto" panose="02000000000000000000" pitchFamily="2" charset="0"/>
              </a:rPr>
              <a:t>This will enable your child to be independent in class and ready </a:t>
            </a:r>
            <a:br>
              <a:rPr lang="en-GB" dirty="0">
                <a:latin typeface="Roboto" panose="02000000000000000000" pitchFamily="2" charset="0"/>
                <a:ea typeface="Roboto" panose="02000000000000000000" pitchFamily="2" charset="0"/>
              </a:rPr>
            </a:br>
            <a:r>
              <a:rPr lang="en-GB" dirty="0">
                <a:latin typeface="Roboto" panose="02000000000000000000" pitchFamily="2" charset="0"/>
                <a:ea typeface="Roboto" panose="02000000000000000000" pitchFamily="2" charset="0"/>
              </a:rPr>
              <a:t>to learn.</a:t>
            </a:r>
          </a:p>
          <a:p>
            <a:endParaRPr lang="en-GB" dirty="0">
              <a:latin typeface="Roboto" panose="02000000000000000000" pitchFamily="2" charset="0"/>
              <a:ea typeface="Roboto" panose="02000000000000000000" pitchFamily="2" charset="0"/>
            </a:endParaRPr>
          </a:p>
          <a:p>
            <a:r>
              <a:rPr lang="en-GB" dirty="0">
                <a:latin typeface="Roboto" panose="02000000000000000000" pitchFamily="2" charset="0"/>
                <a:ea typeface="Roboto" panose="02000000000000000000" pitchFamily="2" charset="0"/>
              </a:rPr>
              <a:t>*Singing nursery rhymes and reading to you child are wonderful ways to spark a love of learning and develop important skills* </a:t>
            </a:r>
          </a:p>
          <a:p>
            <a:endParaRPr lang="en-GB" sz="1600" dirty="0">
              <a:latin typeface="Roboto" panose="02000000000000000000" pitchFamily="2" charset="0"/>
              <a:ea typeface="Roboto" panose="02000000000000000000" pitchFamily="2" charset="0"/>
            </a:endParaRPr>
          </a:p>
        </p:txBody>
      </p:sp>
      <p:sp>
        <p:nvSpPr>
          <p:cNvPr id="16" name="Oval 15"/>
          <p:cNvSpPr/>
          <p:nvPr/>
        </p:nvSpPr>
        <p:spPr>
          <a:xfrm>
            <a:off x="755645" y="3006880"/>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0607" b="52554"/>
          <a:stretch/>
        </p:blipFill>
        <p:spPr>
          <a:xfrm>
            <a:off x="755650" y="549275"/>
            <a:ext cx="7632700" cy="85683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3103" b="60058"/>
          <a:stretch/>
        </p:blipFill>
        <p:spPr>
          <a:xfrm>
            <a:off x="755650" y="549275"/>
            <a:ext cx="7632700" cy="856832"/>
          </a:xfrm>
          <a:prstGeom prst="rect">
            <a:avLst/>
          </a:prstGeom>
        </p:spPr>
      </p:pic>
      <p:sp>
        <p:nvSpPr>
          <p:cNvPr id="10" name="Oval 9"/>
          <p:cNvSpPr/>
          <p:nvPr/>
        </p:nvSpPr>
        <p:spPr>
          <a:xfrm>
            <a:off x="755645" y="4095354"/>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0466" t="54192" r="6063" b="31743"/>
          <a:stretch/>
        </p:blipFill>
        <p:spPr>
          <a:xfrm>
            <a:off x="755650" y="549274"/>
            <a:ext cx="7632700" cy="2219093"/>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39616" b="16351"/>
          <a:stretch/>
        </p:blipFill>
        <p:spPr>
          <a:xfrm>
            <a:off x="755645" y="517437"/>
            <a:ext cx="7632705" cy="2326431"/>
          </a:xfrm>
          <a:prstGeom prst="rect">
            <a:avLst/>
          </a:prstGeom>
        </p:spPr>
      </p:pic>
    </p:spTree>
    <p:extLst>
      <p:ext uri="{BB962C8B-B14F-4D97-AF65-F5344CB8AC3E}">
        <p14:creationId xmlns:p14="http://schemas.microsoft.com/office/powerpoint/2010/main" val="905208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1" name="Title 20"/>
          <p:cNvSpPr>
            <a:spLocks noGrp="1"/>
          </p:cNvSpPr>
          <p:nvPr>
            <p:ph type="title" idx="4294967295"/>
          </p:nvPr>
        </p:nvSpPr>
        <p:spPr>
          <a:xfrm>
            <a:off x="782202" y="1509713"/>
            <a:ext cx="7606147" cy="530225"/>
          </a:xfrm>
        </p:spPr>
        <p:txBody>
          <a:bodyPr>
            <a:normAutofit fontScale="90000"/>
          </a:bodyPr>
          <a:lstStyle/>
          <a:p>
            <a:pPr algn="ctr"/>
            <a:r>
              <a:rPr lang="en-US" sz="3600" dirty="0">
                <a:latin typeface="Roboto" panose="02000000000000000000" pitchFamily="2" charset="0"/>
                <a:ea typeface="Roboto" panose="02000000000000000000" pitchFamily="2" charset="0"/>
              </a:rPr>
              <a:t>Self-Help Skills</a:t>
            </a:r>
            <a:endParaRPr lang="en-GB" sz="3600" dirty="0">
              <a:latin typeface="Roboto" panose="02000000000000000000" pitchFamily="2" charset="0"/>
              <a:ea typeface="Roboto" panose="02000000000000000000" pitchFamily="2" charset="0"/>
            </a:endParaRPr>
          </a:p>
        </p:txBody>
      </p:sp>
      <p:sp>
        <p:nvSpPr>
          <p:cNvPr id="2" name="Rectangle 1"/>
          <p:cNvSpPr/>
          <p:nvPr/>
        </p:nvSpPr>
        <p:spPr>
          <a:xfrm>
            <a:off x="1139529" y="2143756"/>
            <a:ext cx="7248821" cy="4678204"/>
          </a:xfrm>
          <a:prstGeom prst="rect">
            <a:avLst/>
          </a:prstGeom>
        </p:spPr>
        <p:txBody>
          <a:bodyPr wrap="square">
            <a:spAutoFit/>
          </a:bodyPr>
          <a:lstStyle/>
          <a:p>
            <a:r>
              <a:rPr lang="en-GB" dirty="0">
                <a:latin typeface="Roboto" panose="02000000000000000000" pitchFamily="2" charset="0"/>
                <a:ea typeface="Roboto" panose="02000000000000000000" pitchFamily="2" charset="0"/>
              </a:rPr>
              <a:t>Self-help skills are things like feeding and dressing independently. </a:t>
            </a:r>
          </a:p>
          <a:p>
            <a:r>
              <a:rPr lang="en-GB" dirty="0">
                <a:latin typeface="Roboto" panose="02000000000000000000" pitchFamily="2" charset="0"/>
                <a:ea typeface="Roboto" panose="02000000000000000000" pitchFamily="2" charset="0"/>
              </a:rPr>
              <a:t>You can support your child by practising:</a:t>
            </a:r>
          </a:p>
          <a:p>
            <a:endParaRPr lang="en-GB" dirty="0">
              <a:latin typeface="Roboto" panose="02000000000000000000" pitchFamily="2" charset="0"/>
              <a:ea typeface="Roboto" panose="02000000000000000000" pitchFamily="2" charset="0"/>
            </a:endParaRPr>
          </a:p>
          <a:p>
            <a:r>
              <a:rPr lang="en-GB" dirty="0">
                <a:latin typeface="Roboto" panose="02000000000000000000" pitchFamily="2" charset="0"/>
                <a:ea typeface="Roboto" panose="02000000000000000000" pitchFamily="2" charset="0"/>
              </a:rPr>
              <a:t>putting on, zipping up and taking off coats;</a:t>
            </a:r>
          </a:p>
          <a:p>
            <a:endParaRPr lang="en-GB" dirty="0">
              <a:latin typeface="Roboto" panose="02000000000000000000" pitchFamily="2" charset="0"/>
              <a:ea typeface="Roboto" panose="02000000000000000000" pitchFamily="2" charset="0"/>
            </a:endParaRPr>
          </a:p>
          <a:p>
            <a:r>
              <a:rPr lang="en-GB" dirty="0">
                <a:latin typeface="Roboto" panose="02000000000000000000" pitchFamily="2" charset="0"/>
                <a:ea typeface="Roboto" panose="02000000000000000000" pitchFamily="2" charset="0"/>
              </a:rPr>
              <a:t>putting on shoes;</a:t>
            </a:r>
          </a:p>
          <a:p>
            <a:endParaRPr lang="en-GB" dirty="0">
              <a:latin typeface="Roboto" panose="02000000000000000000" pitchFamily="2" charset="0"/>
              <a:ea typeface="Roboto" panose="02000000000000000000" pitchFamily="2" charset="0"/>
            </a:endParaRPr>
          </a:p>
          <a:p>
            <a:r>
              <a:rPr lang="en-GB" dirty="0">
                <a:latin typeface="Roboto" panose="02000000000000000000" pitchFamily="2" charset="0"/>
                <a:ea typeface="Roboto" panose="02000000000000000000" pitchFamily="2" charset="0"/>
              </a:rPr>
              <a:t>changing clothes for PE;</a:t>
            </a:r>
          </a:p>
          <a:p>
            <a:endParaRPr lang="en-GB" dirty="0">
              <a:latin typeface="Roboto" panose="02000000000000000000" pitchFamily="2" charset="0"/>
              <a:ea typeface="Roboto" panose="02000000000000000000" pitchFamily="2" charset="0"/>
            </a:endParaRPr>
          </a:p>
          <a:p>
            <a:r>
              <a:rPr lang="en-GB" dirty="0">
                <a:latin typeface="Roboto" panose="02000000000000000000" pitchFamily="2" charset="0"/>
                <a:ea typeface="Roboto" panose="02000000000000000000" pitchFamily="2" charset="0"/>
              </a:rPr>
              <a:t>using cutlery to eat independently;</a:t>
            </a:r>
          </a:p>
          <a:p>
            <a:endParaRPr lang="en-GB" dirty="0">
              <a:latin typeface="Roboto" panose="02000000000000000000" pitchFamily="2" charset="0"/>
              <a:ea typeface="Roboto" panose="02000000000000000000" pitchFamily="2" charset="0"/>
            </a:endParaRPr>
          </a:p>
          <a:p>
            <a:r>
              <a:rPr lang="en-GB" dirty="0">
                <a:latin typeface="Roboto" panose="02000000000000000000" pitchFamily="2" charset="0"/>
                <a:ea typeface="Roboto" panose="02000000000000000000" pitchFamily="2" charset="0"/>
              </a:rPr>
              <a:t>opening bottles and packets to eat snacks and packed lunches independently.</a:t>
            </a:r>
          </a:p>
          <a:p>
            <a:endParaRPr lang="en-GB" sz="1600" dirty="0">
              <a:latin typeface="Roboto" panose="02000000000000000000" pitchFamily="2" charset="0"/>
              <a:ea typeface="Roboto" panose="02000000000000000000" pitchFamily="2" charset="0"/>
            </a:endParaRPr>
          </a:p>
          <a:p>
            <a:r>
              <a:rPr lang="en-GB" sz="1600" dirty="0">
                <a:latin typeface="Roboto" panose="02000000000000000000" pitchFamily="2" charset="0"/>
                <a:ea typeface="Roboto" panose="02000000000000000000" pitchFamily="2" charset="0"/>
              </a:rPr>
              <a:t>*Also knowing that their teachers are in school to help and they should speak to us if they are upset. *</a:t>
            </a:r>
          </a:p>
          <a:p>
            <a:endParaRPr lang="en-GB" sz="1600" dirty="0">
              <a:latin typeface="Roboto" panose="02000000000000000000" pitchFamily="2" charset="0"/>
              <a:ea typeface="Roboto" panose="02000000000000000000" pitchFamily="2"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0607" b="52554"/>
          <a:stretch/>
        </p:blipFill>
        <p:spPr>
          <a:xfrm>
            <a:off x="755650" y="549275"/>
            <a:ext cx="7632700" cy="856831"/>
          </a:xfrm>
          <a:prstGeom prst="rect">
            <a:avLst/>
          </a:prstGeom>
        </p:spPr>
      </p:pic>
      <p:sp>
        <p:nvSpPr>
          <p:cNvPr id="10" name="Oval 9"/>
          <p:cNvSpPr/>
          <p:nvPr/>
        </p:nvSpPr>
        <p:spPr>
          <a:xfrm>
            <a:off x="755642" y="2996394"/>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755640" y="3561379"/>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p:cNvSpPr/>
          <p:nvPr/>
        </p:nvSpPr>
        <p:spPr>
          <a:xfrm>
            <a:off x="755650" y="4652775"/>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8494" t="64039" r="8035" b="21896"/>
          <a:stretch/>
        </p:blipFill>
        <p:spPr>
          <a:xfrm>
            <a:off x="755650" y="554811"/>
            <a:ext cx="7632700" cy="856832"/>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9284" t="54554" r="7244" b="31391"/>
          <a:stretch/>
        </p:blipFill>
        <p:spPr>
          <a:xfrm>
            <a:off x="755640" y="549276"/>
            <a:ext cx="7632709" cy="856830"/>
          </a:xfrm>
          <a:prstGeom prst="rect">
            <a:avLst/>
          </a:prstGeom>
        </p:spPr>
      </p:pic>
      <p:sp>
        <p:nvSpPr>
          <p:cNvPr id="13" name="Oval 12"/>
          <p:cNvSpPr/>
          <p:nvPr/>
        </p:nvSpPr>
        <p:spPr>
          <a:xfrm>
            <a:off x="755639" y="4090548"/>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p:cNvSpPr/>
          <p:nvPr/>
        </p:nvSpPr>
        <p:spPr>
          <a:xfrm>
            <a:off x="752124" y="5206613"/>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45974" b="35259"/>
          <a:stretch/>
        </p:blipFill>
        <p:spPr>
          <a:xfrm>
            <a:off x="752124" y="560504"/>
            <a:ext cx="7632699" cy="954957"/>
          </a:xfrm>
          <a:prstGeom prst="rect">
            <a:avLst/>
          </a:prstGeom>
        </p:spPr>
      </p:pic>
    </p:spTree>
    <p:extLst>
      <p:ext uri="{BB962C8B-B14F-4D97-AF65-F5344CB8AC3E}">
        <p14:creationId xmlns:p14="http://schemas.microsoft.com/office/powerpoint/2010/main" val="2189982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1" name="Title 20"/>
          <p:cNvSpPr>
            <a:spLocks noGrp="1"/>
          </p:cNvSpPr>
          <p:nvPr>
            <p:ph type="title" idx="4294967295"/>
          </p:nvPr>
        </p:nvSpPr>
        <p:spPr>
          <a:xfrm>
            <a:off x="755643" y="1648582"/>
            <a:ext cx="7632700" cy="400576"/>
          </a:xfrm>
        </p:spPr>
        <p:txBody>
          <a:bodyPr>
            <a:normAutofit fontScale="90000"/>
          </a:bodyPr>
          <a:lstStyle/>
          <a:p>
            <a:pPr algn="ctr"/>
            <a:r>
              <a:rPr lang="en-US" sz="3600" dirty="0">
                <a:latin typeface="Roboto" panose="02000000000000000000" pitchFamily="2" charset="0"/>
                <a:ea typeface="Roboto" panose="02000000000000000000" pitchFamily="2" charset="0"/>
              </a:rPr>
              <a:t>Social Skills</a:t>
            </a:r>
            <a:endParaRPr lang="en-GB" sz="3600" dirty="0">
              <a:latin typeface="Roboto" panose="02000000000000000000" pitchFamily="2" charset="0"/>
              <a:ea typeface="Roboto" panose="02000000000000000000" pitchFamily="2" charset="0"/>
            </a:endParaRPr>
          </a:p>
        </p:txBody>
      </p:sp>
      <p:sp>
        <p:nvSpPr>
          <p:cNvPr id="2" name="Rectangle 1"/>
          <p:cNvSpPr/>
          <p:nvPr/>
        </p:nvSpPr>
        <p:spPr>
          <a:xfrm>
            <a:off x="1139529" y="2042191"/>
            <a:ext cx="7248821" cy="3939540"/>
          </a:xfrm>
          <a:prstGeom prst="rect">
            <a:avLst/>
          </a:prstGeom>
        </p:spPr>
        <p:txBody>
          <a:bodyPr wrap="square">
            <a:spAutoFit/>
          </a:bodyPr>
          <a:lstStyle/>
          <a:p>
            <a:r>
              <a:rPr lang="en-US" dirty="0">
                <a:latin typeface="Roboto" panose="02000000000000000000" pitchFamily="2" charset="0"/>
                <a:ea typeface="Roboto" panose="02000000000000000000" pitchFamily="2" charset="0"/>
              </a:rPr>
              <a:t>Social skills are the skills we need to be able to communicate and interact effectively. </a:t>
            </a:r>
          </a:p>
          <a:p>
            <a:r>
              <a:rPr lang="en-US" dirty="0">
                <a:latin typeface="Roboto" panose="02000000000000000000" pitchFamily="2" charset="0"/>
                <a:ea typeface="Roboto" panose="02000000000000000000" pitchFamily="2" charset="0"/>
              </a:rPr>
              <a:t>You can support your child by </a:t>
            </a:r>
            <a:r>
              <a:rPr lang="en-US" dirty="0" err="1">
                <a:latin typeface="Roboto" panose="02000000000000000000" pitchFamily="2" charset="0"/>
                <a:ea typeface="Roboto" panose="02000000000000000000" pitchFamily="2" charset="0"/>
              </a:rPr>
              <a:t>practising</a:t>
            </a:r>
            <a:r>
              <a:rPr lang="en-US" dirty="0">
                <a:latin typeface="Roboto" panose="02000000000000000000" pitchFamily="2" charset="0"/>
                <a:ea typeface="Roboto" panose="02000000000000000000" pitchFamily="2" charset="0"/>
              </a:rPr>
              <a:t> their ability to:</a:t>
            </a:r>
          </a:p>
          <a:p>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share;</a:t>
            </a:r>
          </a:p>
          <a:p>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take turns;</a:t>
            </a:r>
          </a:p>
          <a:p>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work co-operatively;</a:t>
            </a:r>
          </a:p>
          <a:p>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listen; </a:t>
            </a:r>
          </a:p>
          <a:p>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follow instructions;</a:t>
            </a:r>
          </a:p>
          <a:p>
            <a:endParaRPr lang="en-GB" sz="1600" dirty="0">
              <a:latin typeface="Roboto" panose="02000000000000000000" pitchFamily="2" charset="0"/>
              <a:ea typeface="Roboto" panose="02000000000000000000" pitchFamily="2" charset="0"/>
            </a:endParaRPr>
          </a:p>
        </p:txBody>
      </p:sp>
      <p:sp>
        <p:nvSpPr>
          <p:cNvPr id="16" name="Oval 15"/>
          <p:cNvSpPr/>
          <p:nvPr/>
        </p:nvSpPr>
        <p:spPr>
          <a:xfrm>
            <a:off x="755642" y="3197560"/>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55650" y="3727322"/>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755643" y="4277885"/>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p:cNvSpPr/>
          <p:nvPr/>
        </p:nvSpPr>
        <p:spPr>
          <a:xfrm>
            <a:off x="755650" y="5345798"/>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8264" t="45983" r="8265" b="39952"/>
          <a:stretch/>
        </p:blipFill>
        <p:spPr>
          <a:xfrm>
            <a:off x="755650" y="549275"/>
            <a:ext cx="7632700" cy="801574"/>
          </a:xfrm>
          <a:prstGeom prst="rect">
            <a:avLst/>
          </a:prstGeom>
        </p:spPr>
      </p:pic>
      <p:sp>
        <p:nvSpPr>
          <p:cNvPr id="14" name="Oval 13"/>
          <p:cNvSpPr/>
          <p:nvPr/>
        </p:nvSpPr>
        <p:spPr>
          <a:xfrm>
            <a:off x="750734" y="4807647"/>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4999839" y="3143935"/>
            <a:ext cx="2293049" cy="1200329"/>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rPr>
              <a:t>use kind hands;</a:t>
            </a:r>
          </a:p>
          <a:p>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resolve conflicts.</a:t>
            </a:r>
          </a:p>
          <a:p>
            <a:endParaRPr lang="en-GB" dirty="0"/>
          </a:p>
        </p:txBody>
      </p:sp>
      <p:sp>
        <p:nvSpPr>
          <p:cNvPr id="15" name="Oval 14"/>
          <p:cNvSpPr/>
          <p:nvPr/>
        </p:nvSpPr>
        <p:spPr>
          <a:xfrm>
            <a:off x="4572000" y="3181356"/>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4583230" y="3727322"/>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3" t="45876" r="-63" b="36973"/>
          <a:stretch/>
        </p:blipFill>
        <p:spPr>
          <a:xfrm>
            <a:off x="755650" y="549275"/>
            <a:ext cx="7853516" cy="897971"/>
          </a:xfrm>
          <a:prstGeom prst="rect">
            <a:avLst/>
          </a:prstGeom>
        </p:spPr>
      </p:pic>
    </p:spTree>
    <p:extLst>
      <p:ext uri="{BB962C8B-B14F-4D97-AF65-F5344CB8AC3E}">
        <p14:creationId xmlns:p14="http://schemas.microsoft.com/office/powerpoint/2010/main" val="2457420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57779" y="1208801"/>
            <a:ext cx="5151076" cy="1124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Roboto" panose="02000000000000000000" pitchFamily="2" charset="0"/>
                <a:ea typeface="Roboto" panose="02000000000000000000" pitchFamily="2" charset="0"/>
              </a:rPr>
              <a:t>Communication skills are the skills we need to interact both verbally and non-verbally. </a:t>
            </a:r>
          </a:p>
          <a:p>
            <a:r>
              <a:rPr lang="en-US" sz="1600" dirty="0">
                <a:solidFill>
                  <a:schemeClr val="tx1"/>
                </a:solidFill>
                <a:latin typeface="Roboto" panose="02000000000000000000" pitchFamily="2" charset="0"/>
                <a:ea typeface="Roboto" panose="02000000000000000000" pitchFamily="2" charset="0"/>
              </a:rPr>
              <a:t>You can support your child by encouraging them to:</a:t>
            </a:r>
          </a:p>
        </p:txBody>
      </p:sp>
      <p:sp>
        <p:nvSpPr>
          <p:cNvPr id="16" name="Rectangle 15"/>
          <p:cNvSpPr/>
          <p:nvPr/>
        </p:nvSpPr>
        <p:spPr>
          <a:xfrm>
            <a:off x="6124749" y="549275"/>
            <a:ext cx="2479495" cy="5759450"/>
          </a:xfrm>
          <a:prstGeom prst="rect">
            <a:avLst/>
          </a:prstGeom>
          <a:solidFill>
            <a:srgbClr val="B9D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20"/>
          <p:cNvSpPr>
            <a:spLocks noGrp="1"/>
          </p:cNvSpPr>
          <p:nvPr>
            <p:ph type="title" idx="4294967295"/>
          </p:nvPr>
        </p:nvSpPr>
        <p:spPr>
          <a:xfrm>
            <a:off x="0" y="568835"/>
            <a:ext cx="5533904" cy="993775"/>
          </a:xfrm>
        </p:spPr>
        <p:txBody>
          <a:bodyPr>
            <a:normAutofit fontScale="90000"/>
          </a:bodyPr>
          <a:lstStyle/>
          <a:p>
            <a:r>
              <a:rPr lang="en-US" sz="3600" dirty="0">
                <a:latin typeface="Roboto" panose="02000000000000000000" pitchFamily="2" charset="0"/>
                <a:ea typeface="Roboto" panose="02000000000000000000" pitchFamily="2" charset="0"/>
              </a:rPr>
              <a:t>Communication Skills</a:t>
            </a:r>
            <a:endParaRPr lang="en-GB" sz="3600" dirty="0">
              <a:solidFill>
                <a:schemeClr val="bg2"/>
              </a:solidFill>
              <a:latin typeface="Roboto" panose="02000000000000000000" pitchFamily="2" charset="0"/>
              <a:ea typeface="Roboto" panose="02000000000000000000" pitchFamily="2"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4232" t="-111" r="28816" b="-13818"/>
          <a:stretch/>
        </p:blipFill>
        <p:spPr>
          <a:xfrm>
            <a:off x="5908854" y="549275"/>
            <a:ext cx="2479495" cy="6308725"/>
          </a:xfrm>
          <a:prstGeom prst="rect">
            <a:avLst/>
          </a:prstGeom>
        </p:spPr>
      </p:pic>
      <p:sp>
        <p:nvSpPr>
          <p:cNvPr id="11" name="Oval 10"/>
          <p:cNvSpPr/>
          <p:nvPr/>
        </p:nvSpPr>
        <p:spPr>
          <a:xfrm>
            <a:off x="757779" y="2333493"/>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146678" y="2033362"/>
            <a:ext cx="5486400" cy="4431983"/>
          </a:xfrm>
          <a:prstGeom prst="rect">
            <a:avLst/>
          </a:prstGeom>
          <a:noFill/>
        </p:spPr>
        <p:txBody>
          <a:bodyPr wrap="square" rtlCol="0">
            <a:spAutoFit/>
          </a:bodyPr>
          <a:lstStyle/>
          <a:p>
            <a:endParaRPr lang="en-US" dirty="0">
              <a:latin typeface="Roboto" panose="02000000000000000000" pitchFamily="2" charset="0"/>
              <a:ea typeface="Roboto" panose="02000000000000000000" pitchFamily="2" charset="0"/>
            </a:endParaRPr>
          </a:p>
          <a:p>
            <a:r>
              <a:rPr lang="en-US" sz="1600" dirty="0">
                <a:latin typeface="Roboto" panose="02000000000000000000" pitchFamily="2" charset="0"/>
                <a:ea typeface="Roboto" panose="02000000000000000000" pitchFamily="2" charset="0"/>
              </a:rPr>
              <a:t>make eye contact;</a:t>
            </a:r>
          </a:p>
          <a:p>
            <a:endParaRPr lang="en-US" sz="1600" dirty="0">
              <a:latin typeface="Roboto" panose="02000000000000000000" pitchFamily="2" charset="0"/>
              <a:ea typeface="Roboto" panose="02000000000000000000" pitchFamily="2" charset="0"/>
            </a:endParaRPr>
          </a:p>
          <a:p>
            <a:r>
              <a:rPr lang="en-US" sz="1600" dirty="0">
                <a:latin typeface="Roboto" panose="02000000000000000000" pitchFamily="2" charset="0"/>
                <a:ea typeface="Roboto" panose="02000000000000000000" pitchFamily="2" charset="0"/>
              </a:rPr>
              <a:t>listen attentively;</a:t>
            </a:r>
          </a:p>
          <a:p>
            <a:endParaRPr lang="en-US" sz="1600" dirty="0">
              <a:latin typeface="Roboto" panose="02000000000000000000" pitchFamily="2" charset="0"/>
              <a:ea typeface="Roboto" panose="02000000000000000000" pitchFamily="2" charset="0"/>
            </a:endParaRPr>
          </a:p>
          <a:p>
            <a:r>
              <a:rPr lang="en-US" sz="1600" dirty="0">
                <a:latin typeface="Roboto" panose="02000000000000000000" pitchFamily="2" charset="0"/>
                <a:ea typeface="Roboto" panose="02000000000000000000" pitchFamily="2" charset="0"/>
              </a:rPr>
              <a:t>develop their vocabulary by introducing new words;</a:t>
            </a:r>
          </a:p>
          <a:p>
            <a:endParaRPr lang="en-US" sz="1600" dirty="0">
              <a:latin typeface="Roboto" panose="02000000000000000000" pitchFamily="2" charset="0"/>
              <a:ea typeface="Roboto" panose="02000000000000000000" pitchFamily="2" charset="0"/>
            </a:endParaRPr>
          </a:p>
          <a:p>
            <a:r>
              <a:rPr lang="en-US" sz="1600" dirty="0">
                <a:latin typeface="Roboto" panose="02000000000000000000" pitchFamily="2" charset="0"/>
                <a:ea typeface="Roboto" panose="02000000000000000000" pitchFamily="2" charset="0"/>
              </a:rPr>
              <a:t>take turns in conversations;</a:t>
            </a:r>
          </a:p>
          <a:p>
            <a:endParaRPr lang="en-US" sz="1600" dirty="0">
              <a:latin typeface="Roboto" panose="02000000000000000000" pitchFamily="2" charset="0"/>
              <a:ea typeface="Roboto" panose="02000000000000000000" pitchFamily="2" charset="0"/>
            </a:endParaRPr>
          </a:p>
          <a:p>
            <a:r>
              <a:rPr lang="en-US" sz="1600" dirty="0">
                <a:latin typeface="Roboto" panose="02000000000000000000" pitchFamily="2" charset="0"/>
                <a:ea typeface="Roboto" panose="02000000000000000000" pitchFamily="2" charset="0"/>
              </a:rPr>
              <a:t>express their feelings appropriately;</a:t>
            </a:r>
          </a:p>
          <a:p>
            <a:endParaRPr lang="en-US" sz="1600" dirty="0">
              <a:latin typeface="Roboto" panose="02000000000000000000" pitchFamily="2" charset="0"/>
              <a:ea typeface="Roboto" panose="02000000000000000000" pitchFamily="2" charset="0"/>
            </a:endParaRPr>
          </a:p>
          <a:p>
            <a:r>
              <a:rPr lang="en-US" sz="1600" dirty="0">
                <a:latin typeface="Roboto" panose="02000000000000000000" pitchFamily="2" charset="0"/>
                <a:ea typeface="Roboto" panose="02000000000000000000" pitchFamily="2" charset="0"/>
              </a:rPr>
              <a:t>understand facial expressions and body language;</a:t>
            </a:r>
          </a:p>
          <a:p>
            <a:endParaRPr lang="en-US" sz="1600" dirty="0">
              <a:latin typeface="Roboto" panose="02000000000000000000" pitchFamily="2" charset="0"/>
              <a:ea typeface="Roboto" panose="02000000000000000000" pitchFamily="2" charset="0"/>
            </a:endParaRPr>
          </a:p>
          <a:p>
            <a:r>
              <a:rPr lang="en-US" sz="1600" dirty="0">
                <a:latin typeface="Roboto" panose="02000000000000000000" pitchFamily="2" charset="0"/>
                <a:ea typeface="Roboto" panose="02000000000000000000" pitchFamily="2" charset="0"/>
              </a:rPr>
              <a:t>speak clearly;</a:t>
            </a:r>
          </a:p>
          <a:p>
            <a:endParaRPr lang="en-US" sz="1600" dirty="0">
              <a:latin typeface="Roboto" panose="02000000000000000000" pitchFamily="2" charset="0"/>
              <a:ea typeface="Roboto" panose="02000000000000000000" pitchFamily="2" charset="0"/>
            </a:endParaRPr>
          </a:p>
          <a:p>
            <a:r>
              <a:rPr lang="en-US" sz="1600" dirty="0">
                <a:latin typeface="Roboto" panose="02000000000000000000" pitchFamily="2" charset="0"/>
                <a:ea typeface="Roboto" panose="02000000000000000000" pitchFamily="2" charset="0"/>
              </a:rPr>
              <a:t>speak to adults and peers.</a:t>
            </a:r>
            <a:endParaRPr lang="en-GB" sz="1600" dirty="0">
              <a:latin typeface="Roboto" panose="02000000000000000000" pitchFamily="2" charset="0"/>
              <a:ea typeface="Roboto" panose="02000000000000000000" pitchFamily="2" charset="0"/>
            </a:endParaRPr>
          </a:p>
          <a:p>
            <a:endParaRPr lang="en-GB" dirty="0"/>
          </a:p>
        </p:txBody>
      </p:sp>
      <p:sp>
        <p:nvSpPr>
          <p:cNvPr id="12" name="Oval 11"/>
          <p:cNvSpPr/>
          <p:nvPr/>
        </p:nvSpPr>
        <p:spPr>
          <a:xfrm>
            <a:off x="757779" y="2819620"/>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54540" y="3317281"/>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57384" y="3792758"/>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56042" y="4296882"/>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64039" y="4767450"/>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55650" y="5254299"/>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55650" y="5747411"/>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8431" r="7727"/>
          <a:stretch/>
        </p:blipFill>
        <p:spPr>
          <a:xfrm>
            <a:off x="5908854" y="549274"/>
            <a:ext cx="2695390" cy="5583078"/>
          </a:xfrm>
          <a:prstGeom prst="rect">
            <a:avLst/>
          </a:prstGeom>
        </p:spPr>
      </p:pic>
    </p:spTree>
    <p:extLst>
      <p:ext uri="{BB962C8B-B14F-4D97-AF65-F5344CB8AC3E}">
        <p14:creationId xmlns:p14="http://schemas.microsoft.com/office/powerpoint/2010/main" val="395669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124749" y="549275"/>
            <a:ext cx="2479495" cy="5759450"/>
          </a:xfrm>
          <a:prstGeom prst="rect">
            <a:avLst/>
          </a:prstGeom>
          <a:solidFill>
            <a:srgbClr val="B9D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20"/>
          <p:cNvSpPr>
            <a:spLocks noGrp="1"/>
          </p:cNvSpPr>
          <p:nvPr>
            <p:ph type="title" idx="4294967295"/>
          </p:nvPr>
        </p:nvSpPr>
        <p:spPr>
          <a:xfrm>
            <a:off x="-213496" y="569458"/>
            <a:ext cx="4100513" cy="993775"/>
          </a:xfrm>
        </p:spPr>
        <p:txBody>
          <a:bodyPr>
            <a:normAutofit fontScale="90000"/>
          </a:bodyPr>
          <a:lstStyle/>
          <a:p>
            <a:r>
              <a:rPr lang="en-US" sz="3600" dirty="0">
                <a:latin typeface="Roboto" panose="02000000000000000000" pitchFamily="2" charset="0"/>
                <a:ea typeface="Roboto" panose="02000000000000000000" pitchFamily="2" charset="0"/>
              </a:rPr>
              <a:t>Motor Skills</a:t>
            </a:r>
            <a:endParaRPr lang="en-GB" sz="3600" dirty="0">
              <a:solidFill>
                <a:schemeClr val="bg2"/>
              </a:solidFill>
              <a:latin typeface="Roboto" panose="02000000000000000000" pitchFamily="2" charset="0"/>
              <a:ea typeface="Roboto" panose="02000000000000000000" pitchFamily="2"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458" r="39844" b="-13804"/>
          <a:stretch/>
        </p:blipFill>
        <p:spPr>
          <a:xfrm>
            <a:off x="6045852" y="549274"/>
            <a:ext cx="2342498" cy="6308725"/>
          </a:xfrm>
          <a:prstGeom prst="rect">
            <a:avLst/>
          </a:prstGeom>
        </p:spPr>
      </p:pic>
      <p:sp>
        <p:nvSpPr>
          <p:cNvPr id="10" name="Rectangle 9"/>
          <p:cNvSpPr/>
          <p:nvPr/>
        </p:nvSpPr>
        <p:spPr>
          <a:xfrm>
            <a:off x="757778" y="1242357"/>
            <a:ext cx="5288073" cy="1124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Roboto" panose="02000000000000000000" pitchFamily="2" charset="0"/>
                <a:ea typeface="Roboto" panose="02000000000000000000" pitchFamily="2" charset="0"/>
              </a:rPr>
              <a:t>Fine motor skills involve using the muscles in fingers, hands and forearms to make precise movements. </a:t>
            </a:r>
          </a:p>
          <a:p>
            <a:r>
              <a:rPr lang="en-GB" sz="1600" dirty="0">
                <a:solidFill>
                  <a:schemeClr val="tx1"/>
                </a:solidFill>
                <a:latin typeface="Roboto" panose="02000000000000000000" pitchFamily="2" charset="0"/>
                <a:ea typeface="Roboto" panose="02000000000000000000" pitchFamily="2" charset="0"/>
              </a:rPr>
              <a:t>Gross motor skills involve using the large muscles of the arms, legs and body. </a:t>
            </a:r>
          </a:p>
        </p:txBody>
      </p:sp>
      <p:sp>
        <p:nvSpPr>
          <p:cNvPr id="12" name="TextBox 11"/>
          <p:cNvSpPr txBox="1"/>
          <p:nvPr/>
        </p:nvSpPr>
        <p:spPr>
          <a:xfrm>
            <a:off x="1143817" y="2266381"/>
            <a:ext cx="5486400" cy="4339650"/>
          </a:xfrm>
          <a:prstGeom prst="rect">
            <a:avLst/>
          </a:prstGeom>
          <a:noFill/>
        </p:spPr>
        <p:txBody>
          <a:bodyPr wrap="square" rtlCol="0">
            <a:spAutoFit/>
          </a:bodyPr>
          <a:lstStyle/>
          <a:p>
            <a:endParaRPr lang="en-US" dirty="0">
              <a:latin typeface="Roboto" panose="02000000000000000000" pitchFamily="2" charset="0"/>
              <a:ea typeface="Roboto" panose="02000000000000000000" pitchFamily="2" charset="0"/>
            </a:endParaRPr>
          </a:p>
          <a:p>
            <a:endParaRPr lang="en-GB" sz="1600" dirty="0">
              <a:latin typeface="Roboto" panose="02000000000000000000" pitchFamily="2" charset="0"/>
              <a:ea typeface="Roboto" panose="02000000000000000000" pitchFamily="2" charset="0"/>
            </a:endParaRPr>
          </a:p>
          <a:p>
            <a:r>
              <a:rPr lang="en-GB" sz="1600" dirty="0">
                <a:latin typeface="Roboto" panose="02000000000000000000" pitchFamily="2" charset="0"/>
                <a:ea typeface="Roboto" panose="02000000000000000000" pitchFamily="2" charset="0"/>
              </a:rPr>
              <a:t>taking them to play in the park;</a:t>
            </a:r>
          </a:p>
          <a:p>
            <a:endParaRPr lang="en-GB" sz="1600" dirty="0">
              <a:latin typeface="Roboto" panose="02000000000000000000" pitchFamily="2" charset="0"/>
              <a:ea typeface="Roboto" panose="02000000000000000000" pitchFamily="2" charset="0"/>
            </a:endParaRPr>
          </a:p>
          <a:p>
            <a:r>
              <a:rPr lang="en-GB" sz="1600" dirty="0">
                <a:latin typeface="Roboto" panose="02000000000000000000" pitchFamily="2" charset="0"/>
                <a:ea typeface="Roboto" panose="02000000000000000000" pitchFamily="2" charset="0"/>
              </a:rPr>
              <a:t>playing catch with a ball;</a:t>
            </a:r>
          </a:p>
          <a:p>
            <a:endParaRPr lang="en-GB" sz="1600" dirty="0">
              <a:latin typeface="Roboto" panose="02000000000000000000" pitchFamily="2" charset="0"/>
              <a:ea typeface="Roboto" panose="02000000000000000000" pitchFamily="2" charset="0"/>
            </a:endParaRPr>
          </a:p>
          <a:p>
            <a:r>
              <a:rPr lang="en-GB" sz="1600" dirty="0">
                <a:latin typeface="Roboto" panose="02000000000000000000" pitchFamily="2" charset="0"/>
                <a:ea typeface="Roboto" panose="02000000000000000000" pitchFamily="2" charset="0"/>
              </a:rPr>
              <a:t>doing a jigsaw puzzle;</a:t>
            </a:r>
          </a:p>
          <a:p>
            <a:endParaRPr lang="en-GB" sz="1600" dirty="0">
              <a:latin typeface="Roboto" panose="02000000000000000000" pitchFamily="2" charset="0"/>
              <a:ea typeface="Roboto" panose="02000000000000000000" pitchFamily="2" charset="0"/>
            </a:endParaRPr>
          </a:p>
          <a:p>
            <a:r>
              <a:rPr lang="en-GB" sz="1600" dirty="0">
                <a:latin typeface="Roboto" panose="02000000000000000000" pitchFamily="2" charset="0"/>
                <a:ea typeface="Roboto" panose="02000000000000000000" pitchFamily="2" charset="0"/>
              </a:rPr>
              <a:t>threading beads;</a:t>
            </a:r>
          </a:p>
          <a:p>
            <a:endParaRPr lang="en-GB" sz="1600" dirty="0">
              <a:latin typeface="Roboto" panose="02000000000000000000" pitchFamily="2" charset="0"/>
              <a:ea typeface="Roboto" panose="02000000000000000000" pitchFamily="2" charset="0"/>
            </a:endParaRPr>
          </a:p>
          <a:p>
            <a:r>
              <a:rPr lang="en-GB" sz="1600" dirty="0">
                <a:latin typeface="Roboto" panose="02000000000000000000" pitchFamily="2" charset="0"/>
                <a:ea typeface="Roboto" panose="02000000000000000000" pitchFamily="2" charset="0"/>
              </a:rPr>
              <a:t>playing with </a:t>
            </a:r>
            <a:r>
              <a:rPr lang="en-GB" sz="1600" dirty="0" err="1">
                <a:latin typeface="Roboto" panose="02000000000000000000" pitchFamily="2" charset="0"/>
                <a:ea typeface="Roboto" panose="02000000000000000000" pitchFamily="2" charset="0"/>
              </a:rPr>
              <a:t>playdough</a:t>
            </a:r>
            <a:r>
              <a:rPr lang="en-GB" sz="1600" dirty="0">
                <a:latin typeface="Roboto" panose="02000000000000000000" pitchFamily="2" charset="0"/>
                <a:ea typeface="Roboto" panose="02000000000000000000" pitchFamily="2" charset="0"/>
              </a:rPr>
              <a:t>.</a:t>
            </a:r>
          </a:p>
          <a:p>
            <a:endParaRPr lang="en-GB" sz="1600" dirty="0">
              <a:latin typeface="Roboto" panose="02000000000000000000" pitchFamily="2" charset="0"/>
              <a:ea typeface="Roboto" panose="02000000000000000000" pitchFamily="2" charset="0"/>
            </a:endParaRPr>
          </a:p>
          <a:p>
            <a:endParaRPr lang="en-GB" sz="1600" dirty="0">
              <a:latin typeface="Roboto" panose="02000000000000000000" pitchFamily="2" charset="0"/>
              <a:ea typeface="Roboto" panose="02000000000000000000" pitchFamily="2" charset="0"/>
            </a:endParaRPr>
          </a:p>
          <a:p>
            <a:r>
              <a:rPr lang="en-GB" sz="1600" dirty="0">
                <a:latin typeface="Roboto" panose="02000000000000000000" pitchFamily="2" charset="0"/>
                <a:ea typeface="Roboto" panose="02000000000000000000" pitchFamily="2" charset="0"/>
              </a:rPr>
              <a:t>Click here for more ideas: </a:t>
            </a:r>
          </a:p>
          <a:p>
            <a:r>
              <a:rPr lang="en-GB" sz="1600" dirty="0">
                <a:latin typeface="Roboto" panose="02000000000000000000" pitchFamily="2" charset="0"/>
                <a:ea typeface="Roboto" panose="02000000000000000000" pitchFamily="2" charset="0"/>
                <a:hlinkClick r:id="rId4"/>
              </a:rPr>
              <a:t>https://</a:t>
            </a:r>
            <a:r>
              <a:rPr lang="en-GB" sz="1600" dirty="0" err="1">
                <a:latin typeface="Roboto" panose="02000000000000000000" pitchFamily="2" charset="0"/>
                <a:ea typeface="Roboto" panose="02000000000000000000" pitchFamily="2" charset="0"/>
                <a:hlinkClick r:id="rId4"/>
              </a:rPr>
              <a:t>theimaginationtree.com</a:t>
            </a:r>
            <a:r>
              <a:rPr lang="en-GB" sz="1600" dirty="0">
                <a:latin typeface="Roboto" panose="02000000000000000000" pitchFamily="2" charset="0"/>
                <a:ea typeface="Roboto" panose="02000000000000000000" pitchFamily="2" charset="0"/>
                <a:hlinkClick r:id="rId4"/>
              </a:rPr>
              <a:t>/40-fine-motor-skills-activities-for-kids/</a:t>
            </a:r>
            <a:r>
              <a:rPr lang="en-GB" sz="1600" dirty="0">
                <a:latin typeface="Roboto" panose="02000000000000000000" pitchFamily="2" charset="0"/>
                <a:ea typeface="Roboto" panose="02000000000000000000" pitchFamily="2" charset="0"/>
              </a:rPr>
              <a:t> </a:t>
            </a:r>
          </a:p>
          <a:p>
            <a:endParaRPr lang="en-GB" dirty="0"/>
          </a:p>
        </p:txBody>
      </p:sp>
      <p:sp>
        <p:nvSpPr>
          <p:cNvPr id="13" name="Oval 12"/>
          <p:cNvSpPr/>
          <p:nvPr/>
        </p:nvSpPr>
        <p:spPr>
          <a:xfrm>
            <a:off x="757779" y="2819620"/>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54540" y="3308892"/>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57384" y="3775980"/>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56042" y="4271715"/>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64039" y="4759061"/>
            <a:ext cx="313241" cy="313241"/>
          </a:xfrm>
          <a:prstGeom prst="ellipse">
            <a:avLst/>
          </a:prstGeom>
          <a:solidFill>
            <a:srgbClr val="EA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763398" y="2357417"/>
            <a:ext cx="3389153" cy="615553"/>
          </a:xfrm>
          <a:prstGeom prst="rect">
            <a:avLst/>
          </a:prstGeom>
          <a:noFill/>
        </p:spPr>
        <p:txBody>
          <a:bodyPr wrap="square" rtlCol="0">
            <a:spAutoFit/>
          </a:bodyPr>
          <a:lstStyle/>
          <a:p>
            <a:r>
              <a:rPr lang="en-GB" sz="1600" dirty="0">
                <a:latin typeface="Roboto" panose="02000000000000000000" pitchFamily="2" charset="0"/>
                <a:ea typeface="Roboto" panose="02000000000000000000" pitchFamily="2" charset="0"/>
              </a:rPr>
              <a:t>You can support your child by:</a:t>
            </a:r>
          </a:p>
          <a:p>
            <a:endParaRPr lang="en-GB"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8206" t="2572" r="18206" b="438"/>
          <a:stretch/>
        </p:blipFill>
        <p:spPr>
          <a:xfrm>
            <a:off x="6075520" y="659780"/>
            <a:ext cx="2420777" cy="5538439"/>
          </a:xfrm>
          <a:prstGeom prst="rect">
            <a:avLst/>
          </a:prstGeom>
        </p:spPr>
      </p:pic>
    </p:spTree>
    <p:extLst>
      <p:ext uri="{BB962C8B-B14F-4D97-AF65-F5344CB8AC3E}">
        <p14:creationId xmlns:p14="http://schemas.microsoft.com/office/powerpoint/2010/main" val="280359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785</TotalTime>
  <Words>608</Words>
  <Application>Microsoft Office PowerPoint</Application>
  <PresentationFormat>On-screen Show (4:3)</PresentationFormat>
  <Paragraphs>105</Paragraphs>
  <Slides>14</Slides>
  <Notes>12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Self-Help Skills</vt:lpstr>
      <vt:lpstr>Social Skills</vt:lpstr>
      <vt:lpstr>Communication Skills</vt:lpstr>
      <vt:lpstr>Motor Skills</vt:lpstr>
      <vt:lpstr>Experiences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Kime</dc:creator>
  <cp:lastModifiedBy>Mrs Ferguson</cp:lastModifiedBy>
  <cp:revision>65</cp:revision>
  <dcterms:created xsi:type="dcterms:W3CDTF">2019-10-30T13:11:05Z</dcterms:created>
  <dcterms:modified xsi:type="dcterms:W3CDTF">2020-06-03T09:22:46Z</dcterms:modified>
</cp:coreProperties>
</file>