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72" r:id="rId4"/>
    <p:sldId id="276" r:id="rId5"/>
    <p:sldId id="274" r:id="rId6"/>
    <p:sldId id="27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6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8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7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3547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424"/>
            <a:ext cx="7239000" cy="172819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Annual General meeting </a:t>
            </a:r>
            <a:br>
              <a:rPr lang="en-GB" dirty="0"/>
            </a:br>
            <a:r>
              <a:rPr lang="en-GB" dirty="0"/>
              <a:t>Agenda 27/8/2024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7528" y="158234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2390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Comic Sans MS" panose="030F0702030302020204" pitchFamily="66" charset="0"/>
              </a:rPr>
              <a:t>Welcome and context for meeting</a:t>
            </a:r>
          </a:p>
          <a:p>
            <a:pPr marL="0" indent="0">
              <a:buNone/>
            </a:pPr>
            <a:endParaRPr lang="en-GB" sz="18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Comic Sans MS" panose="030F0702030302020204" pitchFamily="66" charset="0"/>
                <a:sym typeface="Wingdings"/>
              </a:rPr>
              <a:t>Head teacher's Report/ School Improvement Plan/PEF funding  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  <a:sym typeface="Wingdings"/>
            </a:endParaRPr>
          </a:p>
          <a:p>
            <a:pPr marL="0" indent="0">
              <a:buNone/>
            </a:pPr>
            <a:r>
              <a:rPr lang="en-GB" sz="1800" b="1" dirty="0">
                <a:latin typeface="Comic Sans MS" panose="030F0702030302020204" pitchFamily="66" charset="0"/>
              </a:rPr>
              <a:t>Objectives of the Parent Council</a:t>
            </a:r>
          </a:p>
          <a:p>
            <a:pPr marL="0" indent="0">
              <a:buNone/>
            </a:pPr>
            <a:r>
              <a:rPr lang="en-GB" sz="1800" dirty="0">
                <a:latin typeface="Comic Sans MS" panose="030F0702030302020204" pitchFamily="66" charset="0"/>
              </a:rPr>
              <a:t>Roles and responsibilities of members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Comic Sans MS" panose="030F0702030302020204" pitchFamily="66" charset="0"/>
              </a:rPr>
              <a:t>Vote for new roles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Comic Sans MS" panose="030F0702030302020204" pitchFamily="66" charset="0"/>
              </a:rPr>
              <a:t>Date for next meetings</a:t>
            </a:r>
          </a:p>
          <a:p>
            <a:pPr marL="0" indent="0">
              <a:buNone/>
            </a:pPr>
            <a:endParaRPr lang="en-GB" sz="18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Comic Sans MS" panose="030F0702030302020204" pitchFamily="66" charset="0"/>
              </a:rPr>
              <a:t>Close of meeting</a:t>
            </a:r>
          </a:p>
        </p:txBody>
      </p:sp>
    </p:spTree>
    <p:extLst>
      <p:ext uri="{BB962C8B-B14F-4D97-AF65-F5344CB8AC3E}">
        <p14:creationId xmlns:p14="http://schemas.microsoft.com/office/powerpoint/2010/main" val="184472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Parent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The type of things a Parent Council could get involved in include: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Supporting the work of the school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Gathering and representing parents’ views to the head teacher, education authority and HMIE</a:t>
            </a:r>
          </a:p>
          <a:p>
            <a:endParaRPr lang="en-GB" b="1" dirty="0"/>
          </a:p>
          <a:p>
            <a:r>
              <a:rPr lang="en-GB" b="1" dirty="0"/>
              <a:t>Promoting contact between the school, parents, pupils, providers of nursery education and the local community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Fundraising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Organising events</a:t>
            </a:r>
          </a:p>
          <a:p>
            <a:endParaRPr lang="en-GB" b="1" dirty="0"/>
          </a:p>
          <a:p>
            <a:r>
              <a:rPr lang="en-GB" b="1" dirty="0"/>
              <a:t>Being involved in the appointment of senior 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9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7239000" cy="58350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sz="2900" b="1" dirty="0"/>
              <a:t>The Parent Council Chair must be a parent of a child at that school </a:t>
            </a:r>
          </a:p>
          <a:p>
            <a:endParaRPr lang="en-GB" sz="2900" b="1" dirty="0"/>
          </a:p>
          <a:p>
            <a:r>
              <a:rPr lang="en-GB" sz="2900" b="1" dirty="0"/>
              <a:t>Parent Council meetings should always be chaired by the Chairperson</a:t>
            </a:r>
          </a:p>
          <a:p>
            <a:endParaRPr lang="en-GB" sz="2900" b="1" dirty="0"/>
          </a:p>
          <a:p>
            <a:r>
              <a:rPr lang="en-GB" sz="2900" b="1" dirty="0"/>
              <a:t>Tasks are as follows:-</a:t>
            </a:r>
          </a:p>
          <a:p>
            <a:pPr lvl="0"/>
            <a:r>
              <a:rPr lang="en-GB" sz="2900" b="1" dirty="0"/>
              <a:t>Guide the Parent Council to achieve its aims</a:t>
            </a:r>
          </a:p>
          <a:p>
            <a:pPr lvl="0"/>
            <a:r>
              <a:rPr lang="en-GB" sz="2900" b="1" dirty="0"/>
              <a:t>Liaise with the Head Teacher</a:t>
            </a:r>
          </a:p>
          <a:p>
            <a:pPr lvl="0"/>
            <a:r>
              <a:rPr lang="en-GB" sz="2900" b="1" dirty="0"/>
              <a:t>Liaise with the Secretary about  the agenda and meeting arrangements</a:t>
            </a:r>
          </a:p>
          <a:p>
            <a:pPr lvl="0"/>
            <a:r>
              <a:rPr lang="en-GB" sz="2900" b="1" dirty="0"/>
              <a:t>Welcome members and introduce guests</a:t>
            </a:r>
          </a:p>
          <a:p>
            <a:pPr lvl="0"/>
            <a:r>
              <a:rPr lang="en-GB" sz="2900" b="1" dirty="0"/>
              <a:t>Lead discussion following the agenda</a:t>
            </a:r>
          </a:p>
          <a:p>
            <a:pPr lvl="0"/>
            <a:r>
              <a:rPr lang="en-GB" sz="2900" b="1" dirty="0"/>
              <a:t>Support  fair discussion and ensure everyone gets a chance to have their say</a:t>
            </a:r>
          </a:p>
          <a:p>
            <a:pPr lvl="0"/>
            <a:r>
              <a:rPr lang="en-GB" sz="2900" b="1" dirty="0"/>
              <a:t>Stop anyone taking over or dominating discussions</a:t>
            </a:r>
          </a:p>
          <a:p>
            <a:pPr lvl="0"/>
            <a:r>
              <a:rPr lang="en-GB" sz="2900" b="1" dirty="0"/>
              <a:t>Sum up discussion, clarify main points and decisions</a:t>
            </a:r>
          </a:p>
          <a:p>
            <a:pPr lvl="0"/>
            <a:r>
              <a:rPr lang="en-GB" sz="2900" b="1" dirty="0"/>
              <a:t>Ensure decisions are carried out</a:t>
            </a:r>
          </a:p>
          <a:p>
            <a:pPr lvl="0"/>
            <a:r>
              <a:rPr lang="en-GB" sz="2900" b="1" dirty="0"/>
              <a:t>Work with the Treasurer to ensure that proper financial accounts are prepared for meetings, including the annual general meeting.</a:t>
            </a:r>
          </a:p>
          <a:p>
            <a:endParaRPr lang="en-GB" sz="2900" b="1" dirty="0"/>
          </a:p>
          <a:p>
            <a:r>
              <a:rPr lang="en-GB" sz="2900" b="1" dirty="0"/>
              <a:t>The role of the Chairperson is to make sure things get done. She /he is not the person who has to do everything. </a:t>
            </a:r>
          </a:p>
          <a:p>
            <a:r>
              <a:rPr lang="en-GB" sz="2900" b="1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4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Vice 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7239000" cy="5330992"/>
          </a:xfrm>
        </p:spPr>
        <p:txBody>
          <a:bodyPr/>
          <a:lstStyle/>
          <a:p>
            <a:r>
              <a:rPr lang="en-GB" dirty="0"/>
              <a:t>To work with the chair person and carry out Chair person’s role in their absence.</a:t>
            </a:r>
          </a:p>
        </p:txBody>
      </p:sp>
    </p:spTree>
    <p:extLst>
      <p:ext uri="{BB962C8B-B14F-4D97-AF65-F5344CB8AC3E}">
        <p14:creationId xmlns:p14="http://schemas.microsoft.com/office/powerpoint/2010/main" val="358229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Secretary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736"/>
            <a:ext cx="7239000" cy="540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900" b="1" dirty="0"/>
              <a:t>Tasks are as follows:-</a:t>
            </a:r>
          </a:p>
          <a:p>
            <a:pPr marL="0" indent="0">
              <a:buNone/>
            </a:pPr>
            <a:endParaRPr lang="en-GB" sz="2900" b="1" dirty="0"/>
          </a:p>
          <a:p>
            <a:pPr lvl="0"/>
            <a:r>
              <a:rPr lang="en-GB" sz="2900" b="1" dirty="0"/>
              <a:t>Make arrangements for meetings and prepare an agenda in consultation with the Chairperson</a:t>
            </a:r>
          </a:p>
          <a:p>
            <a:pPr lvl="0"/>
            <a:r>
              <a:rPr lang="en-GB" sz="2900" b="1" dirty="0"/>
              <a:t>Send a notice of the meeting, venue and agenda to all Parent Council members so that they receive them in good time for the meeting </a:t>
            </a:r>
          </a:p>
          <a:p>
            <a:pPr lvl="0"/>
            <a:r>
              <a:rPr lang="en-GB" sz="2900" b="1" dirty="0"/>
              <a:t>Keep a record of everyone attending the meeting and any apologies </a:t>
            </a:r>
          </a:p>
          <a:p>
            <a:pPr lvl="0"/>
            <a:r>
              <a:rPr lang="en-GB" sz="2900" b="1" dirty="0"/>
              <a:t>Let Parent Council members know about all correspondence received and report any action taken since the last meeting</a:t>
            </a:r>
          </a:p>
          <a:p>
            <a:pPr lvl="0"/>
            <a:r>
              <a:rPr lang="en-GB" sz="2900" b="1" dirty="0"/>
              <a:t>Take a minute of meetings, recording decisions and actions to be taken and by whom</a:t>
            </a:r>
          </a:p>
          <a:p>
            <a:pPr lvl="0"/>
            <a:r>
              <a:rPr lang="en-GB" sz="2900" b="1" dirty="0"/>
              <a:t>Provide minutes for all Parent Council members prior to or at meetings</a:t>
            </a:r>
          </a:p>
          <a:p>
            <a:pPr lvl="0"/>
            <a:r>
              <a:rPr lang="en-GB" sz="2900" b="1" dirty="0"/>
              <a:t>Send information to the local authority informing them of contact details for the Chair Person and Secretary</a:t>
            </a:r>
          </a:p>
          <a:p>
            <a:pPr lvl="0"/>
            <a:r>
              <a:rPr lang="en-GB" sz="2900" b="1" dirty="0"/>
              <a:t>Ensure that the Parent Council members  are aware of the Parent Council  Constitution (see sample constitution)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r>
              <a:rPr lang="en-GB" sz="2900" b="1" dirty="0"/>
              <a:t> The Secretary cannot be a member of the Parent Council and also be paid for carrying out the role of Secretary 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Treasurer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7239000" cy="54750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dirty="0"/>
              <a:t>The tasks are as follows:-</a:t>
            </a:r>
          </a:p>
          <a:p>
            <a:endParaRPr lang="en-GB" sz="4200" dirty="0"/>
          </a:p>
          <a:p>
            <a:pPr lvl="0"/>
            <a:r>
              <a:rPr lang="en-GB" sz="4200" b="1" dirty="0"/>
              <a:t>Have a clear and accurate book keeping system that records any money received and how it is spent</a:t>
            </a:r>
          </a:p>
          <a:p>
            <a:pPr lvl="0"/>
            <a:r>
              <a:rPr lang="en-GB" sz="4200" b="1" dirty="0"/>
              <a:t>Open and maintain a bank account. It is good practice to require two of the three office bearers’ signatures to allow any money to be withdrawn or spent </a:t>
            </a:r>
          </a:p>
          <a:p>
            <a:pPr lvl="0"/>
            <a:r>
              <a:rPr lang="en-GB" sz="4200" b="1" dirty="0"/>
              <a:t>Produce a report  stating money paid into, or out of, the account</a:t>
            </a:r>
          </a:p>
          <a:p>
            <a:pPr lvl="0"/>
            <a:r>
              <a:rPr lang="en-GB" sz="4200" b="1" dirty="0"/>
              <a:t>Advise on the amount of money available for the group’s work and warn of any expenditure  to avoid excess </a:t>
            </a:r>
          </a:p>
          <a:p>
            <a:pPr lvl="0"/>
            <a:r>
              <a:rPr lang="en-GB" sz="4200" b="1" dirty="0"/>
              <a:t>Ensure the accounts are independently checked (audited) and agreed by the Chair prior to the Annual General Meeting (AGM)</a:t>
            </a:r>
          </a:p>
          <a:p>
            <a:pPr lvl="0"/>
            <a:r>
              <a:rPr lang="en-GB" sz="4200" b="1" dirty="0"/>
              <a:t>Present the audited financial statement at the AGM and answer any questions on the accounts. </a:t>
            </a:r>
          </a:p>
          <a:p>
            <a:pPr marL="0" indent="0">
              <a:buNone/>
            </a:pPr>
            <a:r>
              <a:rPr lang="en-GB" sz="4200" b="1" dirty="0"/>
              <a:t> 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326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 Council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 Person – </a:t>
            </a:r>
          </a:p>
          <a:p>
            <a:r>
              <a:rPr lang="en-GB" dirty="0"/>
              <a:t>Chair Person – </a:t>
            </a:r>
          </a:p>
          <a:p>
            <a:r>
              <a:rPr lang="en-GB" dirty="0"/>
              <a:t>Vice Chair Person – </a:t>
            </a:r>
          </a:p>
          <a:p>
            <a:r>
              <a:rPr lang="en-GB" dirty="0"/>
              <a:t>Vice Chair Person –</a:t>
            </a:r>
          </a:p>
          <a:p>
            <a:r>
              <a:rPr lang="en-GB" dirty="0"/>
              <a:t>Secretary – </a:t>
            </a:r>
          </a:p>
          <a:p>
            <a:r>
              <a:rPr lang="en-GB" dirty="0"/>
              <a:t>Treasurer –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Meeting - ???</a:t>
            </a:r>
          </a:p>
        </p:txBody>
      </p:sp>
    </p:spTree>
    <p:extLst>
      <p:ext uri="{BB962C8B-B14F-4D97-AF65-F5344CB8AC3E}">
        <p14:creationId xmlns:p14="http://schemas.microsoft.com/office/powerpoint/2010/main" val="208159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603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Comic Sans MS</vt:lpstr>
      <vt:lpstr>Trebuchet MS</vt:lpstr>
      <vt:lpstr>Wingdings</vt:lpstr>
      <vt:lpstr>Wingdings 2</vt:lpstr>
      <vt:lpstr>Opulent</vt:lpstr>
      <vt:lpstr>Annual General meeting  Agenda 27/8/2024</vt:lpstr>
      <vt:lpstr>The Parent council</vt:lpstr>
      <vt:lpstr> Chair Person </vt:lpstr>
      <vt:lpstr>Vice Chair Person </vt:lpstr>
      <vt:lpstr>Secretary </vt:lpstr>
      <vt:lpstr>      Treasurer   </vt:lpstr>
      <vt:lpstr>Parent Council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 Agenda 2/9/2021</dc:title>
  <dc:creator>McFadden, K  ( St. Albert's Primary )</dc:creator>
  <cp:lastModifiedBy>McFadden, K  ( St. Albert's Primary )</cp:lastModifiedBy>
  <cp:revision>15</cp:revision>
  <dcterms:created xsi:type="dcterms:W3CDTF">2021-08-30T15:19:16Z</dcterms:created>
  <dcterms:modified xsi:type="dcterms:W3CDTF">2024-08-20T10:15:43Z</dcterms:modified>
</cp:coreProperties>
</file>