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2" r:id="rId3"/>
    <p:sldId id="276" r:id="rId4"/>
    <p:sldId id="274" r:id="rId5"/>
    <p:sldId id="275" r:id="rId6"/>
    <p:sldId id="28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F3649BF-3D7E-464F-9EA9-92210FA2FA91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3631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649BF-3D7E-464F-9EA9-92210FA2FA91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283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/>
          <a:p>
            <a:fld id="{1F3649BF-3D7E-464F-9EA9-92210FA2FA91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542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649BF-3D7E-464F-9EA9-92210FA2FA91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95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F3649BF-3D7E-464F-9EA9-92210FA2FA91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/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0892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649BF-3D7E-464F-9EA9-92210FA2FA91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32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649BF-3D7E-464F-9EA9-92210FA2FA91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476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649BF-3D7E-464F-9EA9-92210FA2FA91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463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F3649BF-3D7E-464F-9EA9-92210FA2FA91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797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649BF-3D7E-464F-9EA9-92210FA2FA91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592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649BF-3D7E-464F-9EA9-92210FA2FA91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3035471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F3649BF-3D7E-464F-9EA9-92210FA2FA91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81E2F91-575F-4D9E-A57A-D822BC0C6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47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387424"/>
            <a:ext cx="7239000" cy="1728192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Annual General meeting </a:t>
            </a:r>
            <a:br>
              <a:rPr lang="en-GB" dirty="0"/>
            </a:br>
            <a:r>
              <a:rPr lang="en-GB" dirty="0"/>
              <a:t>Agenda 2/9/2021</a:t>
            </a:r>
          </a:p>
        </p:txBody>
      </p:sp>
      <p:sp>
        <p:nvSpPr>
          <p:cNvPr id="6" name="Rectangle 5"/>
          <p:cNvSpPr/>
          <p:nvPr/>
        </p:nvSpPr>
        <p:spPr>
          <a:xfrm>
            <a:off x="1847528" y="1582341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prstClr val="black"/>
              </a:solidFill>
              <a:latin typeface="Trebuchet MS"/>
            </a:endParaRPr>
          </a:p>
          <a:p>
            <a:endParaRPr lang="en-US" dirty="0">
              <a:solidFill>
                <a:prstClr val="black"/>
              </a:solidFill>
              <a:latin typeface="Trebuchet MS"/>
            </a:endParaRPr>
          </a:p>
          <a:p>
            <a:endParaRPr lang="en-US" dirty="0">
              <a:solidFill>
                <a:prstClr val="black"/>
              </a:solidFill>
              <a:latin typeface="Trebuchet MS"/>
            </a:endParaRPr>
          </a:p>
          <a:p>
            <a:endParaRPr lang="en-US" dirty="0">
              <a:solidFill>
                <a:prstClr val="black"/>
              </a:solidFill>
              <a:latin typeface="Trebuchet MS"/>
            </a:endParaRPr>
          </a:p>
          <a:p>
            <a:endParaRPr lang="en-US" dirty="0">
              <a:solidFill>
                <a:prstClr val="black"/>
              </a:solidFill>
              <a:latin typeface="Trebuchet MS"/>
            </a:endParaRPr>
          </a:p>
          <a:p>
            <a:endParaRPr lang="en-US" dirty="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40768"/>
            <a:ext cx="7239000" cy="55172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400">
                <a:latin typeface="Comic Sans MS" panose="030F0702030302020204" pitchFamily="66" charset="0"/>
              </a:rPr>
              <a:t>1.30pm </a:t>
            </a:r>
            <a:r>
              <a:rPr lang="en-GB" sz="1400" b="1" dirty="0">
                <a:latin typeface="Comic Sans MS" panose="030F0702030302020204" pitchFamily="66" charset="0"/>
              </a:rPr>
              <a:t>Welcome and context for meeting</a:t>
            </a:r>
          </a:p>
          <a:p>
            <a:pPr marL="0" indent="0">
              <a:buNone/>
            </a:pPr>
            <a:endParaRPr lang="en-GB" sz="14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400" dirty="0">
                <a:latin typeface="Comic Sans MS" panose="030F0702030302020204" pitchFamily="66" charset="0"/>
                <a:sym typeface="Wingdings"/>
              </a:rPr>
              <a:t>1.45pm </a:t>
            </a:r>
            <a:r>
              <a:rPr lang="en-GB" sz="1400" b="1" dirty="0">
                <a:latin typeface="Comic Sans MS" panose="030F0702030302020204" pitchFamily="66" charset="0"/>
                <a:sym typeface="Wingdings"/>
              </a:rPr>
              <a:t>Head teacher's Report/ School Improvement Plan  </a:t>
            </a:r>
          </a:p>
          <a:p>
            <a:r>
              <a:rPr lang="en-GB" sz="1400" dirty="0">
                <a:latin typeface="Comic Sans MS" panose="030F0702030302020204" pitchFamily="66" charset="0"/>
                <a:sym typeface="Wingdings"/>
              </a:rPr>
              <a:t> Question Time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400" dirty="0">
                <a:latin typeface="Comic Sans MS" panose="030F0702030302020204" pitchFamily="66" charset="0"/>
              </a:rPr>
              <a:t>2pm </a:t>
            </a:r>
            <a:r>
              <a:rPr lang="en-GB" sz="1400" b="1" dirty="0">
                <a:latin typeface="Comic Sans MS" panose="030F0702030302020204" pitchFamily="66" charset="0"/>
              </a:rPr>
              <a:t>Reports on 2019 - 2021 by Parent Council</a:t>
            </a:r>
            <a:r>
              <a:rPr lang="en-GB" sz="1400" dirty="0">
                <a:latin typeface="Comic Sans MS" panose="030F0702030302020204" pitchFamily="66" charset="0"/>
              </a:rPr>
              <a:t>: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        </a:t>
            </a:r>
            <a:r>
              <a:rPr lang="en-GB" sz="1400" dirty="0">
                <a:latin typeface="Comic Sans MS" panose="030F0702030302020204" pitchFamily="66" charset="0"/>
                <a:sym typeface="Wingdings"/>
              </a:rPr>
              <a:t>Events</a:t>
            </a:r>
          </a:p>
          <a:p>
            <a:r>
              <a:rPr lang="en-GB" sz="1400" dirty="0">
                <a:latin typeface="Comic Sans MS" panose="030F0702030302020204" pitchFamily="66" charset="0"/>
                <a:sym typeface="Wingdings"/>
              </a:rPr>
              <a:t>        Items funded by the Parent Council</a:t>
            </a:r>
          </a:p>
          <a:p>
            <a:r>
              <a:rPr lang="en-GB" sz="1400" dirty="0">
                <a:latin typeface="Comic Sans MS" panose="030F0702030302020204" pitchFamily="66" charset="0"/>
                <a:sym typeface="Wingdings"/>
              </a:rPr>
              <a:t>        Parental Involvement</a:t>
            </a:r>
          </a:p>
          <a:p>
            <a:endParaRPr lang="en-GB" sz="1400" dirty="0">
              <a:latin typeface="Comic Sans MS" panose="030F0702030302020204" pitchFamily="66" charset="0"/>
              <a:sym typeface="Wingdings"/>
            </a:endParaRPr>
          </a:p>
          <a:p>
            <a:pPr marL="0" indent="0">
              <a:buNone/>
            </a:pPr>
            <a:r>
              <a:rPr lang="en-GB" sz="1400" dirty="0">
                <a:latin typeface="Comic Sans MS" panose="030F0702030302020204" pitchFamily="66" charset="0"/>
              </a:rPr>
              <a:t>2.15pm </a:t>
            </a:r>
            <a:r>
              <a:rPr lang="en-GB" sz="1400" b="1" dirty="0">
                <a:latin typeface="Comic Sans MS" panose="030F0702030302020204" pitchFamily="66" charset="0"/>
              </a:rPr>
              <a:t>Objectives of the parent council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Roles and responsibilities of members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Vote for new roles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Questions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400" dirty="0">
                <a:latin typeface="Comic Sans MS" panose="030F0702030302020204" pitchFamily="66" charset="0"/>
              </a:rPr>
              <a:t>2.40pm </a:t>
            </a:r>
            <a:r>
              <a:rPr lang="en-GB" sz="1400" b="1" dirty="0">
                <a:latin typeface="Comic Sans MS" panose="030F0702030302020204" pitchFamily="66" charset="0"/>
              </a:rPr>
              <a:t>Plan and date for next meetings</a:t>
            </a:r>
          </a:p>
          <a:p>
            <a:pPr marL="0" indent="0">
              <a:buNone/>
            </a:pPr>
            <a:endParaRPr lang="en-GB" sz="14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400" dirty="0">
                <a:latin typeface="Comic Sans MS" panose="030F0702030302020204" pitchFamily="66" charset="0"/>
              </a:rPr>
              <a:t>2.55pm </a:t>
            </a:r>
            <a:r>
              <a:rPr lang="en-GB" sz="1400" b="1" dirty="0">
                <a:latin typeface="Comic Sans MS" panose="030F0702030302020204" pitchFamily="66" charset="0"/>
              </a:rPr>
              <a:t>Close of meeting</a:t>
            </a:r>
          </a:p>
        </p:txBody>
      </p:sp>
    </p:spTree>
    <p:extLst>
      <p:ext uri="{BB962C8B-B14F-4D97-AF65-F5344CB8AC3E}">
        <p14:creationId xmlns:p14="http://schemas.microsoft.com/office/powerpoint/2010/main" val="1844729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7239000" cy="1052736"/>
          </a:xfrm>
        </p:spPr>
        <p:txBody>
          <a:bodyPr>
            <a:normAutofit fontScale="90000"/>
          </a:bodyPr>
          <a:lstStyle/>
          <a:p>
            <a:pPr algn="ctr"/>
            <a:br>
              <a:rPr lang="en-GB" dirty="0"/>
            </a:br>
            <a:r>
              <a:rPr lang="en-GB" dirty="0"/>
              <a:t>Chair Person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620688"/>
            <a:ext cx="7239000" cy="583504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b="1" dirty="0"/>
              <a:t> </a:t>
            </a:r>
            <a:endParaRPr lang="en-GB" dirty="0"/>
          </a:p>
          <a:p>
            <a:r>
              <a:rPr lang="en-GB" sz="2900" b="1" dirty="0"/>
              <a:t>The Parent Council Chair must be a parent of a child at that school </a:t>
            </a:r>
          </a:p>
          <a:p>
            <a:endParaRPr lang="en-GB" sz="2900" b="1" dirty="0"/>
          </a:p>
          <a:p>
            <a:r>
              <a:rPr lang="en-GB" sz="2900" b="1" dirty="0"/>
              <a:t>Parent Council meetings should always be chaired by the Chairperson</a:t>
            </a:r>
          </a:p>
          <a:p>
            <a:endParaRPr lang="en-GB" sz="2900" b="1" dirty="0"/>
          </a:p>
          <a:p>
            <a:r>
              <a:rPr lang="en-GB" sz="2900" b="1" dirty="0"/>
              <a:t>Tasks are as follows:-</a:t>
            </a:r>
          </a:p>
          <a:p>
            <a:pPr lvl="0"/>
            <a:r>
              <a:rPr lang="en-GB" sz="2900" b="1" dirty="0"/>
              <a:t>Guide the Parent Council to achieve its aims</a:t>
            </a:r>
          </a:p>
          <a:p>
            <a:pPr lvl="0"/>
            <a:r>
              <a:rPr lang="en-GB" sz="2900" b="1" dirty="0"/>
              <a:t>Liaise with the Head Teacher</a:t>
            </a:r>
          </a:p>
          <a:p>
            <a:pPr lvl="0"/>
            <a:r>
              <a:rPr lang="en-GB" sz="2900" b="1" dirty="0"/>
              <a:t>Liaise with the Secretary about  the agenda and meeting arrangements</a:t>
            </a:r>
          </a:p>
          <a:p>
            <a:pPr lvl="0"/>
            <a:r>
              <a:rPr lang="en-GB" sz="2900" b="1" dirty="0"/>
              <a:t>Welcome members and introduce guests</a:t>
            </a:r>
          </a:p>
          <a:p>
            <a:pPr lvl="0"/>
            <a:r>
              <a:rPr lang="en-GB" sz="2900" b="1" dirty="0"/>
              <a:t>Lead discussion following the agenda</a:t>
            </a:r>
          </a:p>
          <a:p>
            <a:pPr lvl="0"/>
            <a:r>
              <a:rPr lang="en-GB" sz="2900" b="1" dirty="0"/>
              <a:t>Support  fair discussion and ensure everyone gets a chance to have their say</a:t>
            </a:r>
          </a:p>
          <a:p>
            <a:pPr lvl="0"/>
            <a:r>
              <a:rPr lang="en-GB" sz="2900" b="1" dirty="0"/>
              <a:t>Stop anyone taking over or dominating discussions</a:t>
            </a:r>
          </a:p>
          <a:p>
            <a:pPr lvl="0"/>
            <a:r>
              <a:rPr lang="en-GB" sz="2900" b="1" dirty="0"/>
              <a:t>Sum up discussion, clarify main points and decisions</a:t>
            </a:r>
          </a:p>
          <a:p>
            <a:pPr lvl="0"/>
            <a:r>
              <a:rPr lang="en-GB" sz="2900" b="1" dirty="0"/>
              <a:t>Ensure decisions are carried out</a:t>
            </a:r>
          </a:p>
          <a:p>
            <a:pPr lvl="0"/>
            <a:r>
              <a:rPr lang="en-GB" sz="2900" b="1" dirty="0"/>
              <a:t>Work with the Treasurer to ensure that proper financial accounts are prepared for meetings, including the annual general meeting.</a:t>
            </a:r>
          </a:p>
          <a:p>
            <a:endParaRPr lang="en-GB" sz="2900" b="1" dirty="0"/>
          </a:p>
          <a:p>
            <a:r>
              <a:rPr lang="en-GB" sz="2900" b="1" dirty="0"/>
              <a:t>The role of the Chairperson is to make sure things get done. She /he is not the person who has to do everything. </a:t>
            </a:r>
          </a:p>
          <a:p>
            <a:r>
              <a:rPr lang="en-GB" sz="2900" b="1" dirty="0"/>
              <a:t> 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7749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/>
              <a:t>Vice Chair Person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24744"/>
            <a:ext cx="7239000" cy="5330992"/>
          </a:xfrm>
        </p:spPr>
        <p:txBody>
          <a:bodyPr/>
          <a:lstStyle/>
          <a:p>
            <a:r>
              <a:rPr lang="en-GB" dirty="0"/>
              <a:t>To work with the chair person and carry out Chair person’s role in their absence.</a:t>
            </a:r>
          </a:p>
        </p:txBody>
      </p:sp>
    </p:spTree>
    <p:extLst>
      <p:ext uri="{BB962C8B-B14F-4D97-AF65-F5344CB8AC3E}">
        <p14:creationId xmlns:p14="http://schemas.microsoft.com/office/powerpoint/2010/main" val="3582296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/>
              <a:t>Secretary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052736"/>
            <a:ext cx="7239000" cy="5403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sz="2900" b="1" dirty="0"/>
              <a:t>Tasks are as follows:-</a:t>
            </a:r>
          </a:p>
          <a:p>
            <a:pPr marL="0" indent="0">
              <a:buNone/>
            </a:pPr>
            <a:endParaRPr lang="en-GB" sz="2900" b="1" dirty="0"/>
          </a:p>
          <a:p>
            <a:pPr lvl="0"/>
            <a:r>
              <a:rPr lang="en-GB" sz="2900" b="1" dirty="0"/>
              <a:t>Make arrangements for meetings and prepare an agenda in consultation with the Chairperson</a:t>
            </a:r>
          </a:p>
          <a:p>
            <a:pPr lvl="0"/>
            <a:r>
              <a:rPr lang="en-GB" sz="2900" b="1" dirty="0"/>
              <a:t>Send a notice of the meeting, venue and agenda to all Parent Council members so that they receive them in good time for the meeting </a:t>
            </a:r>
          </a:p>
          <a:p>
            <a:pPr lvl="0"/>
            <a:r>
              <a:rPr lang="en-GB" sz="2900" b="1" dirty="0"/>
              <a:t>Keep a record of everyone attending the meeting and any apologies </a:t>
            </a:r>
          </a:p>
          <a:p>
            <a:pPr lvl="0"/>
            <a:r>
              <a:rPr lang="en-GB" sz="2900" b="1" dirty="0"/>
              <a:t>Let Parent Council members know about all correspondence received and report any action taken since the last meeting</a:t>
            </a:r>
          </a:p>
          <a:p>
            <a:pPr lvl="0"/>
            <a:r>
              <a:rPr lang="en-GB" sz="2900" b="1" dirty="0"/>
              <a:t>Take a minute of meetings, recording decisions and actions to be taken and by whom</a:t>
            </a:r>
          </a:p>
          <a:p>
            <a:pPr lvl="0"/>
            <a:r>
              <a:rPr lang="en-GB" sz="2900" b="1" dirty="0"/>
              <a:t>Provide minutes for all Parent Council members prior to or at meetings</a:t>
            </a:r>
          </a:p>
          <a:p>
            <a:pPr lvl="0"/>
            <a:r>
              <a:rPr lang="en-GB" sz="2900" b="1" dirty="0"/>
              <a:t>Send information to the local authority informing them of contact details for the Chair Person and Secretary</a:t>
            </a:r>
          </a:p>
          <a:p>
            <a:pPr lvl="0"/>
            <a:r>
              <a:rPr lang="en-GB" sz="2900" b="1" dirty="0"/>
              <a:t>Ensure that the Parent Council members  are aware of the Parent Council  Constitution (see sample constitution)</a:t>
            </a:r>
          </a:p>
          <a:p>
            <a:pPr marL="0" indent="0">
              <a:buNone/>
            </a:pPr>
            <a:r>
              <a:rPr lang="en-GB" sz="2900" b="1" dirty="0"/>
              <a:t> </a:t>
            </a:r>
          </a:p>
          <a:p>
            <a:r>
              <a:rPr lang="en-GB" sz="2900" b="1" dirty="0"/>
              <a:t> The Secretary cannot be a member of the Parent Council and also be paid for carrying out the role of Secretary </a:t>
            </a:r>
          </a:p>
          <a:p>
            <a:pPr marL="0" indent="0">
              <a:buNone/>
            </a:pPr>
            <a:r>
              <a:rPr lang="en-GB" sz="2900" b="1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791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315416"/>
            <a:ext cx="7239000" cy="2160240"/>
          </a:xfrm>
        </p:spPr>
        <p:txBody>
          <a:bodyPr>
            <a:normAutofit fontScale="90000"/>
          </a:bodyPr>
          <a:lstStyle/>
          <a:p>
            <a:pPr algn="ctr"/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Treasurer</a:t>
            </a:r>
            <a:br>
              <a:rPr lang="en-GB" dirty="0"/>
            </a:br>
            <a:r>
              <a:rPr lang="en-GB" dirty="0"/>
              <a:t> 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80728"/>
            <a:ext cx="7239000" cy="547500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sz="4200" dirty="0"/>
              <a:t>The tasks are as follows:-</a:t>
            </a:r>
          </a:p>
          <a:p>
            <a:endParaRPr lang="en-GB" sz="4200" dirty="0"/>
          </a:p>
          <a:p>
            <a:pPr lvl="0"/>
            <a:r>
              <a:rPr lang="en-GB" sz="4200" b="1" dirty="0"/>
              <a:t>Have a clear and accurate book keeping system that records any money received and how it is spent</a:t>
            </a:r>
          </a:p>
          <a:p>
            <a:pPr lvl="0"/>
            <a:r>
              <a:rPr lang="en-GB" sz="4200" b="1" dirty="0"/>
              <a:t>Open and maintain a bank account. It is good practice to require two of the three office bearers’ signatures to allow any money to be withdrawn or spent </a:t>
            </a:r>
          </a:p>
          <a:p>
            <a:pPr lvl="0"/>
            <a:r>
              <a:rPr lang="en-GB" sz="4200" b="1" dirty="0"/>
              <a:t>Produce a report  stating money paid into, or out of, the account</a:t>
            </a:r>
          </a:p>
          <a:p>
            <a:pPr lvl="0"/>
            <a:r>
              <a:rPr lang="en-GB" sz="4200" b="1" dirty="0"/>
              <a:t>Advise on the amount of money available for the group’s work and warn of any expenditure  to avoid excess </a:t>
            </a:r>
          </a:p>
          <a:p>
            <a:pPr lvl="0"/>
            <a:r>
              <a:rPr lang="en-GB" sz="4200" b="1" dirty="0"/>
              <a:t>Ensure the accounts are independently checked (audited) and agreed by the Chair prior to the Annual General Meeting (AGM)</a:t>
            </a:r>
          </a:p>
          <a:p>
            <a:pPr lvl="0"/>
            <a:r>
              <a:rPr lang="en-GB" sz="4200" b="1" dirty="0"/>
              <a:t>Present the audited financial statement at the AGM and answer any questions on the accounts. </a:t>
            </a:r>
          </a:p>
          <a:p>
            <a:pPr marL="0" indent="0">
              <a:buNone/>
            </a:pPr>
            <a:r>
              <a:rPr lang="en-GB" sz="4200" b="1" dirty="0"/>
              <a:t> </a:t>
            </a: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803260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Candidates for each role?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Chair Person – </a:t>
            </a:r>
          </a:p>
          <a:p>
            <a:r>
              <a:rPr lang="en-GB" dirty="0"/>
              <a:t>Vice Chair Person – </a:t>
            </a:r>
          </a:p>
          <a:p>
            <a:r>
              <a:rPr lang="en-GB" dirty="0"/>
              <a:t>Secretary – Karen </a:t>
            </a:r>
            <a:r>
              <a:rPr lang="en-GB" dirty="0" err="1"/>
              <a:t>Mc</a:t>
            </a:r>
            <a:r>
              <a:rPr lang="en-GB" dirty="0"/>
              <a:t> Fadden</a:t>
            </a:r>
          </a:p>
          <a:p>
            <a:r>
              <a:rPr lang="en-GB" dirty="0"/>
              <a:t>Treasurer –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Please phone the office before Thursday to express your interest in any of these roles.</a:t>
            </a:r>
          </a:p>
          <a:p>
            <a:pPr marL="0" indent="0">
              <a:buNone/>
            </a:pPr>
            <a:r>
              <a:rPr lang="en-GB"/>
              <a:t>Thank you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15997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578</Words>
  <Application>Microsoft Office PowerPoint</Application>
  <PresentationFormat>Widescreen</PresentationFormat>
  <Paragraphs>78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Comic Sans MS</vt:lpstr>
      <vt:lpstr>Trebuchet MS</vt:lpstr>
      <vt:lpstr>Wingdings</vt:lpstr>
      <vt:lpstr>Wingdings 2</vt:lpstr>
      <vt:lpstr>Opulent</vt:lpstr>
      <vt:lpstr>Annual General meeting  Agenda 2/9/2021</vt:lpstr>
      <vt:lpstr> Chair Person </vt:lpstr>
      <vt:lpstr>Vice Chair Person </vt:lpstr>
      <vt:lpstr>Secretary </vt:lpstr>
      <vt:lpstr>      Treasurer   </vt:lpstr>
      <vt:lpstr>Candidates for each role?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General meeting  Agenda 2/9/2021</dc:title>
  <dc:creator>McFadden, K  ( St. Albert's Primary )</dc:creator>
  <cp:lastModifiedBy>McFadden, K  ( St. Albert's Primary )</cp:lastModifiedBy>
  <cp:revision>2</cp:revision>
  <dcterms:created xsi:type="dcterms:W3CDTF">2021-08-30T15:19:16Z</dcterms:created>
  <dcterms:modified xsi:type="dcterms:W3CDTF">2021-08-30T15:24:05Z</dcterms:modified>
</cp:coreProperties>
</file>