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300" r:id="rId4"/>
    <p:sldId id="258" r:id="rId5"/>
    <p:sldId id="270" r:id="rId6"/>
    <p:sldId id="296" r:id="rId7"/>
    <p:sldId id="259" r:id="rId8"/>
    <p:sldId id="264" r:id="rId9"/>
    <p:sldId id="260" r:id="rId10"/>
    <p:sldId id="261" r:id="rId11"/>
    <p:sldId id="262" r:id="rId12"/>
    <p:sldId id="263" r:id="rId13"/>
    <p:sldId id="265" r:id="rId14"/>
    <p:sldId id="278" r:id="rId15"/>
    <p:sldId id="293" r:id="rId16"/>
    <p:sldId id="271" r:id="rId17"/>
    <p:sldId id="272" r:id="rId18"/>
    <p:sldId id="268" r:id="rId19"/>
    <p:sldId id="269" r:id="rId20"/>
    <p:sldId id="275" r:id="rId21"/>
    <p:sldId id="277" r:id="rId22"/>
    <p:sldId id="273" r:id="rId23"/>
    <p:sldId id="298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St Albert’s P1 Transition Afternoon 2014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04/06/2014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Ms O’Connor</a:t>
            </a:r>
          </a:p>
        </p:txBody>
      </p:sp>
    </p:spTree>
    <p:extLst>
      <p:ext uri="{BB962C8B-B14F-4D97-AF65-F5344CB8AC3E}">
        <p14:creationId xmlns:p14="http://schemas.microsoft.com/office/powerpoint/2010/main" val="3406903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B430E-63D8-4D4F-BD21-92092B4851DA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0A1CF-51C8-4637-9DF0-E6E0D3C03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8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A1CF-51C8-4637-9DF0-E6E0D3C030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4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EC98-581D-4187-A23A-D254542AA96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60-AEBA-4BE0-B5F7-BCAE67F3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76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EC98-581D-4187-A23A-D254542AA96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60-AEBA-4BE0-B5F7-BCAE67F3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EC98-581D-4187-A23A-D254542AA96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60-AEBA-4BE0-B5F7-BCAE67F3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9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EC98-581D-4187-A23A-D254542AA96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60-AEBA-4BE0-B5F7-BCAE67F3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4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EC98-581D-4187-A23A-D254542AA96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60-AEBA-4BE0-B5F7-BCAE67F3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7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EC98-581D-4187-A23A-D254542AA96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60-AEBA-4BE0-B5F7-BCAE67F3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70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EC98-581D-4187-A23A-D254542AA96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60-AEBA-4BE0-B5F7-BCAE67F3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34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EC98-581D-4187-A23A-D254542AA96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60-AEBA-4BE0-B5F7-BCAE67F3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98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EC98-581D-4187-A23A-D254542AA96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60-AEBA-4BE0-B5F7-BCAE67F3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2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EC98-581D-4187-A23A-D254542AA96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60-AEBA-4BE0-B5F7-BCAE67F3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9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EC98-581D-4187-A23A-D254542AA96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60-AEBA-4BE0-B5F7-BCAE67F3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2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7030A0"/>
            </a:gs>
            <a:gs pos="100000">
              <a:schemeClr val="bg2">
                <a:shade val="30000"/>
                <a:satMod val="200000"/>
                <a:alpha val="3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EC98-581D-4187-A23A-D254542AA96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E9160-AEBA-4BE0-B5F7-BCAE67F3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09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appsforkids.com/handwriting/" TargetMode="External"/><Relationship Id="rId2" Type="http://schemas.openxmlformats.org/officeDocument/2006/relationships/hyperlink" Target="http://www.bbc.co.uk/schoolradio/subjects/earlylearning/nurserysong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612844"/>
            <a:ext cx="6984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Welcome to Saint Albert’s Primary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Helpful Hints and Information for the Parents of our new P1 children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6146" name="Picture 2" descr="St Albert's - Logo Large with 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28" y="1700807"/>
            <a:ext cx="2313752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6" y="1988840"/>
            <a:ext cx="2747797" cy="2060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03710"/>
            <a:ext cx="2723288" cy="20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5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002" y="683643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     Absences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6" descr="MCj042419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45" y="4267908"/>
            <a:ext cx="2240260" cy="24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772816"/>
            <a:ext cx="77048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Please phone school before 9:30am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Text or contact the Hub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Send a letter to your child’s class teacher when they return to school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35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97170"/>
            <a:ext cx="76328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GB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Children will have their own tray of resources. Please do not send in pencil cases, toys </a:t>
            </a:r>
            <a:r>
              <a:rPr lang="en-GB" sz="2800" b="1" dirty="0" err="1">
                <a:solidFill>
                  <a:schemeClr val="bg1"/>
                </a:solidFill>
                <a:latin typeface="Century Gothic" pitchFamily="34" charset="0"/>
              </a:rPr>
              <a:t>etc</a:t>
            </a: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 for H &amp; S reasons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Most learning will take place outdoors so please wrap up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Home learning will be given on a Monday to be completed by Friday starting in September 2021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Label </a:t>
            </a:r>
            <a:r>
              <a:rPr lang="en-GB" sz="2800" b="1" u="sng" dirty="0">
                <a:solidFill>
                  <a:schemeClr val="bg1"/>
                </a:solidFill>
                <a:latin typeface="Century Gothic" pitchFamily="34" charset="0"/>
              </a:rPr>
              <a:t>ALL</a:t>
            </a: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 clothes, bags, lunch boxes with name and surname. Please!  </a:t>
            </a:r>
          </a:p>
        </p:txBody>
      </p:sp>
      <p:pic>
        <p:nvPicPr>
          <p:cNvPr id="3" name="Picture 5" descr="bd0509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37" y="255262"/>
            <a:ext cx="172878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MCj042417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1140"/>
            <a:ext cx="128905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MCj042417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4450"/>
            <a:ext cx="11811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8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indergart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56362"/>
            <a:ext cx="2065113" cy="153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4868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Practice with your child 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40" y="1628800"/>
            <a:ext cx="77048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Opening and closing bags and lunch boxes </a:t>
            </a:r>
          </a:p>
          <a:p>
            <a:endParaRPr lang="en-GB" sz="32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Putting on and taking off school uniforms.</a:t>
            </a:r>
          </a:p>
          <a:p>
            <a:endParaRPr lang="en-GB" sz="32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Fastening and unfastening shoes – we recommend </a:t>
            </a:r>
            <a:r>
              <a:rPr lang="en-GB" sz="3200" b="1" dirty="0" err="1">
                <a:solidFill>
                  <a:schemeClr val="bg1"/>
                </a:solidFill>
                <a:latin typeface="Century Gothic" pitchFamily="34" charset="0"/>
              </a:rPr>
              <a:t>velcro</a:t>
            </a:r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 shoes for P1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77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76" y="1988840"/>
            <a:ext cx="2376264" cy="128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5299" y="1988840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Encourage your child to bring only ONE healthy snack for play time.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endParaRPr lang="en-GB" sz="3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3200" b="1" u="sng" dirty="0">
                <a:solidFill>
                  <a:schemeClr val="bg1"/>
                </a:solidFill>
                <a:latin typeface="Century Gothic" pitchFamily="34" charset="0"/>
              </a:rPr>
              <a:t>No nut products due to allergies (including </a:t>
            </a:r>
            <a:r>
              <a:rPr lang="en-GB" sz="3200" b="1" u="sng" dirty="0" err="1">
                <a:solidFill>
                  <a:schemeClr val="bg1"/>
                </a:solidFill>
                <a:latin typeface="Century Gothic" pitchFamily="34" charset="0"/>
              </a:rPr>
              <a:t>nutella</a:t>
            </a:r>
            <a:r>
              <a:rPr lang="en-GB" sz="3200" b="1" u="sng" dirty="0">
                <a:solidFill>
                  <a:schemeClr val="bg1"/>
                </a:solidFill>
                <a:latin typeface="Century Gothic" pitchFamily="34" charset="0"/>
              </a:rPr>
              <a:t>)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endParaRPr lang="en-GB" sz="3200" b="1" u="sng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3200" b="1" u="sng" dirty="0">
                <a:solidFill>
                  <a:schemeClr val="bg1"/>
                </a:solidFill>
                <a:latin typeface="Century Gothic" pitchFamily="34" charset="0"/>
              </a:rPr>
              <a:t>No sweets, chocolate, crisps, fizzy juice, cans or glass bottles.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54868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Health Promoting School 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857250"/>
            <a:ext cx="11898560" cy="79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32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4868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P1 &amp; Class One 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504" y="148478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28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Inclusion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Expertise and benefits of having Class One provision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Always working together </a:t>
            </a:r>
          </a:p>
          <a:p>
            <a:endParaRPr lang="en-GB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84784"/>
            <a:ext cx="2143125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86026"/>
            <a:ext cx="2443282" cy="24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2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255985"/>
            <a:ext cx="51125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Play and outdoor learning form a huge part of our learning experiences in P1 in St Albert’s.  </a:t>
            </a:r>
          </a:p>
          <a:p>
            <a:endParaRPr lang="en-GB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Expect your child to be:</a:t>
            </a:r>
          </a:p>
          <a:p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Singing, rhymes, games, story telling, counting, turn taking and lots more.  </a:t>
            </a:r>
          </a:p>
          <a:p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The learning is very active with a play based approach.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60648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Outdoor Learning &amp; Play 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96952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0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6633"/>
            <a:ext cx="478407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itchFamily="34" charset="0"/>
              </a:rPr>
              <a:t>Please send a light waterproof jacket to leave in school for outdoor learning and </a:t>
            </a:r>
            <a:r>
              <a:rPr lang="en-GB" sz="3600" b="1" dirty="0" err="1">
                <a:solidFill>
                  <a:schemeClr val="bg1"/>
                </a:solidFill>
                <a:latin typeface="Century Gothic" pitchFamily="34" charset="0"/>
              </a:rPr>
              <a:t>wellies</a:t>
            </a:r>
            <a:r>
              <a:rPr lang="en-GB" sz="3600" b="1" dirty="0">
                <a:solidFill>
                  <a:schemeClr val="bg1"/>
                </a:solidFill>
                <a:latin typeface="Century Gothic" pitchFamily="34" charset="0"/>
              </a:rPr>
              <a:t> if you can.  We have spare </a:t>
            </a:r>
            <a:r>
              <a:rPr lang="en-GB" sz="3600" b="1" dirty="0" err="1">
                <a:solidFill>
                  <a:schemeClr val="bg1"/>
                </a:solidFill>
                <a:latin typeface="Century Gothic" pitchFamily="34" charset="0"/>
              </a:rPr>
              <a:t>wellies</a:t>
            </a:r>
            <a:r>
              <a:rPr lang="en-GB" sz="3600" b="1" dirty="0">
                <a:solidFill>
                  <a:schemeClr val="bg1"/>
                </a:solidFill>
                <a:latin typeface="Century Gothic" pitchFamily="34" charset="0"/>
              </a:rPr>
              <a:t> and waterproofs for extended outdoor activities</a:t>
            </a:r>
          </a:p>
          <a:p>
            <a:endParaRPr lang="en-GB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dirty="0"/>
              <a:t> </a:t>
            </a:r>
          </a:p>
        </p:txBody>
      </p:sp>
      <p:pic>
        <p:nvPicPr>
          <p:cNvPr id="11266" name="Picture 2" descr="C:\Users\jo9554100\AppData\Local\Microsoft\Windows\Temporary Internet Files\Content.IE5\PN990FM8\MC9003833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13" y="548680"/>
            <a:ext cx="1940177" cy="278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o9554100\AppData\Local\Microsoft\Windows\Temporary Internet Files\Content.IE5\AMEA0M62\MM90004657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2869267" cy="222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34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1583"/>
            <a:ext cx="46805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latin typeface="Comic Sans MS" pitchFamily="66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Workshops will provide opportunities to see how your child learns</a:t>
            </a:r>
          </a:p>
          <a:p>
            <a:endParaRPr lang="en-GB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Provide guidance for parents on how to support your child’s learning at home</a:t>
            </a:r>
          </a:p>
          <a:p>
            <a:endParaRPr lang="en-GB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Dates to follow!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54958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Parent Workshops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50" name="Picture 2" descr="O:\StAlberts\Staff\Classes 2018 (new)\Family learning photographs\P1 family play sessions\GVAZ0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08" y="3428999"/>
            <a:ext cx="2267744" cy="302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O:\StAlberts\Staff\Classes 2018 (new)\Family learning photographs\P1 family play sessions\IMG_0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90" y="1161583"/>
            <a:ext cx="1984153" cy="26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64134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Read to your child (encourage a love of books!!) </a:t>
            </a:r>
          </a:p>
          <a:p>
            <a:pPr>
              <a:defRPr/>
            </a:pPr>
            <a:endParaRPr lang="en-GB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endParaRPr lang="en-GB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Read /teach them nursery rhymes</a:t>
            </a:r>
          </a:p>
          <a:p>
            <a:pPr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  <a:hlinkClick r:id="rId2"/>
              </a:rPr>
              <a:t>www.bbc.co.uk/schoolradio/subjects/earlylearning/nurserysongs</a:t>
            </a:r>
            <a:endParaRPr lang="en-GB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Draw circles in an anti clockwise direction</a:t>
            </a:r>
          </a:p>
          <a:p>
            <a:pPr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  <a:hlinkClick r:id="rId3"/>
              </a:rPr>
              <a:t>http://www.smartappsforkids.com/handwriting/</a:t>
            </a:r>
            <a:endParaRPr lang="en-GB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Colour in (encourage to stay in the lines)</a:t>
            </a:r>
          </a:p>
          <a:p>
            <a:pPr>
              <a:defRPr/>
            </a:pPr>
            <a:endParaRPr lang="en-GB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Encourage your child to talk to you</a:t>
            </a:r>
          </a:p>
        </p:txBody>
      </p:sp>
      <p:pic>
        <p:nvPicPr>
          <p:cNvPr id="9219" name="Picture 3" descr="C:\Users\jo9554100\AppData\Local\Microsoft\Windows\Temporary Internet Files\Content.IE5\VIDZPHSZ\MC90043922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33" y="-11675"/>
            <a:ext cx="1459267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o9554100\AppData\Local\Microsoft\Windows\Temporary Internet Files\Content.IE5\PN990FM8\MP90044660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516215" y="1772816"/>
            <a:ext cx="1898150" cy="12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254958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Over the summer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263" y="762149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itchFamily="34" charset="0"/>
              </a:rPr>
              <a:t>St. Albert’s Team</a:t>
            </a:r>
          </a:p>
          <a:p>
            <a:pPr algn="ctr"/>
            <a:endParaRPr lang="en-GB" sz="36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7" name="Picture 3" descr="O:\StAlberts\Staff\LCF\Classroom door signs\LCF teacher pictures\IMG_1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52" y="165528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StAlberts\Staff\LCF\Classroom door signs\LCF teacher pictures\IMG_1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9195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:\StAlberts\Staff\LCF\Classroom door signs\LCF teacher pictures\IMG_1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41" y="4335762"/>
            <a:ext cx="1373335" cy="137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O:\StAlberts\Staff\LCF\Classroom door signs\LCF teacher pictures\IMG_11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14" y="4335762"/>
            <a:ext cx="1407647" cy="140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:\StAlberts\Staff\LCF\Classroom door signs\LCF teacher pictures\IMG_12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9195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91951"/>
            <a:ext cx="1080001" cy="14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3356992"/>
            <a:ext cx="158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Mrs </a:t>
            </a:r>
            <a:r>
              <a:rPr lang="en-GB" sz="1600" dirty="0" err="1"/>
              <a:t>Harker</a:t>
            </a:r>
            <a:endParaRPr lang="en-GB" sz="1600" dirty="0"/>
          </a:p>
          <a:p>
            <a:pPr algn="ctr"/>
            <a:r>
              <a:rPr lang="en-GB" sz="1600" dirty="0"/>
              <a:t>Head Teacher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4980" y="335764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Mr Stewart</a:t>
            </a:r>
          </a:p>
          <a:p>
            <a:pPr algn="ctr"/>
            <a:r>
              <a:rPr lang="en-GB" sz="1600" dirty="0"/>
              <a:t>Depute Head Teacher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4675" y="336892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Mrs Rodger</a:t>
            </a:r>
          </a:p>
          <a:p>
            <a:pPr algn="ctr"/>
            <a:r>
              <a:rPr lang="en-GB" sz="1600" dirty="0"/>
              <a:t>Depute Head Teacher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3776" y="3368920"/>
            <a:ext cx="1736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Mrs Kelly </a:t>
            </a:r>
          </a:p>
          <a:p>
            <a:pPr algn="ctr"/>
            <a:r>
              <a:rPr lang="en-GB" sz="1600" dirty="0"/>
              <a:t>Principal Teacher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1809" y="595857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Mrs Ali</a:t>
            </a:r>
          </a:p>
          <a:p>
            <a:pPr algn="ctr"/>
            <a:r>
              <a:rPr lang="en-GB" sz="1600" dirty="0"/>
              <a:t>Office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4008" y="595857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Mrs Connell</a:t>
            </a:r>
          </a:p>
          <a:p>
            <a:pPr algn="ctr"/>
            <a:r>
              <a:rPr lang="en-GB" sz="1600" dirty="0"/>
              <a:t>Office </a:t>
            </a:r>
          </a:p>
        </p:txBody>
      </p:sp>
    </p:spTree>
    <p:extLst>
      <p:ext uri="{BB962C8B-B14F-4D97-AF65-F5344CB8AC3E}">
        <p14:creationId xmlns:p14="http://schemas.microsoft.com/office/powerpoint/2010/main" val="12055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94692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FIND MATHS IN EVERY DAY</a:t>
            </a:r>
          </a:p>
          <a:p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Asking your child to talk about or name the number of things in their picture story books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Going on a number hunt with your child; for example, get them to look for and identify cars with a number plate that has the number 2, or to look for and identify house or unit numbers with a 4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Collecting a selection of different coloured everyday objects</a:t>
            </a:r>
          </a:p>
          <a:p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Sort them into groups of the same colour</a:t>
            </a:r>
          </a:p>
          <a:p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74290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18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23878"/>
            <a:ext cx="5469507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LITERACY EVERY DAY</a:t>
            </a:r>
          </a:p>
          <a:p>
            <a:endParaRPr lang="en-GB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What you can do: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Read to your child as much as you can.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Your local library is a great source of books and information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You might want to consider electronic books too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b="1" u="sng" dirty="0">
                <a:solidFill>
                  <a:schemeClr val="bg1"/>
                </a:solidFill>
                <a:latin typeface="Century Gothic" pitchFamily="34" charset="0"/>
              </a:rPr>
              <a:t>If your child’s first language is not English, learning words and reading in their first language is beneficial and should be encouraged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 err="1">
                <a:solidFill>
                  <a:schemeClr val="bg1"/>
                </a:solidFill>
                <a:latin typeface="Century Gothic" pitchFamily="34" charset="0"/>
              </a:rPr>
              <a:t>iPad</a:t>
            </a:r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 or similar tablets – can display colourful, animated stories with a narrator to read the story to your child. You need to have an iTunes account before you’re able to search for and download books from the Apps store</a:t>
            </a:r>
          </a:p>
          <a:p>
            <a:endParaRPr lang="en-GB" b="1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20" y="4869160"/>
            <a:ext cx="1872208" cy="14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:\p1 a pic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709" y="2276872"/>
            <a:ext cx="3042793" cy="228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20" y="214313"/>
            <a:ext cx="1845370" cy="18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6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155" y="3372943"/>
            <a:ext cx="42283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We have a very active and supportive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Parent Council and Parent Teacher Group who are very eager to welcome new members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06" y="1124744"/>
            <a:ext cx="2592287" cy="21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54958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Parent Council 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098" name="Picture 2" descr="O:\StAlberts\Staff\Photos\Education Scotland Award\Family Learning\IMG_1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7418" y="1124744"/>
            <a:ext cx="2185022" cy="29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O:\StAlberts\Staff\Photos\Education Scotland Award\Family Learning\IMG_18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30" y="4367843"/>
            <a:ext cx="2971867" cy="22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88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124744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Please contact the office with your email address if you wish this information sent out to you.</a:t>
            </a:r>
          </a:p>
          <a:p>
            <a:pPr algn="ctr"/>
            <a:r>
              <a:rPr lang="en-GB" sz="3200" dirty="0"/>
              <a:t>Please contact me, Karen Kelly for any further information or help. We hope to meet you all soon in small groups.</a:t>
            </a:r>
          </a:p>
          <a:p>
            <a:pPr algn="ctr"/>
            <a:r>
              <a:rPr lang="en-GB" sz="3200" dirty="0"/>
              <a:t>Thank you! Enjoy your holiday!</a:t>
            </a:r>
          </a:p>
        </p:txBody>
      </p:sp>
      <p:pic>
        <p:nvPicPr>
          <p:cNvPr id="2050" name="Picture 2" descr="C:\Users\km00091274\AppData\Local\Microsoft\Windows\Temporary Internet Files\Content.IE5\1OUY9NTA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m00091274\AppData\Local\Microsoft\Windows\Temporary Internet Files\Content.IE5\4SEP6C27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m00091274\AppData\Local\Microsoft\Windows\Temporary Internet Files\Content.IE5\BU6UAO5J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m00091274\AppData\Local\Microsoft\Windows\Temporary Internet Files\Content.IE5\APJ4H9UR\0_sun_set_(www.cute-pictures.blogspot.com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10" y="5118634"/>
            <a:ext cx="3015660" cy="158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1 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1772816" cy="1772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96266"/>
            <a:ext cx="1759124" cy="1759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9080"/>
            <a:ext cx="1759124" cy="1759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FB1F8A-E4D8-43A1-9F6A-4E1F3E3A82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4184" y="1777458"/>
            <a:ext cx="1979601" cy="1484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523666-CB4E-4D11-8507-51B6E1F8C767}"/>
              </a:ext>
            </a:extLst>
          </p:cNvPr>
          <p:cNvSpPr txBox="1"/>
          <p:nvPr/>
        </p:nvSpPr>
        <p:spPr>
          <a:xfrm>
            <a:off x="534512" y="3528393"/>
            <a:ext cx="177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Mrs </a:t>
            </a:r>
            <a:r>
              <a:rPr lang="en-GB" sz="2000" dirty="0" err="1"/>
              <a:t>Creevy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BC77DF-3E4F-4F22-B96A-53D9F67C309A}"/>
              </a:ext>
            </a:extLst>
          </p:cNvPr>
          <p:cNvSpPr txBox="1"/>
          <p:nvPr/>
        </p:nvSpPr>
        <p:spPr>
          <a:xfrm>
            <a:off x="6660232" y="372844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Miss </a:t>
            </a:r>
            <a:r>
              <a:rPr lang="en-GB" sz="2000" dirty="0" err="1"/>
              <a:t>Symeonidou</a:t>
            </a: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7F44E-5899-401D-B5BB-E7892EAA493A}"/>
              </a:ext>
            </a:extLst>
          </p:cNvPr>
          <p:cNvSpPr txBox="1"/>
          <p:nvPr/>
        </p:nvSpPr>
        <p:spPr>
          <a:xfrm>
            <a:off x="2699792" y="6021288"/>
            <a:ext cx="177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Miss </a:t>
            </a:r>
            <a:r>
              <a:rPr lang="en-GB" sz="2000" dirty="0" err="1"/>
              <a:t>Forteath</a:t>
            </a:r>
            <a:endParaRPr lang="en-GB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90FB3-74F3-4A08-8BF9-7E6592412507}"/>
              </a:ext>
            </a:extLst>
          </p:cNvPr>
          <p:cNvSpPr txBox="1"/>
          <p:nvPr/>
        </p:nvSpPr>
        <p:spPr>
          <a:xfrm>
            <a:off x="4671394" y="6023616"/>
            <a:ext cx="177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Marie Rooney</a:t>
            </a:r>
          </a:p>
        </p:txBody>
      </p:sp>
    </p:spTree>
    <p:extLst>
      <p:ext uri="{BB962C8B-B14F-4D97-AF65-F5344CB8AC3E}">
        <p14:creationId xmlns:p14="http://schemas.microsoft.com/office/powerpoint/2010/main" val="27634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92494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</p:txBody>
      </p:sp>
      <p:pic>
        <p:nvPicPr>
          <p:cNvPr id="8" name="Picture 8" descr="MCj042609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32" y="786431"/>
            <a:ext cx="1841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j02341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79" y="4287387"/>
            <a:ext cx="218010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037751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First day </a:t>
            </a:r>
          </a:p>
          <a:p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Monday 16</a:t>
            </a:r>
            <a:r>
              <a:rPr lang="en-GB" sz="3200" b="1" baseline="30000" dirty="0">
                <a:solidFill>
                  <a:schemeClr val="bg1"/>
                </a:solidFill>
                <a:latin typeface="Century Gothic" pitchFamily="34" charset="0"/>
              </a:rPr>
              <a:t>th</a:t>
            </a:r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 August 9:00am – 3:00pm</a:t>
            </a:r>
          </a:p>
          <a:p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284" y="260806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itchFamily="34" charset="0"/>
              </a:rPr>
              <a:t>Important Dates </a:t>
            </a:r>
          </a:p>
          <a:p>
            <a:pPr algn="ctr"/>
            <a:endParaRPr lang="en-GB" sz="36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22041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5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568952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itchFamily="66" charset="0"/>
              </a:rPr>
              <a:t> </a:t>
            </a:r>
            <a:r>
              <a:rPr lang="en-GB" sz="4800" b="1" dirty="0">
                <a:solidFill>
                  <a:schemeClr val="bg1"/>
                </a:solidFill>
                <a:latin typeface="Century Gothic" pitchFamily="34" charset="0"/>
              </a:rPr>
              <a:t>School Uniform</a:t>
            </a:r>
          </a:p>
          <a:p>
            <a:pPr algn="ctr"/>
            <a:endParaRPr lang="en-GB" sz="4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Black trousers/skirt/pinafore/Summer dress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White shirt &amp; school tie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White/purple polo shirt with logo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Purple jumper/cardigan with logo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Dark coloured shoes &amp; jacket</a:t>
            </a:r>
          </a:p>
          <a:p>
            <a:endParaRPr lang="en-GB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P. E. days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White/purple polo shirt with logo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Black jogging trousers/leggings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Soft shoes</a:t>
            </a:r>
          </a:p>
          <a:p>
            <a:pPr marL="685800" indent="-685800">
              <a:buFont typeface="Arial" pitchFamily="34" charset="0"/>
              <a:buChar char="•"/>
            </a:pPr>
            <a:endParaRPr lang="en-GB" sz="36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GB" sz="4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GB" sz="36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GB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122" name="Picture 2" descr="St Albert's - Logo Large with 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02829" cy="169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45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5689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itchFamily="66" charset="0"/>
              </a:rPr>
              <a:t> </a:t>
            </a:r>
            <a:r>
              <a:rPr lang="en-GB" sz="4800" b="1" dirty="0">
                <a:solidFill>
                  <a:schemeClr val="bg1"/>
                </a:solidFill>
                <a:latin typeface="Century Gothic" pitchFamily="34" charset="0"/>
              </a:rPr>
              <a:t>School Uniform</a:t>
            </a:r>
          </a:p>
          <a:p>
            <a:pPr algn="ctr"/>
            <a:endParaRPr lang="en-GB" sz="4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  <a:latin typeface="Century Gothic" pitchFamily="34" charset="0"/>
              </a:rPr>
              <a:t>Ties, jumpers, cardigans &amp; polo shirts will be available to buy from the school. (Date to be confirmed)</a:t>
            </a:r>
          </a:p>
          <a:p>
            <a:pPr marL="685800" indent="-685800">
              <a:buFont typeface="Arial" pitchFamily="34" charset="0"/>
              <a:buChar char="•"/>
            </a:pPr>
            <a:endParaRPr lang="en-GB" sz="36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  <a:latin typeface="Century Gothic" pitchFamily="34" charset="0"/>
              </a:rPr>
              <a:t>Everything else can be purchased from your chosen store.</a:t>
            </a:r>
          </a:p>
          <a:p>
            <a:pPr marL="685800" indent="-685800">
              <a:buFont typeface="Arial" pitchFamily="34" charset="0"/>
              <a:buChar char="•"/>
            </a:pPr>
            <a:endParaRPr lang="en-GB" sz="4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GB" sz="36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GB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122" name="Picture 2" descr="St Albert's - Logo Large with 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02829" cy="169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99" y="5229200"/>
            <a:ext cx="159566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764705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Comic Sans MS" pitchFamily="66" charset="0"/>
              </a:rPr>
              <a:t>	</a:t>
            </a: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General Information for August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P1 children will enter in the infant playground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P1 children dismissed from the gate at the infant playground.  Adults wait outside the gate please.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Teaching staff will hand over each child to their parent / carer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Please inform school if someone different is collecting your child 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If you are late collecting your child please let the office know and you will need to collect them from the school office </a:t>
            </a:r>
          </a:p>
        </p:txBody>
      </p:sp>
    </p:spTree>
    <p:extLst>
      <p:ext uri="{BB962C8B-B14F-4D97-AF65-F5344CB8AC3E}">
        <p14:creationId xmlns:p14="http://schemas.microsoft.com/office/powerpoint/2010/main" val="10301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5" y="1700808"/>
            <a:ext cx="237172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548679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Communication 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1337352"/>
            <a:ext cx="51845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  <a:latin typeface="Century Gothic" pitchFamily="34" charset="0"/>
              </a:rPr>
              <a:t>Group Call </a:t>
            </a:r>
            <a:r>
              <a:rPr lang="en-GB" sz="2000" b="1" dirty="0" err="1">
                <a:solidFill>
                  <a:schemeClr val="bg1"/>
                </a:solidFill>
                <a:latin typeface="Century Gothic" pitchFamily="34" charset="0"/>
              </a:rPr>
              <a:t>Xpression</a:t>
            </a:r>
            <a:r>
              <a:rPr lang="en-GB" sz="2000" b="1" dirty="0">
                <a:solidFill>
                  <a:schemeClr val="bg1"/>
                </a:solidFill>
                <a:latin typeface="Century Gothic" pitchFamily="34" charset="0"/>
              </a:rPr>
              <a:t>- download the app 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  <a:latin typeface="Century Gothic" pitchFamily="34" charset="0"/>
              </a:rPr>
              <a:t>Email</a:t>
            </a:r>
          </a:p>
          <a:p>
            <a:pPr marL="457200" indent="-457200">
              <a:buFont typeface="Wingdings" pitchFamily="2" charset="2"/>
              <a:buChar char="§"/>
            </a:pPr>
            <a:endParaRPr lang="en-GB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  <a:latin typeface="Century Gothic" pitchFamily="34" charset="0"/>
              </a:rPr>
              <a:t>Check your child’s bag for letters 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  <a:latin typeface="Century Gothic" pitchFamily="34" charset="0"/>
              </a:rPr>
              <a:t>We will text and you can respond to these 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  <a:latin typeface="Century Gothic" pitchFamily="34" charset="0"/>
              </a:rPr>
              <a:t>We will have contact details from nursery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  <a:latin typeface="Century Gothic" pitchFamily="34" charset="0"/>
              </a:rPr>
              <a:t>Please view your class blog for information &amp; updates on learning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5" y="4437112"/>
            <a:ext cx="2466975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 descr="C:\Users\km00091274\AppData\Local\Microsoft\Windows\Temporary Internet Files\Content.IE5\BU6UAO5J\HuaweiSnapTo831sq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0" y="289316"/>
            <a:ext cx="1288166" cy="128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0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0648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itchFamily="34" charset="0"/>
              </a:rPr>
              <a:t>APPOINTMENTS</a:t>
            </a:r>
          </a:p>
          <a:p>
            <a:pPr algn="ctr"/>
            <a:endParaRPr lang="en-GB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If your child has a Doctor / Dentist / Hospital appointment please phone the school office and give the date and time of the appointment.</a:t>
            </a:r>
          </a:p>
          <a:p>
            <a:pPr algn="ctr"/>
            <a:endParaRPr lang="en-GB" sz="2800" b="1" u="sng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Always report to the school office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(not to your child’s class)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Medicines must be labelled and consent forms signed at school office – parent MUST give first dose of medication to child. </a:t>
            </a:r>
          </a:p>
        </p:txBody>
      </p:sp>
      <p:pic>
        <p:nvPicPr>
          <p:cNvPr id="3" name="Picture 4" descr="BD0693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0"/>
            <a:ext cx="2232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97200"/>
            <a:ext cx="14255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953</Words>
  <Application>Microsoft Office PowerPoint</Application>
  <PresentationFormat>On-screen Show (4:3)</PresentationFormat>
  <Paragraphs>164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Comic Sans MS</vt:lpstr>
      <vt:lpstr>Wingdings</vt:lpstr>
      <vt:lpstr>Office Theme</vt:lpstr>
      <vt:lpstr>PowerPoint Presentation</vt:lpstr>
      <vt:lpstr>PowerPoint Presentation</vt:lpstr>
      <vt:lpstr>Class 1 Staff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Glasgow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O'Connor, J   ( St. Albert's Primary )</dc:creator>
  <cp:lastModifiedBy>McFadden, K  ( St. Albert's Primary )</cp:lastModifiedBy>
  <cp:revision>60</cp:revision>
  <dcterms:created xsi:type="dcterms:W3CDTF">2014-05-30T12:47:08Z</dcterms:created>
  <dcterms:modified xsi:type="dcterms:W3CDTF">2021-06-07T09:31:00Z</dcterms:modified>
</cp:coreProperties>
</file>