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8" r:id="rId3"/>
    <p:sldId id="257" r:id="rId4"/>
    <p:sldId id="276" r:id="rId5"/>
    <p:sldId id="277" r:id="rId6"/>
    <p:sldId id="259" r:id="rId7"/>
    <p:sldId id="275" r:id="rId8"/>
    <p:sldId id="274" r:id="rId9"/>
    <p:sldId id="263" r:id="rId10"/>
    <p:sldId id="264" r:id="rId11"/>
    <p:sldId id="273" r:id="rId12"/>
    <p:sldId id="278" r:id="rId13"/>
    <p:sldId id="279" r:id="rId14"/>
    <p:sldId id="265" r:id="rId15"/>
    <p:sldId id="266" r:id="rId16"/>
    <p:sldId id="258" r:id="rId17"/>
    <p:sldId id="280" r:id="rId18"/>
    <p:sldId id="281" r:id="rId1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554" autoAdjust="0"/>
  </p:normalViewPr>
  <p:slideViewPr>
    <p:cSldViewPr>
      <p:cViewPr>
        <p:scale>
          <a:sx n="50" d="100"/>
          <a:sy n="50" d="100"/>
        </p:scale>
        <p:origin x="-1188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CB498D4D-B2EF-49DE-B2B8-63D8C7DA2097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690308"/>
            <a:ext cx="5437188" cy="4442703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AC465055-1BAE-46E0-9CDB-4320EBD6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9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5055-1BAE-46E0-9CDB-4320EBD636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2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5055-1BAE-46E0-9CDB-4320EBD636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4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5055-1BAE-46E0-9CDB-4320EBD636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9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5055-1BAE-46E0-9CDB-4320EBD636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6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0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2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1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4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0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7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D1C0-977E-430F-A444-1A700AAC707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2741-052D-40D8-A092-4E2245704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garoomath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rich.maths.org/6343" TargetMode="External"/><Relationship Id="rId5" Type="http://schemas.openxmlformats.org/officeDocument/2006/relationships/hyperlink" Target="https://mathsframe.co.uk/en/resources/category/10/ordering-comparing-and-reading" TargetMode="External"/><Relationship Id="rId4" Type="http://schemas.openxmlformats.org/officeDocument/2006/relationships/hyperlink" Target="http://www.ncetm.org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Glasgow Counts Workshop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Primary 2 Focus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23</a:t>
            </a:r>
            <a:r>
              <a:rPr lang="en-GB" b="1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rd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October 2019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Early Level moving onto First Level 1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 end of Primary 2</a:t>
            </a:r>
          </a:p>
          <a:p>
            <a:pPr marL="0" indent="0" algn="ctr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Numerals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Numicon</a:t>
            </a: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also a very helpful resource which allows children to see a visual picture of a number. 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8" y="2708920"/>
            <a:ext cx="72009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2292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Questions to ask your child…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 you notice about number 32 and number 33? 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“They both have 3 tens”.</a:t>
            </a:r>
            <a:endParaRPr lang="en-GB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Place Value P2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Questions for your child: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value of the digit 2 in these numbers? 32, 27, 92 Explain how you know.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same and what is different in these two numbers 16 and 61?</a:t>
            </a: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Barriers to Learning: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Children write 13 as 30, muddling the “teen” and “</a:t>
            </a:r>
            <a:r>
              <a:rPr lang="en-GB" sz="2000" dirty="0" err="1" smtClean="0">
                <a:latin typeface="Comic Sans MS" panose="030F0702030302020204" pitchFamily="66" charset="0"/>
              </a:rPr>
              <a:t>ty</a:t>
            </a:r>
            <a:r>
              <a:rPr lang="en-GB" sz="2000" dirty="0" smtClean="0">
                <a:latin typeface="Comic Sans MS" panose="030F0702030302020204" pitchFamily="66" charset="0"/>
              </a:rPr>
              <a:t>” numbers.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Use the units digit before the </a:t>
            </a:r>
            <a:r>
              <a:rPr lang="en-GB" sz="2000" smtClean="0">
                <a:latin typeface="Comic Sans MS" panose="030F0702030302020204" pitchFamily="66" charset="0"/>
              </a:rPr>
              <a:t>tens digit. </a:t>
            </a:r>
            <a:r>
              <a:rPr lang="en-GB" sz="2000" dirty="0">
                <a:latin typeface="Comic Sans MS" panose="030F0702030302020204" pitchFamily="66" charset="0"/>
              </a:rPr>
              <a:t>Teens numbers can confuse as child hears the units digit first- lead to reversing numbers- concrete materials allow child to visualise the number increasing number </a:t>
            </a:r>
            <a:r>
              <a:rPr lang="en-GB" sz="2000" dirty="0" smtClean="0">
                <a:latin typeface="Comic Sans MS" panose="030F0702030302020204" pitchFamily="66" charset="0"/>
              </a:rPr>
              <a:t>sense.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Lack of understanding that the position of a digit gives its value.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Language of numbers can cause confusion e.g. the word eleven does not make it clear that it is actually ten and one.</a:t>
            </a:r>
          </a:p>
        </p:txBody>
      </p:sp>
    </p:spTree>
    <p:extLst>
      <p:ext uri="{BB962C8B-B14F-4D97-AF65-F5344CB8AC3E}">
        <p14:creationId xmlns:p14="http://schemas.microsoft.com/office/powerpoint/2010/main" val="19484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Value P2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" y="1196752"/>
            <a:ext cx="912157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Value P3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93965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Questions to ask your child about numbers…P3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Can you show/write me a 3 digit number with 6 units?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Yousaf writes ‘three hundred and six’ as ‘3006’. Do you agree with Yousaf? Why/Why not?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24 odd or even? Prove it.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Asking children to show their thinking, prove their working and justify their answers allows for a deeper understanding of number and can also point out common misconceptions (like Yousaf’s 3006) which them allow teachers and parents to correct the child. 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Resources to support understanding of number and place value 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8384" y="1772816"/>
            <a:ext cx="360040" cy="2160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1"/>
            <a:ext cx="43148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97" y="4581128"/>
            <a:ext cx="44481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Helpful Websites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www.kangaroomaths.com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www.ncetm.org.uk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https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://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5"/>
              </a:rPr>
              <a:t>mathsframe.co.uk/en/resources/category/10/ordering-comparing-and-reading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https://</a:t>
            </a:r>
            <a:r>
              <a:rPr lang="en-GB" smtClean="0">
                <a:solidFill>
                  <a:srgbClr val="002060"/>
                </a:solidFill>
                <a:latin typeface="Comic Sans MS" panose="030F0702030302020204" pitchFamily="66" charset="0"/>
                <a:hlinkClick r:id="rId6"/>
              </a:rPr>
              <a:t>nrich.maths.org/6343</a:t>
            </a:r>
            <a:endParaRPr lang="en-GB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Group 1                                 Group 3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Muhammad Abdullah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Subhan</a:t>
            </a:r>
            <a:r>
              <a:rPr lang="en-GB" sz="2000" dirty="0" smtClean="0">
                <a:latin typeface="Comic Sans MS" panose="030F0702030302020204" pitchFamily="66" charset="0"/>
              </a:rPr>
              <a:t> Imran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Ajwa</a:t>
            </a:r>
            <a:r>
              <a:rPr lang="en-GB" sz="2000" dirty="0" smtClean="0">
                <a:latin typeface="Comic Sans MS" panose="030F0702030302020204" pitchFamily="66" charset="0"/>
              </a:rPr>
              <a:t> Ahmad      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Innaayah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Iqbal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Arham</a:t>
            </a:r>
            <a:r>
              <a:rPr lang="en-GB" sz="2000" dirty="0" smtClean="0">
                <a:latin typeface="Comic Sans MS" panose="030F0702030302020204" pitchFamily="66" charset="0"/>
              </a:rPr>
              <a:t> Ahmed    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Zayn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Irfan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Armaan</a:t>
            </a:r>
            <a:r>
              <a:rPr lang="en-GB" sz="2000" dirty="0" smtClean="0">
                <a:latin typeface="Comic Sans MS" panose="030F0702030302020204" pitchFamily="66" charset="0"/>
              </a:rPr>
              <a:t> Ahmed                                      M. </a:t>
            </a:r>
            <a:r>
              <a:rPr lang="en-GB" sz="2000" dirty="0" err="1" smtClean="0">
                <a:latin typeface="Comic Sans MS" panose="030F0702030302020204" pitchFamily="66" charset="0"/>
              </a:rPr>
              <a:t>Talha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Javed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Amer</a:t>
            </a:r>
            <a:r>
              <a:rPr lang="en-GB" sz="2000" dirty="0" smtClean="0">
                <a:latin typeface="Comic Sans MS" panose="030F0702030302020204" pitchFamily="66" charset="0"/>
              </a:rPr>
              <a:t> Al </a:t>
            </a:r>
            <a:r>
              <a:rPr lang="en-GB" sz="2000" dirty="0" err="1" smtClean="0">
                <a:latin typeface="Comic Sans MS" panose="030F0702030302020204" pitchFamily="66" charset="0"/>
              </a:rPr>
              <a:t>Ghazawi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Inayah</a:t>
            </a:r>
            <a:r>
              <a:rPr lang="en-GB" sz="2000" dirty="0" smtClean="0">
                <a:latin typeface="Comic Sans MS" panose="030F0702030302020204" pitchFamily="66" charset="0"/>
              </a:rPr>
              <a:t> Kamran</a:t>
            </a: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Group 2                                  Group 4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Abdulahadi</a:t>
            </a:r>
            <a:r>
              <a:rPr lang="en-GB" sz="2000" dirty="0" smtClean="0">
                <a:latin typeface="Comic Sans MS" panose="030F0702030302020204" pitchFamily="66" charset="0"/>
              </a:rPr>
              <a:t> Al </a:t>
            </a:r>
            <a:r>
              <a:rPr lang="en-GB" sz="2000" dirty="0" err="1" smtClean="0">
                <a:latin typeface="Comic Sans MS" panose="030F0702030302020204" pitchFamily="66" charset="0"/>
              </a:rPr>
              <a:t>Zoubi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Zainab</a:t>
            </a:r>
            <a:r>
              <a:rPr lang="en-GB" sz="2000" dirty="0" smtClean="0">
                <a:latin typeface="Comic Sans MS" panose="030F0702030302020204" pitchFamily="66" charset="0"/>
              </a:rPr>
              <a:t> Ahmed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Alizah</a:t>
            </a:r>
            <a:r>
              <a:rPr lang="en-GB" sz="2000" dirty="0" smtClean="0">
                <a:latin typeface="Comic Sans MS" panose="030F0702030302020204" pitchFamily="66" charset="0"/>
              </a:rPr>
              <a:t> Ali            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Deen</a:t>
            </a:r>
            <a:r>
              <a:rPr lang="en-GB" sz="2000" dirty="0" smtClean="0">
                <a:latin typeface="Comic Sans MS" panose="030F0702030302020204" pitchFamily="66" charset="0"/>
              </a:rPr>
              <a:t> Malik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Rida</a:t>
            </a:r>
            <a:r>
              <a:rPr lang="en-GB" sz="2000" dirty="0" smtClean="0">
                <a:latin typeface="Comic Sans MS" panose="030F0702030302020204" pitchFamily="66" charset="0"/>
              </a:rPr>
              <a:t> Ali               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Shahmir</a:t>
            </a:r>
            <a:r>
              <a:rPr lang="en-GB" sz="2000" dirty="0" smtClean="0">
                <a:latin typeface="Comic Sans MS" panose="030F0702030302020204" pitchFamily="66" charset="0"/>
              </a:rPr>
              <a:t> Malik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Lulu Gadder                                           Abdullah </a:t>
            </a:r>
            <a:r>
              <a:rPr lang="en-GB" sz="2000" dirty="0" err="1" smtClean="0">
                <a:latin typeface="Comic Sans MS" panose="030F0702030302020204" pitchFamily="66" charset="0"/>
              </a:rPr>
              <a:t>Qureshi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Aleena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Ihsan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                  </a:t>
            </a:r>
            <a:r>
              <a:rPr lang="en-GB" sz="2000" dirty="0" err="1" smtClean="0">
                <a:latin typeface="Comic Sans MS" panose="030F0702030302020204" pitchFamily="66" charset="0"/>
              </a:rPr>
              <a:t>Ismaeel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Sahail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 (continued)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GB" sz="2000" b="1" dirty="0" smtClean="0"/>
              <a:t>Group 5                                                                  Group 7</a:t>
            </a:r>
          </a:p>
          <a:p>
            <a:r>
              <a:rPr lang="en-GB" sz="2000" dirty="0" err="1" smtClean="0"/>
              <a:t>Rayvaan</a:t>
            </a:r>
            <a:r>
              <a:rPr lang="en-GB" sz="2000" dirty="0" smtClean="0"/>
              <a:t> </a:t>
            </a:r>
            <a:r>
              <a:rPr lang="en-GB" sz="2000" dirty="0" err="1" smtClean="0"/>
              <a:t>Sangray</a:t>
            </a:r>
            <a:r>
              <a:rPr lang="en-GB" sz="2000" dirty="0" smtClean="0"/>
              <a:t>                                                  </a:t>
            </a:r>
            <a:r>
              <a:rPr lang="en-GB" sz="2000" dirty="0" err="1" smtClean="0"/>
              <a:t>Eshaal</a:t>
            </a:r>
            <a:r>
              <a:rPr lang="en-GB" sz="2000" dirty="0" smtClean="0"/>
              <a:t> Khan</a:t>
            </a:r>
          </a:p>
          <a:p>
            <a:r>
              <a:rPr lang="en-GB" sz="2000" dirty="0" err="1" smtClean="0"/>
              <a:t>Jibraeel</a:t>
            </a:r>
            <a:r>
              <a:rPr lang="en-GB" sz="2000" dirty="0" smtClean="0"/>
              <a:t> </a:t>
            </a:r>
            <a:r>
              <a:rPr lang="en-GB" sz="2000" dirty="0" err="1" smtClean="0"/>
              <a:t>Shehbaz</a:t>
            </a:r>
            <a:r>
              <a:rPr lang="en-GB" sz="2000" dirty="0" smtClean="0"/>
              <a:t>                                                  </a:t>
            </a:r>
            <a:r>
              <a:rPr lang="en-GB" sz="2000" dirty="0" err="1" smtClean="0"/>
              <a:t>Waris</a:t>
            </a:r>
            <a:r>
              <a:rPr lang="en-GB" sz="2000" dirty="0" smtClean="0"/>
              <a:t> Ali </a:t>
            </a:r>
            <a:r>
              <a:rPr lang="en-GB" sz="2000" dirty="0" err="1" smtClean="0"/>
              <a:t>Naqvi</a:t>
            </a:r>
            <a:endParaRPr lang="en-GB" sz="2000" dirty="0" smtClean="0"/>
          </a:p>
          <a:p>
            <a:r>
              <a:rPr lang="en-GB" sz="2000" dirty="0" err="1" smtClean="0"/>
              <a:t>Ranvir</a:t>
            </a:r>
            <a:r>
              <a:rPr lang="en-GB" sz="2000" dirty="0" smtClean="0"/>
              <a:t> Singh                                                          </a:t>
            </a:r>
            <a:r>
              <a:rPr lang="en-GB" sz="2000" dirty="0" err="1" smtClean="0"/>
              <a:t>Alina</a:t>
            </a:r>
            <a:r>
              <a:rPr lang="en-GB" sz="2000" dirty="0" smtClean="0"/>
              <a:t> </a:t>
            </a:r>
            <a:r>
              <a:rPr lang="en-GB" sz="2000" dirty="0" err="1" smtClean="0"/>
              <a:t>Nisar</a:t>
            </a:r>
            <a:endParaRPr lang="en-GB" sz="2000" dirty="0" smtClean="0"/>
          </a:p>
          <a:p>
            <a:r>
              <a:rPr lang="en-GB" sz="2000" dirty="0" err="1" smtClean="0"/>
              <a:t>Issa</a:t>
            </a:r>
            <a:r>
              <a:rPr lang="en-GB" sz="2000" dirty="0" smtClean="0"/>
              <a:t> </a:t>
            </a:r>
            <a:r>
              <a:rPr lang="en-GB" sz="2000" dirty="0" err="1" smtClean="0"/>
              <a:t>Tayyub</a:t>
            </a:r>
            <a:r>
              <a:rPr lang="en-GB" sz="2000" dirty="0" smtClean="0"/>
              <a:t>                                                            Mano </a:t>
            </a:r>
            <a:r>
              <a:rPr lang="en-GB" sz="2000" dirty="0" err="1" smtClean="0"/>
              <a:t>Saeed</a:t>
            </a:r>
            <a:endParaRPr lang="en-GB" sz="2000" dirty="0" smtClean="0"/>
          </a:p>
          <a:p>
            <a:r>
              <a:rPr lang="en-GB" sz="2000" dirty="0" err="1" smtClean="0"/>
              <a:t>Aarv</a:t>
            </a:r>
            <a:r>
              <a:rPr lang="en-GB" sz="2000" dirty="0" smtClean="0"/>
              <a:t> </a:t>
            </a:r>
            <a:r>
              <a:rPr lang="en-GB" sz="2000" dirty="0" err="1" smtClean="0"/>
              <a:t>Battu</a:t>
            </a:r>
            <a:r>
              <a:rPr lang="en-GB" sz="2000" dirty="0" smtClean="0"/>
              <a:t>                                                              </a:t>
            </a:r>
            <a:r>
              <a:rPr lang="en-GB" sz="2000" dirty="0" err="1" smtClean="0"/>
              <a:t>Rayyan</a:t>
            </a:r>
            <a:r>
              <a:rPr lang="en-GB" sz="2000" dirty="0" smtClean="0"/>
              <a:t> </a:t>
            </a:r>
            <a:r>
              <a:rPr lang="en-GB" sz="2000" dirty="0" err="1" smtClean="0"/>
              <a:t>Sarwar</a:t>
            </a:r>
            <a:endParaRPr lang="en-GB" sz="2000" dirty="0"/>
          </a:p>
          <a:p>
            <a:r>
              <a:rPr lang="en-GB" sz="2000" b="1" dirty="0" smtClean="0"/>
              <a:t>Group 6                                                                   </a:t>
            </a:r>
            <a:r>
              <a:rPr lang="en-GB" sz="2000" dirty="0" smtClean="0"/>
              <a:t>Musa </a:t>
            </a:r>
            <a:r>
              <a:rPr lang="en-GB" sz="2000" dirty="0" err="1" smtClean="0"/>
              <a:t>Yasin</a:t>
            </a:r>
            <a:endParaRPr lang="en-GB" sz="2000" dirty="0" smtClean="0"/>
          </a:p>
          <a:p>
            <a:r>
              <a:rPr lang="en-GB" sz="2000" dirty="0" err="1" smtClean="0"/>
              <a:t>Alvina</a:t>
            </a:r>
            <a:r>
              <a:rPr lang="en-GB" sz="2000" dirty="0" smtClean="0"/>
              <a:t> Yasser</a:t>
            </a:r>
          </a:p>
          <a:p>
            <a:r>
              <a:rPr lang="en-GB" sz="2000" dirty="0" err="1" smtClean="0"/>
              <a:t>Amna</a:t>
            </a:r>
            <a:r>
              <a:rPr lang="en-GB" sz="2000" dirty="0" smtClean="0"/>
              <a:t> Zahra</a:t>
            </a:r>
          </a:p>
          <a:p>
            <a:r>
              <a:rPr lang="en-GB" sz="2000" dirty="0" smtClean="0"/>
              <a:t>Fatima </a:t>
            </a:r>
            <a:r>
              <a:rPr lang="en-GB" sz="2000" dirty="0" err="1" smtClean="0"/>
              <a:t>Adeel</a:t>
            </a:r>
            <a:endParaRPr lang="en-GB" sz="2000" dirty="0" smtClean="0"/>
          </a:p>
          <a:p>
            <a:r>
              <a:rPr lang="en-GB" sz="2000" dirty="0" err="1" smtClean="0"/>
              <a:t>Aila</a:t>
            </a:r>
            <a:r>
              <a:rPr lang="en-GB" sz="2000" dirty="0" smtClean="0"/>
              <a:t> </a:t>
            </a:r>
            <a:r>
              <a:rPr lang="en-GB" sz="2000" dirty="0" err="1" smtClean="0"/>
              <a:t>Afzal</a:t>
            </a:r>
            <a:endParaRPr lang="en-GB" sz="2000" dirty="0" smtClean="0"/>
          </a:p>
          <a:p>
            <a:r>
              <a:rPr lang="en-GB" sz="2000" dirty="0" err="1" smtClean="0"/>
              <a:t>Maleeha</a:t>
            </a:r>
            <a:r>
              <a:rPr lang="en-GB" sz="2000" dirty="0" smtClean="0"/>
              <a:t> Amir</a:t>
            </a:r>
          </a:p>
          <a:p>
            <a:r>
              <a:rPr lang="en-GB" sz="2000" dirty="0" err="1" smtClean="0"/>
              <a:t>Muhammed</a:t>
            </a:r>
            <a:r>
              <a:rPr lang="en-GB" sz="2000" dirty="0" smtClean="0"/>
              <a:t> </a:t>
            </a:r>
            <a:r>
              <a:rPr lang="en-GB" sz="2000" dirty="0" err="1" smtClean="0"/>
              <a:t>Hasnain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07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Aims for today’s workshop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Understand some of the strategies and resources your child will be using in class.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See example questions to ask your child to support understanding of number.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Work with your child to solve problems using Glasgow Counts concrete resources.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Counting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45024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P2 Skip Counting is an important part of early numeracy. Skip counting used in telling the time, dealing with money.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Counting forwards and backwards in 1s, 2s, 5s 10s form the basis of solving problems in addition, subtraction.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P3 Pupils should be beginning to start counting from a number that is not a multiple. 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Example if you can count in 10s (10,20,30) can you count in 10s starting at 12? (12,22,32). 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hundred square is helpful here to notice number patterns! </a:t>
            </a:r>
          </a:p>
          <a:p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Pupils should have regular opportunities for skip counting “can you count in 2s starting from 15? 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93710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Hundred Square Splat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969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700808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Ask your child to count in multiples using the hundred square splat game. Visual patterns make it easier for children to make sense of skip counting! 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Sometimes, children can ‘remember’ a counting pattern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eg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2,4,6,8. 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Using a visual support helps to make sense of that pattern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Numerals P2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Being able to recite numerals is not an indication of number sense being developed; simply a list with no understanding.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Pupils must recognise and identify numerals 0-9 at the start and be able to match the correct number name.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Pupils then develop the understanding of the amount each number represents.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The following concrete resources help develop number sense.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6" y="107468"/>
            <a:ext cx="993710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Numerals P3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Pupils should have an understanding of place value to recognise and understand numbers. Children should begin to ‘see’ how numbers are made up.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Arrow cards and place value counters are useful tools to promote place value understanding.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7717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78904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For this particular picture, the number being represented is 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hundreds 4 tens and 3 units </a:t>
            </a:r>
          </a:p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 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543. </a:t>
            </a:r>
            <a:endParaRPr lang="en-GB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770</Words>
  <Application>Microsoft Office PowerPoint</Application>
  <PresentationFormat>On-screen Show (4:3)</PresentationFormat>
  <Paragraphs>107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Glasgow Counts Workshop</vt:lpstr>
      <vt:lpstr>Aims for today’s workshop</vt:lpstr>
      <vt:lpstr>Counting </vt:lpstr>
      <vt:lpstr>PowerPoint Presentation</vt:lpstr>
      <vt:lpstr>PowerPoint Presentation</vt:lpstr>
      <vt:lpstr>Hundred Square Splat </vt:lpstr>
      <vt:lpstr>Numerals P2</vt:lpstr>
      <vt:lpstr>PowerPoint Presentation</vt:lpstr>
      <vt:lpstr>Numerals P3</vt:lpstr>
      <vt:lpstr>Numerals</vt:lpstr>
      <vt:lpstr>Place Value P2</vt:lpstr>
      <vt:lpstr>Place Value P2</vt:lpstr>
      <vt:lpstr>Place Value P3</vt:lpstr>
      <vt:lpstr>Questions to ask your child about numbers…P3</vt:lpstr>
      <vt:lpstr>Resources to support understanding of number and place value </vt:lpstr>
      <vt:lpstr>Helpful Websites</vt:lpstr>
      <vt:lpstr>Groups </vt:lpstr>
      <vt:lpstr>Groups (continued)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LKinloch (St. Alberts Primary)</dc:creator>
  <cp:lastModifiedBy>Sheridan, L  ( St. Albert's Primary )</cp:lastModifiedBy>
  <cp:revision>47</cp:revision>
  <cp:lastPrinted>2019-10-21T08:32:26Z</cp:lastPrinted>
  <dcterms:created xsi:type="dcterms:W3CDTF">2019-10-08T12:06:51Z</dcterms:created>
  <dcterms:modified xsi:type="dcterms:W3CDTF">2019-10-23T09:19:32Z</dcterms:modified>
</cp:coreProperties>
</file>