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4" r:id="rId4"/>
    <p:sldId id="260" r:id="rId5"/>
    <p:sldId id="278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75" r:id="rId17"/>
    <p:sldId id="265" r:id="rId18"/>
    <p:sldId id="263" r:id="rId19"/>
    <p:sldId id="276" r:id="rId20"/>
    <p:sldId id="277" r:id="rId21"/>
    <p:sldId id="264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9431D-782B-4404-98A3-5EF4B2AF2AF4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C57A9-15EC-4C53-BFF7-53F7AB22D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1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on clip of Jack Hartmann https://www.youtube.com/watch?v=7stosHbZZZg</a:t>
            </a:r>
          </a:p>
          <a:p>
            <a:r>
              <a:rPr lang="en-GB" dirty="0"/>
              <a:t>Counting choir</a:t>
            </a:r>
          </a:p>
          <a:p>
            <a:r>
              <a:rPr lang="en-GB" dirty="0"/>
              <a:t>Counting with the turtle</a:t>
            </a:r>
            <a:r>
              <a:rPr lang="en-GB" baseline="0" dirty="0"/>
              <a:t> in 6s.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9EDD-0803-43EB-8487-AFD02A4685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2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708"/>
            <a:ext cx="2971800" cy="4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138" tIns="45569" rIns="91138" bIns="45569" anchor="b" anchorCtr="0" compatLnSpc="1"/>
          <a:lstStyle/>
          <a:p>
            <a:pPr algn="r" defTabSz="91138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2D96-9B2A-4D3B-96EE-55711AFAC5C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91138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94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you see ?</a:t>
            </a:r>
          </a:p>
          <a:p>
            <a:r>
              <a:rPr lang="en-GB" dirty="0"/>
              <a:t>How do you know it’s an 8 (5 + 3 or 10 - 2)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9EDD-0803-43EB-8487-AFD02A4685A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6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you see ?</a:t>
            </a:r>
          </a:p>
          <a:p>
            <a:r>
              <a:rPr lang="en-GB" dirty="0"/>
              <a:t>How do you know it’s an 8 (5 + 3 or 10 - 2)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9EDD-0803-43EB-8487-AFD02A4685A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6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BADEC-F29D-9044-8D4C-DD4553533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Crucial to number development – builds</a:t>
            </a:r>
            <a:r>
              <a:rPr lang="en-US" baseline="0" dirty="0"/>
              <a:t> on visual representation/conceptual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9EDD-0803-43EB-8487-AFD02A4685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3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Step by step instructions with different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9EDD-0803-43EB-8487-AFD02A4685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708"/>
            <a:ext cx="2971800" cy="4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138" tIns="45569" rIns="91138" bIns="45569" anchor="b" anchorCtr="0" compatLnSpc="1"/>
          <a:lstStyle/>
          <a:p>
            <a:pPr algn="r" defTabSz="91138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2D96-9B2A-4D3B-96EE-55711AFAC5C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91138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92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708"/>
            <a:ext cx="2971800" cy="4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138" tIns="45569" rIns="91138" bIns="45569" anchor="b" anchorCtr="0" compatLnSpc="1"/>
          <a:lstStyle/>
          <a:p>
            <a:pPr algn="r" defTabSz="91138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2D96-9B2A-4D3B-96EE-55711AFAC5C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91138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86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708"/>
            <a:ext cx="2971800" cy="4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138" tIns="45569" rIns="91138" bIns="45569" anchor="b" anchorCtr="0" compatLnSpc="1"/>
          <a:lstStyle/>
          <a:p>
            <a:pPr algn="r" defTabSz="91138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2D96-9B2A-4D3B-96EE-55711AFAC5C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91138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19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708"/>
            <a:ext cx="2971800" cy="4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138" tIns="45569" rIns="91138" bIns="45569" anchor="b" anchorCtr="0" compatLnSpc="1"/>
          <a:lstStyle/>
          <a:p>
            <a:pPr algn="r" defTabSz="91138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2D96-9B2A-4D3B-96EE-55711AFAC5C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91138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1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708"/>
            <a:ext cx="2971800" cy="45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138" tIns="45569" rIns="91138" bIns="45569" anchor="b" anchorCtr="0" compatLnSpc="1"/>
          <a:lstStyle/>
          <a:p>
            <a:pPr algn="r" defTabSz="91138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3F2D96-9B2A-4D3B-96EE-55711AFAC5C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91138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8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4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031B26-3B8F-4485-AD7C-556EF9E3788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60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2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0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1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202D-2C8D-4598-8DB6-5DE697AA0E48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CEE81-42F6-4E01-892D-521562C9C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mathsbot.com/manipulatives/countingStic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kweb.co.uk/ks1numeracy.html" TargetMode="External"/><Relationship Id="rId2" Type="http://schemas.openxmlformats.org/officeDocument/2006/relationships/hyperlink" Target="https://www.topmarks.co.uk/learning-to-count/teddy-numb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learning-to-count/ladybird-spots" TargetMode="External"/><Relationship Id="rId5" Type="http://schemas.openxmlformats.org/officeDocument/2006/relationships/hyperlink" Target="https://www.topmarks.co.uk/learning-to-count/gingerbread-man-game" TargetMode="External"/><Relationship Id="rId4" Type="http://schemas.openxmlformats.org/officeDocument/2006/relationships/hyperlink" Target="https://www.topmarks.co.uk/learning-to-count/blast-of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RHm_7YdGt8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gif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Parent Workshop</a:t>
            </a:r>
            <a:b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Early Level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517232"/>
            <a:ext cx="6400800" cy="1059904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Wednesday</a:t>
            </a:r>
          </a:p>
          <a:p>
            <a:r>
              <a:rPr lang="en-GB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en-GB" sz="1800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nd</a:t>
            </a:r>
            <a:r>
              <a:rPr lang="en-GB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1800" smtClean="0">
                <a:solidFill>
                  <a:srgbClr val="002060"/>
                </a:solidFill>
                <a:latin typeface="Comic Sans MS" panose="030F0702030302020204" pitchFamily="66" charset="0"/>
              </a:rPr>
              <a:t>October 2019</a:t>
            </a:r>
            <a:endParaRPr lang="en-GB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3845"/>
            <a:ext cx="2409825" cy="31432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8501" y="2336065"/>
            <a:ext cx="3143251" cy="25241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6"/>
          <p:cNvSpPr/>
          <p:nvPr/>
        </p:nvSpPr>
        <p:spPr>
          <a:xfrm>
            <a:off x="3352800" y="1820605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Smiley Face 6"/>
          <p:cNvSpPr/>
          <p:nvPr/>
        </p:nvSpPr>
        <p:spPr>
          <a:xfrm>
            <a:off x="4876800" y="3200400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400800" y="3396128"/>
            <a:ext cx="2489638" cy="1861672"/>
          </a:xfrm>
          <a:prstGeom prst="wedgeEllipseCallout">
            <a:avLst>
              <a:gd name="adj1" fmla="val -76536"/>
              <a:gd name="adj2" fmla="val 18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How do you 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</a:rPr>
              <a:t>see it?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81000" y="3352800"/>
            <a:ext cx="2514600" cy="1861672"/>
          </a:xfrm>
          <a:prstGeom prst="wedgeEllipseCallout">
            <a:avLst>
              <a:gd name="adj1" fmla="val 76249"/>
              <a:gd name="adj2" fmla="val -32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810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What do 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</a:rPr>
              <a:t>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433513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2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Regular / Domino Patterns</a:t>
            </a:r>
          </a:p>
        </p:txBody>
      </p:sp>
    </p:spTree>
    <p:extLst>
      <p:ext uri="{BB962C8B-B14F-4D97-AF65-F5344CB8AC3E}">
        <p14:creationId xmlns:p14="http://schemas.microsoft.com/office/powerpoint/2010/main" val="3858365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6"/>
          <p:cNvSpPr/>
          <p:nvPr/>
        </p:nvSpPr>
        <p:spPr>
          <a:xfrm>
            <a:off x="3352800" y="1820605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Smiley Face 6"/>
          <p:cNvSpPr/>
          <p:nvPr/>
        </p:nvSpPr>
        <p:spPr>
          <a:xfrm>
            <a:off x="5562600" y="3739001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Smiley Face 6"/>
          <p:cNvSpPr/>
          <p:nvPr/>
        </p:nvSpPr>
        <p:spPr>
          <a:xfrm>
            <a:off x="4421095" y="2737944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1498223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Regular / Domino Patterns</a:t>
            </a:r>
          </a:p>
        </p:txBody>
      </p:sp>
    </p:spTree>
    <p:extLst>
      <p:ext uri="{BB962C8B-B14F-4D97-AF65-F5344CB8AC3E}">
        <p14:creationId xmlns:p14="http://schemas.microsoft.com/office/powerpoint/2010/main" val="3860294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6"/>
          <p:cNvSpPr/>
          <p:nvPr/>
        </p:nvSpPr>
        <p:spPr>
          <a:xfrm>
            <a:off x="3352800" y="1820605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Smiley Face 6"/>
          <p:cNvSpPr/>
          <p:nvPr/>
        </p:nvSpPr>
        <p:spPr>
          <a:xfrm>
            <a:off x="5562600" y="3739001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Smiley Face 6"/>
          <p:cNvSpPr/>
          <p:nvPr/>
        </p:nvSpPr>
        <p:spPr>
          <a:xfrm>
            <a:off x="3352800" y="3725863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Smiley Face 6"/>
          <p:cNvSpPr/>
          <p:nvPr/>
        </p:nvSpPr>
        <p:spPr>
          <a:xfrm>
            <a:off x="5526944" y="1871504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1416598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Regular / Domino Patterns</a:t>
            </a:r>
          </a:p>
        </p:txBody>
      </p:sp>
    </p:spTree>
    <p:extLst>
      <p:ext uri="{BB962C8B-B14F-4D97-AF65-F5344CB8AC3E}">
        <p14:creationId xmlns:p14="http://schemas.microsoft.com/office/powerpoint/2010/main" val="1164645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6"/>
          <p:cNvSpPr/>
          <p:nvPr/>
        </p:nvSpPr>
        <p:spPr>
          <a:xfrm>
            <a:off x="3352800" y="1820605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Smiley Face 6"/>
          <p:cNvSpPr/>
          <p:nvPr/>
        </p:nvSpPr>
        <p:spPr>
          <a:xfrm>
            <a:off x="5562600" y="3800668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Smiley Face 6"/>
          <p:cNvSpPr/>
          <p:nvPr/>
        </p:nvSpPr>
        <p:spPr>
          <a:xfrm>
            <a:off x="3314518" y="3878263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Smiley Face 6"/>
          <p:cNvSpPr/>
          <p:nvPr/>
        </p:nvSpPr>
        <p:spPr>
          <a:xfrm>
            <a:off x="5522820" y="1820604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4416609" y="2877206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498223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Regular / Domino Patterns</a:t>
            </a:r>
          </a:p>
        </p:txBody>
      </p:sp>
    </p:spTree>
    <p:extLst>
      <p:ext uri="{BB962C8B-B14F-4D97-AF65-F5344CB8AC3E}">
        <p14:creationId xmlns:p14="http://schemas.microsoft.com/office/powerpoint/2010/main" val="1964640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6"/>
          <p:cNvSpPr/>
          <p:nvPr/>
        </p:nvSpPr>
        <p:spPr>
          <a:xfrm>
            <a:off x="3352800" y="1820605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3" name="Smiley Face 6"/>
          <p:cNvSpPr/>
          <p:nvPr/>
        </p:nvSpPr>
        <p:spPr>
          <a:xfrm>
            <a:off x="5546468" y="3076903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4" name="Smiley Face 6"/>
          <p:cNvSpPr/>
          <p:nvPr/>
        </p:nvSpPr>
        <p:spPr>
          <a:xfrm>
            <a:off x="3352799" y="4301196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6" name="Smiley Face 6"/>
          <p:cNvSpPr/>
          <p:nvPr/>
        </p:nvSpPr>
        <p:spPr>
          <a:xfrm>
            <a:off x="5522820" y="1820604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3353568" y="3048000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8" name="Smiley Face 6"/>
          <p:cNvSpPr/>
          <p:nvPr/>
        </p:nvSpPr>
        <p:spPr>
          <a:xfrm>
            <a:off x="5615549" y="4293313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1463895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6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Regular / Domino Patterns</a:t>
            </a:r>
          </a:p>
        </p:txBody>
      </p:sp>
    </p:spTree>
    <p:extLst>
      <p:ext uri="{BB962C8B-B14F-4D97-AF65-F5344CB8AC3E}">
        <p14:creationId xmlns:p14="http://schemas.microsoft.com/office/powerpoint/2010/main" val="2760885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Counting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Counting activities should form part of daily maths warm up activities.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When counting objects, each object must be counted and given just one number name.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objects counted should be counted in a fixed order (1,2,3,4…)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Children need to be aware that the last number used gives the number of objects in that set. (cardinality)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arrangement of the objects does not affect how many in the set. (conservation of number)</a:t>
            </a:r>
            <a:endParaRPr lang="en-GB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039" y="4387368"/>
            <a:ext cx="255932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324" y="4265325"/>
            <a:ext cx="2559320" cy="204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940152" y="4038937"/>
            <a:ext cx="2592288" cy="1872208"/>
          </a:xfrm>
          <a:prstGeom prst="wedgeEllipseCallout">
            <a:avLst>
              <a:gd name="adj1" fmla="val -85082"/>
              <a:gd name="adj2" fmla="val 4098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Aiza</a:t>
            </a:r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en-GB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Shahzain</a:t>
            </a:r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know to count each object once! 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Daily counting activities and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39842"/>
            <a:ext cx="1066800" cy="8738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1"/>
            <a:ext cx="8991600" cy="92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71800"/>
            <a:ext cx="45624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count anywhere!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6" y="1484784"/>
            <a:ext cx="25146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24" y="1484784"/>
            <a:ext cx="2238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1240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2743200" y="4725144"/>
            <a:ext cx="2592288" cy="1872208"/>
          </a:xfrm>
          <a:prstGeom prst="wedgeEllipseCallout">
            <a:avLst>
              <a:gd name="adj1" fmla="val -73744"/>
              <a:gd name="adj2" fmla="val -8983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Here are some photographs of us counting sticks and leaves outside! 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Place Value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Important to develop a strong sense of 10 and provide lots of opportunities to partition numbers in different ways.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Children should have a solid foundation of the “</a:t>
            </a:r>
            <a:r>
              <a:rPr lang="en-GB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fiveness</a:t>
            </a: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of 5” before moving on to partitioning within 10.</a:t>
            </a:r>
          </a:p>
          <a:p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concept of zero is usually harder than counting and other early number concepts.</a:t>
            </a:r>
          </a:p>
          <a:p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933056"/>
            <a:ext cx="3095822" cy="244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76200"/>
            <a:ext cx="9220200" cy="9906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Building number sense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39842"/>
            <a:ext cx="1066800" cy="8738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96000" cy="438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7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Number Word Sequences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686800" cy="3888432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Children need lots of practice when learning the meaning of “before” and “after”.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Use the pre number concept of before, between and after in daily living situations such as: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Lining the children up and asking them who comes before the others in the line.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Using the children as a human number line and asking the following: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has the number before…?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has the number after…?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has the number between…?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Children will be introduced to forward and backward number word sequences.</a:t>
            </a:r>
          </a:p>
          <a:p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128904" cy="25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940152" y="4038937"/>
            <a:ext cx="2592288" cy="1872208"/>
          </a:xfrm>
          <a:prstGeom prst="wedgeEllipseCallout">
            <a:avLst>
              <a:gd name="adj1" fmla="val -70804"/>
              <a:gd name="adj2" fmla="val 42731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were each given a number vest. We had to put ourselves in order! 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76200"/>
            <a:ext cx="9220200" cy="9906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Building number sense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39842"/>
            <a:ext cx="1066800" cy="8738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1676399"/>
            <a:ext cx="8439626" cy="365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789208"/>
              </p:ext>
            </p:extLst>
          </p:nvPr>
        </p:nvGraphicFramePr>
        <p:xfrm>
          <a:off x="4192438" y="59422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showAsIcon="1" r:id="rId7" imgW="914400" imgH="771480" progId="AcroExch.Document.7">
                  <p:embed/>
                </p:oleObj>
              </mc:Choice>
              <mc:Fallback>
                <p:oleObj name="Acrobat Document" showAsIcon="1" r:id="rId7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2438" y="59422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7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Useful Websites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www.topmarks.co.uk/learning-to-count/teddy-numbers</a:t>
            </a:r>
            <a:endParaRPr lang="en-GB" sz="2400" dirty="0"/>
          </a:p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www.crickweb.co.uk/ks1numeracy.html</a:t>
            </a:r>
            <a:endParaRPr lang="en-GB" sz="2400" dirty="0" smtClean="0"/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www.topmarks.co.uk/learning-to-count/blast-off</a:t>
            </a:r>
            <a:endParaRPr lang="en-GB" sz="2400" dirty="0" smtClean="0"/>
          </a:p>
          <a:p>
            <a:r>
              <a:rPr lang="en-GB" sz="2400" dirty="0">
                <a:hlinkClick r:id="rId5"/>
              </a:rPr>
              <a:t>https://</a:t>
            </a:r>
            <a:r>
              <a:rPr lang="en-GB" sz="2400" dirty="0" smtClean="0">
                <a:hlinkClick r:id="rId5"/>
              </a:rPr>
              <a:t>www.topmarks.co.uk/learning-to-count/gingerbread-man-game</a:t>
            </a:r>
            <a:endParaRPr lang="en-GB" sz="2400" dirty="0" smtClean="0"/>
          </a:p>
          <a:p>
            <a:r>
              <a:rPr lang="en-GB" sz="2400" dirty="0">
                <a:hlinkClick r:id="rId4"/>
              </a:rPr>
              <a:t>https://www.topmarks.co.uk/learning-to-count/blast-off</a:t>
            </a:r>
            <a:endParaRPr lang="en-GB" sz="2400" dirty="0"/>
          </a:p>
          <a:p>
            <a:r>
              <a:rPr lang="en-GB" sz="2400" dirty="0">
                <a:hlinkClick r:id="rId6"/>
              </a:rPr>
              <a:t>https://www.topmarks.co.uk/learning-to-count/ladybird-spots</a:t>
            </a:r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10" y="-3333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Groups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589" y="4181536"/>
            <a:ext cx="3456384" cy="15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Group 5</a:t>
            </a:r>
          </a:p>
          <a:p>
            <a:pPr marL="0" indent="0"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Aiza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Afzal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Eesa</a:t>
            </a:r>
            <a:r>
              <a:rPr lang="en-GB" sz="1800" dirty="0" smtClean="0">
                <a:latin typeface="Comic Sans MS" panose="030F0702030302020204" pitchFamily="66" charset="0"/>
              </a:rPr>
              <a:t> Ahmed</a:t>
            </a:r>
          </a:p>
          <a:p>
            <a:pPr marL="0" indent="0"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Hassan Ahmed</a:t>
            </a:r>
          </a:p>
          <a:p>
            <a:pPr marL="0" indent="0"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Ayman</a:t>
            </a:r>
            <a:r>
              <a:rPr lang="en-GB" sz="1800" dirty="0" smtClean="0">
                <a:latin typeface="Comic Sans MS" panose="030F0702030302020204" pitchFamily="66" charset="0"/>
              </a:rPr>
              <a:t> Al </a:t>
            </a:r>
            <a:r>
              <a:rPr lang="en-GB" sz="1800" dirty="0" err="1" smtClean="0">
                <a:latin typeface="Comic Sans MS" panose="030F0702030302020204" pitchFamily="66" charset="0"/>
              </a:rPr>
              <a:t>Obaid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Pip </a:t>
            </a:r>
            <a:r>
              <a:rPr lang="en-GB" sz="1800" dirty="0" err="1">
                <a:latin typeface="Comic Sans MS" panose="030F0702030302020204" pitchFamily="66" charset="0"/>
              </a:rPr>
              <a:t>Gaizley</a:t>
            </a:r>
            <a:r>
              <a:rPr lang="en-GB" sz="1800" dirty="0">
                <a:latin typeface="Comic Sans MS" panose="030F0702030302020204" pitchFamily="66" charset="0"/>
              </a:rPr>
              <a:t>-Gardiner</a:t>
            </a:r>
          </a:p>
          <a:p>
            <a:pPr marL="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62807" y="1484784"/>
            <a:ext cx="2268252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Group 2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Alaiyna</a:t>
            </a:r>
            <a:r>
              <a:rPr lang="en-GB" sz="1800" dirty="0" smtClean="0">
                <a:latin typeface="Comic Sans MS" panose="030F0702030302020204" pitchFamily="66" charset="0"/>
              </a:rPr>
              <a:t> Bilal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Shayan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Farrukh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Saif</a:t>
            </a:r>
            <a:r>
              <a:rPr lang="en-GB" sz="1800" dirty="0" smtClean="0">
                <a:latin typeface="Comic Sans MS" panose="030F0702030302020204" pitchFamily="66" charset="0"/>
              </a:rPr>
              <a:t> Ali </a:t>
            </a:r>
            <a:r>
              <a:rPr lang="en-GB" sz="1800" dirty="0" err="1" smtClean="0">
                <a:latin typeface="Comic Sans MS" panose="030F0702030302020204" pitchFamily="66" charset="0"/>
              </a:rPr>
              <a:t>Hussain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Comic Sans MS" panose="030F0702030302020204" pitchFamily="66" charset="0"/>
              </a:rPr>
              <a:t>Seher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  <a:r>
              <a:rPr lang="en-GB" sz="1800" dirty="0" err="1">
                <a:latin typeface="Comic Sans MS" panose="030F0702030302020204" pitchFamily="66" charset="0"/>
              </a:rPr>
              <a:t>Ul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Haq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Comic Sans MS" panose="030F0702030302020204" pitchFamily="66" charset="0"/>
              </a:rPr>
              <a:t>Rohan</a:t>
            </a:r>
            <a:r>
              <a:rPr lang="en-GB" sz="1800" dirty="0">
                <a:latin typeface="Comic Sans MS" panose="030F0702030302020204" pitchFamily="66" charset="0"/>
              </a:rPr>
              <a:t> Singh</a:t>
            </a:r>
          </a:p>
          <a:p>
            <a:pPr marL="0" indent="0"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69766" y="1517711"/>
            <a:ext cx="2562674" cy="2136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400" b="1" u="sng" dirty="0" smtClean="0">
                <a:latin typeface="Comic Sans MS" panose="030F0702030302020204" pitchFamily="66" charset="0"/>
              </a:rPr>
              <a:t>Group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400" dirty="0" err="1" smtClean="0">
                <a:latin typeface="Comic Sans MS" panose="030F0702030302020204" pitchFamily="66" charset="0"/>
              </a:rPr>
              <a:t>Ibraheem</a:t>
            </a:r>
            <a:r>
              <a:rPr lang="en-GB" sz="6400" dirty="0" smtClean="0">
                <a:latin typeface="Comic Sans MS" panose="030F0702030302020204" pitchFamily="66" charset="0"/>
              </a:rPr>
              <a:t> </a:t>
            </a:r>
            <a:r>
              <a:rPr lang="en-GB" sz="6400" dirty="0" err="1" smtClean="0">
                <a:latin typeface="Comic Sans MS" panose="030F0702030302020204" pitchFamily="66" charset="0"/>
              </a:rPr>
              <a:t>Javaid</a:t>
            </a:r>
            <a:endParaRPr lang="en-GB" sz="64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400" dirty="0" err="1" smtClean="0">
                <a:latin typeface="Comic Sans MS" panose="030F0702030302020204" pitchFamily="66" charset="0"/>
              </a:rPr>
              <a:t>Shanzay</a:t>
            </a:r>
            <a:r>
              <a:rPr lang="en-GB" sz="6400" dirty="0" smtClean="0">
                <a:latin typeface="Comic Sans MS" panose="030F0702030302020204" pitchFamily="66" charset="0"/>
              </a:rPr>
              <a:t> Malik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6400" dirty="0" err="1" smtClean="0">
                <a:latin typeface="Comic Sans MS" panose="030F0702030302020204" pitchFamily="66" charset="0"/>
              </a:rPr>
              <a:t>Shahin</a:t>
            </a:r>
            <a:r>
              <a:rPr lang="en-GB" sz="6400" dirty="0" smtClean="0">
                <a:latin typeface="Comic Sans MS" panose="030F0702030302020204" pitchFamily="66" charset="0"/>
              </a:rPr>
              <a:t> Salah</a:t>
            </a:r>
          </a:p>
          <a:p>
            <a:pPr marL="0" indent="0">
              <a:buNone/>
            </a:pPr>
            <a:r>
              <a:rPr lang="en-GB" sz="6400" dirty="0">
                <a:latin typeface="Comic Sans MS" panose="030F0702030302020204" pitchFamily="66" charset="0"/>
              </a:rPr>
              <a:t>Mohammed </a:t>
            </a:r>
            <a:r>
              <a:rPr lang="en-GB" sz="6400" dirty="0" smtClean="0">
                <a:latin typeface="Comic Sans MS" panose="030F0702030302020204" pitchFamily="66" charset="0"/>
              </a:rPr>
              <a:t>Nawaz</a:t>
            </a: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148946"/>
            <a:ext cx="2273017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Group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Zainab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Shahzad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Hassan </a:t>
            </a:r>
            <a:r>
              <a:rPr lang="en-GB" sz="1800" dirty="0" err="1" smtClean="0">
                <a:latin typeface="Comic Sans MS" panose="030F0702030302020204" pitchFamily="66" charset="0"/>
              </a:rPr>
              <a:t>Tahir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Sami </a:t>
            </a:r>
            <a:r>
              <a:rPr lang="en-GB" sz="1800" dirty="0" err="1" smtClean="0">
                <a:latin typeface="Comic Sans MS" panose="030F0702030302020204" pitchFamily="66" charset="0"/>
              </a:rPr>
              <a:t>Usman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Daanyal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Zamir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1800" dirty="0" err="1">
                <a:latin typeface="Comic Sans MS" panose="030F0702030302020204" pitchFamily="66" charset="0"/>
              </a:rPr>
              <a:t>Sahar</a:t>
            </a:r>
            <a:r>
              <a:rPr lang="en-GB" sz="1800" dirty="0">
                <a:latin typeface="Comic Sans MS" panose="030F0702030302020204" pitchFamily="66" charset="0"/>
              </a:rPr>
              <a:t> </a:t>
            </a:r>
            <a:r>
              <a:rPr lang="en-GB" sz="1800" dirty="0" err="1">
                <a:latin typeface="Comic Sans MS" panose="030F0702030302020204" pitchFamily="66" charset="0"/>
              </a:rPr>
              <a:t>Javed</a:t>
            </a: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3" y="1590394"/>
            <a:ext cx="2417033" cy="1910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300" b="1" u="sng" dirty="0" smtClean="0">
                <a:latin typeface="Comic Sans MS" panose="030F0702030302020204" pitchFamily="66" charset="0"/>
              </a:rPr>
              <a:t>Group 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300" dirty="0" err="1" smtClean="0">
                <a:latin typeface="Comic Sans MS" panose="030F0702030302020204" pitchFamily="66" charset="0"/>
              </a:rPr>
              <a:t>Rohaan</a:t>
            </a:r>
            <a:r>
              <a:rPr lang="en-GB" sz="2300" dirty="0" smtClean="0">
                <a:latin typeface="Comic Sans MS" panose="030F0702030302020204" pitchFamily="66" charset="0"/>
              </a:rPr>
              <a:t> Ahmed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300" dirty="0" err="1" smtClean="0">
                <a:latin typeface="Comic Sans MS" panose="030F0702030302020204" pitchFamily="66" charset="0"/>
              </a:rPr>
              <a:t>Naba</a:t>
            </a:r>
            <a:r>
              <a:rPr lang="en-GB" sz="2300" dirty="0" smtClean="0">
                <a:latin typeface="Comic Sans MS" panose="030F0702030302020204" pitchFamily="66" charset="0"/>
              </a:rPr>
              <a:t> </a:t>
            </a:r>
            <a:r>
              <a:rPr lang="en-GB" sz="2300" dirty="0" err="1" smtClean="0">
                <a:latin typeface="Comic Sans MS" panose="030F0702030302020204" pitchFamily="66" charset="0"/>
              </a:rPr>
              <a:t>Akhtar</a:t>
            </a:r>
            <a:endParaRPr lang="en-GB" sz="23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300" dirty="0" err="1" smtClean="0">
                <a:latin typeface="Comic Sans MS" panose="030F0702030302020204" pitchFamily="66" charset="0"/>
              </a:rPr>
              <a:t>Maaz</a:t>
            </a:r>
            <a:r>
              <a:rPr lang="en-GB" sz="2300" dirty="0" smtClean="0">
                <a:latin typeface="Comic Sans MS" panose="030F0702030302020204" pitchFamily="66" charset="0"/>
              </a:rPr>
              <a:t> </a:t>
            </a:r>
            <a:r>
              <a:rPr lang="en-GB" sz="2300" dirty="0" err="1" smtClean="0">
                <a:latin typeface="Comic Sans MS" panose="030F0702030302020204" pitchFamily="66" charset="0"/>
              </a:rPr>
              <a:t>Aslam</a:t>
            </a:r>
            <a:endParaRPr lang="en-GB" sz="2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300" dirty="0" err="1">
                <a:latin typeface="Comic Sans MS" panose="030F0702030302020204" pitchFamily="66" charset="0"/>
              </a:rPr>
              <a:t>Shahzain</a:t>
            </a:r>
            <a:r>
              <a:rPr lang="en-GB" sz="2300" dirty="0">
                <a:latin typeface="Comic Sans MS" panose="030F0702030302020204" pitchFamily="66" charset="0"/>
              </a:rPr>
              <a:t> </a:t>
            </a:r>
            <a:r>
              <a:rPr lang="en-GB" sz="2300" dirty="0" smtClean="0">
                <a:latin typeface="Comic Sans MS" panose="030F0702030302020204" pitchFamily="66" charset="0"/>
              </a:rPr>
              <a:t>Imran</a:t>
            </a:r>
          </a:p>
          <a:p>
            <a:pPr marL="0" indent="0">
              <a:buNone/>
            </a:pPr>
            <a:r>
              <a:rPr lang="en-GB" sz="2300" dirty="0">
                <a:latin typeface="Comic Sans MS" panose="030F0702030302020204" pitchFamily="66" charset="0"/>
              </a:rPr>
              <a:t>Ibrahim </a:t>
            </a:r>
            <a:r>
              <a:rPr lang="en-GB" sz="2300" dirty="0" err="1">
                <a:latin typeface="Comic Sans MS" panose="030F0702030302020204" pitchFamily="66" charset="0"/>
              </a:rPr>
              <a:t>Shahzad</a:t>
            </a:r>
            <a:endParaRPr lang="en-GB" sz="23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9766" y="4169839"/>
            <a:ext cx="2962403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Group 6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Hishaam</a:t>
            </a:r>
            <a:r>
              <a:rPr lang="en-GB" sz="1800" dirty="0" smtClean="0">
                <a:latin typeface="Comic Sans MS" panose="030F0702030302020204" pitchFamily="66" charset="0"/>
              </a:rPr>
              <a:t> </a:t>
            </a:r>
            <a:r>
              <a:rPr lang="en-GB" sz="1800" dirty="0" err="1" smtClean="0">
                <a:latin typeface="Comic Sans MS" panose="030F0702030302020204" pitchFamily="66" charset="0"/>
              </a:rPr>
              <a:t>Alam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Ibrahim Ali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 smtClean="0">
                <a:latin typeface="Comic Sans MS" panose="030F0702030302020204" pitchFamily="66" charset="0"/>
              </a:rPr>
              <a:t>Qailah</a:t>
            </a:r>
            <a:r>
              <a:rPr lang="en-GB" sz="1800" dirty="0" smtClean="0">
                <a:latin typeface="Comic Sans MS" panose="030F0702030302020204" pitchFamily="66" charset="0"/>
              </a:rPr>
              <a:t> Ali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Ibrahim Amin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Mohammed Ibrahim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59121" y="3654219"/>
            <a:ext cx="2520280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93973" y="3709460"/>
            <a:ext cx="2284105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0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Number word sequences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39842"/>
            <a:ext cx="1066800" cy="8738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9862" y="1032316"/>
            <a:ext cx="8364538" cy="4846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"/>
              <a:defRPr/>
            </a:pPr>
            <a:r>
              <a:rPr lang="en-GB" b="1" u="sng" dirty="0"/>
              <a:t>Forward Number Word Sequences (FNWSs)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Copying and saying short forward number sequences (start from all different numbers)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Saying alternate numbers  1,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dirty="0"/>
              <a:t>,3,</a:t>
            </a:r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/>
              <a:t>,5,</a:t>
            </a:r>
            <a:r>
              <a:rPr lang="en-GB" dirty="0">
                <a:solidFill>
                  <a:srgbClr val="FF0000"/>
                </a:solidFill>
              </a:rPr>
              <a:t>6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Saying the next number 6,7,8,</a:t>
            </a:r>
            <a:r>
              <a:rPr lang="en-GB" dirty="0">
                <a:solidFill>
                  <a:srgbClr val="FF0000"/>
                </a:solidFill>
              </a:rPr>
              <a:t>9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Saying the next 1, 2 or 3 number words forwards 1 2 3 </a:t>
            </a:r>
            <a:r>
              <a:rPr lang="en-GB" dirty="0">
                <a:solidFill>
                  <a:srgbClr val="FF0000"/>
                </a:solidFill>
              </a:rPr>
              <a:t>4 5 6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Saying the number after  17 </a:t>
            </a:r>
            <a:r>
              <a:rPr lang="en-GB" dirty="0">
                <a:solidFill>
                  <a:srgbClr val="FF0000"/>
                </a:solidFill>
              </a:rPr>
              <a:t>18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b="1" u="sng" dirty="0"/>
              <a:t>Backward Number Word Sequences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As above but counting backwards</a:t>
            </a:r>
          </a:p>
          <a:p>
            <a:pPr marL="521208" lvl="1">
              <a:buClr>
                <a:schemeClr val="accent4"/>
              </a:buClr>
              <a:buFont typeface="Wingdings 2"/>
              <a:buChar char=""/>
              <a:defRPr/>
            </a:pPr>
            <a:endParaRPr lang="en-GB" dirty="0">
              <a:solidFill>
                <a:schemeClr val="tx1">
                  <a:tint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Numerals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2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Children need to be immersed in number- numbers associated number names and corresponding values for each number. Activities could include the following: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Numbers on a number line- which numbers are missing?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Which is greater, smaller?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Can you find examples of numbers, number names in our class, school environment, home?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Look at car number plates, what numbers can you see?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I’m going to start counting from 6 and I’m going to count to this number( show number and number name), can you tell me when to stop?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2" y="4077072"/>
            <a:ext cx="3432326" cy="25039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004048" y="3717031"/>
            <a:ext cx="2808312" cy="1982351"/>
          </a:xfrm>
          <a:prstGeom prst="wedgeEllipseCallout">
            <a:avLst>
              <a:gd name="adj1" fmla="val -95612"/>
              <a:gd name="adj2" fmla="val 2790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Danny put all the mixed up post it notes in the right order! He had to recognise numerals and know about number order to be successful! 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5" name="Picture 5" descr="C:\Users\ls2229839\AppData\Local\Microsoft\Windows\Temporary Internet Files\Content.IE5\D5Y817EE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84217" y="328743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33707" y="144917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 Set D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144917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8BE5-2499-7547-BAD8-76DD50E60B00}" type="slidenum">
              <a:rPr lang="en-US" smtClean="0"/>
              <a:t>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28743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1119" y="145863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1119" y="3287439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419100" y="1458639"/>
            <a:ext cx="1866900" cy="1055961"/>
          </a:xfrm>
          <a:prstGeom prst="wedgeRectCallout">
            <a:avLst>
              <a:gd name="adj1" fmla="val 57738"/>
              <a:gd name="adj2" fmla="val 661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many?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71500" y="3317328"/>
            <a:ext cx="1866900" cy="1055961"/>
          </a:xfrm>
          <a:prstGeom prst="wedgeRectCallout">
            <a:avLst>
              <a:gd name="adj1" fmla="val 57738"/>
              <a:gd name="adj2" fmla="val 6610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do you see it?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Subitising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Subitising is an essential part of developing Number Sense. By looking at a group of items, children can start to develop an understanding of how a number is made up.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Perceptual </a:t>
            </a:r>
            <a:r>
              <a:rPr lang="en-GB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Subitising</a:t>
            </a:r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is the amount you can instantly recognise without counting, usually up to 5 or 6.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Conceptual </a:t>
            </a:r>
            <a:r>
              <a:rPr lang="en-GB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Subitising</a:t>
            </a:r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-chunks a larger amount into smaller values </a:t>
            </a:r>
            <a:r>
              <a:rPr lang="en-GB" sz="1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eg</a:t>
            </a:r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7 as 5 and 2 or 3 and 4.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Children should be introduced to rectangular arrangements first ( show 10 </a:t>
            </a:r>
            <a:r>
              <a:rPr lang="en-GB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frames) then linear, circular and scrambled or random patterns.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 you see, how did you see it?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153039" cy="28083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81671" y="3645024"/>
            <a:ext cx="2880320" cy="2016224"/>
          </a:xfrm>
          <a:prstGeom prst="wedgeEllipseCallout">
            <a:avLst>
              <a:gd name="adj1" fmla="val -70804"/>
              <a:gd name="adj2" fmla="val 42731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Ibrahim recognised 6 straight away on the dice! Using a dice is a good way to develop our subitising skills at home. </a:t>
            </a:r>
            <a:endParaRPr lang="en-GB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ls2229839\AppData\Local\Microsoft\Windows\Temporary Internet Files\Content.IE5\BS3KPGG6\120px-Dice-5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429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s2229839\AppData\Local\Microsoft\Windows\Temporary Internet Files\Content.IE5\AIR1OXBW\557px-Dice-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1212553" cy="12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s2229839\AppData\Local\Microsoft\Windows\Temporary Internet Files\Content.IE5\BS3KPGG6\150px-Dice-4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86470"/>
            <a:ext cx="11430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s2229839\AppData\Local\Microsoft\Windows\Temporary Internet Files\Content.IE5\AIR1OXBW\557px-Dice-3a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61" y="4723216"/>
            <a:ext cx="1162384" cy="116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Subitising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39842"/>
            <a:ext cx="1066800" cy="873894"/>
          </a:xfrm>
          <a:prstGeom prst="rect">
            <a:avLst/>
          </a:prstGeom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65" y="1066800"/>
            <a:ext cx="6615953" cy="45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g7302165\AppData\Local\Microsoft\Windows\Temporary Internet Files\Content.IE5\KUG1ZEIG\557px-Dice-3a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81" y="3476153"/>
            <a:ext cx="1817838" cy="18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g7302165\AppData\Local\Microsoft\Windows\Temporary Internet Files\Content.IE5\5E7BIME3\blockpage[2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eg7302165\AppData\Local\Microsoft\Windows\Temporary Internet Files\Content.IE5\0Q1BKFFF\DOMIN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" y="1030671"/>
            <a:ext cx="2677387" cy="267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eg7302165\AppData\Local\Microsoft\Windows\Temporary Internet Files\Content.IE5\UYBQ8QCR\a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12" y="3260425"/>
            <a:ext cx="1833113" cy="22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eg7302165\AppData\Local\Microsoft\Windows\Temporary Internet Files\Content.IE5\UYBQ8QCR\Tally_b10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37" y="1633204"/>
            <a:ext cx="3395629" cy="14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How to </a:t>
            </a:r>
            <a:r>
              <a:rPr lang="en-GB" sz="3600" b="1" dirty="0" err="1"/>
              <a:t>subitise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9355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6"/>
          <p:cNvSpPr/>
          <p:nvPr/>
        </p:nvSpPr>
        <p:spPr>
          <a:xfrm>
            <a:off x="3657600" y="2821662"/>
            <a:ext cx="911409" cy="1001057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val 15510"/>
              <a:gd name="f10" fmla="val 17520"/>
              <a:gd name="f11" fmla="*/ 10800 10800 1"/>
              <a:gd name="f12" fmla="+- 0 0 23592960"/>
              <a:gd name="f13" fmla="val 10800"/>
              <a:gd name="f14" fmla="*/ 1165 1165 1"/>
              <a:gd name="f15" fmla="val 1165"/>
              <a:gd name="f16" fmla="val 4870"/>
              <a:gd name="f17" fmla="val 8680"/>
              <a:gd name="f18" fmla="val 12920"/>
              <a:gd name="f19" fmla="val 16730"/>
              <a:gd name="f20" fmla="val -2147483647"/>
              <a:gd name="f21" fmla="val 2147483647"/>
              <a:gd name="f22" fmla="+- 0 0 0"/>
              <a:gd name="f23" fmla="+- 0 0 180"/>
              <a:gd name="f24" fmla="*/ f4 1 21600"/>
              <a:gd name="f25" fmla="*/ f5 1 21600"/>
              <a:gd name="f26" fmla="*/ 0 f8 1"/>
              <a:gd name="f27" fmla="*/ f6 f1 1"/>
              <a:gd name="f28" fmla="*/ f12 f1 1"/>
              <a:gd name="f29" fmla="+- f7 0 f6"/>
              <a:gd name="f30" fmla="pin 15510 f0 17520"/>
              <a:gd name="f31" fmla="*/ f22 f1 1"/>
              <a:gd name="f32" fmla="*/ f23 f1 1"/>
              <a:gd name="f33" fmla="val f30"/>
              <a:gd name="f34" fmla="*/ f26 1 f3"/>
              <a:gd name="f35" fmla="*/ f27 1 f3"/>
              <a:gd name="f36" fmla="*/ f28 1 f3"/>
              <a:gd name="f37" fmla="*/ f29 1 21600"/>
              <a:gd name="f38" fmla="*/ f30 f25 1"/>
              <a:gd name="f39" fmla="*/ f31 1 f3"/>
              <a:gd name="f40" fmla="*/ f32 1 f3"/>
              <a:gd name="f41" fmla="+- f33 0 15510"/>
              <a:gd name="f42" fmla="+- 0 0 f34"/>
              <a:gd name="f43" fmla="+- f35 0 f2"/>
              <a:gd name="f44" fmla="+- f36 0 f2"/>
              <a:gd name="f45" fmla="*/ 10800 f37 1"/>
              <a:gd name="f46" fmla="*/ 3200 f37 1"/>
              <a:gd name="f47" fmla="*/ 18400 f37 1"/>
              <a:gd name="f48" fmla="*/ 3160 f37 1"/>
              <a:gd name="f49" fmla="*/ 18440 f37 1"/>
              <a:gd name="f50" fmla="+- f39 0 f2"/>
              <a:gd name="f51" fmla="+- f40 0 f2"/>
              <a:gd name="f52" fmla="+- 17520 0 f41"/>
              <a:gd name="f53" fmla="+- 15510 f41 0"/>
              <a:gd name="f54" fmla="*/ f42 f1 1"/>
              <a:gd name="f55" fmla="+- f44 0 f43"/>
              <a:gd name="f56" fmla="*/ f45 1 f37"/>
              <a:gd name="f57" fmla="*/ f48 1 f37"/>
              <a:gd name="f58" fmla="*/ f49 1 f37"/>
              <a:gd name="f59" fmla="*/ f46 1 f37"/>
              <a:gd name="f60" fmla="*/ f47 1 f37"/>
              <a:gd name="f61" fmla="*/ f54 1 f8"/>
              <a:gd name="f62" fmla="*/ f56 f24 1"/>
              <a:gd name="f63" fmla="*/ f59 f24 1"/>
              <a:gd name="f64" fmla="*/ f60 f24 1"/>
              <a:gd name="f65" fmla="*/ f60 f25 1"/>
              <a:gd name="f66" fmla="*/ f59 f25 1"/>
              <a:gd name="f67" fmla="*/ f57 f24 1"/>
              <a:gd name="f68" fmla="*/ f57 f25 1"/>
              <a:gd name="f69" fmla="*/ f58 f25 1"/>
              <a:gd name="f70" fmla="*/ f58 f24 1"/>
              <a:gd name="f71" fmla="+- f61 0 f2"/>
              <a:gd name="f72" fmla="+- f71 f2 0"/>
              <a:gd name="f73" fmla="*/ f72 f8 1"/>
              <a:gd name="f74" fmla="*/ f73 1 f1"/>
              <a:gd name="f75" fmla="+- 0 0 f74"/>
              <a:gd name="f76" fmla="+- 0 0 f75"/>
              <a:gd name="f77" fmla="*/ f76 f1 1"/>
              <a:gd name="f78" fmla="*/ f77 1 f8"/>
              <a:gd name="f79" fmla="+- f78 0 f2"/>
              <a:gd name="f80" fmla="cos 1 f79"/>
              <a:gd name="f81" fmla="sin 1 f79"/>
              <a:gd name="f82" fmla="+- 0 0 f80"/>
              <a:gd name="f83" fmla="+- 0 0 f81"/>
              <a:gd name="f84" fmla="+- 0 0 f82"/>
              <a:gd name="f85" fmla="+- 0 0 f83"/>
              <a:gd name="f86" fmla="val f84"/>
              <a:gd name="f87" fmla="val f85"/>
              <a:gd name="f88" fmla="+- 0 0 f86"/>
              <a:gd name="f89" fmla="+- 0 0 f87"/>
              <a:gd name="f90" fmla="*/ 10800 f88 1"/>
              <a:gd name="f91" fmla="*/ 10800 f89 1"/>
              <a:gd name="f92" fmla="*/ 1165 f88 1"/>
              <a:gd name="f93" fmla="*/ 1165 f89 1"/>
              <a:gd name="f94" fmla="*/ f90 f90 1"/>
              <a:gd name="f95" fmla="*/ f91 f91 1"/>
              <a:gd name="f96" fmla="*/ f92 f92 1"/>
              <a:gd name="f97" fmla="*/ f93 f93 1"/>
              <a:gd name="f98" fmla="+- f94 f95 0"/>
              <a:gd name="f99" fmla="+- f96 f97 0"/>
              <a:gd name="f100" fmla="sqrt f98"/>
              <a:gd name="f101" fmla="sqrt f99"/>
              <a:gd name="f102" fmla="*/ f11 1 f100"/>
              <a:gd name="f103" fmla="*/ f14 1 f101"/>
              <a:gd name="f104" fmla="*/ f88 f102 1"/>
              <a:gd name="f105" fmla="*/ f89 f102 1"/>
              <a:gd name="f106" fmla="*/ f88 f103 1"/>
              <a:gd name="f107" fmla="*/ f89 f103 1"/>
              <a:gd name="f108" fmla="+- 10800 0 f104"/>
              <a:gd name="f109" fmla="+- 10800 0 f105"/>
              <a:gd name="f110" fmla="+- 7305 0 f106"/>
              <a:gd name="f111" fmla="+- 7515 0 f107"/>
              <a:gd name="f112" fmla="+- 14295 0 f106"/>
            </a:gdLst>
            <a:ahLst>
              <a:ahXY gdRefY="f0" minY="f9" maxY="f10">
                <a:pos x="f62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7" y="f68"/>
              </a:cxn>
              <a:cxn ang="f51">
                <a:pos x="f67" y="f69"/>
              </a:cxn>
              <a:cxn ang="f51">
                <a:pos x="f70" y="f69"/>
              </a:cxn>
              <a:cxn ang="f50">
                <a:pos x="f70" y="f68"/>
              </a:cxn>
            </a:cxnLst>
            <a:rect l="f63" t="f66" r="f64" b="f65"/>
            <a:pathLst>
              <a:path w="21600" h="21600">
                <a:moveTo>
                  <a:pt x="f108" y="f109"/>
                </a:moveTo>
                <a:arcTo wR="f13" hR="f13" stAng="f43" swAng="f55"/>
                <a:close/>
              </a:path>
              <a:path w="21600" h="21600">
                <a:moveTo>
                  <a:pt x="f110" y="f111"/>
                </a:moveTo>
                <a:arcTo wR="f15" hR="f15" stAng="f43" swAng="f55"/>
                <a:close/>
              </a:path>
              <a:path w="21600" h="21600">
                <a:moveTo>
                  <a:pt x="f112" y="f111"/>
                </a:moveTo>
                <a:arcTo wR="f15" hR="f15" stAng="f43" swAng="f55"/>
                <a:close/>
              </a:path>
              <a:path w="21600" h="21600" fill="none">
                <a:moveTo>
                  <a:pt x="f16" y="f52"/>
                </a:moveTo>
                <a:cubicBezTo>
                  <a:pt x="f17" y="f53"/>
                  <a:pt x="f18" y="f53"/>
                  <a:pt x="f19" y="f52"/>
                </a:cubicBezTo>
              </a:path>
            </a:pathLst>
          </a:custGeom>
          <a:gradFill>
            <a:gsLst>
              <a:gs pos="0">
                <a:srgbClr val="00B2BE"/>
              </a:gs>
              <a:gs pos="100000">
                <a:srgbClr val="61DFE8"/>
              </a:gs>
            </a:gsLst>
            <a:path path="circle">
              <a:fillToRect l="50000" t="130000" r="50000" b="-30000"/>
            </a:path>
          </a:gradFill>
          <a:ln w="9528">
            <a:solidFill>
              <a:srgbClr val="039AA1"/>
            </a:solidFill>
            <a:prstDash val="solid"/>
            <a:miter/>
          </a:ln>
          <a:effectLst>
            <a:outerShdw dist="38103" dir="5400000" algn="tl">
              <a:srgbClr val="004548">
                <a:alpha val="4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02680"/>
            <a:ext cx="516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Start with patterns In 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1433513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" y="5837751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26" y="5869491"/>
            <a:ext cx="1066800" cy="8738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032986" cy="8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rgbClr val="006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Regular / Domino Patterns</a:t>
            </a:r>
          </a:p>
        </p:txBody>
      </p:sp>
    </p:spTree>
    <p:extLst>
      <p:ext uri="{BB962C8B-B14F-4D97-AF65-F5344CB8AC3E}">
        <p14:creationId xmlns:p14="http://schemas.microsoft.com/office/powerpoint/2010/main" val="1867961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871</Words>
  <Application>Microsoft Office PowerPoint</Application>
  <PresentationFormat>On-screen Show (4:3)</PresentationFormat>
  <Paragraphs>143</Paragraphs>
  <Slides>22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Parent Workshop Early Level</vt:lpstr>
      <vt:lpstr>Number Word Sequences</vt:lpstr>
      <vt:lpstr>PowerPoint Presentation</vt:lpstr>
      <vt:lpstr>Numerals</vt:lpstr>
      <vt:lpstr>PowerPoint Presentation</vt:lpstr>
      <vt:lpstr>Subitising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</vt:lpstr>
      <vt:lpstr>PowerPoint Presentation</vt:lpstr>
      <vt:lpstr>We can count anywhere! </vt:lpstr>
      <vt:lpstr>Place Value</vt:lpstr>
      <vt:lpstr>PowerPoint Presentation</vt:lpstr>
      <vt:lpstr>PowerPoint Presentation</vt:lpstr>
      <vt:lpstr>Useful Websites</vt:lpstr>
      <vt:lpstr>Activity Groups 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Workshop Early Level</dc:title>
  <dc:creator>Sheridan, L  ( St. Albert's Primary )</dc:creator>
  <cp:lastModifiedBy>Sheridan, L  ( St. Albert's Primary )</cp:lastModifiedBy>
  <cp:revision>24</cp:revision>
  <dcterms:created xsi:type="dcterms:W3CDTF">2019-09-23T10:49:50Z</dcterms:created>
  <dcterms:modified xsi:type="dcterms:W3CDTF">2019-10-04T11:10:51Z</dcterms:modified>
</cp:coreProperties>
</file>