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5" r:id="rId6"/>
    <p:sldId id="278" r:id="rId7"/>
    <p:sldId id="274" r:id="rId8"/>
    <p:sldId id="279" r:id="rId9"/>
    <p:sldId id="257" r:id="rId10"/>
    <p:sldId id="280" r:id="rId11"/>
    <p:sldId id="261" r:id="rId12"/>
    <p:sldId id="281" r:id="rId13"/>
    <p:sldId id="276" r:id="rId14"/>
    <p:sldId id="282" r:id="rId15"/>
    <p:sldId id="260" r:id="rId16"/>
    <p:sldId id="283" r:id="rId17"/>
    <p:sldId id="277" r:id="rId18"/>
    <p:sldId id="284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C02"/>
    <a:srgbClr val="009CA6"/>
    <a:srgbClr val="F2A900"/>
    <a:srgbClr val="E7EFF1"/>
    <a:srgbClr val="CBDEE1"/>
    <a:srgbClr val="DA291C"/>
    <a:srgbClr val="FA0007"/>
    <a:srgbClr val="F60006"/>
    <a:srgbClr val="F1030A"/>
    <a:srgbClr val="ED0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9" autoAdjust="0"/>
    <p:restoredTop sz="94660"/>
  </p:normalViewPr>
  <p:slideViewPr>
    <p:cSldViewPr snapToObjects="1" showGuides="1">
      <p:cViewPr>
        <p:scale>
          <a:sx n="46" d="100"/>
          <a:sy n="46" d="100"/>
        </p:scale>
        <p:origin x="-2064" y="-588"/>
      </p:cViewPr>
      <p:guideLst>
        <p:guide orient="horz" pos="3973"/>
        <p:guide orient="horz" pos="738"/>
        <p:guide orient="horz" pos="997"/>
        <p:guide pos="5658"/>
        <p:guide pos="95"/>
        <p:guide pos="272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D6A37-291F-4E46-BB73-3B99CE15355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6E366-02D8-9240-8F65-12E2F8F2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99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CCD24-79A0-1B45-AEA8-F931F4D6188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FFF08-BA74-3E4E-B67B-CFCBDE5D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8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32" y="303652"/>
            <a:ext cx="2017673" cy="412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5148" y="866775"/>
            <a:ext cx="8075613" cy="1197787"/>
          </a:xfrm>
        </p:spPr>
        <p:txBody>
          <a:bodyPr anchor="t">
            <a:normAutofit/>
          </a:bodyPr>
          <a:lstStyle>
            <a:lvl1pPr>
              <a:lnSpc>
                <a:spcPct val="95000"/>
              </a:lnSpc>
              <a:defRPr sz="4800" b="0" i="0" cap="none"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813" y="2213627"/>
            <a:ext cx="8829675" cy="44942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>
          <a:xfrm>
            <a:off x="7223650" y="344650"/>
            <a:ext cx="1581319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2 August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6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171574"/>
            <a:ext cx="9144000" cy="5686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47638" y="147638"/>
            <a:ext cx="8832850" cy="671036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0" y="6425702"/>
            <a:ext cx="1861366" cy="38044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38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0713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0" y="6425702"/>
            <a:ext cx="1861366" cy="3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10667" y="4233416"/>
            <a:ext cx="2253884" cy="625148"/>
          </a:xfrm>
        </p:spPr>
        <p:txBody>
          <a:bodyPr/>
          <a:lstStyle>
            <a:lvl1pPr>
              <a:defRPr>
                <a:solidFill>
                  <a:srgbClr val="222221"/>
                </a:solidFill>
                <a:latin typeface="Gill Sans Infant Std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3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ank_you_STC_logo_l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17" y="2113411"/>
            <a:ext cx="4355592" cy="20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0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ve the Childr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442676" y="2370672"/>
            <a:ext cx="6255472" cy="1583233"/>
          </a:xfrm>
          <a:prstGeom prst="roundRect">
            <a:avLst>
              <a:gd name="adj" fmla="val 8552"/>
            </a:avLst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i="0" dirty="0">
              <a:solidFill>
                <a:srgbClr val="222221"/>
              </a:solidFill>
              <a:latin typeface="TradeGothic LT CondEighteen"/>
              <a:cs typeface="TradeGothic LT CondEighteen"/>
            </a:endParaRPr>
          </a:p>
        </p:txBody>
      </p:sp>
      <p:pic>
        <p:nvPicPr>
          <p:cNvPr id="13" name="Picture 12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139" y="2562159"/>
            <a:ext cx="5872546" cy="12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0" y="0"/>
            <a:ext cx="4572000" cy="630713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0768" y="1171576"/>
            <a:ext cx="3243019" cy="1219798"/>
          </a:xfrm>
        </p:spPr>
        <p:txBody>
          <a:bodyPr anchor="t">
            <a:normAutofit/>
          </a:bodyPr>
          <a:lstStyle>
            <a:lvl1pPr algn="l">
              <a:lnSpc>
                <a:spcPct val="95000"/>
              </a:lnSpc>
              <a:defRPr sz="3200" b="0" i="0" cap="none">
                <a:solidFill>
                  <a:schemeClr val="bg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0767" y="2395663"/>
            <a:ext cx="3243020" cy="2684219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Gill Sans Infant Std"/>
                <a:cs typeface="Gill Sans Infant Std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1588" indent="0"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None/>
              <a:defRPr sz="1800">
                <a:solidFill>
                  <a:srgbClr val="FFFFFF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0" y="6425702"/>
            <a:ext cx="1861366" cy="38044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55738"/>
            <a:ext cx="5002416" cy="598585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763" y="310836"/>
            <a:ext cx="8282643" cy="1348102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800" b="0" i="0" cap="none">
                <a:solidFill>
                  <a:schemeClr val="tx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0" y="6425702"/>
            <a:ext cx="1861366" cy="38044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5738" y="2200274"/>
            <a:ext cx="8824750" cy="410686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47638" y="1171574"/>
            <a:ext cx="8832850" cy="51355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634" y="202994"/>
            <a:ext cx="8282640" cy="787605"/>
          </a:xfrm>
        </p:spPr>
        <p:txBody>
          <a:bodyPr>
            <a:noAutofit/>
          </a:bodyPr>
          <a:lstStyle>
            <a:lvl1pPr>
              <a:defRPr sz="4800" b="0" i="0" cap="none">
                <a:solidFill>
                  <a:schemeClr val="bg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47" y="1600200"/>
            <a:ext cx="8276127" cy="454790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266700" indent="-266700">
              <a:buClr>
                <a:schemeClr val="tx2"/>
              </a:buClr>
              <a:buFont typeface="Arial"/>
              <a:buChar char="•"/>
              <a:defRPr sz="1800"/>
            </a:lvl2pPr>
            <a:lvl3pPr marL="266700" indent="-266700">
              <a:defRPr sz="1800"/>
            </a:lvl3pPr>
            <a:lvl4pPr marL="266700" indent="-266700">
              <a:buClr>
                <a:schemeClr val="tx2"/>
              </a:buClr>
              <a:buFont typeface="Arial"/>
              <a:buChar char="•"/>
              <a:defRPr sz="1800"/>
            </a:lvl4pPr>
            <a:lvl5pPr marL="266700" indent="-26670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ave_the_Children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0" y="6425702"/>
            <a:ext cx="1861366" cy="38044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3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  <a:lvl6pPr marL="1588" indent="0">
              <a:buNone/>
              <a:defRPr sz="2500" b="0" i="0">
                <a:latin typeface="Gill Sans Infant MT"/>
                <a:cs typeface="Gill Sans Infant MT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37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47" y="1600200"/>
            <a:ext cx="3997571" cy="4706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rm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09703" y="1600200"/>
            <a:ext cx="3997571" cy="4706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3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rm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62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45179" y="1081128"/>
            <a:ext cx="8458854" cy="1823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45179" y="1081128"/>
            <a:ext cx="8458854" cy="1823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7637" y="147638"/>
            <a:ext cx="8837613" cy="6159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7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4634" y="202995"/>
            <a:ext cx="8282640" cy="5069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147" y="1600200"/>
            <a:ext cx="8276127" cy="4706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Gill Sans Infant Std"/>
                <a:cs typeface="Gill Sans Infant Std"/>
              </a:defRPr>
            </a:lvl1pPr>
          </a:lstStyle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Gill Sans Infant Std"/>
                <a:cs typeface="Gill Sans Infant Std"/>
              </a:defRPr>
            </a:lvl1pPr>
          </a:lstStyle>
          <a:p>
            <a:r>
              <a:rPr lang="en-US" dirty="0" smtClean="0"/>
              <a:t>Families Connect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Gill Sans Infant Std"/>
                <a:cs typeface="Gill Sans Infant Std"/>
              </a:defRPr>
            </a:lvl1pPr>
          </a:lstStyle>
          <a:p>
            <a:fld id="{C3FDE51E-0052-334C-A4B2-C567FE9F32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ave_the_Children_log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0" y="6425702"/>
            <a:ext cx="1861366" cy="38044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derscore_line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6" y="1124217"/>
            <a:ext cx="8305800" cy="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8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50" r:id="rId5"/>
    <p:sldLayoutId id="2147483662" r:id="rId6"/>
    <p:sldLayoutId id="2147483663" r:id="rId7"/>
    <p:sldLayoutId id="2147483655" r:id="rId8"/>
    <p:sldLayoutId id="2147483669" r:id="rId9"/>
    <p:sldLayoutId id="2147483670" r:id="rId10"/>
    <p:sldLayoutId id="2147483671" r:id="rId11"/>
    <p:sldLayoutId id="2147483672" r:id="rId12"/>
    <p:sldLayoutId id="2147483667" r:id="rId13"/>
    <p:sldLayoutId id="2147483673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i="0" kern="1200">
          <a:solidFill>
            <a:schemeClr val="tx1"/>
          </a:solidFill>
          <a:latin typeface="Gill Sans Infant Std"/>
          <a:ea typeface="+mj-ea"/>
          <a:cs typeface="Gill Sans Infant Std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800" b="1" i="0" kern="1200">
          <a:solidFill>
            <a:schemeClr val="tx2"/>
          </a:solidFill>
          <a:latin typeface="Gill Sans Infant Std"/>
          <a:ea typeface="+mn-ea"/>
          <a:cs typeface="Gill Sans Infant Std"/>
        </a:defRPr>
      </a:lvl1pPr>
      <a:lvl2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2pPr>
      <a:lvl3pPr marL="266700" indent="-266700" algn="l" defTabSz="4572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defRPr sz="14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3pPr>
      <a:lvl4pPr marL="541338" indent="-274638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–"/>
        <a:defRPr sz="13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4pPr>
      <a:lvl5pPr marL="808038" indent="-266700" algn="l" defTabSz="4572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defRPr sz="12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FAMILIES CONNECT</a:t>
            </a:r>
            <a:br>
              <a:rPr lang="en-US" dirty="0" smtClean="0"/>
            </a:br>
            <a:endParaRPr lang="en-US" sz="22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9" b="11719"/>
          <a:stretch>
            <a:fillRect/>
          </a:stretch>
        </p:blipFill>
        <p:spPr/>
      </p:pic>
      <p:pic>
        <p:nvPicPr>
          <p:cNvPr id="8" name="Picture 7" descr="Red_circ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3" y="2064562"/>
            <a:ext cx="4921834" cy="50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8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happens at Families Connect?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24763" y="1340768"/>
            <a:ext cx="7605547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>
                <a:latin typeface="Gill Sans Infant Std"/>
                <a:cs typeface="Gill Sans Infant Std"/>
              </a:rPr>
              <a:t>Each workshop is </a:t>
            </a:r>
            <a:r>
              <a:rPr lang="en-GB" sz="2000" b="1" dirty="0" smtClean="0">
                <a:latin typeface="Gill Sans Infant Std"/>
                <a:cs typeface="Gill Sans Infant Std"/>
              </a:rPr>
              <a:t>1.5 </a:t>
            </a:r>
            <a:r>
              <a:rPr lang="en-GB" sz="2000" b="1" dirty="0" smtClean="0">
                <a:latin typeface="Gill Sans Infant Std"/>
                <a:cs typeface="Gill Sans Infant Std"/>
              </a:rPr>
              <a:t>hours long and will run from </a:t>
            </a:r>
            <a:r>
              <a:rPr lang="en-GB" sz="2000" b="1" dirty="0" smtClean="0">
                <a:latin typeface="Gill Sans Infant Std"/>
                <a:cs typeface="Gill Sans Infant Std"/>
              </a:rPr>
              <a:t>9am – 10.30</a:t>
            </a:r>
            <a:endParaRPr lang="en-GB" sz="2000" b="1" dirty="0" smtClean="0">
              <a:latin typeface="Gill Sans Infant Std"/>
              <a:cs typeface="Gill Sans Infant Std"/>
            </a:endParaRPr>
          </a:p>
          <a:p>
            <a:endParaRPr lang="en-GB" sz="1600" b="1" dirty="0">
              <a:latin typeface="Gill Sans Infant Std"/>
              <a:cs typeface="Gill Sans Infant Std"/>
            </a:endParaRPr>
          </a:p>
          <a:p>
            <a:r>
              <a:rPr lang="en-GB" sz="1600" b="1" dirty="0" smtClean="0">
                <a:latin typeface="Gill Sans Infant Std"/>
                <a:cs typeface="Gill Sans Infant Std"/>
              </a:rPr>
              <a:t> </a:t>
            </a:r>
            <a:r>
              <a:rPr lang="en-GB" sz="1600" b="1" dirty="0" smtClean="0">
                <a:latin typeface="Gill Sans Infant Std"/>
                <a:cs typeface="Gill Sans Infant Std"/>
              </a:rPr>
              <a:t>	Parents arrive, cup of tea. Time to exchange ideas, get to 				know one another</a:t>
            </a:r>
            <a:r>
              <a:rPr lang="en-GB" sz="1600" b="1" dirty="0">
                <a:latin typeface="Gill Sans Infant Std"/>
                <a:cs typeface="Gill Sans Infant Std"/>
              </a:rPr>
              <a:t/>
            </a:r>
            <a:br>
              <a:rPr lang="en-GB" sz="1600" b="1" dirty="0">
                <a:latin typeface="Gill Sans Infant Std"/>
                <a:cs typeface="Gill Sans Infant Std"/>
              </a:rPr>
            </a:br>
            <a:endParaRPr lang="en-GB" sz="1600" b="1" dirty="0">
              <a:latin typeface="Gill Sans Infant Std"/>
              <a:cs typeface="Gill Sans Infant Std"/>
            </a:endParaRPr>
          </a:p>
          <a:p>
            <a:r>
              <a:rPr lang="en-GB" sz="1600" b="1" dirty="0" smtClean="0">
                <a:latin typeface="Gill Sans Infant Std"/>
                <a:cs typeface="Gill Sans Infant Std"/>
              </a:rPr>
              <a:t>	The Science Bit: Topic of the week and why this helps children’s 			learning</a:t>
            </a:r>
          </a:p>
          <a:p>
            <a:endParaRPr lang="en-GB" sz="1600" b="1" dirty="0">
              <a:latin typeface="Gill Sans Infant Std"/>
              <a:cs typeface="Gill Sans Infant Std"/>
            </a:endParaRPr>
          </a:p>
          <a:p>
            <a:r>
              <a:rPr lang="en-GB" sz="1600" b="1" dirty="0" smtClean="0">
                <a:latin typeface="Gill Sans Infant Std"/>
                <a:cs typeface="Gill Sans Infant Std"/>
              </a:rPr>
              <a:t>	Fun activity/game to try out and take away home to play at home.  </a:t>
            </a:r>
          </a:p>
          <a:p>
            <a:endParaRPr lang="en-GB" sz="1600" b="1" dirty="0">
              <a:latin typeface="Gill Sans Infant Std"/>
              <a:cs typeface="Gill Sans Infant Std"/>
            </a:endParaRPr>
          </a:p>
          <a:p>
            <a:r>
              <a:rPr lang="en-GB" sz="1600" b="1" dirty="0" smtClean="0">
                <a:latin typeface="Gill Sans Infant Std"/>
                <a:cs typeface="Gill Sans Infant Std"/>
              </a:rPr>
              <a:t>:</a:t>
            </a:r>
            <a:r>
              <a:rPr lang="en-GB" sz="1600" b="1" dirty="0" smtClean="0">
                <a:latin typeface="Gill Sans Infant Std"/>
                <a:cs typeface="Gill Sans Infant Std"/>
              </a:rPr>
              <a:t>	Children join.  Snack and catch up with mum/dad/carer about their 		day</a:t>
            </a:r>
          </a:p>
          <a:p>
            <a:endParaRPr lang="en-GB" sz="1600" b="1" dirty="0">
              <a:latin typeface="Gill Sans Infant Std"/>
              <a:cs typeface="Gill Sans Infant Std"/>
            </a:endParaRPr>
          </a:p>
          <a:p>
            <a:r>
              <a:rPr lang="en-GB" sz="1600" b="1" dirty="0" smtClean="0">
                <a:latin typeface="Gill Sans Infant Std"/>
                <a:cs typeface="Gill Sans Infant Std"/>
              </a:rPr>
              <a:t>	Trying out the game/activity together.</a:t>
            </a:r>
          </a:p>
          <a:p>
            <a:endParaRPr lang="en-GB" sz="1600" b="1" dirty="0" smtClean="0">
              <a:latin typeface="Gill Sans Infant Std"/>
              <a:cs typeface="Gill Sans Infant Std"/>
            </a:endParaRPr>
          </a:p>
          <a:p>
            <a:r>
              <a:rPr lang="en-GB" sz="1600" b="1" dirty="0" smtClean="0">
                <a:latin typeface="Gill Sans Infant Std"/>
                <a:cs typeface="Gill Sans Infant Std"/>
              </a:rPr>
              <a:t>.</a:t>
            </a:r>
            <a:endParaRPr lang="en-GB" sz="1600" b="1" dirty="0" smtClean="0">
              <a:latin typeface="Gill Sans Infant Std"/>
              <a:cs typeface="Gill Sans Infant Std"/>
            </a:endParaRPr>
          </a:p>
        </p:txBody>
      </p:sp>
    </p:spTree>
    <p:extLst>
      <p:ext uri="{BB962C8B-B14F-4D97-AF65-F5344CB8AC3E}">
        <p14:creationId xmlns:p14="http://schemas.microsoft.com/office/powerpoint/2010/main" val="8403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11</a:t>
            </a:fld>
            <a:endParaRPr lang="en-US"/>
          </a:p>
        </p:txBody>
      </p:sp>
      <p:pic>
        <p:nvPicPr>
          <p:cNvPr id="8194" name="Picture 2" descr="O:\StAlberts\Staff\Classes 2018 (new)\Family learning photographs\Famillies Connect\IMG_0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675456"/>
            <a:ext cx="11187808" cy="839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Families Connect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7911" y="1371600"/>
            <a:ext cx="3279363" cy="4935538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Feelings Fan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12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What Families Connect offers:</a:t>
            </a:r>
            <a:endParaRPr lang="en-GB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021721"/>
              </p:ext>
            </p:extLst>
          </p:nvPr>
        </p:nvGraphicFramePr>
        <p:xfrm>
          <a:off x="5427911" y="2238222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Acrobat Document" r:id="rId3" imgW="5667142" imgH="8019860" progId="AcroExch.Document.11">
                  <p:embed/>
                </p:oleObj>
              </mc:Choice>
              <mc:Fallback>
                <p:oleObj name="Acrobat Document" r:id="rId3" imgW="5667142" imgH="80198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7911" y="2238222"/>
                        <a:ext cx="2871787" cy="4064000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4634" y="1371600"/>
            <a:ext cx="4795438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Gill Sans Infant Std"/>
                <a:cs typeface="Gill Sans Infant Std"/>
              </a:rPr>
              <a:t>At least one fun activity/game to take home every week to try out with your child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b="1" dirty="0">
              <a:latin typeface="Gill Sans Infant Std"/>
              <a:cs typeface="Gill Sans Infan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Gill Sans Infant Std"/>
                <a:cs typeface="Gill Sans Infant Std"/>
              </a:rPr>
              <a:t>T</a:t>
            </a:r>
            <a:r>
              <a:rPr lang="en-GB" sz="1600" b="1" dirty="0" smtClean="0">
                <a:latin typeface="Gill Sans Infant Std"/>
                <a:cs typeface="Gill Sans Infant Std"/>
              </a:rPr>
              <a:t>ips and ideas sheet to take home, with a fridge magnet bull clip to keep it handy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b="1" dirty="0">
              <a:latin typeface="Gill Sans Infant Std"/>
              <a:cs typeface="Gill Sans Infan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Gill Sans Infant Std"/>
                <a:cs typeface="Gill Sans Infant Std"/>
              </a:rPr>
              <a:t>Snack for the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Gill Sans Infant Std"/>
              <a:cs typeface="Gill Sans Infan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Gill Sans Infant Std"/>
                <a:cs typeface="Gill Sans Infant Std"/>
              </a:rPr>
              <a:t>A chance to get to know other parents and the school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b="1" dirty="0">
              <a:latin typeface="Gill Sans Infant Std"/>
              <a:cs typeface="Gill Sans Infan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Gill Sans Infant Std"/>
                <a:cs typeface="Gill Sans Infant Std"/>
              </a:rPr>
              <a:t>Some time without the children to relax and recharge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b="1" dirty="0">
              <a:latin typeface="Gill Sans Infant Std"/>
              <a:cs typeface="Gill Sans Infan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Gill Sans Infant Std"/>
                <a:cs typeface="Gill Sans Infant Std"/>
              </a:rPr>
              <a:t>Quality 1 on 1 time with one child, </a:t>
            </a:r>
          </a:p>
          <a:p>
            <a:endParaRPr lang="en-GB" sz="1600" b="1" dirty="0">
              <a:latin typeface="Gill Sans Infant Std"/>
              <a:cs typeface="Gill Sans Infant Std"/>
            </a:endParaRPr>
          </a:p>
          <a:p>
            <a:r>
              <a:rPr lang="en-GB" sz="2000" b="1" dirty="0" smtClean="0">
                <a:latin typeface="Gill Sans Infant Std"/>
                <a:cs typeface="Gill Sans Infant Std"/>
              </a:rPr>
              <a:t>Lots of fun! </a:t>
            </a:r>
          </a:p>
        </p:txBody>
      </p:sp>
    </p:spTree>
    <p:extLst>
      <p:ext uri="{BB962C8B-B14F-4D97-AF65-F5344CB8AC3E}">
        <p14:creationId xmlns:p14="http://schemas.microsoft.com/office/powerpoint/2010/main" val="29871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13</a:t>
            </a:fld>
            <a:endParaRPr lang="en-US"/>
          </a:p>
        </p:txBody>
      </p:sp>
      <p:pic>
        <p:nvPicPr>
          <p:cNvPr id="9218" name="Picture 2" descr="O:\StAlberts\Staff\Classes 2018 (new)\Family learning photographs\Famillies Connect\IMG_0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" y="132802"/>
            <a:ext cx="8905113" cy="66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9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How to be part of Families Connect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252" y="1124744"/>
            <a:ext cx="8446781" cy="49663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</a:rPr>
              <a:t>Places are limited to </a:t>
            </a:r>
            <a:r>
              <a:rPr lang="en-GB" sz="2400" b="0" dirty="0" smtClean="0">
                <a:solidFill>
                  <a:schemeClr val="tx1"/>
                </a:solidFill>
              </a:rPr>
              <a:t>10 </a:t>
            </a:r>
            <a:r>
              <a:rPr lang="en-GB" sz="2400" b="0" dirty="0" smtClean="0">
                <a:solidFill>
                  <a:schemeClr val="tx1"/>
                </a:solidFill>
              </a:rPr>
              <a:t>families.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</a:rPr>
              <a:t>If oversubscribed, families with a 5 year old are given a place, and it’s first come first served!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</a:rPr>
              <a:t>All you need to do is complete a Participation Form and a Questionnaire.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</a:rPr>
              <a:t>Questionnaires </a:t>
            </a:r>
            <a:r>
              <a:rPr lang="en-GB" sz="2400" b="0" dirty="0">
                <a:solidFill>
                  <a:schemeClr val="tx1"/>
                </a:solidFill>
              </a:rPr>
              <a:t>are </a:t>
            </a:r>
            <a:r>
              <a:rPr lang="en-GB" sz="2400" b="0" dirty="0" smtClean="0">
                <a:solidFill>
                  <a:schemeClr val="tx1"/>
                </a:solidFill>
              </a:rPr>
              <a:t>anonymised and confidential. In the questionnaire, please give </a:t>
            </a:r>
            <a:r>
              <a:rPr lang="en-GB" sz="2400" b="0" dirty="0">
                <a:solidFill>
                  <a:schemeClr val="tx1"/>
                </a:solidFill>
              </a:rPr>
              <a:t>honest </a:t>
            </a:r>
            <a:r>
              <a:rPr lang="en-GB" sz="2400" b="0" dirty="0" smtClean="0">
                <a:solidFill>
                  <a:schemeClr val="tx1"/>
                </a:solidFill>
              </a:rPr>
              <a:t>answers. If you don’t want to answer a particular question, this is perfectly 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tx1"/>
                </a:solidFill>
              </a:rPr>
              <a:t>Some question may seem personal, but they are all needed to find out if Families Connect is a useful programme and to get funding to offer it at other schools!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15</a:t>
            </a:fld>
            <a:endParaRPr lang="en-US"/>
          </a:p>
        </p:txBody>
      </p:sp>
      <p:pic>
        <p:nvPicPr>
          <p:cNvPr id="10242" name="Picture 2" descr="O:\StAlberts\Staff\Classes 2018 (new)\Family learning photographs\Famillies Connect\IMG_0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0" y="-819472"/>
            <a:ext cx="8582800" cy="114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5470767" y="1844824"/>
            <a:ext cx="3243020" cy="4104455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22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70768" y="561677"/>
            <a:ext cx="3243019" cy="1219798"/>
          </a:xfrm>
        </p:spPr>
        <p:txBody>
          <a:bodyPr/>
          <a:lstStyle/>
          <a:p>
            <a:r>
              <a:rPr lang="en-GB" dirty="0" smtClean="0"/>
              <a:t>Families Connect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idx="1"/>
          </p:nvPr>
        </p:nvSpPr>
        <p:spPr>
          <a:xfrm>
            <a:off x="4932040" y="1400954"/>
            <a:ext cx="4016009" cy="4536504"/>
          </a:xfrm>
        </p:spPr>
        <p:txBody>
          <a:bodyPr>
            <a:normAutofit fontScale="85000" lnSpcReduction="20000"/>
          </a:bodyPr>
          <a:lstStyle/>
          <a:p>
            <a:r>
              <a:rPr lang="en-GB" sz="2400" b="1" dirty="0" smtClean="0"/>
              <a:t>Every child should have the best start at school so they can reach their full potential, but big school can be daunting. Families Connect helps to make it less daunting.</a:t>
            </a:r>
          </a:p>
          <a:p>
            <a:endParaRPr lang="en-GB" sz="2400" b="1" dirty="0"/>
          </a:p>
          <a:p>
            <a:r>
              <a:rPr lang="en-GB" sz="2400" b="1" dirty="0" smtClean="0"/>
              <a:t>Parents are the first and most important teacher for their children and schools are keen to work together with parents</a:t>
            </a:r>
          </a:p>
          <a:p>
            <a:endParaRPr lang="en-GB" sz="2400" b="1" dirty="0"/>
          </a:p>
          <a:p>
            <a:r>
              <a:rPr lang="en-GB" sz="2400" b="1" dirty="0" smtClean="0"/>
              <a:t>Children whose parents are involved in school life </a:t>
            </a:r>
            <a:r>
              <a:rPr lang="en-GB" sz="2400" b="1" dirty="0"/>
              <a:t>enjoy </a:t>
            </a:r>
            <a:r>
              <a:rPr lang="en-GB" sz="2400" b="1" dirty="0" smtClean="0"/>
              <a:t>school and learning more and tend to do better at school. </a:t>
            </a:r>
            <a:endParaRPr lang="en-GB" dirty="0"/>
          </a:p>
          <a:p>
            <a:endParaRPr lang="en-GB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22223"/>
          <a:stretch>
            <a:fillRect/>
          </a:stretch>
        </p:blipFill>
        <p:spPr>
          <a:xfrm>
            <a:off x="152447" y="309006"/>
            <a:ext cx="4635577" cy="5601168"/>
          </a:xfrm>
        </p:spPr>
      </p:pic>
    </p:spTree>
    <p:extLst>
      <p:ext uri="{BB962C8B-B14F-4D97-AF65-F5344CB8AC3E}">
        <p14:creationId xmlns:p14="http://schemas.microsoft.com/office/powerpoint/2010/main" val="3490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3</a:t>
            </a:fld>
            <a:endParaRPr lang="en-US"/>
          </a:p>
        </p:txBody>
      </p:sp>
      <p:pic>
        <p:nvPicPr>
          <p:cNvPr id="4098" name="Picture 2" descr="O:\StAlberts\Staff\Classes 2018 (new)\Family learning photographs\Famillies Connect\IMG_0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051814"/>
            <a:ext cx="8322396" cy="11096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70768" y="836712"/>
            <a:ext cx="3243019" cy="1219798"/>
          </a:xfrm>
        </p:spPr>
        <p:txBody>
          <a:bodyPr/>
          <a:lstStyle/>
          <a:p>
            <a:r>
              <a:rPr lang="en-GB" dirty="0" smtClean="0"/>
              <a:t>Why Families Connect?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470767" y="2056510"/>
            <a:ext cx="3243020" cy="400883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Start of primary school is an important time for a child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Parents have told us they want to best support their child’s learning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Families Connect gives an opportunity to exchange ideas between parents and to connect with other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Parents can find out what happens in the classroom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Parents get to know teachers and teachers get to know parents!</a:t>
            </a:r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22147"/>
          <a:stretch>
            <a:fillRect/>
          </a:stretch>
        </p:blipFill>
        <p:spPr>
          <a:xfrm>
            <a:off x="31597" y="79495"/>
            <a:ext cx="5002416" cy="5985852"/>
          </a:xfrm>
        </p:spPr>
      </p:pic>
    </p:spTree>
    <p:extLst>
      <p:ext uri="{BB962C8B-B14F-4D97-AF65-F5344CB8AC3E}">
        <p14:creationId xmlns:p14="http://schemas.microsoft.com/office/powerpoint/2010/main" val="239870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5</a:t>
            </a:fld>
            <a:endParaRPr lang="en-US"/>
          </a:p>
        </p:txBody>
      </p:sp>
      <p:pic>
        <p:nvPicPr>
          <p:cNvPr id="5122" name="Picture 2" descr="O:\StAlberts\Staff\Classes 2018 (new)\Family learning photographs\Famillies Connect\EQLK6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28956"/>
            <a:ext cx="11076384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4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Families Connect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New Programme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470767" y="2395663"/>
            <a:ext cx="3243020" cy="3121569"/>
          </a:xfrm>
        </p:spPr>
        <p:txBody>
          <a:bodyPr>
            <a:normAutofit fontScale="85000" lnSpcReduction="10000"/>
          </a:bodyPr>
          <a:lstStyle/>
          <a:p>
            <a:r>
              <a:rPr lang="en-GB" sz="2000" b="1" dirty="0" smtClean="0"/>
              <a:t>Families Connect: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 weekly </a:t>
            </a:r>
            <a:r>
              <a:rPr lang="en-GB" sz="2000" dirty="0" smtClean="0"/>
              <a:t>1.5 </a:t>
            </a:r>
            <a:r>
              <a:rPr lang="en-GB" sz="2000" dirty="0" smtClean="0"/>
              <a:t>hour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 hour for parents </a:t>
            </a:r>
            <a:r>
              <a:rPr lang="en-GB" sz="2000" dirty="0" smtClean="0"/>
              <a:t>only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1hour trying out activities with the focus child (age 4-6)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After school snack for children and plenty of tea/coffee/cake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YOU can help us test the programme and help us make it better!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It’s all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138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00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7</a:t>
            </a:fld>
            <a:endParaRPr lang="en-US"/>
          </a:p>
        </p:txBody>
      </p:sp>
      <p:pic>
        <p:nvPicPr>
          <p:cNvPr id="6146" name="Picture 2" descr="O:\StAlberts\Staff\Classes 2018 (new)\Family learning photographs\Famillies Connect\IMG_0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98" y="-192624"/>
            <a:ext cx="9331691" cy="69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8 Workshops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295549"/>
              </p:ext>
            </p:extLst>
          </p:nvPr>
        </p:nvGraphicFramePr>
        <p:xfrm>
          <a:off x="431800" y="1371600"/>
          <a:ext cx="8275638" cy="457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3395464"/>
                <a:gridCol w="3559374"/>
              </a:tblGrid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Topic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Social and emotional development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Focus on Feelings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Social and emotional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The Importance</a:t>
                      </a:r>
                      <a:r>
                        <a:rPr lang="en-GB" baseline="0" dirty="0" smtClean="0"/>
                        <a:t> of Praise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Social and emotional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The Importance of Listening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Literacy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Book Talk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Literacy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Beyond the Page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Numeracy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Names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Numeracy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The Importance</a:t>
                      </a:r>
                      <a:r>
                        <a:rPr lang="en-GB" baseline="0" dirty="0" smtClean="0"/>
                        <a:t> of Counting</a:t>
                      </a:r>
                      <a:endParaRPr lang="en-GB" dirty="0"/>
                    </a:p>
                  </a:txBody>
                  <a:tcPr/>
                </a:tc>
              </a:tr>
              <a:tr h="508631">
                <a:tc>
                  <a:txBody>
                    <a:bodyPr/>
                    <a:lstStyle/>
                    <a:p>
                      <a:r>
                        <a:rPr lang="en-GB" dirty="0" smtClean="0"/>
                        <a:t>Week 8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 smtClean="0"/>
                        <a:t>Celebration</a:t>
                      </a:r>
                      <a:r>
                        <a:rPr lang="en-GB" baseline="0" dirty="0" smtClean="0"/>
                        <a:t> and evaluation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0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Families Connect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9</a:t>
            </a:fld>
            <a:endParaRPr lang="en-US"/>
          </a:p>
        </p:txBody>
      </p:sp>
      <p:pic>
        <p:nvPicPr>
          <p:cNvPr id="7170" name="Picture 2" descr="O:\StAlberts\Staff\Classes 2018 (new)\Family learning photographs\Famillies Connect\IMG_0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"/>
            <a:ext cx="9592854" cy="71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C Summer delivery changes">
  <a:themeElements>
    <a:clrScheme name="Save the Children 1">
      <a:dk1>
        <a:srgbClr val="222221"/>
      </a:dk1>
      <a:lt1>
        <a:srgbClr val="FFFFFF"/>
      </a:lt1>
      <a:dk2>
        <a:srgbClr val="F20F0E"/>
      </a:dk2>
      <a:lt2>
        <a:srgbClr val="D1CCBD"/>
      </a:lt2>
      <a:accent1>
        <a:srgbClr val="9A3324"/>
      </a:accent1>
      <a:accent2>
        <a:srgbClr val="FF4C02"/>
      </a:accent2>
      <a:accent3>
        <a:srgbClr val="F2A900"/>
      </a:accent3>
      <a:accent4>
        <a:srgbClr val="009CA6"/>
      </a:accent4>
      <a:accent5>
        <a:srgbClr val="F31512"/>
      </a:accent5>
      <a:accent6>
        <a:srgbClr val="D1CCBD"/>
      </a:accent6>
      <a:hlink>
        <a:srgbClr val="9A3324"/>
      </a:hlink>
      <a:folHlink>
        <a:srgbClr val="FF4C0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smtClean="0">
            <a:latin typeface="Gill Sans Infant Std"/>
            <a:cs typeface="Gill Sans Infant Std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500" dirty="0" smtClean="0">
            <a:latin typeface="Gill Sans Infant Std"/>
            <a:cs typeface="Gill Sans Infant St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446DBBBD2D0C4286DF22F1DA1F650F" ma:contentTypeVersion="1" ma:contentTypeDescription="Create a new document." ma:contentTypeScope="" ma:versionID="f2a5b14710f993a204aaa32e04058de0">
  <xsd:schema xmlns:xsd="http://www.w3.org/2001/XMLSchema" xmlns:xs="http://www.w3.org/2001/XMLSchema" xmlns:p="http://schemas.microsoft.com/office/2006/metadata/properties" xmlns:ns2="f271e05d-d410-45bb-87dd-b2ae6a154541" targetNamespace="http://schemas.microsoft.com/office/2006/metadata/properties" ma:root="true" ma:fieldsID="5778e0ffd54aef1001b4a6dcfbf85c88" ns2:_="">
    <xsd:import namespace="f271e05d-d410-45bb-87dd-b2ae6a154541"/>
    <xsd:element name="properties">
      <xsd:complexType>
        <xsd:sequence>
          <xsd:element name="documentManagement">
            <xsd:complexType>
              <xsd:all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1e05d-d410-45bb-87dd-b2ae6a154541" elementFormDefault="qualified">
    <xsd:import namespace="http://schemas.microsoft.com/office/2006/documentManagement/types"/>
    <xsd:import namespace="http://schemas.microsoft.com/office/infopath/2007/PartnerControls"/>
    <xsd:element name="Order0" ma:index="8" nillable="true" ma:displayName="Order" ma:internalName="Order0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0 xmlns="f271e05d-d410-45bb-87dd-b2ae6a154541" xsi:nil="true"/>
  </documentManagement>
</p:properties>
</file>

<file path=customXml/itemProps1.xml><?xml version="1.0" encoding="utf-8"?>
<ds:datastoreItem xmlns:ds="http://schemas.openxmlformats.org/officeDocument/2006/customXml" ds:itemID="{DBA282C1-2155-48F4-9ADA-9A10B128C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1e05d-d410-45bb-87dd-b2ae6a1545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654786-52D6-4F9A-A24C-CE49F662D1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937998-E2D0-4E83-BAF5-10CD0697E6A5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f271e05d-d410-45bb-87dd-b2ae6a154541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FC Summer delivery changes</Template>
  <TotalTime>137</TotalTime>
  <Words>565</Words>
  <Application>Microsoft Office PowerPoint</Application>
  <PresentationFormat>On-screen Show (4:3)</PresentationFormat>
  <Paragraphs>129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FC Summer delivery changes</vt:lpstr>
      <vt:lpstr>Acrobat Document</vt:lpstr>
      <vt:lpstr>FAMILIES CONNECT </vt:lpstr>
      <vt:lpstr>Families Connect</vt:lpstr>
      <vt:lpstr>PowerPoint Presentation</vt:lpstr>
      <vt:lpstr>Why Families Connect?</vt:lpstr>
      <vt:lpstr>PowerPoint Presentation</vt:lpstr>
      <vt:lpstr>A New Programme</vt:lpstr>
      <vt:lpstr>PowerPoint Presentation</vt:lpstr>
      <vt:lpstr>8 Workshops</vt:lpstr>
      <vt:lpstr>PowerPoint Presentation</vt:lpstr>
      <vt:lpstr>What happens at Families Connect?</vt:lpstr>
      <vt:lpstr>PowerPoint Presentation</vt:lpstr>
      <vt:lpstr>Families Connect </vt:lpstr>
      <vt:lpstr>PowerPoint Presentation</vt:lpstr>
      <vt:lpstr>How to be part of Families Connect</vt:lpstr>
      <vt:lpstr>PowerPoint Presentation</vt:lpstr>
      <vt:lpstr>Any Questions?</vt:lpstr>
    </vt:vector>
  </TitlesOfParts>
  <Company>Save the Children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CONNECT</dc:title>
  <dc:creator>Stefanie Keir</dc:creator>
  <cp:lastModifiedBy>McFadden, K  ( St. Albert's Primary )</cp:lastModifiedBy>
  <cp:revision>15</cp:revision>
  <dcterms:created xsi:type="dcterms:W3CDTF">2016-08-31T11:57:13Z</dcterms:created>
  <dcterms:modified xsi:type="dcterms:W3CDTF">2019-01-17T21:12:01Z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0x01010057446DBBBD2D0C4286DF22F1DA1F650F</vt:lpwstr>
  </property>
</Properties>
</file>