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5143500" cx="9144000"/>
  <p:notesSz cx="6858000" cy="9144000"/>
  <p:embeddedFontLst>
    <p:embeddedFont>
      <p:font typeface="Amatic SC"/>
      <p:regular r:id="rId18"/>
      <p:bold r:id="rId19"/>
    </p:embeddedFont>
    <p:embeddedFont>
      <p:font typeface="Source Code Pro"/>
      <p:regular r:id="rId20"/>
      <p:bold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SourceCodePro-regular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schemas.openxmlformats.org/officeDocument/2006/relationships/font" Target="fonts/SourceCodePro-bold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AmaticSC-bold.fntdata"/><Relationship Id="rId6" Type="http://schemas.openxmlformats.org/officeDocument/2006/relationships/slide" Target="slides/slide2.xml"/><Relationship Id="rId18" Type="http://schemas.openxmlformats.org/officeDocument/2006/relationships/font" Target="fonts/AmaticSC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8000"/>
            </a:lvl1pPr>
            <a:lvl2pPr lvl="1" algn="ctr">
              <a:spcBef>
                <a:spcPts val="0"/>
              </a:spcBef>
              <a:buSzPct val="100000"/>
              <a:defRPr sz="8000"/>
            </a:lvl2pPr>
            <a:lvl3pPr lvl="2" algn="ctr">
              <a:spcBef>
                <a:spcPts val="0"/>
              </a:spcBef>
              <a:buSzPct val="100000"/>
              <a:defRPr sz="8000"/>
            </a:lvl3pPr>
            <a:lvl4pPr lvl="3" algn="ctr">
              <a:spcBef>
                <a:spcPts val="0"/>
              </a:spcBef>
              <a:buSzPct val="100000"/>
              <a:defRPr sz="8000"/>
            </a:lvl4pPr>
            <a:lvl5pPr lvl="4" algn="ctr">
              <a:spcBef>
                <a:spcPts val="0"/>
              </a:spcBef>
              <a:buSzPct val="100000"/>
              <a:defRPr sz="8000"/>
            </a:lvl5pPr>
            <a:lvl6pPr lvl="5" algn="ctr">
              <a:spcBef>
                <a:spcPts val="0"/>
              </a:spcBef>
              <a:buSzPct val="100000"/>
              <a:defRPr sz="8000"/>
            </a:lvl6pPr>
            <a:lvl7pPr lvl="6" algn="ctr">
              <a:spcBef>
                <a:spcPts val="0"/>
              </a:spcBef>
              <a:buSzPct val="100000"/>
              <a:defRPr sz="8000"/>
            </a:lvl7pPr>
            <a:lvl8pPr lvl="7" algn="ctr">
              <a:spcBef>
                <a:spcPts val="0"/>
              </a:spcBef>
              <a:buSzPct val="100000"/>
              <a:defRPr sz="8000"/>
            </a:lvl8pPr>
            <a:lvl9pPr lvl="8" algn="ctr">
              <a:spcBef>
                <a:spcPts val="0"/>
              </a:spcBef>
              <a:buSzPct val="100000"/>
              <a:defRPr sz="8000"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buClr>
                <a:schemeClr val="lt1"/>
              </a:buClr>
              <a:buSzPct val="100000"/>
              <a:defRPr sz="12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 algn="ctr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4000"/>
            </a:lvl1pPr>
            <a:lvl2pPr lvl="1">
              <a:spcBef>
                <a:spcPts val="0"/>
              </a:spcBef>
              <a:buSzPct val="100000"/>
              <a:defRPr sz="4000"/>
            </a:lvl2pPr>
            <a:lvl3pPr lvl="2">
              <a:spcBef>
                <a:spcPts val="0"/>
              </a:spcBef>
              <a:buSzPct val="100000"/>
              <a:defRPr sz="4000"/>
            </a:lvl3pPr>
            <a:lvl4pPr lvl="3">
              <a:spcBef>
                <a:spcPts val="0"/>
              </a:spcBef>
              <a:buSzPct val="100000"/>
              <a:defRPr sz="4000"/>
            </a:lvl4pPr>
            <a:lvl5pPr lvl="4">
              <a:spcBef>
                <a:spcPts val="0"/>
              </a:spcBef>
              <a:buSzPct val="100000"/>
              <a:defRPr sz="4000"/>
            </a:lvl5pPr>
            <a:lvl6pPr lvl="5">
              <a:spcBef>
                <a:spcPts val="0"/>
              </a:spcBef>
              <a:buSzPct val="100000"/>
              <a:defRPr sz="4000"/>
            </a:lvl6pPr>
            <a:lvl7pPr lvl="6">
              <a:spcBef>
                <a:spcPts val="0"/>
              </a:spcBef>
              <a:buSzPct val="100000"/>
              <a:defRPr sz="4000"/>
            </a:lvl7pPr>
            <a:lvl8pPr lvl="7">
              <a:spcBef>
                <a:spcPts val="0"/>
              </a:spcBef>
              <a:buSzPct val="100000"/>
              <a:defRPr sz="4000"/>
            </a:lvl8pPr>
            <a:lvl9pPr lvl="8">
              <a:spcBef>
                <a:spcPts val="0"/>
              </a:spcBef>
              <a:buSzPct val="100000"/>
              <a:defRPr sz="4000"/>
            </a:lvl9pPr>
          </a:lstStyle>
          <a:p/>
        </p:txBody>
      </p:sp>
      <p:sp>
        <p:nvSpPr>
          <p:cNvPr id="28" name="Shape 2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3000"/>
            </a:lvl1pPr>
            <a:lvl2pPr lvl="1">
              <a:spcBef>
                <a:spcPts val="0"/>
              </a:spcBef>
              <a:buSzPct val="100000"/>
              <a:defRPr sz="3000"/>
            </a:lvl2pPr>
            <a:lvl3pPr lvl="2">
              <a:spcBef>
                <a:spcPts val="0"/>
              </a:spcBef>
              <a:buSzPct val="100000"/>
              <a:defRPr sz="3000"/>
            </a:lvl3pPr>
            <a:lvl4pPr lvl="3">
              <a:spcBef>
                <a:spcPts val="0"/>
              </a:spcBef>
              <a:buSzPct val="100000"/>
              <a:defRPr sz="3000"/>
            </a:lvl4pPr>
            <a:lvl5pPr lvl="4">
              <a:spcBef>
                <a:spcPts val="0"/>
              </a:spcBef>
              <a:buSzPct val="100000"/>
              <a:defRPr sz="3000"/>
            </a:lvl5pPr>
            <a:lvl6pPr lvl="5">
              <a:spcBef>
                <a:spcPts val="0"/>
              </a:spcBef>
              <a:buSzPct val="100000"/>
              <a:defRPr sz="3000"/>
            </a:lvl6pPr>
            <a:lvl7pPr lvl="6">
              <a:spcBef>
                <a:spcPts val="0"/>
              </a:spcBef>
              <a:buSzPct val="100000"/>
              <a:defRPr sz="3000"/>
            </a:lvl7pPr>
            <a:lvl8pPr lvl="7">
              <a:spcBef>
                <a:spcPts val="0"/>
              </a:spcBef>
              <a:buSzPct val="100000"/>
              <a:defRPr sz="3000"/>
            </a:lvl8pPr>
            <a:lvl9pPr lvl="8">
              <a:spcBef>
                <a:spcPts val="0"/>
              </a:spcBef>
              <a:buSzPct val="100000"/>
              <a:defRPr sz="3000"/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accent4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9" name="Shape 3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5400"/>
            </a:lvl1pPr>
            <a:lvl2pPr lvl="1" algn="ctr">
              <a:spcBef>
                <a:spcPts val="0"/>
              </a:spcBef>
              <a:buSzPct val="100000"/>
              <a:defRPr sz="5400"/>
            </a:lvl2pPr>
            <a:lvl3pPr lvl="2" algn="ctr">
              <a:spcBef>
                <a:spcPts val="0"/>
              </a:spcBef>
              <a:buSzPct val="100000"/>
              <a:defRPr sz="5400"/>
            </a:lvl3pPr>
            <a:lvl4pPr lvl="3" algn="ctr">
              <a:spcBef>
                <a:spcPts val="0"/>
              </a:spcBef>
              <a:buSzPct val="100000"/>
              <a:defRPr sz="5400"/>
            </a:lvl4pPr>
            <a:lvl5pPr lvl="4" algn="ctr">
              <a:spcBef>
                <a:spcPts val="0"/>
              </a:spcBef>
              <a:buSzPct val="100000"/>
              <a:defRPr sz="5400"/>
            </a:lvl5pPr>
            <a:lvl6pPr lvl="5" algn="ctr">
              <a:spcBef>
                <a:spcPts val="0"/>
              </a:spcBef>
              <a:buSzPct val="100000"/>
              <a:defRPr sz="5400"/>
            </a:lvl6pPr>
            <a:lvl7pPr lvl="6" algn="ctr">
              <a:spcBef>
                <a:spcPts val="0"/>
              </a:spcBef>
              <a:buSzPct val="100000"/>
              <a:defRPr sz="5400"/>
            </a:lvl7pPr>
            <a:lvl8pPr lvl="7" algn="ctr">
              <a:spcBef>
                <a:spcPts val="0"/>
              </a:spcBef>
              <a:buSzPct val="100000"/>
              <a:defRPr sz="5400"/>
            </a:lvl8pPr>
            <a:lvl9pPr lvl="8" algn="ctr">
              <a:spcBef>
                <a:spcPts val="0"/>
              </a:spcBef>
              <a:buSzPct val="100000"/>
              <a:defRPr sz="5400"/>
            </a:lvl9pPr>
          </a:lstStyle>
          <a:p/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x="265500" y="2845222"/>
            <a:ext cx="4045200" cy="1345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00"/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defRPr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buClr>
                <a:schemeClr val="accent1"/>
              </a:buClr>
              <a:buSzPct val="1000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Source Code Pro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Simple Log Equations</a:t>
            </a:r>
          </a:p>
        </p:txBody>
      </p:sp>
      <p:sp>
        <p:nvSpPr>
          <p:cNvPr id="57" name="Shape 57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Get your confidence up with these!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Solve: log</a:t>
            </a:r>
            <a:r>
              <a:rPr baseline="-25000" lang="en"/>
              <a:t>A</a:t>
            </a:r>
            <a:r>
              <a:rPr lang="en"/>
              <a:t>X + LOG</a:t>
            </a:r>
            <a:r>
              <a:rPr baseline="-25000" lang="en"/>
              <a:t>A</a:t>
            </a:r>
            <a:r>
              <a:rPr lang="en"/>
              <a:t>2 = LOG</a:t>
            </a:r>
            <a:r>
              <a:rPr baseline="-25000" lang="en"/>
              <a:t>A</a:t>
            </a:r>
            <a:r>
              <a:rPr lang="en"/>
              <a:t>10</a:t>
            </a:r>
          </a:p>
        </p:txBody>
      </p:sp>
      <p:sp>
        <p:nvSpPr>
          <p:cNvPr id="111" name="Shape 111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log</a:t>
            </a:r>
            <a:r>
              <a:rPr baseline="-25000" lang="en"/>
              <a:t>A</a:t>
            </a:r>
            <a:r>
              <a:rPr lang="en"/>
              <a:t>2x = log</a:t>
            </a:r>
            <a:r>
              <a:rPr baseline="-25000" lang="en"/>
              <a:t>A</a:t>
            </a:r>
            <a:r>
              <a:rPr lang="en"/>
              <a:t>10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2x = 10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x = 5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Solve: log</a:t>
            </a:r>
            <a:r>
              <a:rPr baseline="-25000" lang="en"/>
              <a:t>A</a:t>
            </a:r>
            <a:r>
              <a:rPr lang="en"/>
              <a:t>X - LOG</a:t>
            </a:r>
            <a:r>
              <a:rPr baseline="-25000" lang="en"/>
              <a:t>A</a:t>
            </a:r>
            <a:r>
              <a:rPr lang="en"/>
              <a:t>5 = LOG</a:t>
            </a:r>
            <a:r>
              <a:rPr baseline="-25000" lang="en"/>
              <a:t>A</a:t>
            </a:r>
            <a:r>
              <a:rPr lang="en"/>
              <a:t>20</a:t>
            </a:r>
          </a:p>
        </p:txBody>
      </p:sp>
      <p:sp>
        <p:nvSpPr>
          <p:cNvPr id="117" name="Shape 117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log</a:t>
            </a:r>
            <a:r>
              <a:rPr baseline="-25000" lang="en"/>
              <a:t>A</a:t>
            </a:r>
            <a:r>
              <a:rPr lang="en"/>
              <a:t>X/5 = log</a:t>
            </a:r>
            <a:r>
              <a:rPr baseline="-25000" lang="en"/>
              <a:t>A</a:t>
            </a:r>
            <a:r>
              <a:rPr lang="en"/>
              <a:t>20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x/5 = 20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x = 100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Solve: E</a:t>
            </a:r>
            <a:r>
              <a:rPr baseline="30000" lang="en"/>
              <a:t>3T</a:t>
            </a:r>
            <a:r>
              <a:rPr lang="en"/>
              <a:t> = 120</a:t>
            </a:r>
          </a:p>
        </p:txBody>
      </p:sp>
      <p:sp>
        <p:nvSpPr>
          <p:cNvPr id="123" name="Shape 12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log</a:t>
            </a:r>
            <a:r>
              <a:rPr baseline="-25000" lang="en"/>
              <a:t>e</a:t>
            </a:r>
            <a:r>
              <a:rPr lang="en"/>
              <a:t>e</a:t>
            </a:r>
            <a:r>
              <a:rPr baseline="30000" lang="en"/>
              <a:t>3t</a:t>
            </a:r>
            <a:r>
              <a:rPr lang="en"/>
              <a:t> = log</a:t>
            </a:r>
            <a:r>
              <a:rPr baseline="-25000" lang="en"/>
              <a:t>e</a:t>
            </a:r>
            <a:r>
              <a:rPr lang="en"/>
              <a:t>120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3t x log</a:t>
            </a:r>
            <a:r>
              <a:rPr baseline="-25000" lang="en"/>
              <a:t>e</a:t>
            </a:r>
            <a:r>
              <a:rPr lang="en"/>
              <a:t>e = log</a:t>
            </a:r>
            <a:r>
              <a:rPr baseline="-25000" lang="en"/>
              <a:t>e</a:t>
            </a:r>
            <a:r>
              <a:rPr lang="en"/>
              <a:t>120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t = log</a:t>
            </a:r>
            <a:r>
              <a:rPr baseline="-25000" lang="en"/>
              <a:t>e</a:t>
            </a:r>
            <a:r>
              <a:rPr lang="en"/>
              <a:t>120/3 = </a:t>
            </a:r>
            <a:r>
              <a:rPr lang="en"/>
              <a:t>1.6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>
                <a:latin typeface="Arial"/>
                <a:ea typeface="Arial"/>
                <a:cs typeface="Arial"/>
                <a:sym typeface="Arial"/>
              </a:rPr>
              <a:t>When taken from the oven, a bowl of pasta cools according to the model T(t) = 100e</a:t>
            </a:r>
            <a:r>
              <a:rPr baseline="30000" lang="en" sz="2400">
                <a:latin typeface="Arial"/>
                <a:ea typeface="Arial"/>
                <a:cs typeface="Arial"/>
                <a:sym typeface="Arial"/>
              </a:rPr>
              <a:t>-0.36t</a:t>
            </a:r>
            <a:r>
              <a:rPr lang="en" sz="2400">
                <a:latin typeface="Arial"/>
                <a:ea typeface="Arial"/>
                <a:cs typeface="Arial"/>
                <a:sym typeface="Arial"/>
              </a:rPr>
              <a:t>, t in minutes, T in </a:t>
            </a:r>
            <a:r>
              <a:rPr baseline="30000" lang="en" sz="2400">
                <a:latin typeface="Arial"/>
                <a:ea typeface="Arial"/>
                <a:cs typeface="Arial"/>
                <a:sym typeface="Arial"/>
              </a:rPr>
              <a:t>o</a:t>
            </a:r>
            <a:r>
              <a:rPr lang="en" sz="2400">
                <a:latin typeface="Arial"/>
                <a:ea typeface="Arial"/>
                <a:cs typeface="Arial"/>
                <a:sym typeface="Arial"/>
              </a:rPr>
              <a:t>C</a:t>
            </a:r>
          </a:p>
          <a:p>
            <a:pPr indent="-381000" lvl="0" marL="457200" rtl="0">
              <a:spcBef>
                <a:spcPts val="0"/>
              </a:spcBef>
              <a:buSzPct val="100000"/>
              <a:buFont typeface="Arial"/>
              <a:buAutoNum type="alphaLcParenR"/>
            </a:pPr>
            <a:r>
              <a:rPr lang="en" sz="2400">
                <a:latin typeface="Arial"/>
                <a:ea typeface="Arial"/>
                <a:cs typeface="Arial"/>
                <a:sym typeface="Arial"/>
              </a:rPr>
              <a:t> What is the temperature on leaving the oven?</a:t>
            </a:r>
          </a:p>
          <a:p>
            <a:pPr indent="-381000" lvl="0" marL="457200" rtl="0">
              <a:spcBef>
                <a:spcPts val="0"/>
              </a:spcBef>
              <a:buSzPct val="100000"/>
              <a:buFont typeface="Arial"/>
              <a:buAutoNum type="alphaLcParenR"/>
            </a:pPr>
            <a:r>
              <a:rPr lang="en" sz="2400">
                <a:latin typeface="Arial"/>
                <a:ea typeface="Arial"/>
                <a:cs typeface="Arial"/>
                <a:sym typeface="Arial"/>
              </a:rPr>
              <a:t>The room temperature is 20</a:t>
            </a:r>
            <a:r>
              <a:rPr baseline="30000" lang="en" sz="2400">
                <a:latin typeface="Arial"/>
                <a:ea typeface="Arial"/>
                <a:cs typeface="Arial"/>
                <a:sym typeface="Arial"/>
              </a:rPr>
              <a:t>o</a:t>
            </a:r>
            <a:r>
              <a:rPr lang="en" sz="2400">
                <a:latin typeface="Arial"/>
                <a:ea typeface="Arial"/>
                <a:cs typeface="Arial"/>
                <a:sym typeface="Arial"/>
              </a:rPr>
              <a:t>C. How long, to the nearest minute, will the pasta take to cool down to room temperature?</a:t>
            </a:r>
          </a:p>
        </p:txBody>
      </p:sp>
      <p:sp>
        <p:nvSpPr>
          <p:cNvPr id="129" name="Shape 129"/>
          <p:cNvSpPr txBox="1"/>
          <p:nvPr>
            <p:ph idx="1" type="subTitle"/>
          </p:nvPr>
        </p:nvSpPr>
        <p:spPr>
          <a:xfrm>
            <a:off x="311700" y="3577575"/>
            <a:ext cx="8520600" cy="14241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indent="-342900" lvl="0" marL="457200" rtl="0">
              <a:spcBef>
                <a:spcPts val="0"/>
              </a:spcBef>
              <a:buSzPct val="100000"/>
              <a:buAutoNum type="alphaLcParenR"/>
            </a:pPr>
            <a:r>
              <a:rPr lang="en" sz="1800"/>
              <a:t>t</a:t>
            </a:r>
            <a:r>
              <a:rPr lang="en" sz="1800"/>
              <a:t> = 0mins T(0) = 100 x e</a:t>
            </a:r>
            <a:r>
              <a:rPr baseline="30000" lang="en" sz="1800"/>
              <a:t>0</a:t>
            </a:r>
            <a:r>
              <a:rPr lang="en" sz="1800"/>
              <a:t> = 100</a:t>
            </a:r>
          </a:p>
          <a:p>
            <a:pPr indent="-342900" lvl="0" marL="457200" rtl="0">
              <a:spcBef>
                <a:spcPts val="0"/>
              </a:spcBef>
              <a:buSzPct val="100000"/>
              <a:buAutoNum type="alphaLcParenR"/>
            </a:pPr>
            <a:r>
              <a:rPr lang="en" sz="1800"/>
              <a:t>20 = 100e</a:t>
            </a:r>
            <a:r>
              <a:rPr baseline="30000" lang="en" sz="1800"/>
              <a:t>-0.36t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0.2 = e</a:t>
            </a:r>
            <a:r>
              <a:rPr baseline="30000" lang="en" sz="1800"/>
              <a:t>-0.36t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log</a:t>
            </a:r>
            <a:r>
              <a:rPr baseline="-25000" lang="en" sz="1800"/>
              <a:t>e</a:t>
            </a:r>
            <a:r>
              <a:rPr lang="en" sz="1800"/>
              <a:t>0.2 = log</a:t>
            </a:r>
            <a:r>
              <a:rPr baseline="-25000" lang="en" sz="1800"/>
              <a:t>e</a:t>
            </a:r>
            <a:r>
              <a:rPr lang="en" sz="1800"/>
              <a:t>e</a:t>
            </a:r>
            <a:r>
              <a:rPr baseline="30000" lang="en" sz="1800"/>
              <a:t>-0.36t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log</a:t>
            </a:r>
            <a:r>
              <a:rPr baseline="-25000" lang="en" sz="1800"/>
              <a:t>e</a:t>
            </a:r>
            <a:r>
              <a:rPr lang="en" sz="1800"/>
              <a:t>0.2 = -0.36t x log</a:t>
            </a:r>
            <a:r>
              <a:rPr baseline="-25000" lang="en" sz="1800"/>
              <a:t>e</a:t>
            </a:r>
            <a:r>
              <a:rPr lang="en" sz="1800"/>
              <a:t>e</a:t>
            </a:r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t</a:t>
            </a:r>
            <a:r>
              <a:rPr lang="en" sz="1800"/>
              <a:t> = log</a:t>
            </a:r>
            <a:r>
              <a:rPr baseline="-25000" lang="en" sz="1800"/>
              <a:t>e</a:t>
            </a:r>
            <a:r>
              <a:rPr lang="en" sz="1800"/>
              <a:t>0.2 / -0.36 = 4.47 = 5min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Simplify: log</a:t>
            </a:r>
            <a:r>
              <a:rPr baseline="-25000" lang="en"/>
              <a:t>8</a:t>
            </a:r>
            <a:r>
              <a:rPr lang="en"/>
              <a:t>2 + log</a:t>
            </a:r>
            <a:r>
              <a:rPr baseline="-25000" lang="en"/>
              <a:t>8</a:t>
            </a:r>
            <a:r>
              <a:rPr lang="en"/>
              <a:t>4</a:t>
            </a:r>
          </a:p>
        </p:txBody>
      </p:sp>
      <p:sp>
        <p:nvSpPr>
          <p:cNvPr id="63" name="Shape 6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= log</a:t>
            </a:r>
            <a:r>
              <a:rPr baseline="-25000" lang="en"/>
              <a:t>8</a:t>
            </a:r>
            <a:r>
              <a:rPr lang="en"/>
              <a:t>8 = 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Simplify: log</a:t>
            </a:r>
            <a:r>
              <a:rPr baseline="-25000" lang="en"/>
              <a:t>6</a:t>
            </a:r>
            <a:r>
              <a:rPr lang="en"/>
              <a:t>12 + log</a:t>
            </a:r>
            <a:r>
              <a:rPr baseline="-25000" lang="en"/>
              <a:t>6</a:t>
            </a:r>
            <a:r>
              <a:rPr lang="en"/>
              <a:t>3</a:t>
            </a:r>
          </a:p>
        </p:txBody>
      </p:sp>
      <p:sp>
        <p:nvSpPr>
          <p:cNvPr id="69" name="Shape 69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= log</a:t>
            </a:r>
            <a:r>
              <a:rPr baseline="-25000" lang="en"/>
              <a:t>6</a:t>
            </a:r>
            <a:r>
              <a:rPr lang="en"/>
              <a:t>36 = 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Simplify: log</a:t>
            </a:r>
            <a:r>
              <a:rPr baseline="-25000" lang="en"/>
              <a:t>4</a:t>
            </a:r>
            <a:r>
              <a:rPr lang="en"/>
              <a:t>18 - log</a:t>
            </a:r>
            <a:r>
              <a:rPr baseline="-25000" lang="en"/>
              <a:t>4</a:t>
            </a:r>
            <a:r>
              <a:rPr lang="en"/>
              <a:t>9</a:t>
            </a:r>
          </a:p>
        </p:txBody>
      </p:sp>
      <p:sp>
        <p:nvSpPr>
          <p:cNvPr id="75" name="Shape 75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= log</a:t>
            </a:r>
            <a:r>
              <a:rPr baseline="-25000" lang="en"/>
              <a:t>4</a:t>
            </a:r>
            <a:r>
              <a:rPr lang="en"/>
              <a:t>2 = 1/2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Simplify: 2log</a:t>
            </a:r>
            <a:r>
              <a:rPr baseline="-25000" lang="en"/>
              <a:t>10</a:t>
            </a:r>
            <a:r>
              <a:rPr lang="en"/>
              <a:t>5 + 2log</a:t>
            </a:r>
            <a:r>
              <a:rPr baseline="-25000" lang="en"/>
              <a:t>10</a:t>
            </a:r>
            <a:r>
              <a:rPr lang="en"/>
              <a:t>2</a:t>
            </a:r>
          </a:p>
        </p:txBody>
      </p:sp>
      <p:sp>
        <p:nvSpPr>
          <p:cNvPr id="81" name="Shape 81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= log</a:t>
            </a:r>
            <a:r>
              <a:rPr baseline="-25000" lang="en"/>
              <a:t>10</a:t>
            </a:r>
            <a:r>
              <a:rPr lang="en"/>
              <a:t>25+log</a:t>
            </a:r>
            <a:r>
              <a:rPr baseline="-25000" lang="en"/>
              <a:t>10</a:t>
            </a:r>
            <a:r>
              <a:rPr lang="en"/>
              <a:t>4 = log</a:t>
            </a:r>
            <a:r>
              <a:rPr baseline="-25000" lang="en"/>
              <a:t>10</a:t>
            </a:r>
            <a:r>
              <a:rPr lang="en"/>
              <a:t>100 = 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Simplify: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5log</a:t>
            </a:r>
            <a:r>
              <a:rPr baseline="-25000" lang="en"/>
              <a:t>8</a:t>
            </a:r>
            <a:r>
              <a:rPr lang="en"/>
              <a:t>2 + log</a:t>
            </a:r>
            <a:r>
              <a:rPr baseline="-25000" lang="en"/>
              <a:t>8</a:t>
            </a:r>
            <a:r>
              <a:rPr lang="en"/>
              <a:t>4 - log</a:t>
            </a:r>
            <a:r>
              <a:rPr baseline="-25000" lang="en"/>
              <a:t>8</a:t>
            </a:r>
            <a:r>
              <a:rPr lang="en"/>
              <a:t>16</a:t>
            </a:r>
          </a:p>
        </p:txBody>
      </p:sp>
      <p:sp>
        <p:nvSpPr>
          <p:cNvPr id="87" name="Shape 87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= log</a:t>
            </a:r>
            <a:r>
              <a:rPr baseline="-25000" lang="en"/>
              <a:t>8</a:t>
            </a:r>
            <a:r>
              <a:rPr lang="en"/>
              <a:t>(32x4)-log</a:t>
            </a:r>
            <a:r>
              <a:rPr baseline="-25000" lang="en"/>
              <a:t>8</a:t>
            </a:r>
            <a:r>
              <a:rPr lang="en"/>
              <a:t>16 = log</a:t>
            </a:r>
            <a:r>
              <a:rPr baseline="-25000" lang="en"/>
              <a:t>8</a:t>
            </a:r>
            <a:r>
              <a:rPr lang="en"/>
              <a:t>(128/16) = log</a:t>
            </a:r>
            <a:r>
              <a:rPr baseline="-25000" lang="en"/>
              <a:t>8</a:t>
            </a:r>
            <a:r>
              <a:rPr lang="en"/>
              <a:t>8 = 1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Solve: log</a:t>
            </a:r>
            <a:r>
              <a:rPr baseline="-25000" lang="en"/>
              <a:t>10</a:t>
            </a:r>
            <a:r>
              <a:rPr lang="en"/>
              <a:t>x = 3</a:t>
            </a:r>
          </a:p>
        </p:txBody>
      </p:sp>
      <p:sp>
        <p:nvSpPr>
          <p:cNvPr id="93" name="Shape 93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x</a:t>
            </a:r>
            <a:r>
              <a:rPr lang="en"/>
              <a:t> = 10</a:t>
            </a:r>
            <a:r>
              <a:rPr baseline="30000" lang="en"/>
              <a:t>3</a:t>
            </a:r>
            <a:r>
              <a:rPr lang="en"/>
              <a:t> = 1000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Solve: log</a:t>
            </a:r>
            <a:r>
              <a:rPr baseline="-25000" lang="en"/>
              <a:t>4</a:t>
            </a:r>
            <a:r>
              <a:rPr lang="en"/>
              <a:t>x = -1/2</a:t>
            </a:r>
          </a:p>
        </p:txBody>
      </p:sp>
      <p:sp>
        <p:nvSpPr>
          <p:cNvPr id="99" name="Shape 99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x = 4</a:t>
            </a:r>
            <a:r>
              <a:rPr baseline="30000" lang="en"/>
              <a:t>-1/2</a:t>
            </a:r>
            <a:r>
              <a:rPr lang="en"/>
              <a:t> = 1/2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Solve: log</a:t>
            </a:r>
            <a:r>
              <a:rPr baseline="-25000" lang="en"/>
              <a:t>x</a:t>
            </a:r>
            <a:r>
              <a:rPr lang="en"/>
              <a:t>64 = 2</a:t>
            </a:r>
          </a:p>
        </p:txBody>
      </p:sp>
      <p:sp>
        <p:nvSpPr>
          <p:cNvPr id="105" name="Shape 105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x</a:t>
            </a:r>
            <a:r>
              <a:rPr baseline="30000" lang="en"/>
              <a:t>2</a:t>
            </a:r>
            <a:r>
              <a:rPr lang="en"/>
              <a:t> = 64</a:t>
            </a:r>
            <a:br>
              <a:rPr lang="en"/>
            </a:br>
            <a:r>
              <a:rPr lang="en"/>
              <a:t>x = 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