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Old Standard TT"/>
      <p:regular r:id="rId10"/>
      <p:bold r:id="rId11"/>
      <p: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OldStandardTT-bold.fntdata"/><Relationship Id="rId10" Type="http://schemas.openxmlformats.org/officeDocument/2006/relationships/font" Target="fonts/OldStandardTT-regular.fntdata"/><Relationship Id="rId12" Type="http://schemas.openxmlformats.org/officeDocument/2006/relationships/font" Target="fonts/OldStandardTT-italic.fnt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7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" name="Shape 12"/>
          <p:cNvSpPr txBox="1"/>
          <p:nvPr>
            <p:ph type="ctrTitle"/>
          </p:nvPr>
        </p:nvSpPr>
        <p:spPr>
          <a:xfrm>
            <a:off x="512700" y="1893300"/>
            <a:ext cx="8118599" cy="1522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512700" y="3840639"/>
            <a:ext cx="8118599" cy="787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039650"/>
            <a:ext cx="8520599" cy="21062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512700" y="1893300"/>
            <a:ext cx="8118599" cy="1522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71675"/>
            <a:ext cx="3999899" cy="339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71675"/>
            <a:ext cx="3999899" cy="339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399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382350"/>
            <a:ext cx="4045199" cy="1333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2700" y="1893300"/>
            <a:ext cx="8118599" cy="1522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2012 Paper 2 Past paper 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2700" y="3840639"/>
            <a:ext cx="8118599" cy="787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(circles)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693675" y="517100"/>
            <a:ext cx="7264800" cy="8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>
                <a:latin typeface="Impact"/>
                <a:ea typeface="Impact"/>
                <a:cs typeface="Impact"/>
                <a:sym typeface="Impact"/>
              </a:rPr>
              <a:t>Worked Example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900" y="285062"/>
            <a:ext cx="8823900" cy="4573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630625" y="1135124"/>
            <a:ext cx="3544128" cy="1652184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 txBox="1"/>
          <p:nvPr>
            <p:ph type="title"/>
          </p:nvPr>
        </p:nvSpPr>
        <p:spPr>
          <a:xfrm>
            <a:off x="265500" y="302700"/>
            <a:ext cx="4045200" cy="684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Steps</a:t>
            </a:r>
          </a:p>
        </p:txBody>
      </p:sp>
      <p:sp>
        <p:nvSpPr>
          <p:cNvPr id="73" name="Shape 73"/>
          <p:cNvSpPr txBox="1"/>
          <p:nvPr>
            <p:ph idx="1" type="subTitle"/>
          </p:nvPr>
        </p:nvSpPr>
        <p:spPr>
          <a:xfrm>
            <a:off x="265500" y="1414425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Points of intersection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when y=y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Sub into circle eq</a:t>
            </a:r>
          </a:p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x="4863825" y="171550"/>
            <a:ext cx="3837000" cy="57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Solution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5171100" y="738300"/>
            <a:ext cx="3405300" cy="13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Rearrange straight line eq to y = 2x + 5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Substitute y into the circle eq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x</a:t>
            </a:r>
            <a:r>
              <a:rPr baseline="30000" lang="en">
                <a:solidFill>
                  <a:srgbClr val="FFFFFF"/>
                </a:solidFill>
              </a:rPr>
              <a:t>2</a:t>
            </a:r>
            <a:r>
              <a:rPr lang="en">
                <a:solidFill>
                  <a:srgbClr val="FFFFFF"/>
                </a:solidFill>
              </a:rPr>
              <a:t> + (2x + 5)</a:t>
            </a:r>
            <a:r>
              <a:rPr baseline="30000" lang="en">
                <a:solidFill>
                  <a:srgbClr val="FFFFFF"/>
                </a:solidFill>
              </a:rPr>
              <a:t>2</a:t>
            </a:r>
            <a:r>
              <a:rPr lang="en">
                <a:solidFill>
                  <a:srgbClr val="FFFFFF"/>
                </a:solidFill>
              </a:rPr>
              <a:t> - 6x - 2(2x + 5) - 30 = 0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6" name="Shape 76"/>
          <p:cNvSpPr/>
          <p:nvPr/>
        </p:nvSpPr>
        <p:spPr>
          <a:xfrm>
            <a:off x="4830550" y="2520222"/>
            <a:ext cx="239700" cy="239700"/>
          </a:xfrm>
          <a:prstGeom prst="smileyFace">
            <a:avLst>
              <a:gd fmla="val 4653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4830550" y="807200"/>
            <a:ext cx="239700" cy="239700"/>
          </a:xfrm>
          <a:prstGeom prst="smileyFace">
            <a:avLst>
              <a:gd fmla="val 4653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4830550" y="1237075"/>
            <a:ext cx="239700" cy="239700"/>
          </a:xfrm>
          <a:prstGeom prst="smileyFace">
            <a:avLst>
              <a:gd fmla="val 4653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4830550" y="2146160"/>
            <a:ext cx="239700" cy="239700"/>
          </a:xfrm>
          <a:prstGeom prst="smileyFace">
            <a:avLst>
              <a:gd fmla="val 4653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4830550" y="2942900"/>
            <a:ext cx="239700" cy="239700"/>
          </a:xfrm>
          <a:prstGeom prst="smileyFace">
            <a:avLst>
              <a:gd fmla="val 4653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4830550" y="4003400"/>
            <a:ext cx="239700" cy="239700"/>
          </a:xfrm>
          <a:prstGeom prst="smileyFace">
            <a:avLst>
              <a:gd fmla="val 4653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 txBox="1"/>
          <p:nvPr/>
        </p:nvSpPr>
        <p:spPr>
          <a:xfrm>
            <a:off x="5145075" y="1839199"/>
            <a:ext cx="3405300" cy="10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lt1"/>
                </a:solidFill>
              </a:rPr>
              <a:t>x</a:t>
            </a:r>
            <a:r>
              <a:rPr baseline="30000" lang="en">
                <a:solidFill>
                  <a:schemeClr val="lt1"/>
                </a:solidFill>
              </a:rPr>
              <a:t>2</a:t>
            </a:r>
            <a:r>
              <a:rPr lang="en">
                <a:solidFill>
                  <a:schemeClr val="lt1"/>
                </a:solidFill>
              </a:rPr>
              <a:t> + 4x</a:t>
            </a:r>
            <a:r>
              <a:rPr baseline="30000" lang="en">
                <a:solidFill>
                  <a:schemeClr val="lt1"/>
                </a:solidFill>
              </a:rPr>
              <a:t>2</a:t>
            </a:r>
            <a:r>
              <a:rPr lang="en">
                <a:solidFill>
                  <a:schemeClr val="lt1"/>
                </a:solidFill>
              </a:rPr>
              <a:t> + 2-x + 25 - 6x - 4x - 10 -30 = 0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lt1"/>
                </a:solidFill>
              </a:rPr>
              <a:t>5x</a:t>
            </a:r>
            <a:r>
              <a:rPr baseline="30000" lang="en">
                <a:solidFill>
                  <a:schemeClr val="lt1"/>
                </a:solidFill>
              </a:rPr>
              <a:t>2</a:t>
            </a:r>
            <a:r>
              <a:rPr lang="en">
                <a:solidFill>
                  <a:schemeClr val="lt1"/>
                </a:solidFill>
              </a:rPr>
              <a:t> + 10x - 15 = 0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5(x</a:t>
            </a:r>
            <a:r>
              <a:rPr baseline="30000" lang="en">
                <a:solidFill>
                  <a:srgbClr val="FFFFFF"/>
                </a:solidFill>
              </a:rPr>
              <a:t>2</a:t>
            </a:r>
            <a:r>
              <a:rPr lang="en">
                <a:solidFill>
                  <a:srgbClr val="FFFFFF"/>
                </a:solidFill>
              </a:rPr>
              <a:t> + 2x - 3) = 0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(x - 1)(x + 3) = 0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3" name="Shape 83"/>
          <p:cNvSpPr/>
          <p:nvPr/>
        </p:nvSpPr>
        <p:spPr>
          <a:xfrm>
            <a:off x="630625" y="1135124"/>
            <a:ext cx="3544128" cy="1652184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 txBox="1"/>
          <p:nvPr>
            <p:ph idx="1" type="subTitle"/>
          </p:nvPr>
        </p:nvSpPr>
        <p:spPr>
          <a:xfrm>
            <a:off x="265500" y="1414425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Expand brackets,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factorise and solve</a:t>
            </a:r>
          </a:p>
        </p:txBody>
      </p:sp>
      <p:sp>
        <p:nvSpPr>
          <p:cNvPr id="85" name="Shape 85"/>
          <p:cNvSpPr/>
          <p:nvPr/>
        </p:nvSpPr>
        <p:spPr>
          <a:xfrm>
            <a:off x="630637" y="1060912"/>
            <a:ext cx="3544128" cy="1652184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380087" y="1516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Find x AND y coordinates!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5153900" y="2866700"/>
            <a:ext cx="3405300" cy="15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x = 1  and x = -3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When x = 1, y = 2x1+5 = 7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When x = -3, y = 2x(-3)+5 = -1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P(-3,-1)  and  Q(1, 7)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949" y="327924"/>
            <a:ext cx="8519875" cy="4162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630625" y="1135124"/>
            <a:ext cx="3544128" cy="1652184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 txBox="1"/>
          <p:nvPr>
            <p:ph type="title"/>
          </p:nvPr>
        </p:nvSpPr>
        <p:spPr>
          <a:xfrm>
            <a:off x="265500" y="302700"/>
            <a:ext cx="4045200" cy="684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Steps</a:t>
            </a:r>
          </a:p>
        </p:txBody>
      </p:sp>
      <p:sp>
        <p:nvSpPr>
          <p:cNvPr id="99" name="Shape 99"/>
          <p:cNvSpPr txBox="1"/>
          <p:nvPr>
            <p:ph idx="1" type="subTitle"/>
          </p:nvPr>
        </p:nvSpPr>
        <p:spPr>
          <a:xfrm>
            <a:off x="265500" y="139085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Circle equation....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get centre and radius</a:t>
            </a:r>
          </a:p>
        </p:txBody>
      </p:sp>
      <p:sp>
        <p:nvSpPr>
          <p:cNvPr id="100" name="Shape 100"/>
          <p:cNvSpPr txBox="1"/>
          <p:nvPr>
            <p:ph idx="2" type="body"/>
          </p:nvPr>
        </p:nvSpPr>
        <p:spPr>
          <a:xfrm>
            <a:off x="4863825" y="171550"/>
            <a:ext cx="3837000" cy="57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Solution</a:t>
            </a:r>
          </a:p>
        </p:txBody>
      </p:sp>
      <p:grpSp>
        <p:nvGrpSpPr>
          <p:cNvPr id="101" name="Shape 101"/>
          <p:cNvGrpSpPr/>
          <p:nvPr/>
        </p:nvGrpSpPr>
        <p:grpSpPr>
          <a:xfrm>
            <a:off x="630625" y="1135125"/>
            <a:ext cx="3544128" cy="1652183"/>
            <a:chOff x="630625" y="3071600"/>
            <a:chExt cx="3544128" cy="1652183"/>
          </a:xfrm>
        </p:grpSpPr>
        <p:sp>
          <p:nvSpPr>
            <p:cNvPr id="102" name="Shape 102"/>
            <p:cNvSpPr/>
            <p:nvPr/>
          </p:nvSpPr>
          <p:spPr>
            <a:xfrm>
              <a:off x="630625" y="3071600"/>
              <a:ext cx="3544128" cy="1652183"/>
            </a:xfrm>
            <a:prstGeom prst="cloud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3" name="Shape 103"/>
            <p:cNvSpPr txBox="1"/>
            <p:nvPr/>
          </p:nvSpPr>
          <p:spPr>
            <a:xfrm>
              <a:off x="971150" y="3419700"/>
              <a:ext cx="3000000" cy="85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>
                  <a:latin typeface="Old Standard TT"/>
                  <a:ea typeface="Old Standard TT"/>
                  <a:cs typeface="Old Standard TT"/>
                  <a:sym typeface="Old Standard TT"/>
                </a:rPr>
                <a:t>Congruent =&gt; same size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rPr lang="en" sz="1800">
                  <a:latin typeface="Old Standard TT"/>
                  <a:ea typeface="Old Standard TT"/>
                  <a:cs typeface="Old Standard TT"/>
                  <a:sym typeface="Old Standard TT"/>
                </a:rPr>
                <a:t>Use “stepping out” method</a:t>
              </a:r>
            </a:p>
          </p:txBody>
        </p:sp>
      </p:grpSp>
      <p:grpSp>
        <p:nvGrpSpPr>
          <p:cNvPr id="104" name="Shape 104"/>
          <p:cNvGrpSpPr/>
          <p:nvPr/>
        </p:nvGrpSpPr>
        <p:grpSpPr>
          <a:xfrm>
            <a:off x="4863825" y="908100"/>
            <a:ext cx="3737800" cy="1173000"/>
            <a:chOff x="4863825" y="908100"/>
            <a:chExt cx="3737800" cy="1173000"/>
          </a:xfrm>
        </p:grpSpPr>
        <p:sp>
          <p:nvSpPr>
            <p:cNvPr id="105" name="Shape 105"/>
            <p:cNvSpPr txBox="1"/>
            <p:nvPr/>
          </p:nvSpPr>
          <p:spPr>
            <a:xfrm>
              <a:off x="5196325" y="908100"/>
              <a:ext cx="3405300" cy="117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>
                  <a:solidFill>
                    <a:srgbClr val="FFFFFF"/>
                  </a:solidFill>
                </a:rPr>
                <a:t>(x - 3)</a:t>
              </a:r>
              <a:r>
                <a:rPr baseline="30000" lang="en">
                  <a:solidFill>
                    <a:srgbClr val="FFFFFF"/>
                  </a:solidFill>
                </a:rPr>
                <a:t>2</a:t>
              </a:r>
              <a:r>
                <a:rPr lang="en">
                  <a:solidFill>
                    <a:srgbClr val="FFFFFF"/>
                  </a:solidFill>
                </a:rPr>
                <a:t> - 9 + (y - 1)</a:t>
              </a:r>
              <a:r>
                <a:rPr baseline="30000" lang="en">
                  <a:solidFill>
                    <a:srgbClr val="FFFFFF"/>
                  </a:solidFill>
                </a:rPr>
                <a:t>2</a:t>
              </a:r>
              <a:r>
                <a:rPr lang="en">
                  <a:solidFill>
                    <a:srgbClr val="FFFFFF"/>
                  </a:solidFill>
                </a:rPr>
                <a:t> - 1 - 30 = 0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rPr lang="en">
                  <a:solidFill>
                    <a:srgbClr val="FFFFFF"/>
                  </a:solidFill>
                </a:rPr>
                <a:t>(x - 3)</a:t>
              </a:r>
              <a:r>
                <a:rPr baseline="30000" lang="en">
                  <a:solidFill>
                    <a:srgbClr val="FFFFFF"/>
                  </a:solidFill>
                </a:rPr>
                <a:t>2</a:t>
              </a:r>
              <a:r>
                <a:rPr lang="en">
                  <a:solidFill>
                    <a:srgbClr val="FFFFFF"/>
                  </a:solidFill>
                </a:rPr>
                <a:t> + (y - 1)</a:t>
              </a:r>
              <a:r>
                <a:rPr baseline="30000" lang="en">
                  <a:solidFill>
                    <a:srgbClr val="FFFFFF"/>
                  </a:solidFill>
                </a:rPr>
                <a:t>2</a:t>
              </a:r>
              <a:r>
                <a:rPr lang="en">
                  <a:solidFill>
                    <a:srgbClr val="FFFFFF"/>
                  </a:solidFill>
                </a:rPr>
                <a:t> - 40 = 0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rPr lang="en">
                  <a:solidFill>
                    <a:srgbClr val="FFFFFF"/>
                  </a:solidFill>
                </a:rPr>
                <a:t>(x - 3)</a:t>
              </a:r>
              <a:r>
                <a:rPr baseline="30000" lang="en">
                  <a:solidFill>
                    <a:srgbClr val="FFFFFF"/>
                  </a:solidFill>
                </a:rPr>
                <a:t>2 </a:t>
              </a:r>
              <a:r>
                <a:rPr lang="en">
                  <a:solidFill>
                    <a:srgbClr val="FFFFFF"/>
                  </a:solidFill>
                </a:rPr>
                <a:t>+ (y - 1)</a:t>
              </a:r>
              <a:r>
                <a:rPr baseline="30000" lang="en">
                  <a:solidFill>
                    <a:srgbClr val="FFFFFF"/>
                  </a:solidFill>
                </a:rPr>
                <a:t>2</a:t>
              </a:r>
              <a:r>
                <a:rPr lang="en">
                  <a:solidFill>
                    <a:srgbClr val="FFFFFF"/>
                  </a:solidFill>
                </a:rPr>
                <a:t> = 40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  <a:p>
              <a:pPr lvl="0" rtl="0">
                <a:spcBef>
                  <a:spcPts val="0"/>
                </a:spcBef>
                <a:buNone/>
              </a:pPr>
              <a:r>
                <a:rPr lang="en">
                  <a:solidFill>
                    <a:srgbClr val="FFFFFF"/>
                  </a:solidFill>
                </a:rPr>
                <a:t>C(3, 1) 		r = √40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06" name="Shape 106"/>
            <p:cNvSpPr/>
            <p:nvPr/>
          </p:nvSpPr>
          <p:spPr>
            <a:xfrm>
              <a:off x="4863825" y="1841362"/>
              <a:ext cx="239700" cy="239700"/>
            </a:xfrm>
            <a:prstGeom prst="smileyFace">
              <a:avLst>
                <a:gd fmla="val 4653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6314325" y="1841362"/>
              <a:ext cx="239700" cy="239700"/>
            </a:xfrm>
            <a:prstGeom prst="smileyFace">
              <a:avLst>
                <a:gd fmla="val 4653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8" name="Shape 108"/>
          <p:cNvGrpSpPr/>
          <p:nvPr/>
        </p:nvGrpSpPr>
        <p:grpSpPr>
          <a:xfrm>
            <a:off x="4863825" y="2133550"/>
            <a:ext cx="3737800" cy="557638"/>
            <a:chOff x="4863825" y="2133550"/>
            <a:chExt cx="3737800" cy="557638"/>
          </a:xfrm>
        </p:grpSpPr>
        <p:sp>
          <p:nvSpPr>
            <p:cNvPr id="109" name="Shape 109"/>
            <p:cNvSpPr/>
            <p:nvPr/>
          </p:nvSpPr>
          <p:spPr>
            <a:xfrm>
              <a:off x="4863825" y="2209750"/>
              <a:ext cx="239700" cy="239700"/>
            </a:xfrm>
            <a:prstGeom prst="smileyFace">
              <a:avLst>
                <a:gd fmla="val 4653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4863825" y="2451488"/>
              <a:ext cx="239700" cy="239700"/>
            </a:xfrm>
            <a:prstGeom prst="smileyFace">
              <a:avLst>
                <a:gd fmla="val 4653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1" name="Shape 111"/>
            <p:cNvSpPr txBox="1"/>
            <p:nvPr/>
          </p:nvSpPr>
          <p:spPr>
            <a:xfrm>
              <a:off x="5196325" y="2133550"/>
              <a:ext cx="3405300" cy="51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>
                  <a:solidFill>
                    <a:srgbClr val="FFFFFF"/>
                  </a:solidFill>
                </a:rPr>
                <a:t>Centre to Q = left 2, up 6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rPr lang="en">
                  <a:solidFill>
                    <a:srgbClr val="FFFFFF"/>
                  </a:solidFill>
                </a:rPr>
                <a:t>Q to 2nd centre = left 6, down 2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12" name="Shape 112"/>
          <p:cNvGrpSpPr/>
          <p:nvPr/>
        </p:nvGrpSpPr>
        <p:grpSpPr>
          <a:xfrm>
            <a:off x="4863825" y="2856800"/>
            <a:ext cx="3737800" cy="790800"/>
            <a:chOff x="4863825" y="2856800"/>
            <a:chExt cx="3737800" cy="790800"/>
          </a:xfrm>
        </p:grpSpPr>
        <p:sp>
          <p:nvSpPr>
            <p:cNvPr id="113" name="Shape 113"/>
            <p:cNvSpPr/>
            <p:nvPr/>
          </p:nvSpPr>
          <p:spPr>
            <a:xfrm>
              <a:off x="4863825" y="2879800"/>
              <a:ext cx="239700" cy="239700"/>
            </a:xfrm>
            <a:prstGeom prst="smileyFace">
              <a:avLst>
                <a:gd fmla="val 4653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4863825" y="3297062"/>
              <a:ext cx="239700" cy="239700"/>
            </a:xfrm>
            <a:prstGeom prst="smileyFace">
              <a:avLst>
                <a:gd fmla="val 4653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5" name="Shape 115"/>
            <p:cNvSpPr txBox="1"/>
            <p:nvPr/>
          </p:nvSpPr>
          <p:spPr>
            <a:xfrm>
              <a:off x="5196325" y="2856800"/>
              <a:ext cx="3405300" cy="79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>
                  <a:solidFill>
                    <a:srgbClr val="FFFFFF"/>
                  </a:solidFill>
                </a:rPr>
                <a:t>C2(-5, 5) 		r = 40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  <a:p>
              <a:pPr lvl="0" rtl="0">
                <a:spcBef>
                  <a:spcPts val="0"/>
                </a:spcBef>
                <a:buNone/>
              </a:pPr>
              <a:r>
                <a:rPr lang="en">
                  <a:solidFill>
                    <a:srgbClr val="FFFFFF"/>
                  </a:solidFill>
                </a:rPr>
                <a:t>Eq:  (x + 5)</a:t>
              </a:r>
              <a:r>
                <a:rPr baseline="30000" lang="en">
                  <a:solidFill>
                    <a:srgbClr val="FFFFFF"/>
                  </a:solidFill>
                </a:rPr>
                <a:t>2</a:t>
              </a:r>
              <a:r>
                <a:rPr lang="en">
                  <a:solidFill>
                    <a:srgbClr val="FFFFFF"/>
                  </a:solidFill>
                </a:rPr>
                <a:t> + (y - 5)</a:t>
              </a:r>
              <a:r>
                <a:rPr baseline="30000" lang="en">
                  <a:solidFill>
                    <a:srgbClr val="FFFFFF"/>
                  </a:solidFill>
                </a:rPr>
                <a:t>2</a:t>
              </a:r>
              <a:r>
                <a:rPr lang="en">
                  <a:solidFill>
                    <a:srgbClr val="FFFFFF"/>
                  </a:solidFill>
                </a:rPr>
                <a:t> = 40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16" name="Shape 116"/>
          <p:cNvGrpSpPr/>
          <p:nvPr/>
        </p:nvGrpSpPr>
        <p:grpSpPr>
          <a:xfrm>
            <a:off x="630625" y="1135125"/>
            <a:ext cx="3544128" cy="1652183"/>
            <a:chOff x="630625" y="3071600"/>
            <a:chExt cx="3544128" cy="1652183"/>
          </a:xfrm>
        </p:grpSpPr>
        <p:sp>
          <p:nvSpPr>
            <p:cNvPr id="117" name="Shape 117"/>
            <p:cNvSpPr/>
            <p:nvPr/>
          </p:nvSpPr>
          <p:spPr>
            <a:xfrm>
              <a:off x="630625" y="3071600"/>
              <a:ext cx="3544128" cy="1652183"/>
            </a:xfrm>
            <a:prstGeom prst="cloud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 txBox="1"/>
            <p:nvPr/>
          </p:nvSpPr>
          <p:spPr>
            <a:xfrm>
              <a:off x="971150" y="3419700"/>
              <a:ext cx="3000000" cy="85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" sz="1800">
                  <a:latin typeface="Old Standard TT"/>
                  <a:ea typeface="Old Standard TT"/>
                  <a:cs typeface="Old Standard TT"/>
                  <a:sym typeface="Old Standard TT"/>
                </a:rPr>
                <a:t>Substitute centre and radius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rPr lang="en" sz="1800">
                  <a:latin typeface="Old Standard TT"/>
                  <a:ea typeface="Old Standard TT"/>
                  <a:cs typeface="Old Standard TT"/>
                  <a:sym typeface="Old Standard TT"/>
                </a:rPr>
                <a:t>into circle formula</a:t>
              </a: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