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347" r:id="rId6"/>
    <p:sldId id="287" r:id="rId7"/>
    <p:sldId id="340" r:id="rId8"/>
    <p:sldId id="341" r:id="rId9"/>
    <p:sldId id="343" r:id="rId10"/>
    <p:sldId id="342" r:id="rId11"/>
    <p:sldId id="345" r:id="rId12"/>
    <p:sldId id="346" r:id="rId13"/>
    <p:sldId id="348" r:id="rId14"/>
    <p:sldId id="344" r:id="rId15"/>
    <p:sldId id="305" r:id="rId16"/>
    <p:sldId id="307" r:id="rId17"/>
    <p:sldId id="3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>
      <p:cViewPr varScale="1">
        <p:scale>
          <a:sx n="68" d="100"/>
          <a:sy n="68" d="100"/>
        </p:scale>
        <p:origin x="10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C3F25-8F1A-49BD-847A-90323A35BAA0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BBD36-FB6B-4D94-8A62-93E5807305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CB2C-BC0B-41AF-B626-5C34DBBB8935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31C9E-6F65-4C45-B28A-7AFD8D6D47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B8B0-97FE-4A94-B747-C407022A1D55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C477-8356-47DB-884D-8AFEE2CCAB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010956"/>
            <a:ext cx="755576" cy="84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5DBEFF-768B-42E8-B6BA-30E383519D69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639508-344C-4373-A4F9-EE3B96F567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Freef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BC04D-8895-4EFE-8FCD-5F08F1E78A0D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1281C3-1464-4F17-9E0E-13A48A4828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37512-C32F-44F6-AAC6-0C5CDC126E92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63CA47-060D-42E5-9EA5-7A489D0473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6D605-CC4F-4963-A1AD-A4FA51264EA1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E8F979-EF0C-4F41-865F-CF85E3850A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5AE5-F667-4D58-B0EF-3172D8A08A81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28FA-7CB8-4DA2-847A-EF58C5952D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129B34-EA10-419A-84EB-12724114178D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38C00-2C6D-446E-8F70-74D8D60928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F11C-66A1-484A-9C06-4F721490F0DF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19A6-B3AE-4246-B523-1B53E3DC15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2945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35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2945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35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7F5EA3-AD44-44D0-8483-14C550324087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C16CDE-187A-48F8-B310-6C38E4FDBD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D5A40A-8BF3-483D-B802-F749999F7930}" type="datetimeFigureOut">
              <a:rPr lang="en-GB"/>
              <a:pPr>
                <a:defRPr/>
              </a:pPr>
              <a:t>22/09/2021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4B7234-FF41-41C3-A2FA-D5EE00035BC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0" r:id="rId6"/>
    <p:sldLayoutId id="2147483749" r:id="rId7"/>
    <p:sldLayoutId id="2147483741" r:id="rId8"/>
    <p:sldLayoutId id="2147483750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gla.ac.uk/study/wp/adjustedoffers/adjustedent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FSOf0e-ac&amp;list=PL4AAxXS476dHPyemVoswy9Qc23FBrd_b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w12alexanderscott2@glow.ea.glasgow.sch.u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way.office.com/KXXiwZ0HbDr6ygzh?ref=Link&amp;loc=pla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days.com/calendar/" TargetMode="External"/><Relationship Id="rId2" Type="http://schemas.openxmlformats.org/officeDocument/2006/relationships/hyperlink" Target="https://www.ucas.com/node/399686/view/agen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2">
                    <a:satMod val="200000"/>
                  </a:schemeClr>
                </a:solidFill>
              </a:rPr>
              <a:t>UCAS SUPPORT AT               Shawlands academy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/>
              <a:t>UCAS Information Evening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140968"/>
            <a:ext cx="1862137" cy="2087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14" y="98701"/>
            <a:ext cx="7772400" cy="914400"/>
          </a:xfrm>
        </p:spPr>
        <p:txBody>
          <a:bodyPr/>
          <a:lstStyle/>
          <a:p>
            <a:r>
              <a:rPr lang="en-GB" dirty="0"/>
              <a:t>Example of adjusted entry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98" y="908720"/>
            <a:ext cx="8060432" cy="504056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/>
              <a:t>Full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Adjusted entry requirements</a:t>
            </a:r>
            <a:r>
              <a:rPr lang="en-GB" dirty="0"/>
              <a:t> </a:t>
            </a:r>
          </a:p>
          <a:p>
            <a:endParaRPr lang="en-GB" dirty="0"/>
          </a:p>
          <a:p>
            <a:pPr marL="68263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68263" indent="0">
              <a:buNone/>
            </a:pPr>
            <a:endParaRPr lang="en-GB" dirty="0"/>
          </a:p>
          <a:p>
            <a:pPr marL="68263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3A6821-A3EC-4ADF-8F27-508890979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02" y="1556792"/>
            <a:ext cx="77987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26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3918" y="764704"/>
            <a:ext cx="2520280" cy="576943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What next?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97739" y="3429000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779510" y="260648"/>
            <a:ext cx="26341" cy="60486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88024" y="242088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79510" y="342129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79510" y="436510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8024" y="530120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12646" y="630932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64088" y="0"/>
            <a:ext cx="3762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Subsequent drafts of Personal Statement to be submitted to PTPC teacher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55573" y="2253762"/>
            <a:ext cx="3582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UCAS </a:t>
            </a:r>
            <a:r>
              <a:rPr lang="en-GB" b="1" u="sng" dirty="0"/>
              <a:t>final deadline </a:t>
            </a:r>
            <a:r>
              <a:rPr lang="en-GB" dirty="0"/>
              <a:t>is 26/01/22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70713" y="4041938"/>
            <a:ext cx="359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Top Up programme begins November 2021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81915" y="4972526"/>
            <a:ext cx="3762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College applications open in January 2022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81915" y="5887805"/>
            <a:ext cx="2718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SAAS applications open April 2022 </a:t>
            </a:r>
            <a:r>
              <a:rPr lang="en-GB" u="sng" dirty="0">
                <a:hlinkClick r:id="rId2"/>
              </a:rPr>
              <a:t>information video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779510" y="141277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55574" y="3095000"/>
            <a:ext cx="358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However, </a:t>
            </a:r>
            <a:r>
              <a:rPr lang="en-GB" b="1" u="sng" dirty="0"/>
              <a:t>school deadline</a:t>
            </a:r>
            <a:r>
              <a:rPr lang="en-GB" dirty="0"/>
              <a:t> for completion is 10/12/21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DCD42B-DAF7-4F42-AD84-E6C7BBEEC24E}"/>
              </a:ext>
            </a:extLst>
          </p:cNvPr>
          <p:cNvCxnSpPr/>
          <p:nvPr/>
        </p:nvCxnSpPr>
        <p:spPr>
          <a:xfrm>
            <a:off x="4805851" y="257769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7A75E9F-3640-4F1D-8D8F-416F06BE744C}"/>
              </a:ext>
            </a:extLst>
          </p:cNvPr>
          <p:cNvSpPr txBox="1"/>
          <p:nvPr/>
        </p:nvSpPr>
        <p:spPr>
          <a:xfrm>
            <a:off x="5355572" y="1238864"/>
            <a:ext cx="358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applicant </a:t>
            </a:r>
            <a:r>
              <a:rPr lang="en-GB" b="1" u="sng" dirty="0"/>
              <a:t>final deadline </a:t>
            </a:r>
            <a:r>
              <a:rPr lang="en-GB" dirty="0"/>
              <a:t>is 15/10/21</a:t>
            </a:r>
          </a:p>
        </p:txBody>
      </p:sp>
    </p:spTree>
    <p:extLst>
      <p:ext uri="{BB962C8B-B14F-4D97-AF65-F5344CB8AC3E}">
        <p14:creationId xmlns:p14="http://schemas.microsoft.com/office/powerpoint/2010/main" val="185486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1"/>
            <a:ext cx="853244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HOW CAN PARENTS/carers HELP?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676456" cy="5472608"/>
          </a:xfrm>
        </p:spPr>
        <p:txBody>
          <a:bodyPr/>
          <a:lstStyle/>
          <a:p>
            <a:pPr eaLnBrk="1" hangingPunct="1"/>
            <a:r>
              <a:rPr lang="en-GB" sz="2400" dirty="0"/>
              <a:t>Encourage young people to check UCAS team regularly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/>
          </a:p>
          <a:p>
            <a:pPr eaLnBrk="1" hangingPunct="1"/>
            <a:r>
              <a:rPr lang="en-GB" sz="2400" dirty="0"/>
              <a:t>Encourage participation at virtual open days and UCAS events. Please provide a note giving permission so attendance can be updated.</a:t>
            </a:r>
          </a:p>
          <a:p>
            <a:pPr eaLnBrk="1" hangingPunct="1"/>
            <a:endParaRPr lang="en-GB" sz="2400" dirty="0"/>
          </a:p>
          <a:p>
            <a:pPr eaLnBrk="1" hangingPunct="1"/>
            <a:r>
              <a:rPr lang="en-GB" sz="2400" dirty="0"/>
              <a:t>Keep young people on-track throughout the year with coursework / homework etc.</a:t>
            </a:r>
          </a:p>
          <a:p>
            <a:pPr marL="68263" indent="0" eaLnBrk="1" hangingPunct="1">
              <a:buNone/>
            </a:pPr>
            <a:endParaRPr lang="en-GB" sz="2400" dirty="0"/>
          </a:p>
          <a:p>
            <a:pPr eaLnBrk="1" hangingPunct="1"/>
            <a:r>
              <a:rPr lang="en-GB" sz="2400" dirty="0"/>
              <a:t>Ensure full attendance at school</a:t>
            </a:r>
          </a:p>
          <a:p>
            <a:pPr eaLnBrk="1" hangingPunct="1"/>
            <a:endParaRPr lang="en-GB" sz="2400" dirty="0"/>
          </a:p>
          <a:p>
            <a:pPr eaLnBrk="1" hangingPunct="1"/>
            <a:r>
              <a:rPr lang="en-GB" sz="2400" dirty="0"/>
              <a:t>Help achieve a balance between study, paid work and play</a:t>
            </a:r>
          </a:p>
          <a:p>
            <a:pPr eaLnBrk="1" hangingPunct="1"/>
            <a:endParaRPr lang="en-GB" sz="2400" dirty="0"/>
          </a:p>
          <a:p>
            <a:pPr eaLnBrk="1" hangingPunct="1"/>
            <a:r>
              <a:rPr lang="en-GB" sz="2400" dirty="0"/>
              <a:t>Check that deadlines are being met!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Need to DISCUSS?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 lvl="1" indent="-34290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GB" sz="3000" dirty="0"/>
          </a:p>
          <a:p>
            <a:pPr marL="411163" lvl="1" indent="-342900" eaLnBrk="1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None/>
            </a:pPr>
            <a:endParaRPr lang="en-GB" sz="3000" dirty="0"/>
          </a:p>
        </p:txBody>
      </p:sp>
      <p:graphicFrame>
        <p:nvGraphicFramePr>
          <p:cNvPr id="4200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75457"/>
              </p:ext>
            </p:extLst>
          </p:nvPr>
        </p:nvGraphicFramePr>
        <p:xfrm>
          <a:off x="900113" y="1412875"/>
          <a:ext cx="7356475" cy="4998720"/>
        </p:xfrm>
        <a:graphic>
          <a:graphicData uri="http://schemas.openxmlformats.org/drawingml/2006/table">
            <a:tbl>
              <a:tblPr/>
              <a:tblGrid>
                <a:gridCol w="188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Telephone - 0141 582 0210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Ms J.McCauley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gw10mccauleyjan@glow.ea.glasgow.sch.uk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Miss K.Rodger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gw10rodgerkirsty@glow.ea.glasgow.sch.uk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Ms A. Warden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gw10wardenalison@glow.ea.glasgow.sch.uk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Mrs R. Smith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gw07smithrhona3@glow.ea.glasgow.sch.uk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Mrs A.Gemmell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gw10gemmellalison@glow.ea.glasgow.sch.uk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Mr S. Alexander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Ms S. Hamid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hlinkClick r:id="rId2"/>
                        </a:rPr>
                        <a:t>gw12alexanderscott2@glow.ea.glasgow.sch.uk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gw15hamidshemiala@glow.ea.glasgow.sch.uk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99592" y="2441448"/>
            <a:ext cx="7772400" cy="1975104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4487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Introductions and speakers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53603"/>
              </p:ext>
            </p:extLst>
          </p:nvPr>
        </p:nvGraphicFramePr>
        <p:xfrm>
          <a:off x="1128192" y="1916832"/>
          <a:ext cx="7344816" cy="4314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Jan McCauley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Depute Head Teacher 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</a:rPr>
                        <a:t> with responsibility for destinations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Kirsty Rodger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(Newlands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Overall responsibility for UCAS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Kelly Hedge-Holmes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 Up coordinator at the University of Glasgow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C88D8C-50BE-4B92-8533-30004E2B2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85899"/>
              </p:ext>
            </p:extLst>
          </p:nvPr>
        </p:nvGraphicFramePr>
        <p:xfrm>
          <a:off x="1343357" y="6084253"/>
          <a:ext cx="73448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275461939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524540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35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KEY PERSONNEL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92645"/>
              </p:ext>
            </p:extLst>
          </p:nvPr>
        </p:nvGraphicFramePr>
        <p:xfrm>
          <a:off x="1331913" y="1268413"/>
          <a:ext cx="734481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Ms J.McCauley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Depute Head Teacher 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</a:rPr>
                        <a:t> with responsibility for destinations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Miss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K.Rodger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(Newlands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Overall responsibility for UCAS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Ms A. Warden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(Maxwell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Mrs R. Smith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(Pollock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Mrs A.Gemmell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(Linn House)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 S. Alexander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(Cathkin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2C88D8C-50BE-4B92-8533-30004E2B2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83325"/>
              </p:ext>
            </p:extLst>
          </p:nvPr>
        </p:nvGraphicFramePr>
        <p:xfrm>
          <a:off x="1343357" y="6084253"/>
          <a:ext cx="73448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3275461939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524540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Ms S.Hamid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Principal</a:t>
                      </a:r>
                      <a:r>
                        <a:rPr kumimoji="0" lang="en-GB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 of Pastoral Care (Maxwell House)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3567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The story so far…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59632" y="1700808"/>
            <a:ext cx="2520280" cy="460851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August 2021</a:t>
            </a:r>
          </a:p>
        </p:txBody>
      </p:sp>
      <p:cxnSp>
        <p:nvCxnSpPr>
          <p:cNvPr id="6" name="Straight Connector 5"/>
          <p:cNvCxnSpPr>
            <a:stCxn id="3" idx="3"/>
          </p:cNvCxnSpPr>
          <p:nvPr/>
        </p:nvCxnSpPr>
        <p:spPr>
          <a:xfrm>
            <a:off x="3779912" y="400506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787889" y="1844824"/>
            <a:ext cx="0" cy="46805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7889" y="184482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00600" y="328498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8024" y="5245968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48638" y="3013438"/>
            <a:ext cx="3366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PSE - Researching courses  and My World Of Work activities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82940" y="1546734"/>
            <a:ext cx="2718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University applicants identified and UCAS Team created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DCF4E-E275-4322-AE41-F01F8FDC6D6B}"/>
              </a:ext>
            </a:extLst>
          </p:cNvPr>
          <p:cNvSpPr txBox="1"/>
          <p:nvPr/>
        </p:nvSpPr>
        <p:spPr>
          <a:xfrm>
            <a:off x="5428252" y="4149563"/>
            <a:ext cx="2718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UCAS and Applying to University/Conservatoire/Specific College courses presentation delivered in PSE. </a:t>
            </a:r>
            <a:r>
              <a:rPr lang="en-GB" dirty="0">
                <a:hlinkClick r:id="rId2"/>
              </a:rPr>
              <a:t>click here for this</a:t>
            </a:r>
            <a:endParaRPr lang="en-GB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11282C-89A6-4953-8E18-105647E09986}"/>
              </a:ext>
            </a:extLst>
          </p:cNvPr>
          <p:cNvCxnSpPr/>
          <p:nvPr/>
        </p:nvCxnSpPr>
        <p:spPr>
          <a:xfrm>
            <a:off x="4772574" y="653798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C4E4EC7-EDC6-4A46-B508-170EE631D7E9}"/>
              </a:ext>
            </a:extLst>
          </p:cNvPr>
          <p:cNvSpPr txBox="1"/>
          <p:nvPr/>
        </p:nvSpPr>
        <p:spPr>
          <a:xfrm>
            <a:off x="5399499" y="5903889"/>
            <a:ext cx="2718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Personal statement guide issued via UCAS team</a:t>
            </a:r>
          </a:p>
        </p:txBody>
      </p:sp>
    </p:spTree>
    <p:extLst>
      <p:ext uri="{BB962C8B-B14F-4D97-AF65-F5344CB8AC3E}">
        <p14:creationId xmlns:p14="http://schemas.microsoft.com/office/powerpoint/2010/main" val="204227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The story so far…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59632" y="1700808"/>
            <a:ext cx="2520280" cy="460851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September 2021</a:t>
            </a:r>
          </a:p>
        </p:txBody>
      </p:sp>
      <p:cxnSp>
        <p:nvCxnSpPr>
          <p:cNvPr id="6" name="Straight Connector 5"/>
          <p:cNvCxnSpPr>
            <a:stCxn id="3" idx="3"/>
          </p:cNvCxnSpPr>
          <p:nvPr/>
        </p:nvCxnSpPr>
        <p:spPr>
          <a:xfrm>
            <a:off x="3779912" y="400506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788024" y="1916832"/>
            <a:ext cx="0" cy="41764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88024" y="191683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851" y="285293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2078" y="400506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8024" y="508518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94650" y="6072471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81915" y="1669450"/>
            <a:ext cx="3762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Registration for the Top Up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81915" y="2668270"/>
            <a:ext cx="3582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UCAS registration sessions led by Miss Rodger in the assembly hall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70714" y="3820398"/>
            <a:ext cx="3593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Important University events shared on UCAS team e.g. </a:t>
            </a:r>
            <a:r>
              <a:rPr lang="en-GB" dirty="0">
                <a:hlinkClick r:id="rId2"/>
              </a:rPr>
              <a:t>UCAS Discovery Day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381915" y="5887805"/>
            <a:ext cx="2718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PSE – Ongoing personal statement 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099527-F31C-4439-B7C8-7514F56F4A18}"/>
              </a:ext>
            </a:extLst>
          </p:cNvPr>
          <p:cNvSpPr txBox="1"/>
          <p:nvPr/>
        </p:nvSpPr>
        <p:spPr>
          <a:xfrm>
            <a:off x="5381915" y="4927116"/>
            <a:ext cx="3593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University open day calendar</a:t>
            </a:r>
            <a:r>
              <a:rPr lang="en-GB" dirty="0"/>
              <a:t> shared on UCAS team</a:t>
            </a:r>
          </a:p>
        </p:txBody>
      </p:sp>
    </p:spTree>
    <p:extLst>
      <p:ext uri="{BB962C8B-B14F-4D97-AF65-F5344CB8AC3E}">
        <p14:creationId xmlns:p14="http://schemas.microsoft.com/office/powerpoint/2010/main" val="216448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Deadlines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1916832"/>
            <a:ext cx="662473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deadline for the first draft of personal statements is 24/09/21</a:t>
            </a:r>
          </a:p>
          <a:p>
            <a:endParaRPr lang="en-GB" sz="4400" dirty="0"/>
          </a:p>
          <a:p>
            <a:r>
              <a:rPr lang="en-GB" sz="2400" dirty="0"/>
              <a:t>If there is any reason that pupils are unable to meet deadlines, they should communicate with their Pastoral Care teacher.</a:t>
            </a:r>
          </a:p>
        </p:txBody>
      </p:sp>
    </p:spTree>
    <p:extLst>
      <p:ext uri="{BB962C8B-B14F-4D97-AF65-F5344CB8AC3E}">
        <p14:creationId xmlns:p14="http://schemas.microsoft.com/office/powerpoint/2010/main" val="337447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cap="all" spc="0" dirty="0">
                <a:solidFill>
                  <a:schemeClr val="tx2">
                    <a:satMod val="200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What next?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59632" y="1700808"/>
            <a:ext cx="2520280" cy="4608512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October 2021</a:t>
            </a:r>
          </a:p>
        </p:txBody>
      </p:sp>
      <p:cxnSp>
        <p:nvCxnSpPr>
          <p:cNvPr id="6" name="Straight Connector 5"/>
          <p:cNvCxnSpPr>
            <a:stCxn id="3" idx="3"/>
          </p:cNvCxnSpPr>
          <p:nvPr/>
        </p:nvCxnSpPr>
        <p:spPr>
          <a:xfrm>
            <a:off x="3779912" y="4005064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788024" y="2852936"/>
            <a:ext cx="17827" cy="2304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851" y="285293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2078" y="4005064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05851" y="5157192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52256" y="2529770"/>
            <a:ext cx="3510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Feedback on first drafts of personal statements provided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81915" y="3662653"/>
            <a:ext cx="2718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Early applications submitted by 15/10/21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53878" y="4695527"/>
            <a:ext cx="2718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Subsequent drafts of personal statement submitted.  Dates negotiated between pupil and PTPC </a:t>
            </a:r>
          </a:p>
        </p:txBody>
      </p:sp>
    </p:spTree>
    <p:extLst>
      <p:ext uri="{BB962C8B-B14F-4D97-AF65-F5344CB8AC3E}">
        <p14:creationId xmlns:p14="http://schemas.microsoft.com/office/powerpoint/2010/main" val="216448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14" y="98701"/>
            <a:ext cx="7772400" cy="914400"/>
          </a:xfrm>
        </p:spPr>
        <p:txBody>
          <a:bodyPr/>
          <a:lstStyle/>
          <a:p>
            <a:r>
              <a:rPr lang="en-GB" dirty="0"/>
              <a:t>Top Up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98" y="908720"/>
            <a:ext cx="8060432" cy="5040560"/>
          </a:xfrm>
        </p:spPr>
        <p:txBody>
          <a:bodyPr/>
          <a:lstStyle/>
          <a:p>
            <a:r>
              <a:rPr lang="en-GB" sz="2800" dirty="0"/>
              <a:t>Top-Up is a widening participation programme run by the </a:t>
            </a:r>
            <a:r>
              <a:rPr lang="en-GB" sz="2800" dirty="0" err="1"/>
              <a:t>UoG</a:t>
            </a:r>
            <a:r>
              <a:rPr lang="en-GB" sz="2800" dirty="0"/>
              <a:t> which helps pupils prepare for Higher Education and equip pupils with the key skills needed for successful study in Higher Education </a:t>
            </a:r>
          </a:p>
          <a:p>
            <a:endParaRPr lang="en-GB" sz="2800" dirty="0"/>
          </a:p>
          <a:p>
            <a:r>
              <a:rPr lang="en-GB" sz="2800" dirty="0"/>
              <a:t>Successful completion of the Top Up programme could result in pupils receiving an adjusted offer of entry</a:t>
            </a:r>
          </a:p>
          <a:p>
            <a:endParaRPr lang="en-GB" sz="2800" dirty="0"/>
          </a:p>
          <a:p>
            <a:r>
              <a:rPr lang="en-GB" sz="2800" dirty="0"/>
              <a:t>Kelly Hedge Holmes from the University of Glasgow will give further details about the Top Up programme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36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F5AEC-B663-4957-8E23-0A8FA606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Up programme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7E1DF-6B8D-4710-9FAC-2F8B07B42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Week One:</a:t>
            </a:r>
            <a:r>
              <a:rPr lang="en-GB" sz="2000" dirty="0"/>
              <a:t> One in-school live online session - there will also be an optional study hub. Times for the study hub will be made available to pupils by the Top-Up office. Asynchronous learning also needs to be undertaken by the pupils.</a:t>
            </a:r>
          </a:p>
          <a:p>
            <a:endParaRPr lang="en-GB" sz="2000" dirty="0"/>
          </a:p>
          <a:p>
            <a:r>
              <a:rPr lang="en-GB" sz="2000" b="1" dirty="0"/>
              <a:t>Week Two:</a:t>
            </a:r>
            <a:r>
              <a:rPr lang="en-GB" sz="2000" dirty="0"/>
              <a:t> One in-school live session AND one live Guided Learning</a:t>
            </a:r>
          </a:p>
          <a:p>
            <a:pPr marL="68263" indent="0">
              <a:buNone/>
            </a:pPr>
            <a:endParaRPr lang="en-GB" sz="2000" dirty="0"/>
          </a:p>
          <a:p>
            <a:r>
              <a:rPr lang="en-GB" sz="2000" b="1" dirty="0"/>
              <a:t>Week Three</a:t>
            </a:r>
            <a:r>
              <a:rPr lang="en-GB" sz="2000" dirty="0"/>
              <a:t>: A 1.5 hour long assessed session which has an assessed seminar and a student life workshop. </a:t>
            </a:r>
          </a:p>
          <a:p>
            <a:pPr marL="68263" indent="0">
              <a:buNone/>
            </a:pPr>
            <a:endParaRPr lang="en-GB" sz="2000" dirty="0"/>
          </a:p>
          <a:p>
            <a:r>
              <a:rPr lang="en-GB" sz="2000" b="1" dirty="0"/>
              <a:t>Week Four</a:t>
            </a:r>
            <a:r>
              <a:rPr lang="en-GB" sz="2000" dirty="0"/>
              <a:t> One in-school live session AND one live Guided Learning Session</a:t>
            </a:r>
          </a:p>
          <a:p>
            <a:pPr marL="68263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20134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28B67C03247646BFBEDD43E8DB5BF7" ma:contentTypeVersion="12" ma:contentTypeDescription="Create a new document." ma:contentTypeScope="" ma:versionID="78f80659465162ef52ddcbe429b75aea">
  <xsd:schema xmlns:xsd="http://www.w3.org/2001/XMLSchema" xmlns:xs="http://www.w3.org/2001/XMLSchema" xmlns:p="http://schemas.microsoft.com/office/2006/metadata/properties" xmlns:ns3="a7981e48-7a50-4a90-a9c7-9c78a1063c3d" xmlns:ns4="cb9e2765-8ad3-47b2-b98e-91298600911f" targetNamespace="http://schemas.microsoft.com/office/2006/metadata/properties" ma:root="true" ma:fieldsID="99c95ce10bbcb4d4a705241a28928965" ns3:_="" ns4:_="">
    <xsd:import namespace="a7981e48-7a50-4a90-a9c7-9c78a1063c3d"/>
    <xsd:import namespace="cb9e2765-8ad3-47b2-b98e-9129860091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81e48-7a50-4a90-a9c7-9c78a1063c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e2765-8ad3-47b2-b98e-9129860091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583C85-B700-4CEC-B7C2-37246A3810A4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cb9e2765-8ad3-47b2-b98e-91298600911f"/>
    <ds:schemaRef ds:uri="http://purl.org/dc/elements/1.1/"/>
    <ds:schemaRef ds:uri="a7981e48-7a50-4a90-a9c7-9c78a1063c3d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EFD75F-EAE7-4F0E-B852-311EF091C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981e48-7a50-4a90-a9c7-9c78a1063c3d"/>
    <ds:schemaRef ds:uri="cb9e2765-8ad3-47b2-b98e-9129860091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D4D7D0-0F81-487F-9788-F970A3A882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1584</TotalTime>
  <Words>729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UCAS SUPPORT AT               Shawlands academy</vt:lpstr>
      <vt:lpstr>Introductions and speakers</vt:lpstr>
      <vt:lpstr>KEY PERSONNEL </vt:lpstr>
      <vt:lpstr>The story so far…</vt:lpstr>
      <vt:lpstr>The story so far…</vt:lpstr>
      <vt:lpstr>Deadlines</vt:lpstr>
      <vt:lpstr>What next?</vt:lpstr>
      <vt:lpstr>Top Up Programme</vt:lpstr>
      <vt:lpstr>Top Up programme schedule</vt:lpstr>
      <vt:lpstr>Example of adjusted entry requirements</vt:lpstr>
      <vt:lpstr>PowerPoint Presentation</vt:lpstr>
      <vt:lpstr>HOW CAN PARENTS/carers HELP?</vt:lpstr>
      <vt:lpstr>Need to DISCUSS?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Shawlands academy</dc:title>
  <dc:creator>asus</dc:creator>
  <cp:lastModifiedBy>JMcCauley</cp:lastModifiedBy>
  <cp:revision>110</cp:revision>
  <dcterms:created xsi:type="dcterms:W3CDTF">2012-01-30T20:26:34Z</dcterms:created>
  <dcterms:modified xsi:type="dcterms:W3CDTF">2021-09-22T16:19:11Z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0x0101000F28B67C03247646BFBEDD43E8DB5BF7</vt:lpwstr>
  </property>
</Properties>
</file>