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604" r:id="rId2"/>
    <p:sldId id="577" r:id="rId3"/>
    <p:sldId id="606" r:id="rId4"/>
    <p:sldId id="611" r:id="rId5"/>
    <p:sldId id="589" r:id="rId6"/>
    <p:sldId id="605" r:id="rId7"/>
    <p:sldId id="607" r:id="rId8"/>
    <p:sldId id="608" r:id="rId9"/>
    <p:sldId id="609" r:id="rId10"/>
    <p:sldId id="612" r:id="rId11"/>
    <p:sldId id="610" r:id="rId12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3A5E"/>
    <a:srgbClr val="A5A47A"/>
    <a:srgbClr val="FF9966"/>
    <a:srgbClr val="A2CB60"/>
    <a:srgbClr val="FFFFFF"/>
    <a:srgbClr val="A0C044"/>
    <a:srgbClr val="75A634"/>
    <a:srgbClr val="8EA56F"/>
    <a:srgbClr val="B5D7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89" autoAdjust="0"/>
    <p:restoredTop sz="81439" autoAdjust="0"/>
  </p:normalViewPr>
  <p:slideViewPr>
    <p:cSldViewPr snapToGrid="0" snapToObjects="1">
      <p:cViewPr varScale="1">
        <p:scale>
          <a:sx n="70" d="100"/>
          <a:sy n="70" d="100"/>
        </p:scale>
        <p:origin x="1670" y="58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F969A6-84D5-4361-902B-5B891BC2C80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A835BFF-BA31-4F2A-87B6-23FFD953DCE2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sz="1800" b="1" dirty="0">
              <a:solidFill>
                <a:sysClr val="windowText" lastClr="000000"/>
              </a:solidFill>
            </a:rPr>
            <a:t>Digital Technology</a:t>
          </a:r>
        </a:p>
      </dgm:t>
    </dgm:pt>
    <dgm:pt modelId="{A99382BB-9980-4EBE-9F11-F1D08B5A8C22}" type="parTrans" cxnId="{E6FF4FDB-F845-48FC-AF5F-6B5CF294CBA8}">
      <dgm:prSet/>
      <dgm:spPr/>
      <dgm:t>
        <a:bodyPr/>
        <a:lstStyle/>
        <a:p>
          <a:endParaRPr lang="en-GB"/>
        </a:p>
      </dgm:t>
    </dgm:pt>
    <dgm:pt modelId="{6B907C73-3059-4AB7-9D8A-E0732678D7D0}" type="sibTrans" cxnId="{E6FF4FDB-F845-48FC-AF5F-6B5CF294CBA8}">
      <dgm:prSet/>
      <dgm:spPr/>
      <dgm:t>
        <a:bodyPr/>
        <a:lstStyle/>
        <a:p>
          <a:endParaRPr lang="en-GB"/>
        </a:p>
      </dgm:t>
    </dgm:pt>
    <dgm:pt modelId="{E2451671-D436-4D67-B497-87A784957B7B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ysClr val="windowText" lastClr="000000"/>
              </a:solidFill>
            </a:rPr>
            <a:t>Today, 84,400 people work in digital jobs in Scotland. </a:t>
          </a:r>
          <a:endParaRPr lang="en-GB" sz="1600" i="1" dirty="0">
            <a:solidFill>
              <a:sysClr val="windowText" lastClr="000000"/>
            </a:solidFill>
          </a:endParaRPr>
        </a:p>
      </dgm:t>
    </dgm:pt>
    <dgm:pt modelId="{1D060CA5-8567-4964-ABDF-07962D3D37E9}" type="parTrans" cxnId="{B4EBF247-80AB-4970-90CE-79537399DF49}">
      <dgm:prSet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10BD5E74-AEAC-455F-9C5F-D7F01B0DE825}" type="sibTrans" cxnId="{B4EBF247-80AB-4970-90CE-79537399DF49}">
      <dgm:prSet/>
      <dgm:spPr/>
      <dgm:t>
        <a:bodyPr/>
        <a:lstStyle/>
        <a:p>
          <a:endParaRPr lang="en-GB"/>
        </a:p>
      </dgm:t>
    </dgm:pt>
    <dgm:pt modelId="{5D84B15E-2420-4F44-8F38-19AE626463C4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1400" dirty="0">
              <a:solidFill>
                <a:sysClr val="windowText" lastClr="000000"/>
              </a:solidFill>
            </a:rPr>
            <a:t>90% of jobs across the UK today already require the skills to use digital technologies confidently. </a:t>
          </a:r>
          <a:endParaRPr lang="en-GB" sz="1400" i="0" dirty="0">
            <a:solidFill>
              <a:sysClr val="windowText" lastClr="000000"/>
            </a:solidFill>
          </a:endParaRPr>
        </a:p>
      </dgm:t>
    </dgm:pt>
    <dgm:pt modelId="{1ACEFE8A-1B30-4652-828F-4F323E27CC28}" type="parTrans" cxnId="{782971F4-8CE3-4384-99F9-598A0B7B2ACC}">
      <dgm:prSet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B5927175-4E53-4991-BECA-3E44A1F622D9}" type="sibTrans" cxnId="{782971F4-8CE3-4384-99F9-598A0B7B2ACC}">
      <dgm:prSet/>
      <dgm:spPr/>
      <dgm:t>
        <a:bodyPr/>
        <a:lstStyle/>
        <a:p>
          <a:endParaRPr lang="en-GB"/>
        </a:p>
      </dgm:t>
    </dgm:pt>
    <dgm:pt modelId="{9F336CC0-3835-478A-B320-B49A88A084AF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ysClr val="windowText" lastClr="000000"/>
              </a:solidFill>
            </a:rPr>
            <a:t>The digital sector alone contributes £4.5 billion to Scotland’s economy.</a:t>
          </a:r>
          <a:endParaRPr lang="en-GB" sz="1600" i="1" dirty="0">
            <a:solidFill>
              <a:sysClr val="windowText" lastClr="000000"/>
            </a:solidFill>
          </a:endParaRPr>
        </a:p>
      </dgm:t>
    </dgm:pt>
    <dgm:pt modelId="{65A68F10-E702-4D25-8718-BC1E6B104BD9}" type="parTrans" cxnId="{77271850-C6DC-49EB-8265-7029CB0202F0}">
      <dgm:prSet/>
      <dgm:spPr>
        <a:noFill/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2492C8EC-909E-4959-B1B1-AA757A887CDF}" type="sibTrans" cxnId="{77271850-C6DC-49EB-8265-7029CB0202F0}">
      <dgm:prSet/>
      <dgm:spPr/>
      <dgm:t>
        <a:bodyPr/>
        <a:lstStyle/>
        <a:p>
          <a:endParaRPr lang="en-GB"/>
        </a:p>
      </dgm:t>
    </dgm:pt>
    <dgm:pt modelId="{C650F658-68B1-4519-98F5-E93783E690E3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1400" dirty="0">
              <a:solidFill>
                <a:sysClr val="windowText" lastClr="000000"/>
              </a:solidFill>
            </a:rPr>
            <a:t>The number of digital businesses in Scotland increased almost twice as fast as across the UK as a whole</a:t>
          </a:r>
          <a:r>
            <a:rPr lang="en-GB" sz="1000" dirty="0">
              <a:solidFill>
                <a:sysClr val="windowText" lastClr="000000"/>
              </a:solidFill>
            </a:rPr>
            <a:t>. </a:t>
          </a:r>
          <a:endParaRPr lang="en-GB" sz="800" i="1" dirty="0">
            <a:solidFill>
              <a:sysClr val="windowText" lastClr="000000"/>
            </a:solidFill>
          </a:endParaRPr>
        </a:p>
      </dgm:t>
    </dgm:pt>
    <dgm:pt modelId="{ACD3C797-1FAE-4509-BB5E-29B9EB4822F8}" type="parTrans" cxnId="{F5A42D20-248E-4B58-BF90-A54AFA230692}">
      <dgm:prSet/>
      <dgm:spPr>
        <a:noFill/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749F85E8-0608-4076-8469-4546874DA3C3}" type="sibTrans" cxnId="{F5A42D20-248E-4B58-BF90-A54AFA230692}">
      <dgm:prSet/>
      <dgm:spPr/>
      <dgm:t>
        <a:bodyPr/>
        <a:lstStyle/>
        <a:p>
          <a:endParaRPr lang="en-GB"/>
        </a:p>
      </dgm:t>
    </dgm:pt>
    <dgm:pt modelId="{343B74A0-8E29-44FC-BF04-2E1D9D67C84C}" type="pres">
      <dgm:prSet presAssocID="{A9F969A6-84D5-4361-902B-5B891BC2C80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821C472-941C-4DC2-835A-DEFF978D2F60}" type="pres">
      <dgm:prSet presAssocID="{1A835BFF-BA31-4F2A-87B6-23FFD953DCE2}" presName="centerShape" presStyleLbl="node0" presStyleIdx="0" presStyleCnt="1" custScaleX="106733" custScaleY="106733" custLinFactNeighborX="626" custLinFactNeighborY="9"/>
      <dgm:spPr/>
    </dgm:pt>
    <dgm:pt modelId="{FF3E63B7-A4D0-4533-AE37-42C5BD6E1D4F}" type="pres">
      <dgm:prSet presAssocID="{ACD3C797-1FAE-4509-BB5E-29B9EB4822F8}" presName="parTrans" presStyleLbl="bgSibTrans2D1" presStyleIdx="0" presStyleCnt="4" custAng="10988361" custScaleX="48893" custLinFactNeighborX="30495" custLinFactNeighborY="16784"/>
      <dgm:spPr/>
    </dgm:pt>
    <dgm:pt modelId="{3DD05620-145F-45D5-810D-F4C450DEC9B7}" type="pres">
      <dgm:prSet presAssocID="{C650F658-68B1-4519-98F5-E93783E690E3}" presName="node" presStyleLbl="node1" presStyleIdx="0" presStyleCnt="4" custRadScaleRad="107364" custRadScaleInc="-2334">
        <dgm:presLayoutVars>
          <dgm:bulletEnabled val="1"/>
        </dgm:presLayoutVars>
      </dgm:prSet>
      <dgm:spPr/>
    </dgm:pt>
    <dgm:pt modelId="{675A9079-D4CA-45EC-85D8-5F3B850FDD8E}" type="pres">
      <dgm:prSet presAssocID="{1ACEFE8A-1B30-4652-828F-4F323E27CC28}" presName="parTrans" presStyleLbl="bgSibTrans2D1" presStyleIdx="1" presStyleCnt="4" custAng="10845434" custScaleX="46350" custLinFactNeighborX="10550" custLinFactNeighborY="80795"/>
      <dgm:spPr/>
    </dgm:pt>
    <dgm:pt modelId="{DF6F205A-FF1D-4804-A9FA-9ECB014239A8}" type="pres">
      <dgm:prSet presAssocID="{5D84B15E-2420-4F44-8F38-19AE626463C4}" presName="node" presStyleLbl="node1" presStyleIdx="1" presStyleCnt="4" custRadScaleRad="100870" custRadScaleInc="-2308">
        <dgm:presLayoutVars>
          <dgm:bulletEnabled val="1"/>
        </dgm:presLayoutVars>
      </dgm:prSet>
      <dgm:spPr/>
    </dgm:pt>
    <dgm:pt modelId="{B1CAC546-C6E2-4E21-BA1F-2274260A07B8}" type="pres">
      <dgm:prSet presAssocID="{1D060CA5-8567-4964-ABDF-07962D3D37E9}" presName="parTrans" presStyleLbl="bgSibTrans2D1" presStyleIdx="2" presStyleCnt="4" custAng="10873446" custScaleX="45701" custLinFactNeighborX="-7820" custLinFactNeighborY="81014"/>
      <dgm:spPr/>
    </dgm:pt>
    <dgm:pt modelId="{3B83E473-F015-4359-A5D6-86D337E9656E}" type="pres">
      <dgm:prSet presAssocID="{E2451671-D436-4D67-B497-87A784957B7B}" presName="node" presStyleLbl="node1" presStyleIdx="2" presStyleCnt="4">
        <dgm:presLayoutVars>
          <dgm:bulletEnabled val="1"/>
        </dgm:presLayoutVars>
      </dgm:prSet>
      <dgm:spPr/>
    </dgm:pt>
    <dgm:pt modelId="{788CC6A4-FEAD-4AFC-B2BD-FC749933BF91}" type="pres">
      <dgm:prSet presAssocID="{65A68F10-E702-4D25-8718-BC1E6B104BD9}" presName="parTrans" presStyleLbl="bgSibTrans2D1" presStyleIdx="3" presStyleCnt="4" custAng="10482643" custScaleX="44349" custLinFactNeighborX="-31074" custLinFactNeighborY="21579"/>
      <dgm:spPr/>
    </dgm:pt>
    <dgm:pt modelId="{650BFD07-AEBF-45B1-AAB4-5BDF0D27EF13}" type="pres">
      <dgm:prSet presAssocID="{9F336CC0-3835-478A-B320-B49A88A084AF}" presName="node" presStyleLbl="node1" presStyleIdx="3" presStyleCnt="4" custRadScaleRad="108211" custRadScaleInc="836">
        <dgm:presLayoutVars>
          <dgm:bulletEnabled val="1"/>
        </dgm:presLayoutVars>
      </dgm:prSet>
      <dgm:spPr/>
    </dgm:pt>
  </dgm:ptLst>
  <dgm:cxnLst>
    <dgm:cxn modelId="{F5A42D20-248E-4B58-BF90-A54AFA230692}" srcId="{1A835BFF-BA31-4F2A-87B6-23FFD953DCE2}" destId="{C650F658-68B1-4519-98F5-E93783E690E3}" srcOrd="0" destOrd="0" parTransId="{ACD3C797-1FAE-4509-BB5E-29B9EB4822F8}" sibTransId="{749F85E8-0608-4076-8469-4546874DA3C3}"/>
    <dgm:cxn modelId="{ABC69126-095D-4794-A46B-545E3B7BBFA2}" type="presOf" srcId="{A9F969A6-84D5-4361-902B-5B891BC2C80E}" destId="{343B74A0-8E29-44FC-BF04-2E1D9D67C84C}" srcOrd="0" destOrd="0" presId="urn:microsoft.com/office/officeart/2005/8/layout/radial4"/>
    <dgm:cxn modelId="{787E1028-D735-4DBC-A5A5-2F5ED141679A}" type="presOf" srcId="{ACD3C797-1FAE-4509-BB5E-29B9EB4822F8}" destId="{FF3E63B7-A4D0-4533-AE37-42C5BD6E1D4F}" srcOrd="0" destOrd="0" presId="urn:microsoft.com/office/officeart/2005/8/layout/radial4"/>
    <dgm:cxn modelId="{239CDB28-9B3E-4B0B-B9BD-05ED69698D0C}" type="presOf" srcId="{5D84B15E-2420-4F44-8F38-19AE626463C4}" destId="{DF6F205A-FF1D-4804-A9FA-9ECB014239A8}" srcOrd="0" destOrd="0" presId="urn:microsoft.com/office/officeart/2005/8/layout/radial4"/>
    <dgm:cxn modelId="{B4EBF247-80AB-4970-90CE-79537399DF49}" srcId="{1A835BFF-BA31-4F2A-87B6-23FFD953DCE2}" destId="{E2451671-D436-4D67-B497-87A784957B7B}" srcOrd="2" destOrd="0" parTransId="{1D060CA5-8567-4964-ABDF-07962D3D37E9}" sibTransId="{10BD5E74-AEAC-455F-9C5F-D7F01B0DE825}"/>
    <dgm:cxn modelId="{88D7C148-932D-443F-AC37-71EB0497AE90}" type="presOf" srcId="{1ACEFE8A-1B30-4652-828F-4F323E27CC28}" destId="{675A9079-D4CA-45EC-85D8-5F3B850FDD8E}" srcOrd="0" destOrd="0" presId="urn:microsoft.com/office/officeart/2005/8/layout/radial4"/>
    <dgm:cxn modelId="{77271850-C6DC-49EB-8265-7029CB0202F0}" srcId="{1A835BFF-BA31-4F2A-87B6-23FFD953DCE2}" destId="{9F336CC0-3835-478A-B320-B49A88A084AF}" srcOrd="3" destOrd="0" parTransId="{65A68F10-E702-4D25-8718-BC1E6B104BD9}" sibTransId="{2492C8EC-909E-4959-B1B1-AA757A887CDF}"/>
    <dgm:cxn modelId="{767C628F-285E-4DEB-A84A-623F680B62E4}" type="presOf" srcId="{9F336CC0-3835-478A-B320-B49A88A084AF}" destId="{650BFD07-AEBF-45B1-AAB4-5BDF0D27EF13}" srcOrd="0" destOrd="0" presId="urn:microsoft.com/office/officeart/2005/8/layout/radial4"/>
    <dgm:cxn modelId="{44605093-E9EB-415B-9ACD-924D899E9E44}" type="presOf" srcId="{65A68F10-E702-4D25-8718-BC1E6B104BD9}" destId="{788CC6A4-FEAD-4AFC-B2BD-FC749933BF91}" srcOrd="0" destOrd="0" presId="urn:microsoft.com/office/officeart/2005/8/layout/radial4"/>
    <dgm:cxn modelId="{18C19896-4094-43CB-804C-66EAA9BE136F}" type="presOf" srcId="{1A835BFF-BA31-4F2A-87B6-23FFD953DCE2}" destId="{D821C472-941C-4DC2-835A-DEFF978D2F60}" srcOrd="0" destOrd="0" presId="urn:microsoft.com/office/officeart/2005/8/layout/radial4"/>
    <dgm:cxn modelId="{04A357B7-0B4F-413A-A8F3-B8E7FA3B0113}" type="presOf" srcId="{C650F658-68B1-4519-98F5-E93783E690E3}" destId="{3DD05620-145F-45D5-810D-F4C450DEC9B7}" srcOrd="0" destOrd="0" presId="urn:microsoft.com/office/officeart/2005/8/layout/radial4"/>
    <dgm:cxn modelId="{E6FF4FDB-F845-48FC-AF5F-6B5CF294CBA8}" srcId="{A9F969A6-84D5-4361-902B-5B891BC2C80E}" destId="{1A835BFF-BA31-4F2A-87B6-23FFD953DCE2}" srcOrd="0" destOrd="0" parTransId="{A99382BB-9980-4EBE-9F11-F1D08B5A8C22}" sibTransId="{6B907C73-3059-4AB7-9D8A-E0732678D7D0}"/>
    <dgm:cxn modelId="{66CC82F3-3A3D-4CD9-99D0-E64395362E33}" type="presOf" srcId="{E2451671-D436-4D67-B497-87A784957B7B}" destId="{3B83E473-F015-4359-A5D6-86D337E9656E}" srcOrd="0" destOrd="0" presId="urn:microsoft.com/office/officeart/2005/8/layout/radial4"/>
    <dgm:cxn modelId="{782971F4-8CE3-4384-99F9-598A0B7B2ACC}" srcId="{1A835BFF-BA31-4F2A-87B6-23FFD953DCE2}" destId="{5D84B15E-2420-4F44-8F38-19AE626463C4}" srcOrd="1" destOrd="0" parTransId="{1ACEFE8A-1B30-4652-828F-4F323E27CC28}" sibTransId="{B5927175-4E53-4991-BECA-3E44A1F622D9}"/>
    <dgm:cxn modelId="{F9C1BAFE-7004-4F56-9CA4-F000A467C681}" type="presOf" srcId="{1D060CA5-8567-4964-ABDF-07962D3D37E9}" destId="{B1CAC546-C6E2-4E21-BA1F-2274260A07B8}" srcOrd="0" destOrd="0" presId="urn:microsoft.com/office/officeart/2005/8/layout/radial4"/>
    <dgm:cxn modelId="{667967A7-C6A8-4B50-99E8-3E7A06C93408}" type="presParOf" srcId="{343B74A0-8E29-44FC-BF04-2E1D9D67C84C}" destId="{D821C472-941C-4DC2-835A-DEFF978D2F60}" srcOrd="0" destOrd="0" presId="urn:microsoft.com/office/officeart/2005/8/layout/radial4"/>
    <dgm:cxn modelId="{0EC6F654-2B75-43C8-A81C-921E17BA5A6A}" type="presParOf" srcId="{343B74A0-8E29-44FC-BF04-2E1D9D67C84C}" destId="{FF3E63B7-A4D0-4533-AE37-42C5BD6E1D4F}" srcOrd="1" destOrd="0" presId="urn:microsoft.com/office/officeart/2005/8/layout/radial4"/>
    <dgm:cxn modelId="{4761D17C-6E57-4934-BF99-DEC37BC579C9}" type="presParOf" srcId="{343B74A0-8E29-44FC-BF04-2E1D9D67C84C}" destId="{3DD05620-145F-45D5-810D-F4C450DEC9B7}" srcOrd="2" destOrd="0" presId="urn:microsoft.com/office/officeart/2005/8/layout/radial4"/>
    <dgm:cxn modelId="{C9819CA5-5589-490F-ABEF-1DEEEAE418F8}" type="presParOf" srcId="{343B74A0-8E29-44FC-BF04-2E1D9D67C84C}" destId="{675A9079-D4CA-45EC-85D8-5F3B850FDD8E}" srcOrd="3" destOrd="0" presId="urn:microsoft.com/office/officeart/2005/8/layout/radial4"/>
    <dgm:cxn modelId="{FB6B2649-61C0-455A-B4BE-01D955F1C369}" type="presParOf" srcId="{343B74A0-8E29-44FC-BF04-2E1D9D67C84C}" destId="{DF6F205A-FF1D-4804-A9FA-9ECB014239A8}" srcOrd="4" destOrd="0" presId="urn:microsoft.com/office/officeart/2005/8/layout/radial4"/>
    <dgm:cxn modelId="{56A6B5EB-FC0B-417A-9E76-58695B618DC3}" type="presParOf" srcId="{343B74A0-8E29-44FC-BF04-2E1D9D67C84C}" destId="{B1CAC546-C6E2-4E21-BA1F-2274260A07B8}" srcOrd="5" destOrd="0" presId="urn:microsoft.com/office/officeart/2005/8/layout/radial4"/>
    <dgm:cxn modelId="{7EE8481B-C43A-4987-AEAE-9C0BA68AFB3D}" type="presParOf" srcId="{343B74A0-8E29-44FC-BF04-2E1D9D67C84C}" destId="{3B83E473-F015-4359-A5D6-86D337E9656E}" srcOrd="6" destOrd="0" presId="urn:microsoft.com/office/officeart/2005/8/layout/radial4"/>
    <dgm:cxn modelId="{F57F9482-13D3-4682-A564-B6C3FE5106C0}" type="presParOf" srcId="{343B74A0-8E29-44FC-BF04-2E1D9D67C84C}" destId="{788CC6A4-FEAD-4AFC-B2BD-FC749933BF91}" srcOrd="7" destOrd="0" presId="urn:microsoft.com/office/officeart/2005/8/layout/radial4"/>
    <dgm:cxn modelId="{F6AD7153-44B7-490C-867E-ADC6C58EEACC}" type="presParOf" srcId="{343B74A0-8E29-44FC-BF04-2E1D9D67C84C}" destId="{650BFD07-AEBF-45B1-AAB4-5BDF0D27EF13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21C472-941C-4DC2-835A-DEFF978D2F60}">
      <dsp:nvSpPr>
        <dsp:cNvPr id="0" name=""/>
        <dsp:cNvSpPr/>
      </dsp:nvSpPr>
      <dsp:spPr>
        <a:xfrm>
          <a:off x="2950228" y="2133197"/>
          <a:ext cx="2283847" cy="2283847"/>
        </a:xfrm>
        <a:prstGeom prst="ellipse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ysClr val="windowText" lastClr="000000"/>
              </a:solidFill>
            </a:rPr>
            <a:t>Digital Technology</a:t>
          </a:r>
        </a:p>
      </dsp:txBody>
      <dsp:txXfrm>
        <a:off x="3284690" y="2467659"/>
        <a:ext cx="1614923" cy="1614923"/>
      </dsp:txXfrm>
    </dsp:sp>
    <dsp:sp modelId="{FF3E63B7-A4D0-4533-AE37-42C5BD6E1D4F}">
      <dsp:nvSpPr>
        <dsp:cNvPr id="0" name=""/>
        <dsp:cNvSpPr/>
      </dsp:nvSpPr>
      <dsp:spPr>
        <a:xfrm rot="1015787">
          <a:off x="2141030" y="2567704"/>
          <a:ext cx="854886" cy="609836"/>
        </a:xfrm>
        <a:prstGeom prst="leftArrow">
          <a:avLst>
            <a:gd name="adj1" fmla="val 60000"/>
            <a:gd name="adj2" fmla="val 5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D05620-145F-45D5-810D-F4C450DEC9B7}">
      <dsp:nvSpPr>
        <dsp:cNvPr id="0" name=""/>
        <dsp:cNvSpPr/>
      </dsp:nvSpPr>
      <dsp:spPr>
        <a:xfrm>
          <a:off x="169839" y="1748758"/>
          <a:ext cx="2032787" cy="1626230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ysClr val="windowText" lastClr="000000"/>
              </a:solidFill>
            </a:rPr>
            <a:t>The number of digital businesses in Scotland increased almost twice as fast as across the UK as a whole</a:t>
          </a:r>
          <a:r>
            <a:rPr lang="en-GB" sz="1000" kern="1200" dirty="0">
              <a:solidFill>
                <a:sysClr val="windowText" lastClr="000000"/>
              </a:solidFill>
            </a:rPr>
            <a:t>. </a:t>
          </a:r>
          <a:endParaRPr lang="en-GB" sz="800" i="1" kern="1200" dirty="0">
            <a:solidFill>
              <a:sysClr val="windowText" lastClr="000000"/>
            </a:solidFill>
          </a:endParaRPr>
        </a:p>
      </dsp:txBody>
      <dsp:txXfrm>
        <a:off x="217470" y="1796389"/>
        <a:ext cx="1937525" cy="1530968"/>
      </dsp:txXfrm>
    </dsp:sp>
    <dsp:sp modelId="{675A9079-D4CA-45EC-85D8-5F3B850FDD8E}">
      <dsp:nvSpPr>
        <dsp:cNvPr id="0" name=""/>
        <dsp:cNvSpPr/>
      </dsp:nvSpPr>
      <dsp:spPr>
        <a:xfrm rot="3844977">
          <a:off x="2990838" y="1663326"/>
          <a:ext cx="724066" cy="609836"/>
        </a:xfrm>
        <a:prstGeom prst="leftArrow">
          <a:avLst>
            <a:gd name="adj1" fmla="val 60000"/>
            <a:gd name="adj2" fmla="val 50000"/>
          </a:avLst>
        </a:prstGeom>
        <a:solidFill>
          <a:schemeClr val="bg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6F205A-FF1D-4804-A9FA-9ECB014239A8}">
      <dsp:nvSpPr>
        <dsp:cNvPr id="0" name=""/>
        <dsp:cNvSpPr/>
      </dsp:nvSpPr>
      <dsp:spPr>
        <a:xfrm>
          <a:off x="1821025" y="-35544"/>
          <a:ext cx="2032787" cy="1626230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ysClr val="windowText" lastClr="000000"/>
              </a:solidFill>
            </a:rPr>
            <a:t>90% of jobs across the UK today already require the skills to use digital technologies confidently. </a:t>
          </a:r>
          <a:endParaRPr lang="en-GB" sz="1400" i="0" kern="1200" dirty="0">
            <a:solidFill>
              <a:sysClr val="windowText" lastClr="000000"/>
            </a:solidFill>
          </a:endParaRPr>
        </a:p>
      </dsp:txBody>
      <dsp:txXfrm>
        <a:off x="1868656" y="12087"/>
        <a:ext cx="1937525" cy="1530968"/>
      </dsp:txXfrm>
    </dsp:sp>
    <dsp:sp modelId="{B1CAC546-C6E2-4E21-BA1F-2274260A07B8}">
      <dsp:nvSpPr>
        <dsp:cNvPr id="0" name=""/>
        <dsp:cNvSpPr/>
      </dsp:nvSpPr>
      <dsp:spPr>
        <a:xfrm rot="6934232">
          <a:off x="4447159" y="1655221"/>
          <a:ext cx="690746" cy="609836"/>
        </a:xfrm>
        <a:prstGeom prst="leftArrow">
          <a:avLst>
            <a:gd name="adj1" fmla="val 60000"/>
            <a:gd name="adj2" fmla="val 50000"/>
          </a:avLst>
        </a:prstGeom>
        <a:solidFill>
          <a:schemeClr val="bg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83E473-F015-4359-A5D6-86D337E9656E}">
      <dsp:nvSpPr>
        <dsp:cNvPr id="0" name=""/>
        <dsp:cNvSpPr/>
      </dsp:nvSpPr>
      <dsp:spPr>
        <a:xfrm>
          <a:off x="4205883" y="-35544"/>
          <a:ext cx="2032787" cy="1626230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ysClr val="windowText" lastClr="000000"/>
              </a:solidFill>
            </a:rPr>
            <a:t>Today, 84,400 people work in digital jobs in Scotland. </a:t>
          </a:r>
          <a:endParaRPr lang="en-GB" sz="1600" i="1" kern="1200" dirty="0">
            <a:solidFill>
              <a:sysClr val="windowText" lastClr="000000"/>
            </a:solidFill>
          </a:endParaRPr>
        </a:p>
      </dsp:txBody>
      <dsp:txXfrm>
        <a:off x="4253514" y="12087"/>
        <a:ext cx="1937525" cy="1530968"/>
      </dsp:txXfrm>
    </dsp:sp>
    <dsp:sp modelId="{788CC6A4-FEAD-4AFC-B2BD-FC749933BF91}">
      <dsp:nvSpPr>
        <dsp:cNvPr id="0" name=""/>
        <dsp:cNvSpPr/>
      </dsp:nvSpPr>
      <dsp:spPr>
        <a:xfrm rot="9595059">
          <a:off x="5208542" y="2566893"/>
          <a:ext cx="757193" cy="609836"/>
        </a:xfrm>
        <a:prstGeom prst="leftArrow">
          <a:avLst>
            <a:gd name="adj1" fmla="val 60000"/>
            <a:gd name="adj2" fmla="val 5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0BFD07-AEBF-45B1-AAB4-5BDF0D27EF13}">
      <dsp:nvSpPr>
        <dsp:cNvPr id="0" name=""/>
        <dsp:cNvSpPr/>
      </dsp:nvSpPr>
      <dsp:spPr>
        <a:xfrm>
          <a:off x="5926668" y="1709132"/>
          <a:ext cx="2032787" cy="1626230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ysClr val="windowText" lastClr="000000"/>
              </a:solidFill>
            </a:rPr>
            <a:t>The digital sector alone contributes £4.5 billion to Scotland’s economy.</a:t>
          </a:r>
          <a:endParaRPr lang="en-GB" sz="1600" i="1" kern="1200" dirty="0">
            <a:solidFill>
              <a:sysClr val="windowText" lastClr="000000"/>
            </a:solidFill>
          </a:endParaRPr>
        </a:p>
      </dsp:txBody>
      <dsp:txXfrm>
        <a:off x="5974299" y="1756763"/>
        <a:ext cx="1937525" cy="15309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DBFC31-8987-4F85-AA80-D3009DB0F4FB}" type="datetimeFigureOut">
              <a:rPr lang="en-GB" smtClean="0"/>
              <a:t>18/12/2020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232E0-8CEC-43DB-BE5F-0D88FF06A69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6976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Welcome Screen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232E0-8CEC-43DB-BE5F-0D88FF06A695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8979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232E0-8CEC-43DB-BE5F-0D88FF06A695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3751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232E0-8CEC-43DB-BE5F-0D88FF06A695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5853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232E0-8CEC-43DB-BE5F-0D88FF06A695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324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232E0-8CEC-43DB-BE5F-0D88FF06A695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6095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232E0-8CEC-43DB-BE5F-0D88FF06A695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1021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232E0-8CEC-43DB-BE5F-0D88FF06A695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324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232E0-8CEC-43DB-BE5F-0D88FF06A695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6203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232E0-8CEC-43DB-BE5F-0D88FF06A695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13662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232E0-8CEC-43DB-BE5F-0D88FF06A695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1991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232E0-8CEC-43DB-BE5F-0D88FF06A695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0445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>
            <a:lvl1pPr algn="ctr">
              <a:defRPr sz="4400">
                <a:solidFill>
                  <a:srgbClr val="0D3A5E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D3A5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157D-B66A-494A-8C72-BE79C38BA695}" type="datetime1">
              <a:rPr lang="en-US" smtClean="0"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FAEAB-2997-6D4B-AD47-F5B305BE42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688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9A43-AC78-4722-8D49-EF279DE6670F}" type="datetime1">
              <a:rPr lang="en-US" smtClean="0"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FAEAB-2997-6D4B-AD47-F5B305BE42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68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AEF1-B29A-4B59-A3C0-35C078638891}" type="datetime1">
              <a:rPr lang="en-US" smtClean="0"/>
              <a:t>12/18/2020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FAEAB-2997-6D4B-AD47-F5B305BE42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556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1033-B084-4B1F-94A1-8E09BFF869E0}" type="datetime1">
              <a:rPr lang="en-US" smtClean="0"/>
              <a:t>12/18/2020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FAEAB-2997-6D4B-AD47-F5B305BE42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694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DD0CB-6A93-410F-A1C9-0605745E36C1}" type="datetime1">
              <a:rPr lang="en-US" smtClean="0"/>
              <a:t>12/18/2020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FAEAB-2997-6D4B-AD47-F5B305BE42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734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F3CC-94D0-4982-A8B8-26711417EC6E}" type="datetime1">
              <a:rPr lang="en-US" smtClean="0"/>
              <a:t>12/18/2020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FAEAB-2997-6D4B-AD47-F5B305BE42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413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6210"/>
            <a:ext cx="3008313" cy="72034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06210"/>
            <a:ext cx="5111750" cy="521995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26553"/>
            <a:ext cx="3008313" cy="44996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08C3-EFE8-457E-B30F-565F01159AE6}" type="datetime1">
              <a:rPr lang="en-US" smtClean="0"/>
              <a:t>12/18/2020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FAEAB-2997-6D4B-AD47-F5B305BE42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378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18AF-43E0-45EA-BB0C-ECF496AE81B5}" type="datetime1">
              <a:rPr lang="en-US" smtClean="0"/>
              <a:t>12/18/2020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FAEAB-2997-6D4B-AD47-F5B305BE42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35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800"/>
            <a:ext cx="9144000" cy="649224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-1" y="753048"/>
            <a:ext cx="4850421" cy="613536"/>
          </a:xfrm>
          <a:prstGeom prst="rect">
            <a:avLst/>
          </a:prstGeom>
          <a:solidFill>
            <a:srgbClr val="8EA56F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0A2A2-F6BD-492D-8B41-C3058256805E}" type="datetime1">
              <a:rPr lang="en-US" smtClean="0"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FAEAB-2997-6D4B-AD47-F5B305BE42D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Placeholder 1"/>
          <p:cNvSpPr txBox="1">
            <a:spLocks/>
          </p:cNvSpPr>
          <p:nvPr/>
        </p:nvSpPr>
        <p:spPr>
          <a:xfrm>
            <a:off x="6553200" y="6291761"/>
            <a:ext cx="1694418" cy="33029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>
                    <a:lumMod val="95000"/>
                  </a:schemeClr>
                </a:solidFill>
                <a:latin typeface="Helvetica Neue"/>
                <a:ea typeface="+mj-ea"/>
                <a:cs typeface="Helvetica Neue"/>
              </a:defRPr>
            </a:lvl1pPr>
          </a:lstStyle>
          <a:p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www.glasgow.gov.uk</a:t>
            </a:r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85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bg1">
              <a:lumMod val="95000"/>
            </a:schemeClr>
          </a:solidFill>
          <a:latin typeface="Helvetica Neue"/>
          <a:ea typeface="+mj-ea"/>
          <a:cs typeface="Helvetica Neu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rgbClr val="0D3A5E"/>
          </a:solidFill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rgbClr val="0D3A5E"/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D3A5E"/>
          </a:solidFill>
          <a:latin typeface="Helvetica Neue"/>
          <a:ea typeface="+mn-ea"/>
          <a:cs typeface="Helvetica Neu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0D3A5E"/>
          </a:solidFill>
          <a:latin typeface="Helvetica Neue"/>
          <a:ea typeface="+mn-ea"/>
          <a:cs typeface="Helvetica Neu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rgbClr val="0D3A5E"/>
          </a:solidFill>
          <a:latin typeface="Helvetica Neue"/>
          <a:ea typeface="+mn-ea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FAEAB-2997-6D4B-AD47-F5B305BE42D4}" type="slidenum">
              <a:rPr lang="en-US" smtClean="0"/>
              <a:t>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688" y="864574"/>
            <a:ext cx="8206458" cy="5491776"/>
          </a:xfrm>
          <a:ln>
            <a:noFill/>
          </a:ln>
        </p:spPr>
        <p:txBody>
          <a:bodyPr/>
          <a:lstStyle/>
          <a:p>
            <a:pPr algn="l"/>
            <a:br>
              <a:rPr lang="en-GB" sz="3200" b="1" dirty="0">
                <a:solidFill>
                  <a:schemeClr val="tx1"/>
                </a:solidFill>
              </a:rPr>
            </a:br>
            <a:br>
              <a:rPr lang="en-GB" sz="3200" b="1" dirty="0">
                <a:solidFill>
                  <a:schemeClr val="tx1"/>
                </a:solidFill>
              </a:rPr>
            </a:br>
            <a:br>
              <a:rPr lang="en-GB" sz="3200" b="1" dirty="0">
                <a:solidFill>
                  <a:schemeClr val="tx1"/>
                </a:solidFill>
              </a:rPr>
            </a:br>
            <a:r>
              <a:rPr lang="en-GB" sz="3200" b="1" dirty="0" err="1">
                <a:solidFill>
                  <a:schemeClr val="tx1"/>
                </a:solidFill>
              </a:rPr>
              <a:t>Shawlands</a:t>
            </a:r>
            <a:r>
              <a:rPr lang="en-GB" sz="3200" b="1" dirty="0">
                <a:solidFill>
                  <a:schemeClr val="tx1"/>
                </a:solidFill>
              </a:rPr>
              <a:t> Academy</a:t>
            </a:r>
            <a:br>
              <a:rPr lang="en-GB" sz="3200" b="1" dirty="0">
                <a:solidFill>
                  <a:schemeClr val="tx1"/>
                </a:solidFill>
              </a:rPr>
            </a:br>
            <a:br>
              <a:rPr lang="en-GB" sz="3200" b="1" dirty="0">
                <a:solidFill>
                  <a:schemeClr val="tx1"/>
                </a:solidFill>
              </a:rPr>
            </a:br>
            <a:r>
              <a:rPr lang="en-GB" sz="3200" b="1" dirty="0">
                <a:solidFill>
                  <a:schemeClr val="tx1"/>
                </a:solidFill>
              </a:rPr>
              <a:t>S1-S3 Digital Literacy</a:t>
            </a:r>
            <a:br>
              <a:rPr lang="en-GB" sz="3200" b="1" dirty="0">
                <a:solidFill>
                  <a:schemeClr val="tx1"/>
                </a:solidFill>
              </a:rPr>
            </a:br>
            <a:br>
              <a:rPr lang="en-GB" sz="3200" b="1" dirty="0">
                <a:solidFill>
                  <a:schemeClr val="tx1"/>
                </a:solidFill>
              </a:rPr>
            </a:br>
            <a:r>
              <a:rPr lang="en-GB" sz="3200" b="1" dirty="0">
                <a:solidFill>
                  <a:schemeClr val="tx1"/>
                </a:solidFill>
              </a:rPr>
              <a:t>Parents evening</a:t>
            </a:r>
            <a:br>
              <a:rPr lang="en-GB" sz="2400" b="1" dirty="0">
                <a:solidFill>
                  <a:schemeClr val="tx1"/>
                </a:solidFill>
              </a:rPr>
            </a:br>
            <a:br>
              <a:rPr lang="en-GB" sz="2400" b="1" dirty="0">
                <a:solidFill>
                  <a:schemeClr val="tx1"/>
                </a:solidFill>
              </a:rPr>
            </a:br>
            <a:br>
              <a:rPr lang="en-GB" sz="2400" b="1" dirty="0">
                <a:solidFill>
                  <a:schemeClr val="tx1"/>
                </a:solidFill>
              </a:rPr>
            </a:br>
            <a:br>
              <a:rPr lang="en-GB" sz="2400" b="1" dirty="0">
                <a:solidFill>
                  <a:schemeClr val="tx1"/>
                </a:solidFill>
              </a:rPr>
            </a:br>
            <a:br>
              <a:rPr lang="en-GB" sz="2400" b="1" dirty="0">
                <a:solidFill>
                  <a:schemeClr val="tx1"/>
                </a:solidFill>
              </a:rPr>
            </a:br>
            <a:br>
              <a:rPr lang="en-GB" sz="2400" b="1" dirty="0">
                <a:solidFill>
                  <a:schemeClr val="tx1"/>
                </a:solidFill>
              </a:rPr>
            </a:br>
            <a:endParaRPr lang="en-GB" sz="4800" b="1" dirty="0">
              <a:solidFill>
                <a:schemeClr val="tx1"/>
              </a:solidFill>
            </a:endParaRPr>
          </a:p>
        </p:txBody>
      </p:sp>
      <p:pic>
        <p:nvPicPr>
          <p:cNvPr id="5" name="Content Placeholder 6" descr="Digital entre reneur &#10;Digital footprints &#10;Social &amp; emotional awareness ">
            <a:extLst>
              <a:ext uri="{FF2B5EF4-FFF2-40B4-BE49-F238E27FC236}">
                <a16:creationId xmlns:a16="http://schemas.microsoft.com/office/drawing/2014/main" id="{CCB87E10-BFDE-43E6-A116-526B03E267D3}"/>
              </a:ext>
            </a:extLst>
          </p:cNvPr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3" t="2557" r="3335"/>
          <a:stretch/>
        </p:blipFill>
        <p:spPr>
          <a:xfrm>
            <a:off x="4652790" y="969483"/>
            <a:ext cx="4428781" cy="4594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028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81" y="1366584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/>
              <a:t>PT </a:t>
            </a:r>
            <a:r>
              <a:rPr lang="en-GB" dirty="0" err="1"/>
              <a:t>Covid</a:t>
            </a:r>
            <a:r>
              <a:rPr lang="en-GB" dirty="0"/>
              <a:t> response Miss Ogdon.</a:t>
            </a:r>
          </a:p>
          <a:p>
            <a:pPr lvl="2"/>
            <a:endParaRPr lang="en-GB" dirty="0"/>
          </a:p>
          <a:p>
            <a:pPr marL="914400" lvl="2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FAEAB-2997-6D4B-AD47-F5B305BE42D4}" type="slidenum">
              <a:rPr lang="en-US" smtClean="0"/>
              <a:t>10</a:t>
            </a:fld>
            <a:endParaRPr lang="en-US" dirty="0"/>
          </a:p>
        </p:txBody>
      </p:sp>
      <p:pic>
        <p:nvPicPr>
          <p:cNvPr id="1026" name="Picture 2" descr="https://euc-powerpoint.officeapps.live.com/pods/GetClipboardImage.ashx?Id=bf820ced-09a5-4a23-9001-4a0b57830bb6&amp;DC=GEU6&amp;wdoverrides=GetClipboardImageEnabled:true">
            <a:extLst>
              <a:ext uri="{FF2B5EF4-FFF2-40B4-BE49-F238E27FC236}">
                <a16:creationId xmlns:a16="http://schemas.microsoft.com/office/drawing/2014/main" id="{F455520C-9BEB-4E9E-9A17-E1D5E214E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05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</a:t>
            </a:r>
            <a:r>
              <a:rPr lang="en-GB" dirty="0" err="1"/>
              <a:t>Showbie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81" y="1366584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/>
              <a:t>Time for an example.</a:t>
            </a:r>
          </a:p>
          <a:p>
            <a:pPr lvl="2"/>
            <a:endParaRPr lang="en-GB" dirty="0"/>
          </a:p>
          <a:p>
            <a:pPr marL="914400" lvl="2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FAEAB-2997-6D4B-AD47-F5B305BE42D4}" type="slidenum">
              <a:rPr lang="en-US" smtClean="0"/>
              <a:t>11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E61F87-8373-474A-A6ED-D9AE92DC457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1" t="17030" r="15323" b="14434"/>
          <a:stretch/>
        </p:blipFill>
        <p:spPr>
          <a:xfrm>
            <a:off x="2416276" y="2044405"/>
            <a:ext cx="4252333" cy="4107369"/>
          </a:xfrm>
          <a:prstGeom prst="rect">
            <a:avLst/>
          </a:prstGeom>
        </p:spPr>
      </p:pic>
      <p:pic>
        <p:nvPicPr>
          <p:cNvPr id="2050" name="Picture 2" descr="https://euc-powerpoint.officeapps.live.com/pods/GetClipboardImage.ashx?Id=153ab89a-bb76-4e5e-86ce-24080b1026ad&amp;DC=GEU6&amp;wdoverrides=GetClipboardImageEnabled:true">
            <a:extLst>
              <a:ext uri="{FF2B5EF4-FFF2-40B4-BE49-F238E27FC236}">
                <a16:creationId xmlns:a16="http://schemas.microsoft.com/office/drawing/2014/main" id="{573AE4AA-0D4A-416C-AE14-D34673C22A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58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39563EF-9767-4CAA-B35F-03E499C1EF9C}"/>
              </a:ext>
            </a:extLst>
          </p:cNvPr>
          <p:cNvSpPr txBox="1"/>
          <p:nvPr/>
        </p:nvSpPr>
        <p:spPr>
          <a:xfrm>
            <a:off x="3585681" y="3308279"/>
            <a:ext cx="48596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Miss Ogdon is supporting pupils and parents who are affected by </a:t>
            </a:r>
            <a:r>
              <a:rPr lang="en-GB" dirty="0" err="1"/>
              <a:t>Covid</a:t>
            </a:r>
            <a:r>
              <a:rPr lang="en-GB" dirty="0"/>
              <a:t> 19 to support learning &amp; </a:t>
            </a:r>
            <a:r>
              <a:rPr lang="en-GB"/>
              <a:t>teaching from home.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8263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Welcome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Thank you for attending!</a:t>
            </a:r>
          </a:p>
          <a:p>
            <a:r>
              <a:rPr lang="en-GB" dirty="0"/>
              <a:t>Today we will share:</a:t>
            </a:r>
          </a:p>
          <a:p>
            <a:r>
              <a:rPr lang="en-GB" dirty="0"/>
              <a:t>Student expectations.</a:t>
            </a:r>
          </a:p>
          <a:p>
            <a:r>
              <a:rPr lang="en-GB" dirty="0"/>
              <a:t>Digital learning</a:t>
            </a:r>
          </a:p>
          <a:p>
            <a:r>
              <a:rPr lang="en-GB" dirty="0"/>
              <a:t>How </a:t>
            </a:r>
            <a:r>
              <a:rPr lang="en-GB" dirty="0" err="1"/>
              <a:t>Showbie</a:t>
            </a:r>
            <a:r>
              <a:rPr lang="en-GB" dirty="0"/>
              <a:t> works (S1-2)</a:t>
            </a:r>
          </a:p>
          <a:p>
            <a:r>
              <a:rPr lang="en-GB" dirty="0"/>
              <a:t>Using Microsoft Teams (S3)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FAEAB-2997-6D4B-AD47-F5B305BE42D4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2iPadAir2-Svr-34HrzR_iPadAir2-Svr-34L_Tilt.png" descr="2iPadAir2-Svr-34HrzR_iPadAir2-Svr-34L_Tilt.png">
            <a:extLst>
              <a:ext uri="{FF2B5EF4-FFF2-40B4-BE49-F238E27FC236}">
                <a16:creationId xmlns:a16="http://schemas.microsoft.com/office/drawing/2014/main" id="{C5213F7E-784F-40AB-B9E4-74352327AD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38147">
            <a:off x="4571999" y="921119"/>
            <a:ext cx="4559890" cy="2337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3614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7051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/>
              <a:t>To be able to access your education pupils need to keep note of the following</a:t>
            </a:r>
          </a:p>
          <a:p>
            <a:r>
              <a:rPr lang="en-GB" dirty="0"/>
              <a:t>Passcode for iPad (6 digit number) to unlock it.</a:t>
            </a:r>
          </a:p>
          <a:p>
            <a:r>
              <a:rPr lang="en-GB" dirty="0"/>
              <a:t>Glow email username and password</a:t>
            </a:r>
          </a:p>
          <a:p>
            <a:r>
              <a:rPr lang="en-GB" dirty="0"/>
              <a:t>PC username and password. (required on iPad if it requests you to input Proxy server update)</a:t>
            </a:r>
          </a:p>
          <a:p>
            <a:r>
              <a:rPr lang="en-GB" dirty="0"/>
              <a:t>iPad software updates.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FAEAB-2997-6D4B-AD47-F5B305BE42D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602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/>
              <a:t>All reminders are emailed to pupils regularly along with the home use agreement</a:t>
            </a:r>
          </a:p>
          <a:p>
            <a:r>
              <a:rPr lang="en-GB" dirty="0"/>
              <a:t>Can you have an agreed routine with your child about when it is charged and do not let them keep their iPad in their room at night.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FAEAB-2997-6D4B-AD47-F5B305BE42D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04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753048"/>
            <a:ext cx="5048251" cy="613536"/>
          </a:xfrm>
        </p:spPr>
        <p:txBody>
          <a:bodyPr/>
          <a:lstStyle/>
          <a:p>
            <a:r>
              <a:rPr lang="en-GB" dirty="0"/>
              <a:t>Digital learning is here to stay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FAEAB-2997-6D4B-AD47-F5B305BE42D4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2210629"/>
              </p:ext>
            </p:extLst>
          </p:nvPr>
        </p:nvGraphicFramePr>
        <p:xfrm>
          <a:off x="571500" y="1733550"/>
          <a:ext cx="8115300" cy="4381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93972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Digital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/>
              <a:t>Changes made to classrooms due to Covid-19.</a:t>
            </a:r>
          </a:p>
          <a:p>
            <a:pPr lvl="1"/>
            <a:r>
              <a:rPr lang="en-GB" dirty="0"/>
              <a:t>Social Distancing in class.</a:t>
            </a:r>
          </a:p>
          <a:p>
            <a:pPr lvl="1"/>
            <a:r>
              <a:rPr lang="en-GB" dirty="0"/>
              <a:t>Collecting in work from pupils.</a:t>
            </a:r>
          </a:p>
          <a:p>
            <a:pPr lvl="1"/>
            <a:r>
              <a:rPr lang="en-GB" dirty="0"/>
              <a:t>Pupils self isolating at home.</a:t>
            </a:r>
          </a:p>
          <a:p>
            <a:pPr lvl="1"/>
            <a:endParaRPr lang="en-GB" dirty="0"/>
          </a:p>
          <a:p>
            <a:r>
              <a:rPr lang="en-GB" dirty="0"/>
              <a:t>Digital Learning is a tool that we are using to support and enhance the learning experience with our students.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FAEAB-2997-6D4B-AD47-F5B305BE42D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507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</a:t>
            </a:r>
            <a:r>
              <a:rPr lang="en-GB" dirty="0" err="1"/>
              <a:t>Showbie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81" y="1366584"/>
            <a:ext cx="8229600" cy="4989766"/>
          </a:xfrm>
        </p:spPr>
        <p:txBody>
          <a:bodyPr>
            <a:normAutofit/>
          </a:bodyPr>
          <a:lstStyle/>
          <a:p>
            <a:r>
              <a:rPr lang="en-GB" dirty="0"/>
              <a:t>Used with S1-2 Pupils</a:t>
            </a:r>
          </a:p>
          <a:p>
            <a:pPr lvl="1"/>
            <a:r>
              <a:rPr lang="en-GB" dirty="0"/>
              <a:t>All teachers are using this platform with their S1/2 classes. </a:t>
            </a:r>
          </a:p>
          <a:p>
            <a:pPr lvl="1"/>
            <a:r>
              <a:rPr lang="en-GB" dirty="0"/>
              <a:t>We are working to standardise our school approach.</a:t>
            </a:r>
          </a:p>
          <a:p>
            <a:pPr lvl="1"/>
            <a:r>
              <a:rPr lang="en-GB" dirty="0"/>
              <a:t>Platform allows:</a:t>
            </a:r>
          </a:p>
          <a:p>
            <a:pPr lvl="2"/>
            <a:r>
              <a:rPr lang="en-GB" dirty="0"/>
              <a:t>Allows class discussions that everyone can see.</a:t>
            </a:r>
          </a:p>
          <a:p>
            <a:pPr lvl="2"/>
            <a:r>
              <a:rPr lang="en-GB" dirty="0"/>
              <a:t>Instructions from teacher can be read back to pupils</a:t>
            </a:r>
          </a:p>
          <a:p>
            <a:pPr lvl="2"/>
            <a:r>
              <a:rPr lang="en-GB" dirty="0"/>
              <a:t>Verbal feedback can be issued to pupils.</a:t>
            </a:r>
          </a:p>
          <a:p>
            <a:pPr lvl="2"/>
            <a:r>
              <a:rPr lang="en-GB" dirty="0"/>
              <a:t>Staff can share their screen.</a:t>
            </a:r>
          </a:p>
          <a:p>
            <a:pPr lvl="2"/>
            <a:r>
              <a:rPr lang="en-GB" dirty="0"/>
              <a:t>Pupils can upload hand written work.</a:t>
            </a:r>
          </a:p>
          <a:p>
            <a:pPr lvl="2"/>
            <a:endParaRPr lang="en-GB" dirty="0"/>
          </a:p>
          <a:p>
            <a:pPr marL="914400" lvl="2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FAEAB-2997-6D4B-AD47-F5B305BE42D4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C1E8E3-1710-4D14-B91E-0AF11D58348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888" t="31647" r="75453" b="54859"/>
          <a:stretch/>
        </p:blipFill>
        <p:spPr>
          <a:xfrm>
            <a:off x="6433851" y="4393298"/>
            <a:ext cx="1854505" cy="187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959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</a:t>
            </a:r>
            <a:r>
              <a:rPr lang="en-GB" dirty="0" err="1"/>
              <a:t>Showbie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81" y="1366584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/>
              <a:t>Time for an example.</a:t>
            </a:r>
          </a:p>
          <a:p>
            <a:pPr lvl="2"/>
            <a:endParaRPr lang="en-GB" dirty="0"/>
          </a:p>
          <a:p>
            <a:pPr marL="914400" lvl="2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FAEAB-2997-6D4B-AD47-F5B305BE42D4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C1E8E3-1710-4D14-B91E-0AF11D58348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888" t="31647" r="75453" b="54859"/>
          <a:stretch/>
        </p:blipFill>
        <p:spPr>
          <a:xfrm>
            <a:off x="2728172" y="2104645"/>
            <a:ext cx="3533417" cy="357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185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Microsoft Teams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81" y="1366584"/>
            <a:ext cx="8229600" cy="498976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Used with S3 pupils.</a:t>
            </a:r>
          </a:p>
          <a:p>
            <a:r>
              <a:rPr lang="en-GB" dirty="0"/>
              <a:t>S1/2 pupils have whole school year group teams.</a:t>
            </a:r>
          </a:p>
          <a:p>
            <a:pPr lvl="1"/>
            <a:r>
              <a:rPr lang="en-GB" dirty="0"/>
              <a:t>All teachers are using this platform with their S3 classes. </a:t>
            </a:r>
          </a:p>
          <a:p>
            <a:pPr lvl="1"/>
            <a:r>
              <a:rPr lang="en-GB" dirty="0"/>
              <a:t>Platform allows:</a:t>
            </a:r>
          </a:p>
          <a:p>
            <a:pPr lvl="2"/>
            <a:r>
              <a:rPr lang="en-GB" dirty="0"/>
              <a:t>Upload materials and work,</a:t>
            </a:r>
          </a:p>
          <a:p>
            <a:pPr lvl="2"/>
            <a:r>
              <a:rPr lang="en-GB" dirty="0"/>
              <a:t>Allows class discussions that everyone can see.</a:t>
            </a:r>
          </a:p>
          <a:p>
            <a:pPr lvl="2"/>
            <a:r>
              <a:rPr lang="en-GB" dirty="0"/>
              <a:t>Pupils can upload hand written work.</a:t>
            </a:r>
          </a:p>
          <a:p>
            <a:pPr lvl="2"/>
            <a:r>
              <a:rPr lang="en-GB" dirty="0"/>
              <a:t>Assignments issued to pupils.</a:t>
            </a:r>
          </a:p>
          <a:p>
            <a:pPr lvl="2"/>
            <a:r>
              <a:rPr lang="en-GB" dirty="0"/>
              <a:t>Immersive reader supports pupils in Word documents.</a:t>
            </a:r>
          </a:p>
          <a:p>
            <a:pPr lvl="2"/>
            <a:r>
              <a:rPr lang="en-GB" dirty="0"/>
              <a:t>Pupils can upload hand written work.</a:t>
            </a:r>
          </a:p>
          <a:p>
            <a:pPr lvl="2"/>
            <a:r>
              <a:rPr lang="en-GB" dirty="0"/>
              <a:t>Use of One Note Classroom</a:t>
            </a:r>
          </a:p>
          <a:p>
            <a:pPr lvl="2"/>
            <a:endParaRPr lang="en-GB" dirty="0"/>
          </a:p>
          <a:p>
            <a:pPr marL="914400" lvl="2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FAEAB-2997-6D4B-AD47-F5B305BE42D4}" type="slidenum">
              <a:rPr lang="en-US" smtClean="0"/>
              <a:t>9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25742D-B539-499B-B3F0-EF80C7950EC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1" t="17030" r="15323" b="14434"/>
          <a:stretch/>
        </p:blipFill>
        <p:spPr>
          <a:xfrm>
            <a:off x="7182997" y="3329849"/>
            <a:ext cx="1833465" cy="1770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203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15605</TotalTime>
  <Words>473</Words>
  <Application>Microsoft Office PowerPoint</Application>
  <PresentationFormat>On-screen Show (4:3)</PresentationFormat>
  <Paragraphs>100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   Shawlands Academy  S1-S3 Digital Literacy  Parents evening      </vt:lpstr>
      <vt:lpstr>Welcome</vt:lpstr>
      <vt:lpstr>Student expectations</vt:lpstr>
      <vt:lpstr>Student expectations</vt:lpstr>
      <vt:lpstr>Digital learning is here to stay</vt:lpstr>
      <vt:lpstr>Digital learning</vt:lpstr>
      <vt:lpstr>Using Showbie</vt:lpstr>
      <vt:lpstr>Using Showbie</vt:lpstr>
      <vt:lpstr>Using Microsoft Teams</vt:lpstr>
      <vt:lpstr>Introducing</vt:lpstr>
      <vt:lpstr>Using Showbie</vt:lpstr>
    </vt:vector>
  </TitlesOfParts>
  <Company>GCC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McGowan</dc:creator>
  <cp:lastModifiedBy>DMacBride</cp:lastModifiedBy>
  <cp:revision>1834</cp:revision>
  <cp:lastPrinted>2018-04-16T15:06:23Z</cp:lastPrinted>
  <dcterms:created xsi:type="dcterms:W3CDTF">2015-08-20T10:36:09Z</dcterms:created>
  <dcterms:modified xsi:type="dcterms:W3CDTF">2020-12-18T15:57:24Z</dcterms:modified>
</cp:coreProperties>
</file>