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3" r:id="rId2"/>
    <p:sldId id="256" r:id="rId3"/>
    <p:sldId id="258" r:id="rId4"/>
    <p:sldId id="259" r:id="rId5"/>
    <p:sldId id="260" r:id="rId6"/>
    <p:sldId id="276" r:id="rId7"/>
    <p:sldId id="277" r:id="rId8"/>
    <p:sldId id="278" r:id="rId9"/>
    <p:sldId id="279" r:id="rId10"/>
    <p:sldId id="261" r:id="rId11"/>
    <p:sldId id="304" r:id="rId12"/>
    <p:sldId id="262" r:id="rId13"/>
    <p:sldId id="287" r:id="rId14"/>
    <p:sldId id="280" r:id="rId15"/>
    <p:sldId id="283" r:id="rId16"/>
    <p:sldId id="281" r:id="rId17"/>
    <p:sldId id="282" r:id="rId18"/>
    <p:sldId id="284" r:id="rId19"/>
    <p:sldId id="286" r:id="rId20"/>
    <p:sldId id="263" r:id="rId21"/>
    <p:sldId id="288" r:id="rId22"/>
    <p:sldId id="264" r:id="rId23"/>
    <p:sldId id="289" r:id="rId24"/>
    <p:sldId id="302" r:id="rId25"/>
    <p:sldId id="294" r:id="rId26"/>
    <p:sldId id="267" r:id="rId27"/>
    <p:sldId id="295" r:id="rId28"/>
    <p:sldId id="296" r:id="rId29"/>
    <p:sldId id="297" r:id="rId30"/>
    <p:sldId id="298" r:id="rId31"/>
    <p:sldId id="299" r:id="rId32"/>
    <p:sldId id="268" r:id="rId33"/>
    <p:sldId id="269" r:id="rId34"/>
    <p:sldId id="300" r:id="rId35"/>
    <p:sldId id="270" r:id="rId36"/>
    <p:sldId id="271" r:id="rId37"/>
    <p:sldId id="301" r:id="rId38"/>
    <p:sldId id="303" r:id="rId39"/>
    <p:sldId id="27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61E1"/>
    <a:srgbClr val="D6A4E4"/>
    <a:srgbClr val="FD2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48" y="110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11/8/2019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6000" dirty="0"/>
              <a:t>S2 English</a:t>
            </a:r>
          </a:p>
        </p:txBody>
      </p:sp>
      <p:sp>
        <p:nvSpPr>
          <p:cNvPr id="5" name="Subtitle 4"/>
          <p:cNvSpPr>
            <a:spLocks noGrp="1"/>
          </p:cNvSpPr>
          <p:nvPr>
            <p:ph type="subTitle" idx="1"/>
          </p:nvPr>
        </p:nvSpPr>
        <p:spPr/>
        <p:txBody>
          <a:bodyPr>
            <a:normAutofit/>
          </a:bodyPr>
          <a:lstStyle/>
          <a:p>
            <a:r>
              <a:rPr lang="en-GB" sz="1800" dirty="0"/>
              <a:t>Miss McDonald</a:t>
            </a:r>
          </a:p>
        </p:txBody>
      </p:sp>
    </p:spTree>
    <p:extLst>
      <p:ext uri="{BB962C8B-B14F-4D97-AF65-F5344CB8AC3E}">
        <p14:creationId xmlns:p14="http://schemas.microsoft.com/office/powerpoint/2010/main" val="2776111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024744" cy="1143000"/>
          </a:xfrm>
        </p:spPr>
        <p:txBody>
          <a:bodyPr/>
          <a:lstStyle/>
          <a:p>
            <a:r>
              <a:rPr lang="en-GB" sz="4400" dirty="0"/>
              <a:t>Paired task </a:t>
            </a:r>
          </a:p>
        </p:txBody>
      </p:sp>
      <p:sp>
        <p:nvSpPr>
          <p:cNvPr id="3" name="Content Placeholder 2"/>
          <p:cNvSpPr>
            <a:spLocks noGrp="1"/>
          </p:cNvSpPr>
          <p:nvPr>
            <p:ph idx="1"/>
          </p:nvPr>
        </p:nvSpPr>
        <p:spPr>
          <a:xfrm>
            <a:off x="228600" y="1066800"/>
            <a:ext cx="8534400" cy="4953000"/>
          </a:xfrm>
        </p:spPr>
        <p:txBody>
          <a:bodyPr>
            <a:normAutofit/>
          </a:bodyPr>
          <a:lstStyle/>
          <a:p>
            <a:pPr marL="742950" indent="-742950">
              <a:buFont typeface="+mj-lt"/>
              <a:buAutoNum type="arabicPeriod"/>
            </a:pPr>
            <a:r>
              <a:rPr lang="en-GB" sz="3600" b="0" dirty="0"/>
              <a:t>Which of these two passages is better?</a:t>
            </a:r>
          </a:p>
          <a:p>
            <a:pPr marL="742950" indent="-742950">
              <a:buFont typeface="+mj-lt"/>
              <a:buAutoNum type="arabicPeriod"/>
            </a:pPr>
            <a:r>
              <a:rPr lang="en-GB" sz="3600" b="0" dirty="0"/>
              <a:t>Why do you think this?</a:t>
            </a:r>
          </a:p>
          <a:p>
            <a:pPr marL="742950" indent="-742950">
              <a:buFont typeface="+mj-lt"/>
              <a:buAutoNum type="arabicPeriod"/>
            </a:pPr>
            <a:r>
              <a:rPr lang="en-GB" sz="3600" b="0" dirty="0"/>
              <a:t>In Passage 2, where do we see the writer reflecting on their experiences?</a:t>
            </a:r>
          </a:p>
          <a:p>
            <a:pPr marL="742950" indent="-742950">
              <a:buFont typeface="+mj-lt"/>
              <a:buAutoNum type="arabicPeriod"/>
            </a:pPr>
            <a:r>
              <a:rPr lang="en-GB" sz="3600" b="0" dirty="0"/>
              <a:t>Write down the words and phrases which show this reflection.</a:t>
            </a:r>
          </a:p>
          <a:p>
            <a:endParaRPr lang="en-GB" dirty="0"/>
          </a:p>
          <a:p>
            <a:pPr marL="68580" indent="0">
              <a:buNone/>
            </a:pPr>
            <a:endParaRPr lang="en-GB" dirty="0"/>
          </a:p>
        </p:txBody>
      </p:sp>
    </p:spTree>
    <p:extLst>
      <p:ext uri="{BB962C8B-B14F-4D97-AF65-F5344CB8AC3E}">
        <p14:creationId xmlns:p14="http://schemas.microsoft.com/office/powerpoint/2010/main" val="348251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WE WRITE OUR PERSONAL ESSAYS WE NEED TO…</a:t>
            </a:r>
            <a:endParaRPr lang="en-GB" dirty="0"/>
          </a:p>
        </p:txBody>
      </p:sp>
      <p:sp>
        <p:nvSpPr>
          <p:cNvPr id="3" name="Content Placeholder 2"/>
          <p:cNvSpPr>
            <a:spLocks noGrp="1"/>
          </p:cNvSpPr>
          <p:nvPr>
            <p:ph idx="1"/>
          </p:nvPr>
        </p:nvSpPr>
        <p:spPr>
          <a:xfrm>
            <a:off x="822960" y="1371600"/>
            <a:ext cx="7520940" cy="3308877"/>
          </a:xfrm>
        </p:spPr>
        <p:txBody>
          <a:bodyPr/>
          <a:lstStyle/>
          <a:p>
            <a:pPr>
              <a:buFont typeface="Arial" panose="020B0604020202020204" pitchFamily="34" charset="0"/>
              <a:buChar char="•"/>
            </a:pPr>
            <a:r>
              <a:rPr lang="en-GB" sz="2400" dirty="0" smtClean="0"/>
              <a:t>Use descriptive language (talk about what we see, hear, smell, touch and taste)</a:t>
            </a:r>
          </a:p>
          <a:p>
            <a:pPr>
              <a:buFont typeface="Arial" panose="020B0604020202020204" pitchFamily="34" charset="0"/>
              <a:buChar char="•"/>
            </a:pPr>
            <a:r>
              <a:rPr lang="en-GB" sz="2400" dirty="0" smtClean="0"/>
              <a:t>Use imagery to help paint a picture in our reader’s mind (metaphors, similes, personification)</a:t>
            </a:r>
          </a:p>
          <a:p>
            <a:pPr>
              <a:buFont typeface="Arial" panose="020B0604020202020204" pitchFamily="34" charset="0"/>
              <a:buChar char="•"/>
            </a:pPr>
            <a:r>
              <a:rPr lang="en-GB" sz="2400" dirty="0" smtClean="0"/>
              <a:t>Discuss our thoughts and feelings in detail</a:t>
            </a:r>
          </a:p>
          <a:p>
            <a:pPr>
              <a:buFont typeface="Arial" panose="020B0604020202020204" pitchFamily="34" charset="0"/>
              <a:buChar char="•"/>
            </a:pPr>
            <a:r>
              <a:rPr lang="en-GB" sz="2400" dirty="0" smtClean="0"/>
              <a:t>Show our personality in our writing</a:t>
            </a:r>
          </a:p>
          <a:p>
            <a:pPr>
              <a:buFont typeface="Arial" panose="020B0604020202020204" pitchFamily="34" charset="0"/>
              <a:buChar char="•"/>
            </a:pPr>
            <a:r>
              <a:rPr lang="en-GB" sz="2400" dirty="0" smtClean="0"/>
              <a:t>Reflect on our experiences</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3190461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024744" cy="1143000"/>
          </a:xfrm>
        </p:spPr>
        <p:txBody>
          <a:bodyPr/>
          <a:lstStyle/>
          <a:p>
            <a:r>
              <a:rPr lang="en-GB" sz="4000" dirty="0"/>
              <a:t>A Good Start</a:t>
            </a:r>
          </a:p>
        </p:txBody>
      </p:sp>
      <p:sp>
        <p:nvSpPr>
          <p:cNvPr id="3" name="Content Placeholder 2"/>
          <p:cNvSpPr>
            <a:spLocks noGrp="1"/>
          </p:cNvSpPr>
          <p:nvPr>
            <p:ph idx="1"/>
          </p:nvPr>
        </p:nvSpPr>
        <p:spPr>
          <a:xfrm>
            <a:off x="228600" y="1219200"/>
            <a:ext cx="8534400" cy="4876800"/>
          </a:xfrm>
        </p:spPr>
        <p:txBody>
          <a:bodyPr>
            <a:noAutofit/>
          </a:bodyPr>
          <a:lstStyle/>
          <a:p>
            <a:pPr marL="457200" indent="-457200">
              <a:buFont typeface="Arial" panose="020B0604020202020204" pitchFamily="34" charset="0"/>
              <a:buChar char="•"/>
            </a:pPr>
            <a:r>
              <a:rPr lang="en-GB" sz="3200" b="0" dirty="0"/>
              <a:t>Getting your essay off to a strong start is vital. </a:t>
            </a:r>
          </a:p>
          <a:p>
            <a:pPr marL="457200" indent="-457200">
              <a:buFont typeface="Arial" panose="020B0604020202020204" pitchFamily="34" charset="0"/>
              <a:buChar char="•"/>
            </a:pPr>
            <a:r>
              <a:rPr lang="en-GB" sz="3200" b="0" dirty="0"/>
              <a:t>The beginning of an essay is important because it sets the tone and hooks the reader in.</a:t>
            </a:r>
          </a:p>
          <a:p>
            <a:pPr marL="457200" indent="-457200">
              <a:buFont typeface="Arial" panose="020B0604020202020204" pitchFamily="34" charset="0"/>
              <a:buChar char="•"/>
            </a:pPr>
            <a:r>
              <a:rPr lang="en-GB" sz="3200" b="0" dirty="0"/>
              <a:t>We are now going to look at the opening of a piece of non-fiction work and discuss it.</a:t>
            </a:r>
          </a:p>
        </p:txBody>
      </p:sp>
    </p:spTree>
    <p:extLst>
      <p:ext uri="{BB962C8B-B14F-4D97-AF65-F5344CB8AC3E}">
        <p14:creationId xmlns:p14="http://schemas.microsoft.com/office/powerpoint/2010/main" val="351187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4876800"/>
          </a:xfrm>
        </p:spPr>
        <p:txBody>
          <a:bodyPr>
            <a:noAutofit/>
          </a:bodyPr>
          <a:lstStyle/>
          <a:p>
            <a:pPr marL="0" indent="0" algn="just"/>
            <a:r>
              <a:rPr lang="en-GB" sz="2800" b="0" dirty="0"/>
              <a:t>An experience I will always remember is when me, my mum, my dad and my little brother all went on holiday to Mallorca. I had never been so excited in my life. When we got to the airport I was really excited. I had never been on a plane before and couldn’t wait to take off. We had to wait for ages in the departure lounge and it was really boring. Finally they announced our flight and we all got on the plane. I was really excited but I was also nervous as I had never flown before and didn’t know what to expect. </a:t>
            </a:r>
          </a:p>
        </p:txBody>
      </p:sp>
    </p:spTree>
    <p:extLst>
      <p:ext uri="{BB962C8B-B14F-4D97-AF65-F5344CB8AC3E}">
        <p14:creationId xmlns:p14="http://schemas.microsoft.com/office/powerpoint/2010/main" val="246688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024744" cy="1143000"/>
          </a:xfrm>
        </p:spPr>
        <p:txBody>
          <a:bodyPr/>
          <a:lstStyle/>
          <a:p>
            <a:r>
              <a:rPr lang="en-GB" sz="4000" dirty="0"/>
              <a:t>A Good Start</a:t>
            </a:r>
          </a:p>
        </p:txBody>
      </p:sp>
      <p:sp>
        <p:nvSpPr>
          <p:cNvPr id="3" name="Content Placeholder 2"/>
          <p:cNvSpPr>
            <a:spLocks noGrp="1"/>
          </p:cNvSpPr>
          <p:nvPr>
            <p:ph idx="1"/>
          </p:nvPr>
        </p:nvSpPr>
        <p:spPr>
          <a:xfrm>
            <a:off x="228600" y="1219200"/>
            <a:ext cx="8382000" cy="4876800"/>
          </a:xfrm>
        </p:spPr>
        <p:txBody>
          <a:bodyPr>
            <a:noAutofit/>
          </a:bodyPr>
          <a:lstStyle/>
          <a:p>
            <a:pPr marL="457200" indent="-457200">
              <a:buFont typeface="Arial" panose="020B0604020202020204" pitchFamily="34" charset="0"/>
              <a:buChar char="•"/>
            </a:pPr>
            <a:r>
              <a:rPr lang="en-GB" sz="2600" b="0" dirty="0"/>
              <a:t>A </a:t>
            </a:r>
            <a:r>
              <a:rPr lang="en-GB" sz="2600" dirty="0"/>
              <a:t>common mistake </a:t>
            </a:r>
            <a:r>
              <a:rPr lang="en-GB" sz="2600" b="0" dirty="0"/>
              <a:t>when writing a personal piece is to start with a narrative introduction, as we have seen. </a:t>
            </a:r>
          </a:p>
          <a:p>
            <a:pPr marL="457200" indent="-457200">
              <a:buFont typeface="Arial" panose="020B0604020202020204" pitchFamily="34" charset="0"/>
              <a:buChar char="•"/>
            </a:pPr>
            <a:r>
              <a:rPr lang="en-GB" sz="2600" b="0" dirty="0"/>
              <a:t>So, how can you make your essay stand out and make your reader want to keep reading to find out what happens next? </a:t>
            </a:r>
          </a:p>
          <a:p>
            <a:pPr marL="457200" indent="-457200">
              <a:buFont typeface="Arial" panose="020B0604020202020204" pitchFamily="34" charset="0"/>
              <a:buChar char="•"/>
            </a:pPr>
            <a:r>
              <a:rPr lang="en-GB" sz="2600" b="0" dirty="0"/>
              <a:t>There are several techniques you could consider, such as opening with a </a:t>
            </a:r>
            <a:r>
              <a:rPr lang="en-GB" sz="2600" dirty="0"/>
              <a:t>flashback</a:t>
            </a:r>
            <a:r>
              <a:rPr lang="en-GB" sz="2600" b="0" dirty="0"/>
              <a:t>, a </a:t>
            </a:r>
            <a:r>
              <a:rPr lang="en-GB" sz="2600" dirty="0"/>
              <a:t>question</a:t>
            </a:r>
            <a:r>
              <a:rPr lang="en-GB" sz="2600" b="0" dirty="0"/>
              <a:t>, or </a:t>
            </a:r>
            <a:r>
              <a:rPr lang="en-GB" sz="2600" dirty="0"/>
              <a:t>dialogue</a:t>
            </a:r>
            <a:r>
              <a:rPr lang="en-GB" sz="2600" b="0" dirty="0"/>
              <a:t>, but most importantly you must focus on </a:t>
            </a:r>
            <a:r>
              <a:rPr lang="en-GB" sz="2600" dirty="0"/>
              <a:t>capturing the attention</a:t>
            </a:r>
            <a:r>
              <a:rPr lang="en-GB" sz="2600" b="0" dirty="0"/>
              <a:t> of your reader. </a:t>
            </a:r>
          </a:p>
        </p:txBody>
      </p:sp>
    </p:spTree>
    <p:extLst>
      <p:ext uri="{BB962C8B-B14F-4D97-AF65-F5344CB8AC3E}">
        <p14:creationId xmlns:p14="http://schemas.microsoft.com/office/powerpoint/2010/main" val="220378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371600"/>
            <a:ext cx="7520940" cy="3308877"/>
          </a:xfrm>
        </p:spPr>
        <p:txBody>
          <a:bodyPr>
            <a:normAutofit lnSpcReduction="10000"/>
          </a:bodyPr>
          <a:lstStyle/>
          <a:p>
            <a:pPr algn="ctr"/>
            <a:r>
              <a:rPr lang="en-GB" sz="3200" b="0" i="1" dirty="0"/>
              <a:t>A few months ago after my twenty-first</a:t>
            </a:r>
          </a:p>
          <a:p>
            <a:pPr algn="ctr"/>
            <a:r>
              <a:rPr lang="en-GB" sz="3200" b="0" i="1" dirty="0"/>
              <a:t>birthday, a stranger called to give me the</a:t>
            </a:r>
          </a:p>
          <a:p>
            <a:pPr algn="ctr"/>
            <a:r>
              <a:rPr lang="en-GB" sz="3200" b="0" i="1" dirty="0"/>
              <a:t>news.</a:t>
            </a:r>
          </a:p>
          <a:p>
            <a:pPr algn="ctr"/>
            <a:r>
              <a:rPr lang="en-GB" sz="3200" dirty="0"/>
              <a:t/>
            </a:r>
            <a:br>
              <a:rPr lang="en-GB" sz="3200" dirty="0"/>
            </a:br>
            <a:endParaRPr lang="en-GB" sz="3200" dirty="0"/>
          </a:p>
          <a:p>
            <a:pPr algn="ctr"/>
            <a:r>
              <a:rPr lang="en-GB" sz="3200" dirty="0"/>
              <a:t>‘Dreams from My Father’, Barack Obama</a:t>
            </a:r>
          </a:p>
        </p:txBody>
      </p:sp>
    </p:spTree>
    <p:extLst>
      <p:ext uri="{BB962C8B-B14F-4D97-AF65-F5344CB8AC3E}">
        <p14:creationId xmlns:p14="http://schemas.microsoft.com/office/powerpoint/2010/main" val="399338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GB" sz="3200" b="0" i="1" dirty="0"/>
              <a:t>As the corpse went past the flies left the </a:t>
            </a:r>
          </a:p>
          <a:p>
            <a:pPr algn="ctr"/>
            <a:r>
              <a:rPr lang="en-GB" sz="3200" b="0" i="1" dirty="0"/>
              <a:t>restaurant table in a cloud and </a:t>
            </a:r>
          </a:p>
          <a:p>
            <a:pPr algn="ctr"/>
            <a:r>
              <a:rPr lang="en-GB" sz="3200" b="0" i="1" dirty="0"/>
              <a:t>rushed after it, but they came back a few</a:t>
            </a:r>
          </a:p>
          <a:p>
            <a:pPr algn="ctr"/>
            <a:r>
              <a:rPr lang="en-GB" sz="3200" b="0" i="1" dirty="0"/>
              <a:t>minutes later. </a:t>
            </a:r>
          </a:p>
          <a:p>
            <a:pPr algn="ctr"/>
            <a:endParaRPr lang="en-GB" sz="3200" b="0" i="1" dirty="0"/>
          </a:p>
          <a:p>
            <a:pPr algn="ctr"/>
            <a:r>
              <a:rPr lang="en-GB" sz="3200" dirty="0"/>
              <a:t>‘Marrakech’, George Orwell</a:t>
            </a:r>
          </a:p>
        </p:txBody>
      </p:sp>
    </p:spTree>
    <p:extLst>
      <p:ext uri="{BB962C8B-B14F-4D97-AF65-F5344CB8AC3E}">
        <p14:creationId xmlns:p14="http://schemas.microsoft.com/office/powerpoint/2010/main" val="329099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371600"/>
            <a:ext cx="7520940" cy="3308877"/>
          </a:xfrm>
        </p:spPr>
        <p:txBody>
          <a:bodyPr>
            <a:normAutofit/>
          </a:bodyPr>
          <a:lstStyle/>
          <a:p>
            <a:pPr algn="ctr"/>
            <a:r>
              <a:rPr lang="en-GB" sz="3200" b="0" i="1" dirty="0"/>
              <a:t>My sharpest memory is of a single instant</a:t>
            </a:r>
          </a:p>
          <a:p>
            <a:pPr algn="ctr"/>
            <a:r>
              <a:rPr lang="en-GB" sz="3200" b="0" i="1" dirty="0"/>
              <a:t>surrounded by dark.</a:t>
            </a:r>
            <a:endParaRPr lang="en-GB" sz="3200" dirty="0"/>
          </a:p>
          <a:p>
            <a:pPr algn="ctr"/>
            <a:endParaRPr lang="en-GB" sz="3200" dirty="0"/>
          </a:p>
          <a:p>
            <a:pPr algn="ctr"/>
            <a:endParaRPr lang="en-GB" sz="3200" dirty="0"/>
          </a:p>
          <a:p>
            <a:pPr algn="ctr"/>
            <a:r>
              <a:rPr lang="en-GB" sz="3200" dirty="0"/>
              <a:t>‘The Liars’ Club’, Mary Karr</a:t>
            </a:r>
          </a:p>
        </p:txBody>
      </p:sp>
    </p:spTree>
    <p:extLst>
      <p:ext uri="{BB962C8B-B14F-4D97-AF65-F5344CB8AC3E}">
        <p14:creationId xmlns:p14="http://schemas.microsoft.com/office/powerpoint/2010/main" val="91679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371600"/>
            <a:ext cx="7520940" cy="3308877"/>
          </a:xfrm>
        </p:spPr>
        <p:txBody>
          <a:bodyPr>
            <a:normAutofit/>
          </a:bodyPr>
          <a:lstStyle/>
          <a:p>
            <a:pPr algn="ctr"/>
            <a:r>
              <a:rPr lang="en-GB" sz="3200" b="0" i="1" dirty="0"/>
              <a:t>People ask, How did you get in there? </a:t>
            </a:r>
          </a:p>
          <a:p>
            <a:pPr algn="ctr"/>
            <a:r>
              <a:rPr lang="en-GB" sz="3200" b="0" i="1" dirty="0"/>
              <a:t>What they really want to know is if they are </a:t>
            </a:r>
          </a:p>
          <a:p>
            <a:pPr algn="ctr"/>
            <a:r>
              <a:rPr lang="en-GB" sz="3200" b="0" i="1" dirty="0"/>
              <a:t>likely to end up in there as well.</a:t>
            </a:r>
            <a:r>
              <a:rPr lang="en-GB" sz="3200" dirty="0"/>
              <a:t/>
            </a:r>
            <a:br>
              <a:rPr lang="en-GB" sz="3200" dirty="0"/>
            </a:br>
            <a:endParaRPr lang="en-GB" sz="3200" dirty="0"/>
          </a:p>
          <a:p>
            <a:pPr algn="ctr"/>
            <a:r>
              <a:rPr lang="en-GB" sz="3200" dirty="0"/>
              <a:t>‘Girl, Interrupted’, Susanna </a:t>
            </a:r>
            <a:r>
              <a:rPr lang="en-GB" sz="3200" dirty="0" err="1"/>
              <a:t>Kaysen</a:t>
            </a:r>
            <a:endParaRPr lang="en-GB" sz="3200" dirty="0"/>
          </a:p>
        </p:txBody>
      </p:sp>
    </p:spTree>
    <p:extLst>
      <p:ext uri="{BB962C8B-B14F-4D97-AF65-F5344CB8AC3E}">
        <p14:creationId xmlns:p14="http://schemas.microsoft.com/office/powerpoint/2010/main" val="377439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371600"/>
            <a:ext cx="7520940" cy="3308877"/>
          </a:xfrm>
        </p:spPr>
        <p:txBody>
          <a:bodyPr>
            <a:normAutofit lnSpcReduction="10000"/>
          </a:bodyPr>
          <a:lstStyle/>
          <a:p>
            <a:pPr algn="ctr"/>
            <a:r>
              <a:rPr lang="en-GB" sz="3200" b="0" i="1" dirty="0"/>
              <a:t>Ever since childhood, when I lived within</a:t>
            </a:r>
          </a:p>
          <a:p>
            <a:pPr algn="ctr"/>
            <a:r>
              <a:rPr lang="en-GB" sz="3200" b="0" i="1" dirty="0"/>
              <a:t>earshot of the Boston and Maine, I have</a:t>
            </a:r>
          </a:p>
          <a:p>
            <a:pPr algn="ctr"/>
            <a:r>
              <a:rPr lang="en-GB" sz="3200" b="0" i="1" dirty="0"/>
              <a:t>seldom heard a train go by and not wished </a:t>
            </a:r>
          </a:p>
          <a:p>
            <a:pPr algn="ctr"/>
            <a:r>
              <a:rPr lang="en-GB" sz="3200" b="0" i="1" dirty="0"/>
              <a:t>I was on it.</a:t>
            </a:r>
          </a:p>
          <a:p>
            <a:pPr algn="ctr"/>
            <a:endParaRPr lang="en-GB" sz="3200" b="0" dirty="0"/>
          </a:p>
          <a:p>
            <a:pPr algn="ctr"/>
            <a:r>
              <a:rPr lang="en-GB" sz="3200" dirty="0"/>
              <a:t>‘The Great Railway Bazaar’, Paul Theroux</a:t>
            </a:r>
          </a:p>
        </p:txBody>
      </p:sp>
    </p:spTree>
    <p:extLst>
      <p:ext uri="{BB962C8B-B14F-4D97-AF65-F5344CB8AC3E}">
        <p14:creationId xmlns:p14="http://schemas.microsoft.com/office/powerpoint/2010/main" val="231844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81000" y="1447800"/>
            <a:ext cx="8305800" cy="3810000"/>
          </a:xfrm>
        </p:spPr>
        <p:txBody>
          <a:bodyPr>
            <a:noAutofit/>
          </a:bodyPr>
          <a:lstStyle/>
          <a:p>
            <a:pPr algn="ctr"/>
            <a:r>
              <a:rPr lang="en-GB" sz="6600" dirty="0"/>
              <a:t>Personal Writing</a:t>
            </a:r>
            <a:br>
              <a:rPr lang="en-GB" sz="6600" dirty="0"/>
            </a:br>
            <a:r>
              <a:rPr lang="en-GB" dirty="0"/>
              <a:t>S2 English</a:t>
            </a:r>
            <a:r>
              <a:rPr lang="en-GB" dirty="0">
                <a:solidFill>
                  <a:srgbClr val="7030A0"/>
                </a:solidFill>
              </a:rPr>
              <a:t/>
            </a:r>
            <a:br>
              <a:rPr lang="en-GB" dirty="0">
                <a:solidFill>
                  <a:srgbClr val="7030A0"/>
                </a:solidFill>
              </a:rPr>
            </a:br>
            <a:endParaRPr lang="en-GB" sz="6600" dirty="0">
              <a:solidFill>
                <a:srgbClr val="7030A0"/>
              </a:solidFill>
            </a:endParaRPr>
          </a:p>
        </p:txBody>
      </p:sp>
    </p:spTree>
    <p:extLst>
      <p:ext uri="{BB962C8B-B14F-4D97-AF65-F5344CB8AC3E}">
        <p14:creationId xmlns:p14="http://schemas.microsoft.com/office/powerpoint/2010/main" val="2405553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024744" cy="1143000"/>
          </a:xfrm>
        </p:spPr>
        <p:txBody>
          <a:bodyPr/>
          <a:lstStyle/>
          <a:p>
            <a:r>
              <a:rPr lang="en-GB" sz="3600" dirty="0"/>
              <a:t>Individual task</a:t>
            </a:r>
          </a:p>
        </p:txBody>
      </p:sp>
      <p:sp>
        <p:nvSpPr>
          <p:cNvPr id="3" name="Content Placeholder 2"/>
          <p:cNvSpPr>
            <a:spLocks noGrp="1"/>
          </p:cNvSpPr>
          <p:nvPr>
            <p:ph idx="1"/>
          </p:nvPr>
        </p:nvSpPr>
        <p:spPr>
          <a:xfrm>
            <a:off x="457200" y="1600200"/>
            <a:ext cx="8229600" cy="5105400"/>
          </a:xfrm>
        </p:spPr>
        <p:txBody>
          <a:bodyPr>
            <a:normAutofit/>
          </a:bodyPr>
          <a:lstStyle/>
          <a:p>
            <a:pPr marL="457200" indent="-457200">
              <a:buFont typeface="Arial" panose="020B0604020202020204" pitchFamily="34" charset="0"/>
              <a:buChar char="•"/>
            </a:pPr>
            <a:r>
              <a:rPr lang="en-GB" sz="3600" b="0" dirty="0"/>
              <a:t>Write your own version of the first opening paragraph we looked at, using a more engaging method to open the essay.</a:t>
            </a:r>
          </a:p>
          <a:p>
            <a:endParaRPr lang="en-GB" dirty="0"/>
          </a:p>
        </p:txBody>
      </p:sp>
    </p:spTree>
    <p:extLst>
      <p:ext uri="{BB962C8B-B14F-4D97-AF65-F5344CB8AC3E}">
        <p14:creationId xmlns:p14="http://schemas.microsoft.com/office/powerpoint/2010/main" val="3462999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6019800"/>
          </a:xfrm>
        </p:spPr>
        <p:txBody>
          <a:bodyPr>
            <a:noAutofit/>
          </a:bodyPr>
          <a:lstStyle/>
          <a:p>
            <a:pPr marL="0" indent="0" algn="just"/>
            <a:r>
              <a:rPr lang="en-GB" sz="3200" b="0" dirty="0"/>
              <a:t>An experience I will always remember is when me, my mum, my dad and my little brother all went on holiday to Mallorca. I had never been so excited in my life. When we got to the airport I was really excited. I had never been on a plane before and couldn’t wait to take off. We had to wait for ages in the departure lounge and it was really boring. Finally they announced our flight and we all got on the plane. I was really excited but I was also nervous as I had never flown before and didn’t know what to expect. </a:t>
            </a:r>
          </a:p>
        </p:txBody>
      </p:sp>
    </p:spTree>
    <p:extLst>
      <p:ext uri="{BB962C8B-B14F-4D97-AF65-F5344CB8AC3E}">
        <p14:creationId xmlns:p14="http://schemas.microsoft.com/office/powerpoint/2010/main" val="267461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024744" cy="1143000"/>
          </a:xfrm>
        </p:spPr>
        <p:txBody>
          <a:bodyPr/>
          <a:lstStyle/>
          <a:p>
            <a:r>
              <a:rPr lang="en-GB" sz="3200" dirty="0"/>
              <a:t>Vocabulary and Word Choice</a:t>
            </a:r>
          </a:p>
        </p:txBody>
      </p:sp>
      <p:sp>
        <p:nvSpPr>
          <p:cNvPr id="3" name="Content Placeholder 2"/>
          <p:cNvSpPr>
            <a:spLocks noGrp="1"/>
          </p:cNvSpPr>
          <p:nvPr>
            <p:ph idx="1"/>
          </p:nvPr>
        </p:nvSpPr>
        <p:spPr>
          <a:xfrm>
            <a:off x="457200" y="1219200"/>
            <a:ext cx="8229600" cy="5638800"/>
          </a:xfrm>
        </p:spPr>
        <p:txBody>
          <a:bodyPr>
            <a:normAutofit/>
          </a:bodyPr>
          <a:lstStyle/>
          <a:p>
            <a:pPr marL="457200" indent="-457200">
              <a:buFont typeface="Arial" panose="020B0604020202020204" pitchFamily="34" charset="0"/>
              <a:buChar char="•"/>
            </a:pPr>
            <a:r>
              <a:rPr lang="en-GB" sz="2800" b="0" dirty="0"/>
              <a:t>To make your writing more appealing it is important to use a </a:t>
            </a:r>
            <a:r>
              <a:rPr lang="en-GB" sz="2800" dirty="0"/>
              <a:t>varied vocabulary  </a:t>
            </a:r>
            <a:r>
              <a:rPr lang="en-GB" sz="2800" b="0" dirty="0"/>
              <a:t>to help express yourself. </a:t>
            </a:r>
          </a:p>
          <a:p>
            <a:pPr marL="457200" indent="-457200">
              <a:buFont typeface="Arial" panose="020B0604020202020204" pitchFamily="34" charset="0"/>
              <a:buChar char="•"/>
            </a:pPr>
            <a:r>
              <a:rPr lang="en-GB" sz="2800" b="0" dirty="0"/>
              <a:t>Choose words which carry as much meaning as possible.  For example, instead of using “smile”, you could use “</a:t>
            </a:r>
            <a:r>
              <a:rPr lang="en-GB" sz="2800" b="0" i="1" dirty="0"/>
              <a:t>smirk</a:t>
            </a:r>
            <a:r>
              <a:rPr lang="en-GB" sz="2800" b="0" dirty="0"/>
              <a:t>”.</a:t>
            </a:r>
          </a:p>
          <a:p>
            <a:pPr marL="457200" indent="-457200">
              <a:buFont typeface="Arial" panose="020B0604020202020204" pitchFamily="34" charset="0"/>
              <a:buChar char="•"/>
            </a:pPr>
            <a:r>
              <a:rPr lang="en-GB" sz="2800" b="0" dirty="0"/>
              <a:t> What is the difference between these words in terms of what they </a:t>
            </a:r>
            <a:r>
              <a:rPr lang="en-GB" sz="2800" dirty="0"/>
              <a:t>suggest</a:t>
            </a:r>
            <a:r>
              <a:rPr lang="en-GB" sz="2800" b="0" dirty="0"/>
              <a:t>?</a:t>
            </a:r>
          </a:p>
          <a:p>
            <a:endParaRPr lang="en-GB" sz="1400" b="0" dirty="0"/>
          </a:p>
        </p:txBody>
      </p:sp>
    </p:spTree>
    <p:extLst>
      <p:ext uri="{BB962C8B-B14F-4D97-AF65-F5344CB8AC3E}">
        <p14:creationId xmlns:p14="http://schemas.microsoft.com/office/powerpoint/2010/main" val="32799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024744" cy="1143000"/>
          </a:xfrm>
        </p:spPr>
        <p:txBody>
          <a:bodyPr/>
          <a:lstStyle/>
          <a:p>
            <a:r>
              <a:rPr lang="en-GB" sz="3200" dirty="0"/>
              <a:t>Vocabulary and Word Choice</a:t>
            </a:r>
          </a:p>
        </p:txBody>
      </p:sp>
      <p:sp>
        <p:nvSpPr>
          <p:cNvPr id="3" name="Content Placeholder 2"/>
          <p:cNvSpPr>
            <a:spLocks noGrp="1"/>
          </p:cNvSpPr>
          <p:nvPr>
            <p:ph idx="1"/>
          </p:nvPr>
        </p:nvSpPr>
        <p:spPr>
          <a:xfrm>
            <a:off x="457200" y="1219200"/>
            <a:ext cx="8229600" cy="5638800"/>
          </a:xfrm>
        </p:spPr>
        <p:txBody>
          <a:bodyPr>
            <a:normAutofit/>
          </a:bodyPr>
          <a:lstStyle/>
          <a:p>
            <a:pPr marL="457200" indent="-457200">
              <a:buFont typeface="Arial" panose="020B0604020202020204" pitchFamily="34" charset="0"/>
              <a:buChar char="•"/>
            </a:pPr>
            <a:r>
              <a:rPr lang="en-GB" sz="2800" b="0" dirty="0"/>
              <a:t>What does the word </a:t>
            </a:r>
            <a:r>
              <a:rPr lang="en-GB" sz="2800" dirty="0"/>
              <a:t>denotation </a:t>
            </a:r>
            <a:r>
              <a:rPr lang="en-GB" sz="2800" b="0" dirty="0"/>
              <a:t>mean?</a:t>
            </a:r>
          </a:p>
          <a:p>
            <a:pPr marL="457200" indent="-457200">
              <a:buFont typeface="Arial" panose="020B0604020202020204" pitchFamily="34" charset="0"/>
              <a:buChar char="•"/>
            </a:pPr>
            <a:endParaRPr lang="en-GB" sz="4000" b="0" dirty="0"/>
          </a:p>
          <a:p>
            <a:pPr marL="457200" indent="-457200">
              <a:buFont typeface="Arial" panose="020B0604020202020204" pitchFamily="34" charset="0"/>
              <a:buChar char="•"/>
            </a:pPr>
            <a:endParaRPr lang="en-GB" sz="2800" b="0" dirty="0"/>
          </a:p>
          <a:p>
            <a:pPr marL="457200" indent="-457200">
              <a:buFont typeface="Arial" panose="020B0604020202020204" pitchFamily="34" charset="0"/>
              <a:buChar char="•"/>
            </a:pPr>
            <a:r>
              <a:rPr lang="en-GB" sz="2800" b="0" dirty="0"/>
              <a:t>What does the word </a:t>
            </a:r>
            <a:r>
              <a:rPr lang="en-GB" sz="2800" dirty="0"/>
              <a:t>connotation </a:t>
            </a:r>
            <a:r>
              <a:rPr lang="en-GB" sz="2800" b="0" dirty="0"/>
              <a:t>mean?</a:t>
            </a:r>
          </a:p>
          <a:p>
            <a:endParaRPr lang="en-GB" sz="1400" b="0" dirty="0"/>
          </a:p>
        </p:txBody>
      </p:sp>
    </p:spTree>
    <p:extLst>
      <p:ext uri="{BB962C8B-B14F-4D97-AF65-F5344CB8AC3E}">
        <p14:creationId xmlns:p14="http://schemas.microsoft.com/office/powerpoint/2010/main" val="35431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024744" cy="1143000"/>
          </a:xfrm>
        </p:spPr>
        <p:txBody>
          <a:bodyPr/>
          <a:lstStyle/>
          <a:p>
            <a:r>
              <a:rPr lang="en-GB" sz="3200" dirty="0"/>
              <a:t>Vocabulary and Word Choice</a:t>
            </a:r>
          </a:p>
        </p:txBody>
      </p:sp>
      <p:sp>
        <p:nvSpPr>
          <p:cNvPr id="3" name="Content Placeholder 2"/>
          <p:cNvSpPr>
            <a:spLocks noGrp="1"/>
          </p:cNvSpPr>
          <p:nvPr>
            <p:ph idx="1"/>
          </p:nvPr>
        </p:nvSpPr>
        <p:spPr>
          <a:xfrm>
            <a:off x="457200" y="1219200"/>
            <a:ext cx="8229600" cy="5638800"/>
          </a:xfrm>
        </p:spPr>
        <p:txBody>
          <a:bodyPr>
            <a:normAutofit/>
          </a:bodyPr>
          <a:lstStyle/>
          <a:p>
            <a:pPr marL="457200" indent="-457200">
              <a:buFont typeface="Arial" panose="020B0604020202020204" pitchFamily="34" charset="0"/>
              <a:buChar char="•"/>
            </a:pPr>
            <a:r>
              <a:rPr lang="en-GB" sz="2800" b="0" dirty="0"/>
              <a:t>Write down the denotation and connotation of the following words: </a:t>
            </a:r>
          </a:p>
          <a:p>
            <a:pPr marL="973836" lvl="4" indent="-457200">
              <a:buFont typeface="Arial" panose="020B0604020202020204" pitchFamily="34" charset="0"/>
              <a:buChar char="•"/>
            </a:pPr>
            <a:r>
              <a:rPr lang="en-GB" sz="2800" dirty="0"/>
              <a:t>Emaciated</a:t>
            </a:r>
          </a:p>
          <a:p>
            <a:pPr marL="973836" lvl="4" indent="-457200">
              <a:buFont typeface="Arial" panose="020B0604020202020204" pitchFamily="34" charset="0"/>
              <a:buChar char="•"/>
            </a:pPr>
            <a:r>
              <a:rPr lang="en-GB" sz="2800" dirty="0"/>
              <a:t>Thrifty</a:t>
            </a:r>
          </a:p>
          <a:p>
            <a:pPr marL="973836" lvl="4" indent="-457200">
              <a:buFont typeface="Arial" panose="020B0604020202020204" pitchFamily="34" charset="0"/>
              <a:buChar char="•"/>
            </a:pPr>
            <a:r>
              <a:rPr lang="en-GB" sz="2800" dirty="0"/>
              <a:t>Sunshine</a:t>
            </a:r>
          </a:p>
          <a:p>
            <a:pPr marL="973836" lvl="4" indent="-457200">
              <a:buFont typeface="Arial" panose="020B0604020202020204" pitchFamily="34" charset="0"/>
              <a:buChar char="•"/>
            </a:pPr>
            <a:r>
              <a:rPr lang="en-GB" sz="2800" dirty="0"/>
              <a:t>Lazy</a:t>
            </a:r>
          </a:p>
          <a:p>
            <a:endParaRPr lang="en-GB" sz="1400" b="0" dirty="0"/>
          </a:p>
        </p:txBody>
      </p:sp>
    </p:spTree>
    <p:extLst>
      <p:ext uri="{BB962C8B-B14F-4D97-AF65-F5344CB8AC3E}">
        <p14:creationId xmlns:p14="http://schemas.microsoft.com/office/powerpoint/2010/main" val="2303005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024744" cy="1143000"/>
          </a:xfrm>
        </p:spPr>
        <p:txBody>
          <a:bodyPr/>
          <a:lstStyle/>
          <a:p>
            <a:r>
              <a:rPr lang="en-GB" sz="3200" dirty="0"/>
              <a:t>Vocabulary and Word Choice</a:t>
            </a:r>
          </a:p>
        </p:txBody>
      </p:sp>
      <p:sp>
        <p:nvSpPr>
          <p:cNvPr id="3" name="Content Placeholder 2"/>
          <p:cNvSpPr>
            <a:spLocks noGrp="1"/>
          </p:cNvSpPr>
          <p:nvPr>
            <p:ph idx="1"/>
          </p:nvPr>
        </p:nvSpPr>
        <p:spPr>
          <a:xfrm>
            <a:off x="457200" y="1219200"/>
            <a:ext cx="8229600" cy="5638800"/>
          </a:xfrm>
        </p:spPr>
        <p:txBody>
          <a:bodyPr>
            <a:normAutofit/>
          </a:bodyPr>
          <a:lstStyle/>
          <a:p>
            <a:r>
              <a:rPr lang="en-GB" sz="3600" dirty="0"/>
              <a:t>Vocabulary Grid</a:t>
            </a:r>
          </a:p>
          <a:p>
            <a:pPr>
              <a:buFont typeface="Arial" panose="020B0604020202020204" pitchFamily="34" charset="0"/>
              <a:buChar char="•"/>
            </a:pPr>
            <a:r>
              <a:rPr lang="en-GB" sz="2400" b="0" dirty="0"/>
              <a:t>Take a few minutes to chat with your partner about the vocabulary grid in front of you.</a:t>
            </a:r>
          </a:p>
          <a:p>
            <a:pPr>
              <a:buFont typeface="Arial" panose="020B0604020202020204" pitchFamily="34" charset="0"/>
              <a:buChar char="•"/>
            </a:pPr>
            <a:r>
              <a:rPr lang="en-GB" sz="2400" b="0" dirty="0"/>
              <a:t>Try to add as many words as you can think of into each section of the grid. </a:t>
            </a:r>
          </a:p>
          <a:p>
            <a:pPr>
              <a:buFont typeface="Arial" panose="020B0604020202020204" pitchFamily="34" charset="0"/>
              <a:buChar char="•"/>
            </a:pPr>
            <a:r>
              <a:rPr lang="en-GB" sz="2400" dirty="0"/>
              <a:t>Keep the grid in your English folder and each time you hear or see a good descriptive word you should add it to your grid. </a:t>
            </a:r>
            <a:endParaRPr lang="en-GB" sz="1800" dirty="0"/>
          </a:p>
          <a:p>
            <a:pPr>
              <a:buFont typeface="Arial" panose="020B0604020202020204" pitchFamily="34" charset="0"/>
              <a:buChar char="•"/>
            </a:pPr>
            <a:endParaRPr lang="en-GB" sz="1400" b="0" dirty="0"/>
          </a:p>
          <a:p>
            <a:pPr>
              <a:buFont typeface="Arial" panose="020B0604020202020204" pitchFamily="34" charset="0"/>
              <a:buChar char="•"/>
            </a:pPr>
            <a:endParaRPr lang="en-GB" sz="1400" b="0" dirty="0"/>
          </a:p>
        </p:txBody>
      </p:sp>
    </p:spTree>
    <p:extLst>
      <p:ext uri="{BB962C8B-B14F-4D97-AF65-F5344CB8AC3E}">
        <p14:creationId xmlns:p14="http://schemas.microsoft.com/office/powerpoint/2010/main" val="403813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81944" cy="1143000"/>
          </a:xfrm>
        </p:spPr>
        <p:txBody>
          <a:bodyPr/>
          <a:lstStyle/>
          <a:p>
            <a:r>
              <a:rPr lang="en-GB" sz="3600" dirty="0"/>
              <a:t>Figurative Language</a:t>
            </a:r>
          </a:p>
        </p:txBody>
      </p:sp>
      <p:sp>
        <p:nvSpPr>
          <p:cNvPr id="3" name="Content Placeholder 2"/>
          <p:cNvSpPr>
            <a:spLocks noGrp="1"/>
          </p:cNvSpPr>
          <p:nvPr>
            <p:ph idx="1"/>
          </p:nvPr>
        </p:nvSpPr>
        <p:spPr>
          <a:xfrm>
            <a:off x="304800" y="1295400"/>
            <a:ext cx="8610600" cy="4800600"/>
          </a:xfrm>
        </p:spPr>
        <p:txBody>
          <a:bodyPr>
            <a:noAutofit/>
          </a:bodyPr>
          <a:lstStyle/>
          <a:p>
            <a:pPr marL="525780" indent="-457200">
              <a:buFont typeface="Arial" panose="020B0604020202020204" pitchFamily="34" charset="0"/>
              <a:buChar char="•"/>
            </a:pPr>
            <a:r>
              <a:rPr lang="en-GB" sz="3200" b="0" dirty="0"/>
              <a:t>A good piece of personal writing should include a range of </a:t>
            </a:r>
            <a:r>
              <a:rPr lang="en-GB" sz="3200" dirty="0"/>
              <a:t>figurative language</a:t>
            </a:r>
            <a:r>
              <a:rPr lang="en-GB" sz="3200" b="0" dirty="0"/>
              <a:t>, such as metaphors, similes or personification. </a:t>
            </a:r>
          </a:p>
          <a:p>
            <a:pPr marL="525780" indent="-457200">
              <a:buFont typeface="Arial" panose="020B0604020202020204" pitchFamily="34" charset="0"/>
              <a:buChar char="•"/>
            </a:pPr>
            <a:r>
              <a:rPr lang="en-GB" sz="3200" b="0" dirty="0"/>
              <a:t>Figurative language will help your reader imagine the scene you are trying to create in much greater detail. The following tasks should help refresh your memory.</a:t>
            </a:r>
            <a:endParaRPr lang="en-GB" sz="3200" dirty="0">
              <a:effectLst>
                <a:outerShdw blurRad="50800" dist="38100" algn="tr" rotWithShape="0">
                  <a:prstClr val="black">
                    <a:alpha val="40000"/>
                  </a:prstClr>
                </a:outerShdw>
              </a:effectLst>
            </a:endParaRPr>
          </a:p>
          <a:p>
            <a:pPr marL="68580" indent="0">
              <a:buNone/>
            </a:pPr>
            <a:endParaRPr lang="en-GB" sz="3200" dirty="0"/>
          </a:p>
        </p:txBody>
      </p:sp>
    </p:spTree>
    <p:extLst>
      <p:ext uri="{BB962C8B-B14F-4D97-AF65-F5344CB8AC3E}">
        <p14:creationId xmlns:p14="http://schemas.microsoft.com/office/powerpoint/2010/main" val="34959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81944" cy="1143000"/>
          </a:xfrm>
        </p:spPr>
        <p:txBody>
          <a:bodyPr/>
          <a:lstStyle/>
          <a:p>
            <a:r>
              <a:rPr lang="en-GB" sz="3600" dirty="0"/>
              <a:t>Simile</a:t>
            </a:r>
          </a:p>
        </p:txBody>
      </p:sp>
      <p:sp>
        <p:nvSpPr>
          <p:cNvPr id="3" name="Content Placeholder 2"/>
          <p:cNvSpPr>
            <a:spLocks noGrp="1"/>
          </p:cNvSpPr>
          <p:nvPr>
            <p:ph idx="1"/>
          </p:nvPr>
        </p:nvSpPr>
        <p:spPr>
          <a:xfrm>
            <a:off x="381000" y="1066800"/>
            <a:ext cx="8610600" cy="4800600"/>
          </a:xfrm>
        </p:spPr>
        <p:txBody>
          <a:bodyPr>
            <a:noAutofit/>
          </a:bodyPr>
          <a:lstStyle/>
          <a:p>
            <a:pPr lvl="0">
              <a:buFont typeface="+mj-lt"/>
              <a:buAutoNum type="arabicPeriod"/>
            </a:pPr>
            <a:endParaRPr lang="en-GB" dirty="0"/>
          </a:p>
          <a:p>
            <a:pPr lvl="0">
              <a:buFont typeface="+mj-lt"/>
              <a:buAutoNum type="arabicPeriod"/>
            </a:pPr>
            <a:r>
              <a:rPr lang="en-GB" sz="2800" b="0" dirty="0"/>
              <a:t>What is a simile? Write down the definition.</a:t>
            </a:r>
            <a:r>
              <a:rPr lang="en-GB" sz="2800" dirty="0"/>
              <a:t> </a:t>
            </a:r>
          </a:p>
          <a:p>
            <a:pPr lvl="0">
              <a:buFont typeface="+mj-lt"/>
              <a:buAutoNum type="arabicPeriod"/>
            </a:pPr>
            <a:r>
              <a:rPr lang="en-GB" sz="2800" b="0" dirty="0"/>
              <a:t>Write down an example which will help you remember.</a:t>
            </a:r>
            <a:endParaRPr lang="en-GB" sz="13800" dirty="0"/>
          </a:p>
          <a:p>
            <a:pPr lvl="0">
              <a:buFont typeface="+mj-lt"/>
              <a:buAutoNum type="arabicPeriod"/>
            </a:pPr>
            <a:r>
              <a:rPr lang="en-GB" sz="2800" b="0" dirty="0"/>
              <a:t>Describe the images revealed in the following similes:</a:t>
            </a:r>
            <a:endParaRPr lang="en-GB" sz="13800" dirty="0"/>
          </a:p>
          <a:p>
            <a:pPr marL="571500" lvl="2" indent="-342900">
              <a:buFont typeface="+mj-lt"/>
              <a:buAutoNum type="arabicPeriod"/>
            </a:pPr>
            <a:r>
              <a:rPr lang="en-GB" sz="2800" dirty="0"/>
              <a:t>The room was as cold as ice.</a:t>
            </a:r>
            <a:endParaRPr lang="en-GB" sz="13800" b="1" dirty="0"/>
          </a:p>
          <a:p>
            <a:pPr marL="571500" lvl="2" indent="-342900">
              <a:buFont typeface="+mj-lt"/>
              <a:buAutoNum type="arabicPeriod"/>
            </a:pPr>
            <a:r>
              <a:rPr lang="en-GB" sz="2800" dirty="0"/>
              <a:t>Her eyes were like sapphires. </a:t>
            </a:r>
            <a:endParaRPr lang="en-GB" sz="13800" b="1" dirty="0"/>
          </a:p>
          <a:p>
            <a:pPr marL="571500" lvl="2" indent="-342900">
              <a:buFont typeface="+mj-lt"/>
              <a:buAutoNum type="arabicPeriod"/>
            </a:pPr>
            <a:r>
              <a:rPr lang="en-GB" sz="2800" dirty="0"/>
              <a:t>His grip on the bat was like a vice. </a:t>
            </a:r>
            <a:endParaRPr lang="en-GB" sz="13800" b="1" dirty="0"/>
          </a:p>
          <a:p>
            <a:pPr marL="525780" indent="-457200">
              <a:buFont typeface="Arial" panose="020B0604020202020204" pitchFamily="34" charset="0"/>
              <a:buChar char="•"/>
            </a:pPr>
            <a:endParaRPr lang="en-GB" sz="3200" dirty="0"/>
          </a:p>
        </p:txBody>
      </p:sp>
    </p:spTree>
    <p:extLst>
      <p:ext uri="{BB962C8B-B14F-4D97-AF65-F5344CB8AC3E}">
        <p14:creationId xmlns:p14="http://schemas.microsoft.com/office/powerpoint/2010/main" val="359605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81944" cy="1143000"/>
          </a:xfrm>
        </p:spPr>
        <p:txBody>
          <a:bodyPr/>
          <a:lstStyle/>
          <a:p>
            <a:r>
              <a:rPr lang="en-GB" sz="3600" dirty="0"/>
              <a:t>Metaphor</a:t>
            </a:r>
          </a:p>
        </p:txBody>
      </p:sp>
      <p:sp>
        <p:nvSpPr>
          <p:cNvPr id="3" name="Content Placeholder 2"/>
          <p:cNvSpPr>
            <a:spLocks noGrp="1"/>
          </p:cNvSpPr>
          <p:nvPr>
            <p:ph idx="1"/>
          </p:nvPr>
        </p:nvSpPr>
        <p:spPr>
          <a:xfrm>
            <a:off x="152400" y="990600"/>
            <a:ext cx="8991600" cy="4800600"/>
          </a:xfrm>
        </p:spPr>
        <p:txBody>
          <a:bodyPr>
            <a:noAutofit/>
          </a:bodyPr>
          <a:lstStyle/>
          <a:p>
            <a:pPr marL="514350" lvl="0" indent="-514350">
              <a:buFont typeface="+mj-lt"/>
              <a:buAutoNum type="arabicPeriod"/>
            </a:pPr>
            <a:endParaRPr lang="en-GB" sz="2800" dirty="0"/>
          </a:p>
          <a:p>
            <a:pPr marL="514350" lvl="0" indent="-514350">
              <a:buFont typeface="+mj-lt"/>
              <a:buAutoNum type="arabicPeriod"/>
            </a:pPr>
            <a:r>
              <a:rPr lang="en-GB" sz="2800" b="0" dirty="0"/>
              <a:t>What is a metaphor? Write down the definition.</a:t>
            </a:r>
            <a:endParaRPr lang="en-GB" sz="13800" dirty="0"/>
          </a:p>
          <a:p>
            <a:pPr marL="514350" lvl="0" indent="-514350">
              <a:buFont typeface="+mj-lt"/>
              <a:buAutoNum type="arabicPeriod"/>
            </a:pPr>
            <a:r>
              <a:rPr lang="en-GB" sz="2800" b="0" dirty="0"/>
              <a:t>Write down an example which will help you remember.</a:t>
            </a:r>
            <a:endParaRPr lang="en-GB" sz="13800" dirty="0"/>
          </a:p>
          <a:p>
            <a:pPr marL="514350" lvl="0" indent="-514350">
              <a:buFont typeface="+mj-lt"/>
              <a:buAutoNum type="arabicPeriod"/>
            </a:pPr>
            <a:r>
              <a:rPr lang="en-GB" sz="2800" b="0" dirty="0"/>
              <a:t>Make up metaphors to help describe these characters:</a:t>
            </a:r>
            <a:endParaRPr lang="en-GB" sz="13800" dirty="0"/>
          </a:p>
          <a:p>
            <a:pPr marL="971550" lvl="3" indent="-514350">
              <a:buFont typeface="+mj-lt"/>
              <a:buAutoNum type="arabicPeriod"/>
            </a:pPr>
            <a:r>
              <a:rPr lang="en-GB" sz="2800" dirty="0"/>
              <a:t>An old person </a:t>
            </a:r>
          </a:p>
          <a:p>
            <a:pPr marL="971550" lvl="3" indent="-514350">
              <a:buFont typeface="+mj-lt"/>
              <a:buAutoNum type="arabicPeriod"/>
            </a:pPr>
            <a:r>
              <a:rPr lang="en-GB" sz="2800" dirty="0"/>
              <a:t>Somebody who moves slowly</a:t>
            </a:r>
            <a:endParaRPr lang="en-GB" sz="13800" b="1" dirty="0"/>
          </a:p>
          <a:p>
            <a:pPr marL="971550" lvl="3" indent="-514350">
              <a:buFont typeface="+mj-lt"/>
              <a:buAutoNum type="arabicPeriod"/>
            </a:pPr>
            <a:r>
              <a:rPr lang="en-GB" sz="2800" dirty="0"/>
              <a:t>Somebody who moves very quickly</a:t>
            </a:r>
            <a:endParaRPr lang="en-GB" sz="13800" b="1" dirty="0"/>
          </a:p>
          <a:p>
            <a:pPr marL="525780" indent="-457200">
              <a:buFont typeface="Arial" panose="020B0604020202020204" pitchFamily="34" charset="0"/>
              <a:buChar char="•"/>
            </a:pPr>
            <a:endParaRPr lang="en-GB" sz="3200" dirty="0"/>
          </a:p>
        </p:txBody>
      </p:sp>
    </p:spTree>
    <p:extLst>
      <p:ext uri="{BB962C8B-B14F-4D97-AF65-F5344CB8AC3E}">
        <p14:creationId xmlns:p14="http://schemas.microsoft.com/office/powerpoint/2010/main" val="344754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81944" cy="1143000"/>
          </a:xfrm>
        </p:spPr>
        <p:txBody>
          <a:bodyPr/>
          <a:lstStyle/>
          <a:p>
            <a:r>
              <a:rPr lang="en-GB" sz="3600" dirty="0"/>
              <a:t>Personification</a:t>
            </a:r>
          </a:p>
        </p:txBody>
      </p:sp>
      <p:sp>
        <p:nvSpPr>
          <p:cNvPr id="3" name="Content Placeholder 2"/>
          <p:cNvSpPr>
            <a:spLocks noGrp="1"/>
          </p:cNvSpPr>
          <p:nvPr>
            <p:ph idx="1"/>
          </p:nvPr>
        </p:nvSpPr>
        <p:spPr>
          <a:xfrm>
            <a:off x="152400" y="990600"/>
            <a:ext cx="8991600" cy="4800600"/>
          </a:xfrm>
        </p:spPr>
        <p:txBody>
          <a:bodyPr>
            <a:noAutofit/>
          </a:bodyPr>
          <a:lstStyle/>
          <a:p>
            <a:pPr marL="514350" lvl="0" indent="-514350">
              <a:buFont typeface="+mj-lt"/>
              <a:buAutoNum type="arabicPeriod"/>
            </a:pPr>
            <a:endParaRPr lang="en-GB" sz="2800" dirty="0"/>
          </a:p>
          <a:p>
            <a:pPr marL="514350" lvl="0" indent="-514350">
              <a:buFont typeface="+mj-lt"/>
              <a:buAutoNum type="arabicPeriod"/>
            </a:pPr>
            <a:r>
              <a:rPr lang="en-GB" sz="2800" b="0" dirty="0"/>
              <a:t>What is personification? Write down a definition. </a:t>
            </a:r>
          </a:p>
          <a:p>
            <a:pPr marL="514350" lvl="0" indent="-514350">
              <a:buFont typeface="+mj-lt"/>
              <a:buAutoNum type="arabicPeriod"/>
            </a:pPr>
            <a:r>
              <a:rPr lang="en-GB" sz="2800" b="0" dirty="0"/>
              <a:t>What atmosphere do these examples create:</a:t>
            </a:r>
          </a:p>
          <a:p>
            <a:pPr marL="802386" lvl="3" indent="-514350">
              <a:buFont typeface="+mj-lt"/>
              <a:buAutoNum type="arabicPeriod"/>
            </a:pPr>
            <a:r>
              <a:rPr lang="en-GB" sz="2800" b="0" i="1" dirty="0"/>
              <a:t>The river murmured softly.</a:t>
            </a:r>
            <a:r>
              <a:rPr lang="en-GB" sz="2800" b="0" dirty="0"/>
              <a:t> </a:t>
            </a:r>
          </a:p>
          <a:p>
            <a:pPr marL="802386" lvl="3" indent="-514350">
              <a:buFont typeface="+mj-lt"/>
              <a:buAutoNum type="arabicPeriod"/>
            </a:pPr>
            <a:r>
              <a:rPr lang="en-GB" sz="2800" b="0" i="1" dirty="0"/>
              <a:t>The walls listened intently.</a:t>
            </a:r>
            <a:endParaRPr lang="en-GB" sz="2800" b="0" dirty="0"/>
          </a:p>
          <a:p>
            <a:pPr marL="802386" lvl="3" indent="-514350">
              <a:buFont typeface="+mj-lt"/>
              <a:buAutoNum type="arabicPeriod"/>
            </a:pPr>
            <a:r>
              <a:rPr lang="en-GB" sz="2800" b="0" i="1" dirty="0"/>
              <a:t>The trees sighed gently.</a:t>
            </a:r>
            <a:endParaRPr lang="en-GB" sz="2800" b="0" dirty="0"/>
          </a:p>
          <a:p>
            <a:pPr marL="514350" indent="-514350">
              <a:buFont typeface="+mj-lt"/>
              <a:buAutoNum type="arabicPeriod"/>
            </a:pPr>
            <a:r>
              <a:rPr lang="en-GB" sz="2800" b="0" dirty="0"/>
              <a:t>Write down an example which will help you remember the definition of personification.</a:t>
            </a:r>
            <a:endParaRPr lang="en-GB" sz="3200" b="0" dirty="0"/>
          </a:p>
        </p:txBody>
      </p:sp>
    </p:spTree>
    <p:extLst>
      <p:ext uri="{BB962C8B-B14F-4D97-AF65-F5344CB8AC3E}">
        <p14:creationId xmlns:p14="http://schemas.microsoft.com/office/powerpoint/2010/main" val="196699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024744" cy="1143000"/>
          </a:xfrm>
        </p:spPr>
        <p:txBody>
          <a:bodyPr/>
          <a:lstStyle/>
          <a:p>
            <a:r>
              <a:rPr lang="en-GB" dirty="0"/>
              <a:t>Learning Intentions</a:t>
            </a:r>
          </a:p>
        </p:txBody>
      </p:sp>
      <p:sp>
        <p:nvSpPr>
          <p:cNvPr id="3" name="Content Placeholder 2"/>
          <p:cNvSpPr>
            <a:spLocks noGrp="1"/>
          </p:cNvSpPr>
          <p:nvPr>
            <p:ph idx="1"/>
          </p:nvPr>
        </p:nvSpPr>
        <p:spPr>
          <a:xfrm>
            <a:off x="533400" y="1524000"/>
            <a:ext cx="8001000" cy="4876800"/>
          </a:xfrm>
        </p:spPr>
        <p:txBody>
          <a:bodyPr>
            <a:normAutofit/>
          </a:bodyPr>
          <a:lstStyle/>
          <a:p>
            <a:r>
              <a:rPr lang="en-GB" sz="4800" b="0" dirty="0"/>
              <a:t>To improve my ability to reflect thoughtfully.</a:t>
            </a:r>
          </a:p>
          <a:p>
            <a:r>
              <a:rPr lang="en-GB" sz="4800" b="0" dirty="0"/>
              <a:t>To begin planning out my own piece of Personal Writing.</a:t>
            </a:r>
          </a:p>
        </p:txBody>
      </p:sp>
    </p:spTree>
    <p:extLst>
      <p:ext uri="{BB962C8B-B14F-4D97-AF65-F5344CB8AC3E}">
        <p14:creationId xmlns:p14="http://schemas.microsoft.com/office/powerpoint/2010/main" val="53453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81944" cy="1143000"/>
          </a:xfrm>
        </p:spPr>
        <p:txBody>
          <a:bodyPr/>
          <a:lstStyle/>
          <a:p>
            <a:r>
              <a:rPr lang="en-GB" sz="3600" dirty="0"/>
              <a:t>Alliteration</a:t>
            </a:r>
          </a:p>
        </p:txBody>
      </p:sp>
      <p:sp>
        <p:nvSpPr>
          <p:cNvPr id="3" name="Content Placeholder 2"/>
          <p:cNvSpPr>
            <a:spLocks noGrp="1"/>
          </p:cNvSpPr>
          <p:nvPr>
            <p:ph idx="1"/>
          </p:nvPr>
        </p:nvSpPr>
        <p:spPr>
          <a:xfrm>
            <a:off x="152400" y="685800"/>
            <a:ext cx="8991600" cy="4800600"/>
          </a:xfrm>
        </p:spPr>
        <p:txBody>
          <a:bodyPr>
            <a:noAutofit/>
          </a:bodyPr>
          <a:lstStyle/>
          <a:p>
            <a:endParaRPr lang="en-GB" sz="2800" dirty="0"/>
          </a:p>
          <a:p>
            <a:pPr marL="514350" lvl="0" indent="-514350">
              <a:buFont typeface="+mj-lt"/>
              <a:buAutoNum type="arabicPeriod"/>
            </a:pPr>
            <a:r>
              <a:rPr lang="en-GB" sz="2800" b="0" dirty="0"/>
              <a:t>Write down a definition of alliteration. </a:t>
            </a:r>
          </a:p>
          <a:p>
            <a:pPr marL="514350" lvl="0" indent="-514350">
              <a:buFont typeface="+mj-lt"/>
              <a:buAutoNum type="arabicPeriod"/>
            </a:pPr>
            <a:r>
              <a:rPr lang="en-GB" sz="2800" b="0" dirty="0"/>
              <a:t>Write down an example of alliteration.</a:t>
            </a:r>
          </a:p>
          <a:p>
            <a:pPr marL="514350" lvl="0" indent="-514350">
              <a:buFont typeface="+mj-lt"/>
              <a:buAutoNum type="arabicPeriod"/>
            </a:pPr>
            <a:r>
              <a:rPr lang="en-GB" sz="2800" b="0" dirty="0"/>
              <a:t>Why might you include alliteration in your writing?</a:t>
            </a:r>
          </a:p>
          <a:p>
            <a:pPr marL="514350" lvl="0" indent="-514350">
              <a:buFont typeface="+mj-lt"/>
              <a:buAutoNum type="arabicPeriod"/>
            </a:pPr>
            <a:r>
              <a:rPr lang="en-GB" sz="2800" b="0" dirty="0"/>
              <a:t>Try to create alliterative descriptions for the following:</a:t>
            </a:r>
          </a:p>
          <a:p>
            <a:pPr marL="802386" lvl="3" indent="-514350">
              <a:buFont typeface="+mj-lt"/>
              <a:buAutoNum type="arabicPeriod"/>
            </a:pPr>
            <a:r>
              <a:rPr lang="en-GB" sz="2800" b="0" dirty="0"/>
              <a:t>Grass </a:t>
            </a:r>
          </a:p>
          <a:p>
            <a:pPr marL="802386" lvl="3" indent="-514350">
              <a:buFont typeface="+mj-lt"/>
              <a:buAutoNum type="arabicPeriod"/>
            </a:pPr>
            <a:r>
              <a:rPr lang="en-GB" sz="2800" b="0" dirty="0"/>
              <a:t>Sand</a:t>
            </a:r>
          </a:p>
          <a:p>
            <a:pPr marL="802386" lvl="3" indent="-514350">
              <a:buFont typeface="+mj-lt"/>
              <a:buAutoNum type="arabicPeriod"/>
            </a:pPr>
            <a:r>
              <a:rPr lang="en-GB" sz="2800" b="0" dirty="0"/>
              <a:t>The sky</a:t>
            </a:r>
          </a:p>
        </p:txBody>
      </p:sp>
    </p:spTree>
    <p:extLst>
      <p:ext uri="{BB962C8B-B14F-4D97-AF65-F5344CB8AC3E}">
        <p14:creationId xmlns:p14="http://schemas.microsoft.com/office/powerpoint/2010/main" val="376769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81944" cy="1143000"/>
          </a:xfrm>
        </p:spPr>
        <p:txBody>
          <a:bodyPr/>
          <a:lstStyle/>
          <a:p>
            <a:r>
              <a:rPr lang="en-GB" sz="3600" dirty="0"/>
              <a:t>Onomatopoeia</a:t>
            </a:r>
          </a:p>
        </p:txBody>
      </p:sp>
      <p:sp>
        <p:nvSpPr>
          <p:cNvPr id="3" name="Content Placeholder 2"/>
          <p:cNvSpPr>
            <a:spLocks noGrp="1"/>
          </p:cNvSpPr>
          <p:nvPr>
            <p:ph idx="1"/>
          </p:nvPr>
        </p:nvSpPr>
        <p:spPr>
          <a:xfrm>
            <a:off x="152400" y="685800"/>
            <a:ext cx="8991600" cy="4800600"/>
          </a:xfrm>
        </p:spPr>
        <p:txBody>
          <a:bodyPr>
            <a:noAutofit/>
          </a:bodyPr>
          <a:lstStyle/>
          <a:p>
            <a:endParaRPr lang="en-GB" sz="2800" dirty="0"/>
          </a:p>
          <a:p>
            <a:pPr marL="514350" lvl="0" indent="-514350">
              <a:buFont typeface="+mj-lt"/>
              <a:buAutoNum type="arabicPeriod"/>
            </a:pPr>
            <a:r>
              <a:rPr lang="en-GB" sz="2800" b="0" dirty="0"/>
              <a:t>Write down a definition of onomatopoeia.</a:t>
            </a:r>
            <a:endParaRPr lang="en-GB" sz="2800" dirty="0"/>
          </a:p>
          <a:p>
            <a:pPr marL="514350" lvl="0" indent="-514350">
              <a:buFont typeface="+mj-lt"/>
              <a:buAutoNum type="arabicPeriod"/>
            </a:pPr>
            <a:r>
              <a:rPr lang="en-GB" sz="2800" b="0" dirty="0"/>
              <a:t>What does onomatopoeia help add to a piece of writing?</a:t>
            </a:r>
            <a:endParaRPr lang="en-GB" sz="2800" dirty="0"/>
          </a:p>
          <a:p>
            <a:pPr marL="514350" lvl="0" indent="-514350">
              <a:buFont typeface="+mj-lt"/>
              <a:buAutoNum type="arabicPeriod"/>
            </a:pPr>
            <a:r>
              <a:rPr lang="en-GB" sz="2800" b="0" dirty="0"/>
              <a:t>Add as many words as you can to the following examples of onomatopoeia: </a:t>
            </a:r>
            <a:r>
              <a:rPr lang="en-GB" sz="2800" b="0" i="1" dirty="0"/>
              <a:t>scrape, crunch, bang, crash, crack…</a:t>
            </a:r>
            <a:endParaRPr lang="en-GB" sz="2800" dirty="0"/>
          </a:p>
          <a:p>
            <a:pPr marL="514350" lvl="0" indent="-514350">
              <a:buFont typeface="+mj-lt"/>
              <a:buAutoNum type="arabicPeriod"/>
            </a:pPr>
            <a:r>
              <a:rPr lang="en-GB" sz="2800" b="0" dirty="0"/>
              <a:t>Create a descriptive sentence including at least two examples of onomatopoeia.</a:t>
            </a:r>
            <a:endParaRPr lang="en-GB" sz="2800" dirty="0"/>
          </a:p>
        </p:txBody>
      </p:sp>
    </p:spTree>
    <p:extLst>
      <p:ext uri="{BB962C8B-B14F-4D97-AF65-F5344CB8AC3E}">
        <p14:creationId xmlns:p14="http://schemas.microsoft.com/office/powerpoint/2010/main" val="151701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8214"/>
            <a:ext cx="7024744" cy="1143000"/>
          </a:xfrm>
        </p:spPr>
        <p:txBody>
          <a:bodyPr>
            <a:normAutofit/>
          </a:bodyPr>
          <a:lstStyle/>
          <a:p>
            <a:r>
              <a:rPr lang="en-GB" sz="3600" dirty="0"/>
              <a:t>Paired task</a:t>
            </a:r>
          </a:p>
        </p:txBody>
      </p:sp>
      <p:sp>
        <p:nvSpPr>
          <p:cNvPr id="3" name="Content Placeholder 2"/>
          <p:cNvSpPr>
            <a:spLocks noGrp="1"/>
          </p:cNvSpPr>
          <p:nvPr>
            <p:ph idx="1"/>
          </p:nvPr>
        </p:nvSpPr>
        <p:spPr>
          <a:xfrm>
            <a:off x="304800" y="1828800"/>
            <a:ext cx="8077200" cy="4308629"/>
          </a:xfrm>
        </p:spPr>
        <p:txBody>
          <a:bodyPr>
            <a:noAutofit/>
          </a:bodyPr>
          <a:lstStyle/>
          <a:p>
            <a:r>
              <a:rPr lang="en-GB" sz="3600" b="0" dirty="0"/>
              <a:t>Read through the paragraphs on the sheet in front of you.</a:t>
            </a:r>
          </a:p>
          <a:p>
            <a:r>
              <a:rPr lang="en-GB" sz="3600" b="0" u="sng" dirty="0"/>
              <a:t>Underline</a:t>
            </a:r>
            <a:r>
              <a:rPr lang="en-GB" sz="3600" dirty="0"/>
              <a:t> </a:t>
            </a:r>
            <a:r>
              <a:rPr lang="en-GB" sz="3600" b="0" dirty="0"/>
              <a:t>any examples of </a:t>
            </a:r>
            <a:r>
              <a:rPr lang="en-GB" sz="3600" dirty="0"/>
              <a:t>figurative language</a:t>
            </a:r>
            <a:r>
              <a:rPr lang="en-GB" sz="3600" b="0" dirty="0"/>
              <a:t> being used that you see and </a:t>
            </a:r>
            <a:r>
              <a:rPr lang="en-GB" sz="3600" dirty="0"/>
              <a:t>label</a:t>
            </a:r>
            <a:r>
              <a:rPr lang="en-GB" sz="3600" b="0" dirty="0"/>
              <a:t> what they are.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2087" y="-21771"/>
            <a:ext cx="2011913" cy="2002971"/>
          </a:xfrm>
          <a:prstGeom prst="rect">
            <a:avLst/>
          </a:prstGeom>
        </p:spPr>
      </p:pic>
    </p:spTree>
    <p:extLst>
      <p:ext uri="{BB962C8B-B14F-4D97-AF65-F5344CB8AC3E}">
        <p14:creationId xmlns:p14="http://schemas.microsoft.com/office/powerpoint/2010/main" val="3802358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7924800" cy="5105400"/>
          </a:xfrm>
        </p:spPr>
        <p:txBody>
          <a:bodyPr>
            <a:normAutofit/>
          </a:bodyPr>
          <a:lstStyle/>
          <a:p>
            <a:pPr lvl="0"/>
            <a:r>
              <a:rPr lang="en-GB" sz="2400" b="0" dirty="0"/>
              <a:t>What are the five senses?</a:t>
            </a:r>
            <a:endParaRPr lang="en-GB" sz="2400" b="0" u="sng" dirty="0"/>
          </a:p>
          <a:p>
            <a:pPr lvl="0" algn="ctr"/>
            <a:endParaRPr lang="en-GB" sz="1100" b="0" dirty="0"/>
          </a:p>
          <a:p>
            <a:pPr marL="68580" indent="0" algn="ctr">
              <a:buNone/>
            </a:pPr>
            <a:r>
              <a:rPr lang="en-GB" sz="2800" b="0" dirty="0"/>
              <a:t>Sight</a:t>
            </a:r>
          </a:p>
          <a:p>
            <a:pPr marL="68580" indent="0" algn="ctr">
              <a:buNone/>
            </a:pPr>
            <a:r>
              <a:rPr lang="en-GB" sz="2800" b="0" dirty="0"/>
              <a:t>Sound</a:t>
            </a:r>
          </a:p>
          <a:p>
            <a:pPr marL="68580" indent="0" algn="ctr">
              <a:buNone/>
            </a:pPr>
            <a:r>
              <a:rPr lang="en-GB" sz="2800" b="0" dirty="0"/>
              <a:t>Smell</a:t>
            </a:r>
          </a:p>
          <a:p>
            <a:pPr marL="68580" indent="0" algn="ctr">
              <a:buNone/>
            </a:pPr>
            <a:r>
              <a:rPr lang="en-GB" sz="2800" b="0" dirty="0"/>
              <a:t>Taste</a:t>
            </a:r>
          </a:p>
          <a:p>
            <a:pPr marL="68580" indent="0" algn="ctr">
              <a:buNone/>
            </a:pPr>
            <a:r>
              <a:rPr lang="en-GB" sz="2800" b="0" dirty="0"/>
              <a:t>Touch</a:t>
            </a:r>
          </a:p>
          <a:p>
            <a:endParaRPr lang="en-GB" dirty="0"/>
          </a:p>
        </p:txBody>
      </p:sp>
      <p:sp>
        <p:nvSpPr>
          <p:cNvPr id="2" name="Title 1"/>
          <p:cNvSpPr>
            <a:spLocks noGrp="1"/>
          </p:cNvSpPr>
          <p:nvPr>
            <p:ph type="title"/>
          </p:nvPr>
        </p:nvSpPr>
        <p:spPr>
          <a:xfrm>
            <a:off x="609600" y="381000"/>
            <a:ext cx="7024744" cy="1143000"/>
          </a:xfrm>
        </p:spPr>
        <p:txBody>
          <a:bodyPr/>
          <a:lstStyle/>
          <a:p>
            <a:r>
              <a:rPr lang="en-GB" sz="3600" dirty="0"/>
              <a:t>The Senses</a:t>
            </a:r>
          </a:p>
        </p:txBody>
      </p:sp>
    </p:spTree>
    <p:extLst>
      <p:ext uri="{BB962C8B-B14F-4D97-AF65-F5344CB8AC3E}">
        <p14:creationId xmlns:p14="http://schemas.microsoft.com/office/powerpoint/2010/main" val="118776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3884"/>
            <a:ext cx="7024744" cy="1143000"/>
          </a:xfrm>
        </p:spPr>
        <p:txBody>
          <a:bodyPr>
            <a:normAutofit/>
          </a:bodyPr>
          <a:lstStyle/>
          <a:p>
            <a:r>
              <a:rPr lang="en-GB" sz="3600" dirty="0"/>
              <a:t>The Five Senses - TASK</a:t>
            </a:r>
          </a:p>
        </p:txBody>
      </p:sp>
      <p:sp>
        <p:nvSpPr>
          <p:cNvPr id="3" name="Content Placeholder 2"/>
          <p:cNvSpPr>
            <a:spLocks noGrp="1"/>
          </p:cNvSpPr>
          <p:nvPr>
            <p:ph idx="1"/>
          </p:nvPr>
        </p:nvSpPr>
        <p:spPr>
          <a:xfrm>
            <a:off x="228600" y="914400"/>
            <a:ext cx="8610600" cy="5070629"/>
          </a:xfrm>
        </p:spPr>
        <p:txBody>
          <a:bodyPr>
            <a:noAutofit/>
          </a:bodyPr>
          <a:lstStyle/>
          <a:p>
            <a:pPr marL="0" indent="0" algn="ctr"/>
            <a:r>
              <a:rPr lang="en-GB" sz="3200" b="0" i="1" dirty="0"/>
              <a:t>I tumbled towards the floor, crashing down on my ankle. I heard a terrible snap and felt a shocking pain seizing my leg. I had that terrible sensation of tasting my own blood in my mouth – I must have bitten my tongue as I collapsed. I glanced at my broken joint and was overcome with a wave of nausea as I realised my once straight and slender ankle was bent like a boomerang.</a:t>
            </a:r>
            <a:endParaRPr lang="en-GB" sz="3200"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val="122698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2657"/>
            <a:ext cx="7024744" cy="1143000"/>
          </a:xfrm>
        </p:spPr>
        <p:txBody>
          <a:bodyPr/>
          <a:lstStyle/>
          <a:p>
            <a:r>
              <a:rPr lang="en-GB" dirty="0"/>
              <a:t>Using the Five Senses - Individual Task</a:t>
            </a:r>
          </a:p>
        </p:txBody>
      </p:sp>
      <p:sp>
        <p:nvSpPr>
          <p:cNvPr id="3" name="Content Placeholder 2"/>
          <p:cNvSpPr>
            <a:spLocks noGrp="1"/>
          </p:cNvSpPr>
          <p:nvPr>
            <p:ph idx="1"/>
          </p:nvPr>
        </p:nvSpPr>
        <p:spPr>
          <a:xfrm>
            <a:off x="533400" y="1143000"/>
            <a:ext cx="8077200" cy="5334000"/>
          </a:xfrm>
        </p:spPr>
        <p:txBody>
          <a:bodyPr>
            <a:normAutofit/>
          </a:bodyPr>
          <a:lstStyle/>
          <a:p>
            <a:pPr marL="0" indent="0"/>
            <a:r>
              <a:rPr lang="en-GB" sz="2800" b="0" dirty="0"/>
              <a:t>Using the five senses, develop the following sentences below into a short descriptive paragraph. For example, the paragraph on the previous page was developed from ‘I hurt my ankle.’</a:t>
            </a:r>
          </a:p>
          <a:p>
            <a:pPr indent="0"/>
            <a:endParaRPr lang="en-GB" sz="1100" b="0" dirty="0"/>
          </a:p>
          <a:p>
            <a:pPr indent="0">
              <a:buAutoNum type="arabicPeriod"/>
            </a:pPr>
            <a:r>
              <a:rPr lang="en-GB" sz="2800" b="0" dirty="0"/>
              <a:t> I won a competition</a:t>
            </a:r>
          </a:p>
          <a:p>
            <a:pPr indent="0">
              <a:buAutoNum type="arabicPeriod"/>
            </a:pPr>
            <a:r>
              <a:rPr lang="en-GB" sz="2800" b="0" dirty="0"/>
              <a:t> I could not fall asleep</a:t>
            </a:r>
          </a:p>
          <a:p>
            <a:pPr indent="0">
              <a:buAutoNum type="arabicPeriod"/>
            </a:pPr>
            <a:r>
              <a:rPr lang="en-GB" sz="2800" b="0" dirty="0"/>
              <a:t> I was almost hit by a car</a:t>
            </a:r>
          </a:p>
          <a:p>
            <a:endParaRPr lang="en-GB" dirty="0"/>
          </a:p>
        </p:txBody>
      </p:sp>
    </p:spTree>
    <p:extLst>
      <p:ext uri="{BB962C8B-B14F-4D97-AF65-F5344CB8AC3E}">
        <p14:creationId xmlns:p14="http://schemas.microsoft.com/office/powerpoint/2010/main" val="41316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1676400"/>
            <a:ext cx="3627120" cy="2590800"/>
          </a:xfrm>
          <a:prstGeom prst="rect">
            <a:avLst/>
          </a:prstGeom>
        </p:spPr>
      </p:pic>
      <p:sp>
        <p:nvSpPr>
          <p:cNvPr id="2" name="Title 1"/>
          <p:cNvSpPr>
            <a:spLocks noGrp="1"/>
          </p:cNvSpPr>
          <p:nvPr>
            <p:ph type="title"/>
          </p:nvPr>
        </p:nvSpPr>
        <p:spPr>
          <a:xfrm>
            <a:off x="228600" y="228600"/>
            <a:ext cx="7024744" cy="1143000"/>
          </a:xfrm>
        </p:spPr>
        <p:txBody>
          <a:bodyPr/>
          <a:lstStyle/>
          <a:p>
            <a:r>
              <a:rPr lang="en-GB" dirty="0"/>
              <a:t>How to write a strong ending</a:t>
            </a:r>
          </a:p>
        </p:txBody>
      </p:sp>
      <p:sp>
        <p:nvSpPr>
          <p:cNvPr id="3" name="Content Placeholder 2"/>
          <p:cNvSpPr>
            <a:spLocks noGrp="1"/>
          </p:cNvSpPr>
          <p:nvPr>
            <p:ph idx="1"/>
          </p:nvPr>
        </p:nvSpPr>
        <p:spPr>
          <a:xfrm>
            <a:off x="533400" y="1295400"/>
            <a:ext cx="5867400" cy="5105400"/>
          </a:xfrm>
        </p:spPr>
        <p:txBody>
          <a:bodyPr>
            <a:normAutofit/>
          </a:bodyPr>
          <a:lstStyle/>
          <a:p>
            <a:pPr>
              <a:buFontTx/>
              <a:buChar char="-"/>
            </a:pPr>
            <a:r>
              <a:rPr lang="en-GB" sz="2400" b="0" dirty="0"/>
              <a:t>Look back and sum up your experience and the impact it has had on you. </a:t>
            </a:r>
          </a:p>
          <a:p>
            <a:pPr>
              <a:buFontTx/>
              <a:buChar char="-"/>
            </a:pPr>
            <a:r>
              <a:rPr lang="en-GB" sz="2400" b="0" dirty="0"/>
              <a:t>Have your opinions or views changed with the passage of time?</a:t>
            </a:r>
          </a:p>
          <a:p>
            <a:pPr>
              <a:buFontTx/>
              <a:buChar char="-"/>
            </a:pPr>
            <a:r>
              <a:rPr lang="en-GB" sz="2400" b="0" dirty="0"/>
              <a:t>What have you learned from your experiences?</a:t>
            </a:r>
          </a:p>
          <a:p>
            <a:endParaRPr lang="en-GB" sz="1050" b="0" dirty="0"/>
          </a:p>
          <a:p>
            <a:r>
              <a:rPr lang="en-GB" sz="2400" b="0" dirty="0"/>
              <a:t>	Give a detailed reflection in your final paragraph. </a:t>
            </a:r>
            <a:endParaRPr lang="en-GB" sz="2400" b="0" dirty="0">
              <a:effectLst>
                <a:outerShdw blurRad="50800" dist="38100" algn="tr" rotWithShape="0">
                  <a:prstClr val="black">
                    <a:alpha val="40000"/>
                  </a:prstClr>
                </a:outerShdw>
              </a:effectLst>
            </a:endParaRPr>
          </a:p>
          <a:p>
            <a:endParaRPr lang="en-GB" dirty="0"/>
          </a:p>
        </p:txBody>
      </p:sp>
    </p:spTree>
    <p:extLst>
      <p:ext uri="{BB962C8B-B14F-4D97-AF65-F5344CB8AC3E}">
        <p14:creationId xmlns:p14="http://schemas.microsoft.com/office/powerpoint/2010/main" val="113193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024744" cy="1143000"/>
          </a:xfrm>
        </p:spPr>
        <p:txBody>
          <a:bodyPr/>
          <a:lstStyle/>
          <a:p>
            <a:r>
              <a:rPr lang="en-GB" dirty="0"/>
              <a:t>Personal Essay – Success Criteria</a:t>
            </a:r>
          </a:p>
        </p:txBody>
      </p:sp>
      <p:sp>
        <p:nvSpPr>
          <p:cNvPr id="3" name="Content Placeholder 2"/>
          <p:cNvSpPr>
            <a:spLocks noGrp="1"/>
          </p:cNvSpPr>
          <p:nvPr>
            <p:ph idx="1"/>
          </p:nvPr>
        </p:nvSpPr>
        <p:spPr>
          <a:xfrm>
            <a:off x="304800" y="1295400"/>
            <a:ext cx="8153400" cy="5105400"/>
          </a:xfrm>
        </p:spPr>
        <p:txBody>
          <a:bodyPr>
            <a:normAutofit/>
          </a:bodyPr>
          <a:lstStyle/>
          <a:p>
            <a:pPr marL="0" indent="0"/>
            <a:r>
              <a:rPr lang="en-GB" sz="2000" b="0" dirty="0"/>
              <a:t>What do we need to do in order to write a successful personal essay?</a:t>
            </a:r>
          </a:p>
          <a:p>
            <a:pPr marL="0" indent="0"/>
            <a:endParaRPr lang="en-GB" sz="1050" b="0" dirty="0">
              <a:effectLst>
                <a:outerShdw blurRad="50800" dist="38100" algn="tr" rotWithShape="0">
                  <a:prstClr val="black">
                    <a:alpha val="40000"/>
                  </a:prstClr>
                </a:outerShdw>
              </a:effectLst>
            </a:endParaRPr>
          </a:p>
          <a:p>
            <a:pPr marL="457200" indent="-457200">
              <a:buAutoNum type="arabicPeriod"/>
            </a:pPr>
            <a:r>
              <a:rPr lang="en-GB" sz="2400" b="0" dirty="0"/>
              <a:t>Write an </a:t>
            </a:r>
            <a:r>
              <a:rPr lang="en-GB" sz="2400" dirty="0"/>
              <a:t>engaging opening paragraph </a:t>
            </a:r>
            <a:r>
              <a:rPr lang="en-GB" sz="2400" b="0" dirty="0"/>
              <a:t>which hooks our readers in </a:t>
            </a:r>
          </a:p>
          <a:p>
            <a:pPr marL="457200" indent="-457200">
              <a:buAutoNum type="arabicPeriod"/>
            </a:pPr>
            <a:r>
              <a:rPr lang="en-GB" sz="2400" b="0" dirty="0"/>
              <a:t>Use </a:t>
            </a:r>
            <a:r>
              <a:rPr lang="en-GB" sz="2400" dirty="0"/>
              <a:t>figurative language </a:t>
            </a:r>
            <a:r>
              <a:rPr lang="en-GB" sz="2400" b="0" dirty="0"/>
              <a:t>and </a:t>
            </a:r>
            <a:r>
              <a:rPr lang="en-GB" sz="2400" dirty="0"/>
              <a:t>sensory description </a:t>
            </a:r>
            <a:r>
              <a:rPr lang="en-GB" sz="2400" b="0" dirty="0"/>
              <a:t>throughout to make our writing interesting and detailed</a:t>
            </a:r>
          </a:p>
          <a:p>
            <a:pPr marL="457200" indent="-457200">
              <a:buAutoNum type="arabicPeriod"/>
            </a:pPr>
            <a:r>
              <a:rPr lang="en-GB" sz="2400" b="0" dirty="0"/>
              <a:t>Discuss our </a:t>
            </a:r>
            <a:r>
              <a:rPr lang="en-GB" sz="2400" dirty="0"/>
              <a:t>thoughts and feelings </a:t>
            </a:r>
            <a:r>
              <a:rPr lang="en-GB" sz="2400" b="0" dirty="0"/>
              <a:t>throughout our essay</a:t>
            </a:r>
          </a:p>
          <a:p>
            <a:pPr marL="457200" indent="-457200">
              <a:buAutoNum type="arabicPeriod"/>
            </a:pPr>
            <a:r>
              <a:rPr lang="en-GB" sz="2400" dirty="0"/>
              <a:t>Reflect on our experiences </a:t>
            </a:r>
            <a:r>
              <a:rPr lang="en-GB" sz="2400" b="0" dirty="0"/>
              <a:t>in our conclusion</a:t>
            </a:r>
          </a:p>
          <a:p>
            <a:endParaRPr lang="en-GB" dirty="0"/>
          </a:p>
        </p:txBody>
      </p:sp>
    </p:spTree>
    <p:extLst>
      <p:ext uri="{BB962C8B-B14F-4D97-AF65-F5344CB8AC3E}">
        <p14:creationId xmlns:p14="http://schemas.microsoft.com/office/powerpoint/2010/main" val="212110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r>
              <a:rPr lang="en-GB" sz="3200" dirty="0"/>
              <a:t>Question: </a:t>
            </a:r>
            <a:r>
              <a:rPr lang="en-GB" sz="3200" b="0" dirty="0"/>
              <a:t>You are going to write about a time when you felt a strong emotion in your life (e.g. love, hate, anger, sadness). </a:t>
            </a:r>
          </a:p>
        </p:txBody>
      </p:sp>
    </p:spTree>
    <p:extLst>
      <p:ext uri="{BB962C8B-B14F-4D97-AF65-F5344CB8AC3E}">
        <p14:creationId xmlns:p14="http://schemas.microsoft.com/office/powerpoint/2010/main" val="427158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024744" cy="914400"/>
          </a:xfrm>
        </p:spPr>
        <p:txBody>
          <a:bodyPr/>
          <a:lstStyle/>
          <a:p>
            <a:r>
              <a:rPr lang="en-GB" dirty="0"/>
              <a:t>Writing Your Personal Essay</a:t>
            </a:r>
          </a:p>
        </p:txBody>
      </p:sp>
      <p:sp>
        <p:nvSpPr>
          <p:cNvPr id="3" name="Content Placeholder 2"/>
          <p:cNvSpPr>
            <a:spLocks noGrp="1"/>
          </p:cNvSpPr>
          <p:nvPr>
            <p:ph idx="1"/>
          </p:nvPr>
        </p:nvSpPr>
        <p:spPr>
          <a:xfrm>
            <a:off x="381000" y="1148443"/>
            <a:ext cx="7924800" cy="4876800"/>
          </a:xfrm>
        </p:spPr>
        <p:txBody>
          <a:bodyPr>
            <a:noAutofit/>
          </a:bodyPr>
          <a:lstStyle/>
          <a:p>
            <a:pPr>
              <a:spcBef>
                <a:spcPts val="200"/>
              </a:spcBef>
            </a:pPr>
            <a:r>
              <a:rPr lang="en-GB" sz="2600" dirty="0"/>
              <a:t>Planning</a:t>
            </a:r>
          </a:p>
          <a:p>
            <a:pPr>
              <a:spcBef>
                <a:spcPts val="200"/>
              </a:spcBef>
            </a:pPr>
            <a:r>
              <a:rPr lang="en-GB" sz="2600" b="0" dirty="0"/>
              <a:t>	Use a mind map or plotline to plan out what your essay is going to be about. Think about where you will add descriptions, figurative language, and reflection. </a:t>
            </a:r>
          </a:p>
          <a:p>
            <a:pPr>
              <a:spcBef>
                <a:spcPts val="200"/>
              </a:spcBef>
            </a:pPr>
            <a:endParaRPr lang="en-GB" sz="2600" b="0" dirty="0"/>
          </a:p>
          <a:p>
            <a:pPr>
              <a:spcBef>
                <a:spcPts val="200"/>
              </a:spcBef>
            </a:pPr>
            <a:r>
              <a:rPr lang="en-GB" sz="2600" dirty="0"/>
              <a:t>Writing</a:t>
            </a:r>
          </a:p>
          <a:p>
            <a:pPr>
              <a:spcBef>
                <a:spcPts val="200"/>
              </a:spcBef>
            </a:pPr>
            <a:r>
              <a:rPr lang="en-GB" sz="2600" b="0" dirty="0"/>
              <a:t>	Once you have completed your plan, you can begin writing.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5181600"/>
            <a:ext cx="2857500" cy="1600200"/>
          </a:xfrm>
          <a:prstGeom prst="rect">
            <a:avLst/>
          </a:prstGeom>
        </p:spPr>
      </p:pic>
      <p:sp>
        <p:nvSpPr>
          <p:cNvPr id="5" name="TextBox 4"/>
          <p:cNvSpPr txBox="1"/>
          <p:nvPr/>
        </p:nvSpPr>
        <p:spPr>
          <a:xfrm>
            <a:off x="3581400" y="5181600"/>
            <a:ext cx="5257800" cy="1569660"/>
          </a:xfrm>
          <a:prstGeom prst="rect">
            <a:avLst/>
          </a:prstGeom>
          <a:noFill/>
        </p:spPr>
        <p:txBody>
          <a:bodyPr wrap="square" rtlCol="0">
            <a:spAutoFit/>
          </a:bodyPr>
          <a:lstStyle/>
          <a:p>
            <a:pPr algn="r"/>
            <a:r>
              <a:rPr lang="en-GB" sz="3200" b="1" dirty="0">
                <a:solidFill>
                  <a:schemeClr val="bg1"/>
                </a:solidFill>
              </a:rPr>
              <a:t>You can listen to music through headphones while you work if you wish!</a:t>
            </a:r>
          </a:p>
        </p:txBody>
      </p:sp>
    </p:spTree>
    <p:extLst>
      <p:ext uri="{BB962C8B-B14F-4D97-AF65-F5344CB8AC3E}">
        <p14:creationId xmlns:p14="http://schemas.microsoft.com/office/powerpoint/2010/main" val="380506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194481"/>
            <a:ext cx="2185987" cy="1990643"/>
          </a:xfrm>
          <a:prstGeom prst="rect">
            <a:avLst/>
          </a:prstGeom>
        </p:spPr>
      </p:pic>
      <p:sp>
        <p:nvSpPr>
          <p:cNvPr id="2" name="Title 1"/>
          <p:cNvSpPr>
            <a:spLocks noGrp="1"/>
          </p:cNvSpPr>
          <p:nvPr>
            <p:ph type="title"/>
          </p:nvPr>
        </p:nvSpPr>
        <p:spPr>
          <a:xfrm>
            <a:off x="469049" y="685800"/>
            <a:ext cx="7024744" cy="1143000"/>
          </a:xfrm>
        </p:spPr>
        <p:txBody>
          <a:bodyPr>
            <a:normAutofit/>
          </a:bodyPr>
          <a:lstStyle/>
          <a:p>
            <a:r>
              <a:rPr lang="en-GB" sz="3200" dirty="0"/>
              <a:t>What is Personal </a:t>
            </a:r>
            <a:br>
              <a:rPr lang="en-GB" sz="3200" dirty="0"/>
            </a:br>
            <a:r>
              <a:rPr lang="en-GB" sz="3200" dirty="0"/>
              <a:t>Reflective Writing?</a:t>
            </a:r>
          </a:p>
        </p:txBody>
      </p:sp>
      <p:sp>
        <p:nvSpPr>
          <p:cNvPr id="3" name="Content Placeholder 2"/>
          <p:cNvSpPr>
            <a:spLocks noGrp="1"/>
          </p:cNvSpPr>
          <p:nvPr>
            <p:ph idx="1"/>
          </p:nvPr>
        </p:nvSpPr>
        <p:spPr>
          <a:xfrm>
            <a:off x="102393" y="1905000"/>
            <a:ext cx="7924800" cy="4953000"/>
          </a:xfrm>
        </p:spPr>
        <p:txBody>
          <a:bodyPr>
            <a:normAutofit/>
          </a:bodyPr>
          <a:lstStyle/>
          <a:p>
            <a:pPr marL="457200" indent="-457200">
              <a:buFont typeface="Arial" panose="020B0604020202020204" pitchFamily="34" charset="0"/>
              <a:buChar char="•"/>
            </a:pPr>
            <a:r>
              <a:rPr lang="en-GB" sz="2800" b="0" dirty="0"/>
              <a:t>Personal reflective writing means writing about your reaction to something that has happened to you. </a:t>
            </a:r>
          </a:p>
          <a:p>
            <a:pPr marL="457200" indent="-457200">
              <a:buFont typeface="Arial" panose="020B0604020202020204" pitchFamily="34" charset="0"/>
              <a:buChar char="•"/>
            </a:pPr>
            <a:r>
              <a:rPr lang="en-GB" sz="2800" b="0" dirty="0"/>
              <a:t>It is usually about one single idea or experience and will always include reflection about what has happened and your feelings about it (or your feelings at different stages). </a:t>
            </a:r>
          </a:p>
        </p:txBody>
      </p:sp>
    </p:spTree>
    <p:extLst>
      <p:ext uri="{BB962C8B-B14F-4D97-AF65-F5344CB8AC3E}">
        <p14:creationId xmlns:p14="http://schemas.microsoft.com/office/powerpoint/2010/main" val="71260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24744" cy="1143000"/>
          </a:xfrm>
        </p:spPr>
        <p:txBody>
          <a:bodyPr>
            <a:normAutofit/>
          </a:bodyPr>
          <a:lstStyle/>
          <a:p>
            <a:r>
              <a:rPr lang="en-GB" sz="3200" dirty="0"/>
              <a:t>What is Personal </a:t>
            </a:r>
            <a:br>
              <a:rPr lang="en-GB" sz="3200" dirty="0"/>
            </a:br>
            <a:r>
              <a:rPr lang="en-GB" sz="3200" dirty="0"/>
              <a:t>Reflective Writing?</a:t>
            </a:r>
          </a:p>
        </p:txBody>
      </p:sp>
      <p:sp>
        <p:nvSpPr>
          <p:cNvPr id="3" name="Content Placeholder 2"/>
          <p:cNvSpPr>
            <a:spLocks noGrp="1"/>
          </p:cNvSpPr>
          <p:nvPr>
            <p:ph idx="1"/>
          </p:nvPr>
        </p:nvSpPr>
        <p:spPr>
          <a:xfrm>
            <a:off x="466725" y="1904289"/>
            <a:ext cx="8229600" cy="4153348"/>
          </a:xfrm>
        </p:spPr>
        <p:txBody>
          <a:bodyPr>
            <a:noAutofit/>
          </a:bodyPr>
          <a:lstStyle/>
          <a:p>
            <a:pPr marL="457200" indent="-457200">
              <a:buFont typeface="Arial" panose="020B0604020202020204" pitchFamily="34" charset="0"/>
              <a:buChar char="•"/>
            </a:pPr>
            <a:r>
              <a:rPr lang="en-GB" sz="3200" b="0" dirty="0"/>
              <a:t>It is a tough thing to do - to look back on something that happened not that long ago and think about how you feel now.</a:t>
            </a:r>
          </a:p>
          <a:p>
            <a:pPr marL="457200" indent="-457200">
              <a:buFont typeface="Arial" panose="020B0604020202020204" pitchFamily="34" charset="0"/>
              <a:buChar char="•"/>
            </a:pPr>
            <a:r>
              <a:rPr lang="en-GB" sz="3200" b="0" dirty="0"/>
              <a:t>It’s your thoughts and feelings about the experience that will make your writing original and fresh.</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152400"/>
            <a:ext cx="2143125" cy="2143125"/>
          </a:xfrm>
          <a:prstGeom prst="rect">
            <a:avLst/>
          </a:prstGeom>
        </p:spPr>
      </p:pic>
    </p:spTree>
    <p:extLst>
      <p:ext uri="{BB962C8B-B14F-4D97-AF65-F5344CB8AC3E}">
        <p14:creationId xmlns:p14="http://schemas.microsoft.com/office/powerpoint/2010/main" val="391171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143000"/>
          </a:xfrm>
        </p:spPr>
        <p:txBody>
          <a:bodyPr>
            <a:normAutofit/>
          </a:bodyPr>
          <a:lstStyle/>
          <a:p>
            <a:r>
              <a:rPr lang="en-GB" sz="3200" dirty="0"/>
              <a:t>What is Personal </a:t>
            </a:r>
            <a:br>
              <a:rPr lang="en-GB" sz="3200" dirty="0"/>
            </a:br>
            <a:r>
              <a:rPr lang="en-GB" sz="3200" dirty="0"/>
              <a:t>Reflective Writing?</a:t>
            </a:r>
          </a:p>
        </p:txBody>
      </p:sp>
      <p:sp>
        <p:nvSpPr>
          <p:cNvPr id="3" name="Content Placeholder 2"/>
          <p:cNvSpPr>
            <a:spLocks noGrp="1"/>
          </p:cNvSpPr>
          <p:nvPr>
            <p:ph idx="1"/>
          </p:nvPr>
        </p:nvSpPr>
        <p:spPr>
          <a:xfrm>
            <a:off x="457200" y="1447800"/>
            <a:ext cx="8229600" cy="4533637"/>
          </a:xfrm>
        </p:spPr>
        <p:txBody>
          <a:bodyPr>
            <a:noAutofit/>
          </a:bodyPr>
          <a:lstStyle/>
          <a:p>
            <a:pPr marL="457200" indent="-457200">
              <a:buFont typeface="Arial" panose="020B0604020202020204" pitchFamily="34" charset="0"/>
              <a:buChar char="•"/>
            </a:pPr>
            <a:r>
              <a:rPr lang="en-GB" sz="3200" b="0" dirty="0"/>
              <a:t>One </a:t>
            </a:r>
            <a:r>
              <a:rPr lang="en-GB" sz="3200" dirty="0"/>
              <a:t>common mistake </a:t>
            </a:r>
            <a:r>
              <a:rPr lang="en-GB" sz="3200" b="0" dirty="0"/>
              <a:t>with this type of writing is making it too narrative i.e. too much story-telling and not enough reflection or reaction. </a:t>
            </a:r>
          </a:p>
          <a:p>
            <a:pPr marL="457200" indent="-457200">
              <a:buFont typeface="Arial" panose="020B0604020202020204" pitchFamily="34" charset="0"/>
              <a:buChar char="•"/>
            </a:pPr>
            <a:r>
              <a:rPr lang="en-GB" sz="3200" b="0" dirty="0"/>
              <a:t>You must show through your writing that you have </a:t>
            </a:r>
            <a:r>
              <a:rPr lang="en-GB" sz="3200" dirty="0"/>
              <a:t>thought about </a:t>
            </a:r>
            <a:r>
              <a:rPr lang="en-GB" sz="3200" b="0" dirty="0"/>
              <a:t>your experiences and have </a:t>
            </a:r>
            <a:r>
              <a:rPr lang="en-GB" sz="3200" dirty="0"/>
              <a:t>learned </a:t>
            </a:r>
            <a:r>
              <a:rPr lang="en-GB" sz="3200" b="0" dirty="0"/>
              <a:t>from them in some way. </a:t>
            </a:r>
            <a:endParaRPr lang="en-GB" sz="3200" dirty="0">
              <a:effectLst>
                <a:outerShdw blurRad="50800" dist="38100" algn="tr" rotWithShape="0">
                  <a:prstClr val="black">
                    <a:alpha val="40000"/>
                  </a:prstClr>
                </a:outerShdw>
              </a:effectLst>
            </a:endParaRPr>
          </a:p>
          <a:p>
            <a:endParaRPr lang="en-GB" sz="3200"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val="16126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143000"/>
          </a:xfrm>
        </p:spPr>
        <p:txBody>
          <a:bodyPr>
            <a:normAutofit/>
          </a:bodyPr>
          <a:lstStyle/>
          <a:p>
            <a:r>
              <a:rPr lang="en-GB" sz="3200" dirty="0"/>
              <a:t>What is Personal </a:t>
            </a:r>
            <a:br>
              <a:rPr lang="en-GB" sz="3200" dirty="0"/>
            </a:br>
            <a:r>
              <a:rPr lang="en-GB" sz="3200" dirty="0"/>
              <a:t>Reflective Writing?</a:t>
            </a:r>
          </a:p>
        </p:txBody>
      </p:sp>
      <p:sp>
        <p:nvSpPr>
          <p:cNvPr id="3" name="Content Placeholder 2"/>
          <p:cNvSpPr>
            <a:spLocks noGrp="1"/>
          </p:cNvSpPr>
          <p:nvPr>
            <p:ph idx="1"/>
          </p:nvPr>
        </p:nvSpPr>
        <p:spPr>
          <a:xfrm>
            <a:off x="457200" y="1752600"/>
            <a:ext cx="8229600" cy="4228837"/>
          </a:xfrm>
        </p:spPr>
        <p:txBody>
          <a:bodyPr>
            <a:noAutofit/>
          </a:bodyPr>
          <a:lstStyle/>
          <a:p>
            <a:pPr marL="457200" indent="-457200">
              <a:buFont typeface="Arial" panose="020B0604020202020204" pitchFamily="34" charset="0"/>
              <a:buChar char="•"/>
            </a:pPr>
            <a:r>
              <a:rPr lang="en-GB" sz="3200" b="0" dirty="0"/>
              <a:t>This </a:t>
            </a:r>
            <a:r>
              <a:rPr lang="en-GB" sz="3200" dirty="0"/>
              <a:t>reflection</a:t>
            </a:r>
            <a:r>
              <a:rPr lang="en-GB" sz="3200" b="0" dirty="0"/>
              <a:t> is what makes the writing interesting – otherwise your essay will just be another account of someone going on holiday or entering a football competition.  </a:t>
            </a:r>
            <a:endParaRPr lang="en-GB" sz="3200" dirty="0">
              <a:effectLst>
                <a:outerShdw blurRad="50800" dist="38100" algn="tr" rotWithShape="0">
                  <a:prstClr val="black">
                    <a:alpha val="40000"/>
                  </a:prstClr>
                </a:outerShdw>
              </a:effectLst>
            </a:endParaRPr>
          </a:p>
          <a:p>
            <a:endParaRPr lang="en-GB" sz="3200"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val="130919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9"/>
            <a:ext cx="7024744" cy="1143000"/>
          </a:xfrm>
        </p:spPr>
        <p:txBody>
          <a:bodyPr/>
          <a:lstStyle/>
          <a:p>
            <a:r>
              <a:rPr lang="en-GB" sz="4000" dirty="0"/>
              <a:t>PASSAGE 1 </a:t>
            </a:r>
          </a:p>
        </p:txBody>
      </p:sp>
      <p:sp>
        <p:nvSpPr>
          <p:cNvPr id="3" name="Content Placeholder 2"/>
          <p:cNvSpPr>
            <a:spLocks noGrp="1"/>
          </p:cNvSpPr>
          <p:nvPr>
            <p:ph idx="1"/>
          </p:nvPr>
        </p:nvSpPr>
        <p:spPr>
          <a:xfrm>
            <a:off x="381000" y="1066800"/>
            <a:ext cx="8077200" cy="4724400"/>
          </a:xfrm>
        </p:spPr>
        <p:txBody>
          <a:bodyPr>
            <a:normAutofit/>
          </a:bodyPr>
          <a:lstStyle/>
          <a:p>
            <a:r>
              <a:rPr lang="en-GB" sz="4000" b="0" i="1" dirty="0"/>
              <a:t>	I woke up in hospital with my leg all in plaster. It was really sore and it was itchy too. My mum and dad had to come and get me. I had to go back to school the next week which wasn’t much fun. </a:t>
            </a:r>
            <a:endParaRPr lang="en-GB" sz="4000" dirty="0">
              <a:effectLst>
                <a:outerShdw blurRad="50800" dist="38100" algn="tr" rotWithShape="0">
                  <a:prstClr val="black">
                    <a:alpha val="40000"/>
                  </a:prstClr>
                </a:outerShdw>
              </a:effectLst>
            </a:endParaRPr>
          </a:p>
          <a:p>
            <a:pPr marL="68580" indent="0">
              <a:buNone/>
            </a:pPr>
            <a:endParaRPr lang="en-GB" dirty="0"/>
          </a:p>
        </p:txBody>
      </p:sp>
    </p:spTree>
    <p:extLst>
      <p:ext uri="{BB962C8B-B14F-4D97-AF65-F5344CB8AC3E}">
        <p14:creationId xmlns:p14="http://schemas.microsoft.com/office/powerpoint/2010/main" val="919813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024744" cy="1143000"/>
          </a:xfrm>
        </p:spPr>
        <p:txBody>
          <a:bodyPr/>
          <a:lstStyle/>
          <a:p>
            <a:r>
              <a:rPr lang="en-GB" sz="4000" dirty="0"/>
              <a:t>PASSAGE 2 </a:t>
            </a:r>
          </a:p>
        </p:txBody>
      </p:sp>
      <p:sp>
        <p:nvSpPr>
          <p:cNvPr id="3" name="Content Placeholder 2"/>
          <p:cNvSpPr>
            <a:spLocks noGrp="1"/>
          </p:cNvSpPr>
          <p:nvPr>
            <p:ph idx="1"/>
          </p:nvPr>
        </p:nvSpPr>
        <p:spPr>
          <a:xfrm>
            <a:off x="76200" y="914400"/>
            <a:ext cx="8610600" cy="6248400"/>
          </a:xfrm>
        </p:spPr>
        <p:txBody>
          <a:bodyPr>
            <a:normAutofit fontScale="92500"/>
          </a:bodyPr>
          <a:lstStyle/>
          <a:p>
            <a:pPr algn="just"/>
            <a:r>
              <a:rPr lang="en-GB" sz="2600" b="0" i="1" dirty="0"/>
              <a:t>	I slowly opened my eyes as if from a deep sleep. I yawned and stretched, expecting to see the familiar pink curtains draping my bedroom window. Instead, my gaze rested on a clinical blue fabric pulled round the trolley I was lying on. Was I still dreaming? Could I really be in hospital? Then it all started coming back to me bit by bit… the kerb, the parked car, the crash! What a shock to see my leg all covered in plaster! It was really sore but I tried desperately not to cry. I didn’t want the nurses to think I was a baby. When I think back it was the itching that really got me – not the pain. I was so glad to see my mum and dad when they came to fetch me. I couldn’t hold back my tears any longer; my mum looked so worried when she saw me. It was difficult going back to school with everyone staring at me. At first I felt so awkward, like a stranger lost in a big city, but gradually I got used to it and people grew used to the sight of me hobbling around the corridors…</a:t>
            </a:r>
            <a:endParaRPr lang="en-GB" sz="2600" dirty="0">
              <a:effectLst>
                <a:outerShdw blurRad="50800" dist="38100" algn="tr" rotWithShape="0">
                  <a:prstClr val="black">
                    <a:alpha val="40000"/>
                  </a:prstClr>
                </a:outerShdw>
              </a:effectLst>
            </a:endParaRPr>
          </a:p>
          <a:p>
            <a:pPr marL="68580" indent="0">
              <a:buNone/>
            </a:pPr>
            <a:endParaRPr lang="en-GB" dirty="0"/>
          </a:p>
        </p:txBody>
      </p:sp>
    </p:spTree>
    <p:extLst>
      <p:ext uri="{BB962C8B-B14F-4D97-AF65-F5344CB8AC3E}">
        <p14:creationId xmlns:p14="http://schemas.microsoft.com/office/powerpoint/2010/main" val="19295333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1282</TotalTime>
  <Words>1612</Words>
  <Application>Microsoft Office PowerPoint</Application>
  <PresentationFormat>On-screen Show (4:3)</PresentationFormat>
  <Paragraphs>172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Angles</vt:lpstr>
      <vt:lpstr>S2 English</vt:lpstr>
      <vt:lpstr>Personal Writing S2 English </vt:lpstr>
      <vt:lpstr>Learning Intentions</vt:lpstr>
      <vt:lpstr>What is Personal  Reflective Writing?</vt:lpstr>
      <vt:lpstr>What is Personal  Reflective Writing?</vt:lpstr>
      <vt:lpstr>What is Personal  Reflective Writing?</vt:lpstr>
      <vt:lpstr>What is Personal  Reflective Writing?</vt:lpstr>
      <vt:lpstr>PASSAGE 1 </vt:lpstr>
      <vt:lpstr>PASSAGE 2 </vt:lpstr>
      <vt:lpstr>Paired task </vt:lpstr>
      <vt:lpstr>WHEN WE WRITE OUR PERSONAL ESSAYS WE NEED TO…</vt:lpstr>
      <vt:lpstr>A Good Start</vt:lpstr>
      <vt:lpstr>PowerPoint Presentation</vt:lpstr>
      <vt:lpstr>A Good Start</vt:lpstr>
      <vt:lpstr>PowerPoint Presentation</vt:lpstr>
      <vt:lpstr>PowerPoint Presentation</vt:lpstr>
      <vt:lpstr>PowerPoint Presentation</vt:lpstr>
      <vt:lpstr>PowerPoint Presentation</vt:lpstr>
      <vt:lpstr>PowerPoint Presentation</vt:lpstr>
      <vt:lpstr>Individual task</vt:lpstr>
      <vt:lpstr>PowerPoint Presentation</vt:lpstr>
      <vt:lpstr>Vocabulary and Word Choice</vt:lpstr>
      <vt:lpstr>Vocabulary and Word Choice</vt:lpstr>
      <vt:lpstr>Vocabulary and Word Choice</vt:lpstr>
      <vt:lpstr>Vocabulary and Word Choice</vt:lpstr>
      <vt:lpstr>Figurative Language</vt:lpstr>
      <vt:lpstr>Simile</vt:lpstr>
      <vt:lpstr>Metaphor</vt:lpstr>
      <vt:lpstr>Personification</vt:lpstr>
      <vt:lpstr>Alliteration</vt:lpstr>
      <vt:lpstr>Onomatopoeia</vt:lpstr>
      <vt:lpstr>Paired task</vt:lpstr>
      <vt:lpstr>The Senses</vt:lpstr>
      <vt:lpstr>The Five Senses - TASK</vt:lpstr>
      <vt:lpstr>Using the Five Senses - Individual Task</vt:lpstr>
      <vt:lpstr>How to write a strong ending</vt:lpstr>
      <vt:lpstr>Personal Essay – Success Criteria</vt:lpstr>
      <vt:lpstr>PowerPoint Presentation</vt:lpstr>
      <vt:lpstr>Writing Your Personal Essay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Writing</dc:title>
  <dc:creator>SMcLean</dc:creator>
  <cp:lastModifiedBy>HMcDonald (Shawlands)</cp:lastModifiedBy>
  <cp:revision>64</cp:revision>
  <dcterms:created xsi:type="dcterms:W3CDTF">2006-08-16T00:00:00Z</dcterms:created>
  <dcterms:modified xsi:type="dcterms:W3CDTF">2019-11-08T14:59:47Z</dcterms:modified>
</cp:coreProperties>
</file>