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58"/>
  </p:notesMasterIdLst>
  <p:handoutMasterIdLst>
    <p:handoutMasterId r:id="rId59"/>
  </p:handoutMasterIdLst>
  <p:sldIdLst>
    <p:sldId id="256" r:id="rId2"/>
    <p:sldId id="320" r:id="rId3"/>
    <p:sldId id="324" r:id="rId4"/>
    <p:sldId id="319" r:id="rId5"/>
    <p:sldId id="317" r:id="rId6"/>
    <p:sldId id="321" r:id="rId7"/>
    <p:sldId id="322" r:id="rId8"/>
    <p:sldId id="323" r:id="rId9"/>
    <p:sldId id="257" r:id="rId10"/>
    <p:sldId id="259" r:id="rId11"/>
    <p:sldId id="260" r:id="rId12"/>
    <p:sldId id="318" r:id="rId13"/>
    <p:sldId id="325" r:id="rId14"/>
    <p:sldId id="262" r:id="rId15"/>
    <p:sldId id="261" r:id="rId16"/>
    <p:sldId id="263" r:id="rId17"/>
    <p:sldId id="264" r:id="rId18"/>
    <p:sldId id="265" r:id="rId19"/>
    <p:sldId id="266" r:id="rId20"/>
    <p:sldId id="267" r:id="rId21"/>
    <p:sldId id="303" r:id="rId22"/>
    <p:sldId id="268" r:id="rId23"/>
    <p:sldId id="269" r:id="rId24"/>
    <p:sldId id="270" r:id="rId25"/>
    <p:sldId id="326" r:id="rId26"/>
    <p:sldId id="271" r:id="rId27"/>
    <p:sldId id="298" r:id="rId28"/>
    <p:sldId id="296" r:id="rId29"/>
    <p:sldId id="299" r:id="rId30"/>
    <p:sldId id="297" r:id="rId31"/>
    <p:sldId id="300" r:id="rId32"/>
    <p:sldId id="272" r:id="rId33"/>
    <p:sldId id="278" r:id="rId34"/>
    <p:sldId id="279" r:id="rId35"/>
    <p:sldId id="274" r:id="rId36"/>
    <p:sldId id="275" r:id="rId37"/>
    <p:sldId id="277" r:id="rId38"/>
    <p:sldId id="304" r:id="rId39"/>
    <p:sldId id="280" r:id="rId40"/>
    <p:sldId id="305" r:id="rId41"/>
    <p:sldId id="282" r:id="rId42"/>
    <p:sldId id="283" r:id="rId43"/>
    <p:sldId id="284" r:id="rId44"/>
    <p:sldId id="306" r:id="rId45"/>
    <p:sldId id="327" r:id="rId46"/>
    <p:sldId id="316" r:id="rId47"/>
    <p:sldId id="286" r:id="rId48"/>
    <p:sldId id="307" r:id="rId49"/>
    <p:sldId id="308" r:id="rId50"/>
    <p:sldId id="309" r:id="rId51"/>
    <p:sldId id="310" r:id="rId52"/>
    <p:sldId id="311" r:id="rId53"/>
    <p:sldId id="312" r:id="rId54"/>
    <p:sldId id="313" r:id="rId55"/>
    <p:sldId id="314" r:id="rId56"/>
    <p:sldId id="315" r:id="rId57"/>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a:srgbClr val="660033"/>
    <a:srgbClr val="0000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069" autoAdjust="0"/>
  </p:normalViewPr>
  <p:slideViewPr>
    <p:cSldViewPr>
      <p:cViewPr varScale="1">
        <p:scale>
          <a:sx n="69" d="100"/>
          <a:sy n="69" d="100"/>
        </p:scale>
        <p:origin x="-1404" y="-10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110" y="-84"/>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2F8C693B-1E43-4BF3-B1B5-6F011DEA21B4}" type="datetimeFigureOut">
              <a:rPr lang="en-GB" smtClean="0"/>
              <a:t>27/08/2019</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0AB869FB-82F4-4925-9000-F92ED6FCDE95}" type="slidenum">
              <a:rPr lang="en-GB" smtClean="0"/>
              <a:t>‹#›</a:t>
            </a:fld>
            <a:endParaRPr lang="en-GB"/>
          </a:p>
        </p:txBody>
      </p:sp>
    </p:spTree>
    <p:extLst>
      <p:ext uri="{BB962C8B-B14F-4D97-AF65-F5344CB8AC3E}">
        <p14:creationId xmlns:p14="http://schemas.microsoft.com/office/powerpoint/2010/main" val="3149339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 xmlns:a16="http://schemas.microsoft.com/office/drawing/2014/main" id="{51A0E5E4-E5ED-4F92-9E29-FD6B70C1BE46}"/>
              </a:ext>
            </a:extLst>
          </p:cNvPr>
          <p:cNvSpPr>
            <a:spLocks noGrp="1" noChangeArrowheads="1"/>
          </p:cNvSpPr>
          <p:nvPr>
            <p:ph type="hdr" sz="quarter"/>
          </p:nvPr>
        </p:nvSpPr>
        <p:spPr bwMode="auto">
          <a:xfrm>
            <a:off x="0"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7107" name="Rectangle 3">
            <a:extLst>
              <a:ext uri="{FF2B5EF4-FFF2-40B4-BE49-F238E27FC236}">
                <a16:creationId xmlns="" xmlns:a16="http://schemas.microsoft.com/office/drawing/2014/main" id="{06FF735F-4D72-4104-8B96-9F4F8DF45A65}"/>
              </a:ext>
            </a:extLst>
          </p:cNvPr>
          <p:cNvSpPr>
            <a:spLocks noGrp="1" noChangeArrowheads="1"/>
          </p:cNvSpPr>
          <p:nvPr>
            <p:ph type="dt" idx="1"/>
          </p:nvPr>
        </p:nvSpPr>
        <p:spPr bwMode="auto">
          <a:xfrm>
            <a:off x="3856737"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61444" name="Rectangle 4">
            <a:extLst>
              <a:ext uri="{FF2B5EF4-FFF2-40B4-BE49-F238E27FC236}">
                <a16:creationId xmlns="" xmlns:a16="http://schemas.microsoft.com/office/drawing/2014/main" id="{50FD5A6F-6382-4C3B-B6DE-66B62E3D442B}"/>
              </a:ext>
            </a:extLst>
          </p:cNvPr>
          <p:cNvSpPr>
            <a:spLocks noGrp="1" noRot="1" noChangeAspect="1" noChangeArrowheads="1" noTextEdit="1"/>
          </p:cNvSpPr>
          <p:nvPr>
            <p:ph type="sldImg" idx="2"/>
          </p:nvPr>
        </p:nvSpPr>
        <p:spPr bwMode="auto">
          <a:xfrm>
            <a:off x="920750" y="746125"/>
            <a:ext cx="4967288"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a:extLst>
              <a:ext uri="{FF2B5EF4-FFF2-40B4-BE49-F238E27FC236}">
                <a16:creationId xmlns="" xmlns:a16="http://schemas.microsoft.com/office/drawing/2014/main" id="{601B7E54-D9DE-46DA-954E-C4F81C5F9F52}"/>
              </a:ext>
            </a:extLst>
          </p:cNvPr>
          <p:cNvSpPr>
            <a:spLocks noGrp="1" noChangeArrowheads="1"/>
          </p:cNvSpPr>
          <p:nvPr>
            <p:ph type="body" sz="quarter" idx="3"/>
          </p:nvPr>
        </p:nvSpPr>
        <p:spPr bwMode="auto">
          <a:xfrm>
            <a:off x="680879" y="4721940"/>
            <a:ext cx="5447030" cy="4473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7110" name="Rectangle 6">
            <a:extLst>
              <a:ext uri="{FF2B5EF4-FFF2-40B4-BE49-F238E27FC236}">
                <a16:creationId xmlns="" xmlns:a16="http://schemas.microsoft.com/office/drawing/2014/main" id="{D99EC705-E44E-405A-BF50-EC8B14192B8F}"/>
              </a:ext>
            </a:extLst>
          </p:cNvPr>
          <p:cNvSpPr>
            <a:spLocks noGrp="1" noChangeArrowheads="1"/>
          </p:cNvSpPr>
          <p:nvPr>
            <p:ph type="ftr" sz="quarter" idx="4"/>
          </p:nvPr>
        </p:nvSpPr>
        <p:spPr bwMode="auto">
          <a:xfrm>
            <a:off x="0" y="9442154"/>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7111" name="Rectangle 7">
            <a:extLst>
              <a:ext uri="{FF2B5EF4-FFF2-40B4-BE49-F238E27FC236}">
                <a16:creationId xmlns="" xmlns:a16="http://schemas.microsoft.com/office/drawing/2014/main" id="{6B6CB2B7-4306-49C9-B503-D605A623EF58}"/>
              </a:ext>
            </a:extLst>
          </p:cNvPr>
          <p:cNvSpPr>
            <a:spLocks noGrp="1" noChangeArrowheads="1"/>
          </p:cNvSpPr>
          <p:nvPr>
            <p:ph type="sldNum" sz="quarter" idx="5"/>
          </p:nvPr>
        </p:nvSpPr>
        <p:spPr bwMode="auto">
          <a:xfrm>
            <a:off x="3856737" y="9442154"/>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27603A6-3929-448B-9FCD-DE2D72B8813D}" type="slidenum">
              <a:rPr lang="en-GB" altLang="en-US"/>
              <a:pPr/>
              <a:t>‹#›</a:t>
            </a:fld>
            <a:endParaRPr lang="en-GB" altLang="en-US"/>
          </a:p>
        </p:txBody>
      </p:sp>
    </p:spTree>
    <p:extLst>
      <p:ext uri="{BB962C8B-B14F-4D97-AF65-F5344CB8AC3E}">
        <p14:creationId xmlns:p14="http://schemas.microsoft.com/office/powerpoint/2010/main" val="2206988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 xmlns:a16="http://schemas.microsoft.com/office/drawing/2014/main" id="{778A850D-E4B9-4DFF-9D7E-02DEA97225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01C8D7-3146-49BE-A6C1-A8C255BCFC52}" type="slidenum">
              <a:rPr lang="en-GB" altLang="en-US"/>
              <a:pPr eaLnBrk="1" hangingPunct="1"/>
              <a:t>1</a:t>
            </a:fld>
            <a:endParaRPr lang="en-GB" altLang="en-US"/>
          </a:p>
        </p:txBody>
      </p:sp>
      <p:sp>
        <p:nvSpPr>
          <p:cNvPr id="62467" name="Rectangle 2">
            <a:extLst>
              <a:ext uri="{FF2B5EF4-FFF2-40B4-BE49-F238E27FC236}">
                <a16:creationId xmlns="" xmlns:a16="http://schemas.microsoft.com/office/drawing/2014/main" id="{32DE0420-7BAD-4E6A-8A6A-23EC9D17912F}"/>
              </a:ext>
            </a:extLst>
          </p:cNvPr>
          <p:cNvSpPr>
            <a:spLocks noGrp="1" noRot="1" noChangeAspect="1" noChangeArrowheads="1" noTextEdit="1"/>
          </p:cNvSpPr>
          <p:nvPr>
            <p:ph type="sldImg"/>
          </p:nvPr>
        </p:nvSpPr>
        <p:spPr>
          <a:ln/>
        </p:spPr>
      </p:sp>
      <p:sp>
        <p:nvSpPr>
          <p:cNvPr id="62468" name="Rectangle 3">
            <a:extLst>
              <a:ext uri="{FF2B5EF4-FFF2-40B4-BE49-F238E27FC236}">
                <a16:creationId xmlns="" xmlns:a16="http://schemas.microsoft.com/office/drawing/2014/main" id="{3F1DF6EB-438B-4D87-9DF4-A589C7B273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 xmlns:a16="http://schemas.microsoft.com/office/drawing/2014/main" id="{778A850D-E4B9-4DFF-9D7E-02DEA97225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01C8D7-3146-49BE-A6C1-A8C255BCFC52}" type="slidenum">
              <a:rPr lang="en-GB" altLang="en-US"/>
              <a:pPr eaLnBrk="1" hangingPunct="1"/>
              <a:t>12</a:t>
            </a:fld>
            <a:endParaRPr lang="en-GB" altLang="en-US"/>
          </a:p>
        </p:txBody>
      </p:sp>
      <p:sp>
        <p:nvSpPr>
          <p:cNvPr id="62467" name="Rectangle 2">
            <a:extLst>
              <a:ext uri="{FF2B5EF4-FFF2-40B4-BE49-F238E27FC236}">
                <a16:creationId xmlns="" xmlns:a16="http://schemas.microsoft.com/office/drawing/2014/main" id="{32DE0420-7BAD-4E6A-8A6A-23EC9D17912F}"/>
              </a:ext>
            </a:extLst>
          </p:cNvPr>
          <p:cNvSpPr>
            <a:spLocks noGrp="1" noRot="1" noChangeAspect="1" noChangeArrowheads="1" noTextEdit="1"/>
          </p:cNvSpPr>
          <p:nvPr>
            <p:ph type="sldImg"/>
          </p:nvPr>
        </p:nvSpPr>
        <p:spPr>
          <a:ln/>
        </p:spPr>
      </p:sp>
      <p:sp>
        <p:nvSpPr>
          <p:cNvPr id="62468" name="Rectangle 3">
            <a:extLst>
              <a:ext uri="{FF2B5EF4-FFF2-40B4-BE49-F238E27FC236}">
                <a16:creationId xmlns="" xmlns:a16="http://schemas.microsoft.com/office/drawing/2014/main" id="{3F1DF6EB-438B-4D87-9DF4-A589C7B273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pPr>
              <a:defRPr/>
            </a:pPr>
            <a:endParaRPr lang="en-GB"/>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pPr>
              <a:defRPr/>
            </a:pPr>
            <a:r>
              <a:rPr lang="en-GB"/>
              <a:t>Mid-Term Break</a:t>
            </a:r>
          </a:p>
          <a:p>
            <a:pPr>
              <a:defRPr/>
            </a:pPr>
            <a:r>
              <a:rPr lang="en-US"/>
              <a:t>By Seamus Heaney</a:t>
            </a:r>
            <a:endParaRPr lang="en-GB"/>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DF109AC3-B0FF-462D-A342-1621549B266C}" type="slidenum">
              <a:rPr lang="en-GB" altLang="en-US" smtClean="0"/>
              <a:pPr/>
              <a:t>‹#›</a:t>
            </a:fld>
            <a:endParaRPr lang="en-GB" alt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066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6" name="Slide Number Placeholder 5"/>
          <p:cNvSpPr>
            <a:spLocks noGrp="1"/>
          </p:cNvSpPr>
          <p:nvPr>
            <p:ph type="sldNum" sz="quarter" idx="12"/>
          </p:nvPr>
        </p:nvSpPr>
        <p:spPr/>
        <p:txBody>
          <a:bodyPr/>
          <a:lstStyle/>
          <a:p>
            <a:fld id="{AEB190AA-0D35-4A8A-918B-0FBEBF94ACDD}" type="slidenum">
              <a:rPr lang="en-GB" altLang="en-US" smtClean="0"/>
              <a:pPr/>
              <a:t>‹#›</a:t>
            </a:fld>
            <a:endParaRPr lang="en-GB" altLang="en-US"/>
          </a:p>
        </p:txBody>
      </p:sp>
    </p:spTree>
    <p:extLst>
      <p:ext uri="{BB962C8B-B14F-4D97-AF65-F5344CB8AC3E}">
        <p14:creationId xmlns:p14="http://schemas.microsoft.com/office/powerpoint/2010/main" val="413886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6" name="Slide Number Placeholder 5"/>
          <p:cNvSpPr>
            <a:spLocks noGrp="1"/>
          </p:cNvSpPr>
          <p:nvPr>
            <p:ph type="sldNum" sz="quarter" idx="12"/>
          </p:nvPr>
        </p:nvSpPr>
        <p:spPr/>
        <p:txBody>
          <a:bodyPr/>
          <a:lstStyle/>
          <a:p>
            <a:fld id="{57AB53AB-DF5B-4AF5-AA7D-137D557E1377}" type="slidenum">
              <a:rPr lang="en-GB" altLang="en-US" smtClean="0"/>
              <a:pPr/>
              <a:t>‹#›</a:t>
            </a:fld>
            <a:endParaRPr lang="en-GB" altLang="en-US"/>
          </a:p>
        </p:txBody>
      </p:sp>
    </p:spTree>
    <p:extLst>
      <p:ext uri="{BB962C8B-B14F-4D97-AF65-F5344CB8AC3E}">
        <p14:creationId xmlns:p14="http://schemas.microsoft.com/office/powerpoint/2010/main" val="2862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 xmlns:a16="http://schemas.microsoft.com/office/drawing/2014/main" id="{068139CE-5D71-4B7B-86AC-C72B34013788}"/>
              </a:ext>
            </a:extLst>
          </p:cNvPr>
          <p:cNvSpPr>
            <a:spLocks noGrp="1"/>
          </p:cNvSpPr>
          <p:nvPr>
            <p:ph type="dt" sz="half" idx="10"/>
          </p:nvPr>
        </p:nvSpPr>
        <p:spPr/>
        <p:txBody>
          <a:bodyPr/>
          <a:lstStyle>
            <a:lvl1pPr>
              <a:defRPr/>
            </a:lvl1pPr>
          </a:lstStyle>
          <a:p>
            <a:pPr>
              <a:defRPr/>
            </a:pPr>
            <a:endParaRPr lang="en-GB"/>
          </a:p>
        </p:txBody>
      </p:sp>
      <p:sp>
        <p:nvSpPr>
          <p:cNvPr id="4" name="Footer Placeholder 3">
            <a:extLst>
              <a:ext uri="{FF2B5EF4-FFF2-40B4-BE49-F238E27FC236}">
                <a16:creationId xmlns="" xmlns:a16="http://schemas.microsoft.com/office/drawing/2014/main" id="{4844A213-3924-4FBB-9563-B154ACCF16BE}"/>
              </a:ext>
            </a:extLst>
          </p:cNvPr>
          <p:cNvSpPr>
            <a:spLocks noGrp="1"/>
          </p:cNvSpPr>
          <p:nvPr>
            <p:ph type="ftr" sz="quarter" idx="11"/>
          </p:nvPr>
        </p:nvSpPr>
        <p:spPr/>
        <p:txBody>
          <a:bodyPr/>
          <a:lstStyle>
            <a:lvl1pPr>
              <a:defRPr i="0"/>
            </a:lvl1pPr>
          </a:lstStyle>
          <a:p>
            <a:pPr>
              <a:defRPr/>
            </a:pPr>
            <a:r>
              <a:rPr lang="en-GB"/>
              <a:t>Mid-Term Break</a:t>
            </a:r>
          </a:p>
          <a:p>
            <a:pPr>
              <a:defRPr/>
            </a:pPr>
            <a:r>
              <a:rPr lang="en-US"/>
              <a:t>By Seamus Heaney</a:t>
            </a:r>
            <a:endParaRPr lang="en-GB"/>
          </a:p>
        </p:txBody>
      </p:sp>
      <p:sp>
        <p:nvSpPr>
          <p:cNvPr id="5" name="Slide Number Placeholder 4">
            <a:extLst>
              <a:ext uri="{FF2B5EF4-FFF2-40B4-BE49-F238E27FC236}">
                <a16:creationId xmlns="" xmlns:a16="http://schemas.microsoft.com/office/drawing/2014/main" id="{4BE55375-C54E-4BFE-BF70-733083693E21}"/>
              </a:ext>
            </a:extLst>
          </p:cNvPr>
          <p:cNvSpPr>
            <a:spLocks noGrp="1"/>
          </p:cNvSpPr>
          <p:nvPr>
            <p:ph type="sldNum" sz="quarter" idx="12"/>
          </p:nvPr>
        </p:nvSpPr>
        <p:spPr/>
        <p:txBody>
          <a:bodyPr/>
          <a:lstStyle>
            <a:lvl1pPr>
              <a:defRPr/>
            </a:lvl1pPr>
          </a:lstStyle>
          <a:p>
            <a:fld id="{F1703C34-0F13-44EC-9BD4-378B4BC6F61E}" type="slidenum">
              <a:rPr lang="en-GB" altLang="en-US"/>
              <a:pPr/>
              <a:t>‹#›</a:t>
            </a:fld>
            <a:endParaRPr lang="en-GB" altLang="en-US"/>
          </a:p>
        </p:txBody>
      </p:sp>
    </p:spTree>
    <p:extLst>
      <p:ext uri="{BB962C8B-B14F-4D97-AF65-F5344CB8AC3E}">
        <p14:creationId xmlns:p14="http://schemas.microsoft.com/office/powerpoint/2010/main" val="41997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6" name="Slide Number Placeholder 5"/>
          <p:cNvSpPr>
            <a:spLocks noGrp="1"/>
          </p:cNvSpPr>
          <p:nvPr>
            <p:ph type="sldNum" sz="quarter" idx="12"/>
          </p:nvPr>
        </p:nvSpPr>
        <p:spPr/>
        <p:txBody>
          <a:bodyPr/>
          <a:lstStyle/>
          <a:p>
            <a:fld id="{FB22C117-9947-4F08-A30E-39A02F4D27FF}" type="slidenum">
              <a:rPr lang="en-GB" altLang="en-US" smtClean="0"/>
              <a:pPr/>
              <a:t>‹#›</a:t>
            </a:fld>
            <a:endParaRPr lang="en-GB" altLang="en-US"/>
          </a:p>
        </p:txBody>
      </p:sp>
    </p:spTree>
    <p:extLst>
      <p:ext uri="{BB962C8B-B14F-4D97-AF65-F5344CB8AC3E}">
        <p14:creationId xmlns:p14="http://schemas.microsoft.com/office/powerpoint/2010/main" val="284881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pPr>
              <a:defRPr/>
            </a:pPr>
            <a:endParaRPr lang="en-GB"/>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pPr>
              <a:defRPr/>
            </a:pPr>
            <a:r>
              <a:rPr lang="en-GB"/>
              <a:t>Mid-Term Break</a:t>
            </a:r>
          </a:p>
          <a:p>
            <a:pPr>
              <a:defRPr/>
            </a:pPr>
            <a:r>
              <a:rPr lang="en-US"/>
              <a:t>By Seamus Heaney</a:t>
            </a:r>
            <a:endParaRPr lang="en-GB"/>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A98DBBD-FACA-42B1-910C-AF1819D37227}" type="slidenum">
              <a:rPr lang="en-GB" altLang="en-US" smtClean="0"/>
              <a:pPr/>
              <a:t>‹#›</a:t>
            </a:fld>
            <a:endParaRPr lang="en-GB" alt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391807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7" name="Slide Number Placeholder 6"/>
          <p:cNvSpPr>
            <a:spLocks noGrp="1"/>
          </p:cNvSpPr>
          <p:nvPr>
            <p:ph type="sldNum" sz="quarter" idx="12"/>
          </p:nvPr>
        </p:nvSpPr>
        <p:spPr/>
        <p:txBody>
          <a:bodyPr/>
          <a:lstStyle/>
          <a:p>
            <a:fld id="{ADC76284-8BD4-4958-9579-D5C6A12B7D25}" type="slidenum">
              <a:rPr lang="en-GB" altLang="en-US" smtClean="0"/>
              <a:pPr/>
              <a:t>‹#›</a:t>
            </a:fld>
            <a:endParaRPr lang="en-GB" altLang="en-US"/>
          </a:p>
        </p:txBody>
      </p:sp>
    </p:spTree>
    <p:extLst>
      <p:ext uri="{BB962C8B-B14F-4D97-AF65-F5344CB8AC3E}">
        <p14:creationId xmlns:p14="http://schemas.microsoft.com/office/powerpoint/2010/main" val="3188909475"/>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9" name="Slide Number Placeholder 8"/>
          <p:cNvSpPr>
            <a:spLocks noGrp="1"/>
          </p:cNvSpPr>
          <p:nvPr>
            <p:ph type="sldNum" sz="quarter" idx="12"/>
          </p:nvPr>
        </p:nvSpPr>
        <p:spPr/>
        <p:txBody>
          <a:bodyPr/>
          <a:lstStyle/>
          <a:p>
            <a:fld id="{3A5446CD-A49E-4EB0-9971-D3B827DBF61B}" type="slidenum">
              <a:rPr lang="en-GB" altLang="en-US" smtClean="0"/>
              <a:pPr/>
              <a:t>‹#›</a:t>
            </a:fld>
            <a:endParaRPr lang="en-GB" altLang="en-US"/>
          </a:p>
        </p:txBody>
      </p:sp>
    </p:spTree>
    <p:extLst>
      <p:ext uri="{BB962C8B-B14F-4D97-AF65-F5344CB8AC3E}">
        <p14:creationId xmlns:p14="http://schemas.microsoft.com/office/powerpoint/2010/main" val="3530281472"/>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5" name="Slide Number Placeholder 4"/>
          <p:cNvSpPr>
            <a:spLocks noGrp="1"/>
          </p:cNvSpPr>
          <p:nvPr>
            <p:ph type="sldNum" sz="quarter" idx="12"/>
          </p:nvPr>
        </p:nvSpPr>
        <p:spPr/>
        <p:txBody>
          <a:bodyPr/>
          <a:lstStyle/>
          <a:p>
            <a:fld id="{58789ACE-36FC-454B-8F58-0803B1B0BC4A}" type="slidenum">
              <a:rPr lang="en-GB" altLang="en-US" smtClean="0"/>
              <a:pPr/>
              <a:t>‹#›</a:t>
            </a:fld>
            <a:endParaRPr lang="en-GB" altLang="en-US"/>
          </a:p>
        </p:txBody>
      </p:sp>
    </p:spTree>
    <p:extLst>
      <p:ext uri="{BB962C8B-B14F-4D97-AF65-F5344CB8AC3E}">
        <p14:creationId xmlns:p14="http://schemas.microsoft.com/office/powerpoint/2010/main" val="124356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r>
              <a:rPr lang="en-GB"/>
              <a:t>Mid-Term Break</a:t>
            </a:r>
          </a:p>
          <a:p>
            <a:pPr>
              <a:defRPr/>
            </a:pPr>
            <a:r>
              <a:rPr lang="en-US"/>
              <a:t>By Seamus Heaney</a:t>
            </a:r>
            <a:endParaRPr lang="en-GB"/>
          </a:p>
        </p:txBody>
      </p:sp>
      <p:sp>
        <p:nvSpPr>
          <p:cNvPr id="4" name="Slide Number Placeholder 3"/>
          <p:cNvSpPr>
            <a:spLocks noGrp="1"/>
          </p:cNvSpPr>
          <p:nvPr>
            <p:ph type="sldNum" sz="quarter" idx="12"/>
          </p:nvPr>
        </p:nvSpPr>
        <p:spPr/>
        <p:txBody>
          <a:bodyPr/>
          <a:lstStyle/>
          <a:p>
            <a:fld id="{F5A7C8C4-31C9-48AF-898F-75F575164784}" type="slidenum">
              <a:rPr lang="en-GB" altLang="en-US" smtClean="0"/>
              <a:pPr/>
              <a:t>‹#›</a:t>
            </a:fld>
            <a:endParaRPr lang="en-GB" altLang="en-US"/>
          </a:p>
        </p:txBody>
      </p:sp>
    </p:spTree>
    <p:extLst>
      <p:ext uri="{BB962C8B-B14F-4D97-AF65-F5344CB8AC3E}">
        <p14:creationId xmlns:p14="http://schemas.microsoft.com/office/powerpoint/2010/main" val="165752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pPr>
              <a:defRPr/>
            </a:pPr>
            <a:endParaRPr lang="en-GB"/>
          </a:p>
        </p:txBody>
      </p:sp>
      <p:sp>
        <p:nvSpPr>
          <p:cNvPr id="6" name="Footer Placeholder 5"/>
          <p:cNvSpPr>
            <a:spLocks noGrp="1"/>
          </p:cNvSpPr>
          <p:nvPr>
            <p:ph type="ftr" sz="quarter" idx="11"/>
          </p:nvPr>
        </p:nvSpPr>
        <p:spPr>
          <a:xfrm>
            <a:off x="1577716" y="6375679"/>
            <a:ext cx="2611634" cy="345796"/>
          </a:xfrm>
        </p:spPr>
        <p:txBody>
          <a:bodyPr/>
          <a:lstStyle/>
          <a:p>
            <a:pPr>
              <a:defRPr/>
            </a:pPr>
            <a:r>
              <a:rPr lang="en-GB"/>
              <a:t>Mid-Term Break</a:t>
            </a:r>
          </a:p>
          <a:p>
            <a:pPr>
              <a:defRPr/>
            </a:pPr>
            <a:r>
              <a:rPr lang="en-US"/>
              <a:t>By Seamus Heaney</a:t>
            </a:r>
            <a:endParaRPr lang="en-GB"/>
          </a:p>
        </p:txBody>
      </p:sp>
      <p:sp>
        <p:nvSpPr>
          <p:cNvPr id="7" name="Slide Number Placeholder 6"/>
          <p:cNvSpPr>
            <a:spLocks noGrp="1"/>
          </p:cNvSpPr>
          <p:nvPr>
            <p:ph type="sldNum" sz="quarter" idx="12"/>
          </p:nvPr>
        </p:nvSpPr>
        <p:spPr>
          <a:xfrm>
            <a:off x="4268261" y="6375679"/>
            <a:ext cx="924342" cy="345796"/>
          </a:xfrm>
        </p:spPr>
        <p:txBody>
          <a:bodyPr/>
          <a:lstStyle/>
          <a:p>
            <a:fld id="{5A18A088-11CC-45B0-98CD-985F20F0D513}" type="slidenum">
              <a:rPr lang="en-GB" altLang="en-US" smtClean="0"/>
              <a:pPr/>
              <a:t>‹#›</a:t>
            </a:fld>
            <a:endParaRPr lang="en-GB" alt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8196711"/>
      </p:ext>
    </p:extLst>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pPr>
              <a:defRPr/>
            </a:pPr>
            <a:endParaRPr lang="en-GB"/>
          </a:p>
        </p:txBody>
      </p:sp>
      <p:sp>
        <p:nvSpPr>
          <p:cNvPr id="6" name="Footer Placeholder 5"/>
          <p:cNvSpPr>
            <a:spLocks noGrp="1"/>
          </p:cNvSpPr>
          <p:nvPr>
            <p:ph type="ftr" sz="quarter" idx="11"/>
          </p:nvPr>
        </p:nvSpPr>
        <p:spPr>
          <a:xfrm>
            <a:off x="1577716" y="6375679"/>
            <a:ext cx="2611634" cy="345796"/>
          </a:xfrm>
        </p:spPr>
        <p:txBody>
          <a:bodyPr/>
          <a:lstStyle/>
          <a:p>
            <a:pPr>
              <a:defRPr/>
            </a:pPr>
            <a:r>
              <a:rPr lang="en-GB"/>
              <a:t>Mid-Term Break</a:t>
            </a:r>
          </a:p>
          <a:p>
            <a:pPr>
              <a:defRPr/>
            </a:pPr>
            <a:r>
              <a:rPr lang="en-US"/>
              <a:t>By Seamus Heaney</a:t>
            </a:r>
            <a:endParaRPr lang="en-GB"/>
          </a:p>
        </p:txBody>
      </p:sp>
      <p:sp>
        <p:nvSpPr>
          <p:cNvPr id="7" name="Slide Number Placeholder 6"/>
          <p:cNvSpPr>
            <a:spLocks noGrp="1"/>
          </p:cNvSpPr>
          <p:nvPr>
            <p:ph type="sldNum" sz="quarter" idx="12"/>
          </p:nvPr>
        </p:nvSpPr>
        <p:spPr>
          <a:xfrm>
            <a:off x="4256153" y="6375679"/>
            <a:ext cx="947460" cy="345796"/>
          </a:xfrm>
        </p:spPr>
        <p:txBody>
          <a:bodyPr/>
          <a:lstStyle/>
          <a:p>
            <a:fld id="{2F7D6130-2405-451F-9377-837A2FD737D6}" type="slidenum">
              <a:rPr lang="en-GB" altLang="en-US" smtClean="0"/>
              <a:pPr/>
              <a:t>‹#›</a:t>
            </a:fld>
            <a:endParaRPr lang="en-GB" alt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641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en-GB"/>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defRPr/>
            </a:pPr>
            <a:r>
              <a:rPr lang="en-GB"/>
              <a:t>Mid-Term Break</a:t>
            </a:r>
          </a:p>
          <a:p>
            <a:pPr>
              <a:defRPr/>
            </a:pPr>
            <a:r>
              <a:rPr lang="en-US"/>
              <a:t>By Seamus Heaney</a:t>
            </a:r>
            <a:endParaRPr lang="en-GB"/>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959A981-D7E4-4FF6-A969-DD7525166F33}" type="slidenum">
              <a:rPr lang="en-GB" altLang="en-US" smtClean="0"/>
              <a:pPr/>
              <a:t>‹#›</a:t>
            </a:fld>
            <a:endParaRPr lang="en-GB" alt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747634931"/>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sldNum="0" hd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a:extLst>
              <a:ext uri="{FF2B5EF4-FFF2-40B4-BE49-F238E27FC236}">
                <a16:creationId xmlns="" xmlns:a16="http://schemas.microsoft.com/office/drawing/2014/main" id="{0A2773BB-846A-41B4-B5B0-094CC11C51A6}"/>
              </a:ext>
            </a:extLst>
          </p:cNvPr>
          <p:cNvSpPr>
            <a:spLocks noGrp="1" noChangeArrowheads="1"/>
          </p:cNvSpPr>
          <p:nvPr>
            <p:ph type="ctrTitle"/>
          </p:nvPr>
        </p:nvSpPr>
        <p:spPr/>
        <p:txBody>
          <a:bodyPr/>
          <a:lstStyle/>
          <a:p>
            <a:pPr eaLnBrk="1" hangingPunct="1"/>
            <a:r>
              <a:rPr lang="en-US" altLang="en-US" sz="5400" dirty="0" smtClean="0"/>
              <a:t>Poetic</a:t>
            </a:r>
            <a:br>
              <a:rPr lang="en-US" altLang="en-US" sz="5400" dirty="0" smtClean="0"/>
            </a:br>
            <a:r>
              <a:rPr lang="en-US" altLang="en-US" sz="5400" dirty="0" smtClean="0"/>
              <a:t>techniques</a:t>
            </a:r>
            <a:endParaRPr lang="en-GB"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E14EC241-3159-4EA5-9EAF-26394092DD69}"/>
              </a:ext>
            </a:extLst>
          </p:cNvPr>
          <p:cNvPicPr>
            <a:picLocks noChangeAspect="1"/>
          </p:cNvPicPr>
          <p:nvPr/>
        </p:nvPicPr>
        <p:blipFill rotWithShape="1">
          <a:blip r:embed="rId2"/>
          <a:srcRect t="2757" b="9066"/>
          <a:stretch/>
        </p:blipFill>
        <p:spPr>
          <a:xfrm>
            <a:off x="3650743" y="4267200"/>
            <a:ext cx="1842513" cy="2437014"/>
          </a:xfrm>
          <a:prstGeom prst="rect">
            <a:avLst/>
          </a:prstGeom>
        </p:spPr>
      </p:pic>
      <p:sp>
        <p:nvSpPr>
          <p:cNvPr id="17411" name="Rectangle 2">
            <a:extLst>
              <a:ext uri="{FF2B5EF4-FFF2-40B4-BE49-F238E27FC236}">
                <a16:creationId xmlns="" xmlns:a16="http://schemas.microsoft.com/office/drawing/2014/main" id="{B1291E85-D2BF-483A-B0C1-B0DDF71F8B73}"/>
              </a:ext>
            </a:extLst>
          </p:cNvPr>
          <p:cNvSpPr>
            <a:spLocks noGrp="1" noChangeArrowheads="1"/>
          </p:cNvSpPr>
          <p:nvPr>
            <p:ph type="title"/>
          </p:nvPr>
        </p:nvSpPr>
        <p:spPr/>
        <p:txBody>
          <a:bodyPr/>
          <a:lstStyle/>
          <a:p>
            <a:pPr eaLnBrk="1" hangingPunct="1"/>
            <a:r>
              <a:rPr lang="en-GB" altLang="en-US"/>
              <a:t>Who is Seamus Heaney?</a:t>
            </a:r>
          </a:p>
        </p:txBody>
      </p:sp>
      <p:sp>
        <p:nvSpPr>
          <p:cNvPr id="17412" name="Rectangle 3">
            <a:extLst>
              <a:ext uri="{FF2B5EF4-FFF2-40B4-BE49-F238E27FC236}">
                <a16:creationId xmlns="" xmlns:a16="http://schemas.microsoft.com/office/drawing/2014/main" id="{D55B860E-3F03-47A1-A211-E1B1B2E5C5AA}"/>
              </a:ext>
            </a:extLst>
          </p:cNvPr>
          <p:cNvSpPr>
            <a:spLocks noGrp="1" noChangeArrowheads="1"/>
          </p:cNvSpPr>
          <p:nvPr>
            <p:ph idx="1"/>
          </p:nvPr>
        </p:nvSpPr>
        <p:spPr>
          <a:xfrm>
            <a:off x="755129" y="1632204"/>
            <a:ext cx="7633742" cy="3593591"/>
          </a:xfrm>
        </p:spPr>
        <p:txBody>
          <a:bodyPr>
            <a:normAutofit/>
          </a:bodyPr>
          <a:lstStyle/>
          <a:p>
            <a:pPr eaLnBrk="1" hangingPunct="1">
              <a:lnSpc>
                <a:spcPct val="90000"/>
              </a:lnSpc>
            </a:pPr>
            <a:r>
              <a:rPr lang="en-US" altLang="en-US" sz="2400" b="1" dirty="0"/>
              <a:t>Seamus Heaney</a:t>
            </a:r>
            <a:r>
              <a:rPr lang="en-US" altLang="en-US" sz="2400" dirty="0"/>
              <a:t> (born 13 April 1939) was an Irish poet, writer and lecturer from County Derry, Northern Ireland. </a:t>
            </a:r>
          </a:p>
          <a:p>
            <a:pPr eaLnBrk="1" hangingPunct="1">
              <a:lnSpc>
                <a:spcPct val="90000"/>
              </a:lnSpc>
            </a:pPr>
            <a:r>
              <a:rPr lang="en-US" altLang="en-US" sz="2400" dirty="0"/>
              <a:t>He has been described as “probably the best-known poet in the world” and “the greatest poet of our age.”</a:t>
            </a:r>
          </a:p>
          <a:p>
            <a:pPr eaLnBrk="1" hangingPunct="1">
              <a:lnSpc>
                <a:spcPct val="90000"/>
              </a:lnSpc>
            </a:pPr>
            <a:r>
              <a:rPr lang="en-US" altLang="en-US" sz="2400" dirty="0"/>
              <a:t>Heaney came from a large family – he had 8 siblings.</a:t>
            </a:r>
          </a:p>
          <a:p>
            <a:pPr eaLnBrk="1" hangingPunct="1">
              <a:lnSpc>
                <a:spcPct val="90000"/>
              </a:lnSpc>
            </a:pPr>
            <a:r>
              <a:rPr lang="en-US" altLang="en-US" sz="2400" dirty="0"/>
              <a:t>He passed away in 2013 and is buried in </a:t>
            </a:r>
            <a:r>
              <a:rPr lang="en-US" altLang="en-US" sz="2400" dirty="0" err="1"/>
              <a:t>Bellaghy</a:t>
            </a:r>
            <a:r>
              <a:rPr lang="en-US" altLang="en-US" sz="2400" dirty="0"/>
              <a:t>, Northern Ireland.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 xmlns:a16="http://schemas.microsoft.com/office/drawing/2014/main" id="{D06A17A2-4DCC-44EC-B976-6812DF0AC67E}"/>
              </a:ext>
            </a:extLst>
          </p:cNvPr>
          <p:cNvSpPr>
            <a:spLocks noGrp="1" noChangeArrowheads="1"/>
          </p:cNvSpPr>
          <p:nvPr>
            <p:ph type="title"/>
          </p:nvPr>
        </p:nvSpPr>
        <p:spPr/>
        <p:txBody>
          <a:bodyPr>
            <a:normAutofit/>
          </a:bodyPr>
          <a:lstStyle/>
          <a:p>
            <a:pPr eaLnBrk="1" hangingPunct="1"/>
            <a:r>
              <a:rPr lang="en-GB" altLang="en-US" sz="4000"/>
              <a:t>What are the characteristics of Heaney’s work?</a:t>
            </a:r>
          </a:p>
        </p:txBody>
      </p:sp>
      <p:sp>
        <p:nvSpPr>
          <p:cNvPr id="18436" name="Rectangle 3">
            <a:extLst>
              <a:ext uri="{FF2B5EF4-FFF2-40B4-BE49-F238E27FC236}">
                <a16:creationId xmlns="" xmlns:a16="http://schemas.microsoft.com/office/drawing/2014/main" id="{EC5A1BD9-A70A-4E4D-8D2C-D379447CB4CA}"/>
              </a:ext>
            </a:extLst>
          </p:cNvPr>
          <p:cNvSpPr>
            <a:spLocks noGrp="1" noChangeArrowheads="1"/>
          </p:cNvSpPr>
          <p:nvPr>
            <p:ph idx="1"/>
          </p:nvPr>
        </p:nvSpPr>
        <p:spPr/>
        <p:txBody>
          <a:bodyPr>
            <a:normAutofit/>
          </a:bodyPr>
          <a:lstStyle/>
          <a:p>
            <a:pPr>
              <a:lnSpc>
                <a:spcPct val="80000"/>
              </a:lnSpc>
            </a:pPr>
            <a:r>
              <a:rPr lang="en-US" altLang="en-US" sz="2400" b="1" dirty="0"/>
              <a:t>Naturalism: </a:t>
            </a:r>
            <a:r>
              <a:rPr lang="en-US" altLang="en-US" sz="2400" dirty="0"/>
              <a:t>Heaney’s </a:t>
            </a:r>
            <a:r>
              <a:rPr lang="en-GB" sz="2400" dirty="0"/>
              <a:t>work often deals with the local surroundings of Ireland, particularly in Northern Ireland, where he was born and lived until young adulthood. </a:t>
            </a:r>
          </a:p>
          <a:p>
            <a:pPr>
              <a:lnSpc>
                <a:spcPct val="80000"/>
              </a:lnSpc>
            </a:pPr>
            <a:r>
              <a:rPr lang="en-US" altLang="en-US" sz="2400" b="1" dirty="0"/>
              <a:t>Sectarianism: </a:t>
            </a:r>
            <a:r>
              <a:rPr lang="en-US" altLang="en-US" sz="2400" dirty="0"/>
              <a:t>Much of Heaney’s work also deals with sectarianism, which was rife in Ireland throughout his life.</a:t>
            </a:r>
          </a:p>
          <a:p>
            <a:pPr eaLnBrk="1" hangingPunct="1">
              <a:lnSpc>
                <a:spcPct val="80000"/>
              </a:lnSpc>
            </a:pPr>
            <a:r>
              <a:rPr lang="en-US" altLang="en-US" sz="2400" b="1" dirty="0"/>
              <a:t>Family:</a:t>
            </a:r>
            <a:r>
              <a:rPr lang="en-US" altLang="en-US" sz="2400" dirty="0"/>
              <a:t> Many of his poems concern his own family history and focus on characters in his own family; they explore the real things that happened to them during their lives. </a:t>
            </a:r>
            <a:endParaRPr lang="en-GB" altLang="en-US" sz="2400" dirty="0"/>
          </a:p>
        </p:txBody>
      </p:sp>
      <p:sp>
        <p:nvSpPr>
          <p:cNvPr id="18434" name="Footer Placeholder 4">
            <a:extLst>
              <a:ext uri="{FF2B5EF4-FFF2-40B4-BE49-F238E27FC236}">
                <a16:creationId xmlns="" xmlns:a16="http://schemas.microsoft.com/office/drawing/2014/main" id="{A3AF4E16-746E-4CAE-8322-3C572C601A9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a:extLst>
              <a:ext uri="{FF2B5EF4-FFF2-40B4-BE49-F238E27FC236}">
                <a16:creationId xmlns="" xmlns:a16="http://schemas.microsoft.com/office/drawing/2014/main" id="{0A2773BB-846A-41B4-B5B0-094CC11C51A6}"/>
              </a:ext>
            </a:extLst>
          </p:cNvPr>
          <p:cNvSpPr>
            <a:spLocks noGrp="1" noChangeArrowheads="1"/>
          </p:cNvSpPr>
          <p:nvPr>
            <p:ph type="ctrTitle"/>
          </p:nvPr>
        </p:nvSpPr>
        <p:spPr/>
        <p:txBody>
          <a:bodyPr/>
          <a:lstStyle/>
          <a:p>
            <a:pPr eaLnBrk="1" hangingPunct="1"/>
            <a:r>
              <a:rPr lang="en-US" altLang="en-US" sz="5400" dirty="0"/>
              <a:t>Mid-Term Break</a:t>
            </a:r>
            <a:endParaRPr lang="en-GB" altLang="en-US" sz="5400" dirty="0"/>
          </a:p>
        </p:txBody>
      </p:sp>
      <p:sp>
        <p:nvSpPr>
          <p:cNvPr id="15365" name="Rectangle 3">
            <a:extLst>
              <a:ext uri="{FF2B5EF4-FFF2-40B4-BE49-F238E27FC236}">
                <a16:creationId xmlns="" xmlns:a16="http://schemas.microsoft.com/office/drawing/2014/main" id="{9B39C556-45E1-4970-AA88-39BB442EDAAC}"/>
              </a:ext>
            </a:extLst>
          </p:cNvPr>
          <p:cNvSpPr>
            <a:spLocks noGrp="1" noChangeArrowheads="1"/>
          </p:cNvSpPr>
          <p:nvPr>
            <p:ph type="subTitle" idx="1"/>
          </p:nvPr>
        </p:nvSpPr>
        <p:spPr>
          <a:xfrm>
            <a:off x="1554985" y="3886200"/>
            <a:ext cx="6034030" cy="742279"/>
          </a:xfrm>
        </p:spPr>
        <p:txBody>
          <a:bodyPr/>
          <a:lstStyle/>
          <a:p>
            <a:pPr eaLnBrk="1" hangingPunct="1"/>
            <a:r>
              <a:rPr lang="en-US" altLang="en-US" dirty="0"/>
              <a:t>By Seamus Heaney</a:t>
            </a:r>
            <a:endParaRPr lang="en-GB" altLang="en-US" dirty="0"/>
          </a:p>
        </p:txBody>
      </p:sp>
    </p:spTree>
    <p:extLst>
      <p:ext uri="{BB962C8B-B14F-4D97-AF65-F5344CB8AC3E}">
        <p14:creationId xmlns:p14="http://schemas.microsoft.com/office/powerpoint/2010/main" val="1567125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 xmlns:a16="http://schemas.microsoft.com/office/drawing/2014/main" id="{F18008DC-DBF8-4AE0-84B3-82901095812D}"/>
              </a:ext>
            </a:extLst>
          </p:cNvPr>
          <p:cNvSpPr>
            <a:spLocks noGrp="1" noChangeArrowheads="1"/>
          </p:cNvSpPr>
          <p:nvPr>
            <p:ph idx="1"/>
          </p:nvPr>
        </p:nvSpPr>
        <p:spPr>
          <a:xfrm>
            <a:off x="914400" y="838200"/>
            <a:ext cx="7633742" cy="5486400"/>
          </a:xfrm>
        </p:spPr>
        <p:txBody>
          <a:bodyPr>
            <a:normAutofit/>
          </a:bodyPr>
          <a:lstStyle/>
          <a:p>
            <a:pPr marL="0" indent="0" algn="ctr" eaLnBrk="1" hangingPunct="1">
              <a:lnSpc>
                <a:spcPct val="150000"/>
              </a:lnSpc>
              <a:buNone/>
            </a:pPr>
            <a:r>
              <a:rPr lang="en-US" altLang="en-US" sz="3200" dirty="0" smtClean="0"/>
              <a:t>Word Choice</a:t>
            </a:r>
          </a:p>
          <a:p>
            <a:pPr marL="0" indent="0" algn="ctr" eaLnBrk="1" hangingPunct="1">
              <a:lnSpc>
                <a:spcPct val="150000"/>
              </a:lnSpc>
              <a:buNone/>
            </a:pPr>
            <a:r>
              <a:rPr lang="en-US" altLang="en-US" sz="3200" dirty="0" smtClean="0"/>
              <a:t>Simile</a:t>
            </a:r>
          </a:p>
          <a:p>
            <a:pPr marL="0" indent="0" algn="ctr" eaLnBrk="1" hangingPunct="1">
              <a:lnSpc>
                <a:spcPct val="150000"/>
              </a:lnSpc>
              <a:buNone/>
            </a:pPr>
            <a:r>
              <a:rPr lang="en-US" altLang="en-US" sz="3200" dirty="0" smtClean="0"/>
              <a:t>Metaphor</a:t>
            </a:r>
          </a:p>
          <a:p>
            <a:pPr marL="0" indent="0" algn="ctr" eaLnBrk="1" hangingPunct="1">
              <a:lnSpc>
                <a:spcPct val="150000"/>
              </a:lnSpc>
              <a:buNone/>
            </a:pPr>
            <a:r>
              <a:rPr lang="en-US" altLang="en-US" sz="3200" dirty="0" smtClean="0"/>
              <a:t>Enjambment</a:t>
            </a:r>
          </a:p>
          <a:p>
            <a:pPr marL="0" indent="0" algn="ctr" eaLnBrk="1" hangingPunct="1">
              <a:lnSpc>
                <a:spcPct val="150000"/>
              </a:lnSpc>
              <a:buNone/>
            </a:pPr>
            <a:r>
              <a:rPr lang="en-US" altLang="en-US" sz="3200" dirty="0" smtClean="0"/>
              <a:t>Alliteration</a:t>
            </a:r>
          </a:p>
          <a:p>
            <a:pPr marL="0" indent="0" algn="ctr" eaLnBrk="1" hangingPunct="1">
              <a:lnSpc>
                <a:spcPct val="150000"/>
              </a:lnSpc>
              <a:buNone/>
            </a:pPr>
            <a:r>
              <a:rPr lang="en-US" altLang="en-US" sz="3200" dirty="0" smtClean="0"/>
              <a:t>Assonance</a:t>
            </a:r>
            <a:endParaRPr lang="en-US" altLang="en-US" sz="3200" dirty="0"/>
          </a:p>
          <a:p>
            <a:pPr algn="ctr" eaLnBrk="1" hangingPunct="1">
              <a:lnSpc>
                <a:spcPct val="90000"/>
              </a:lnSpc>
              <a:buFontTx/>
              <a:buNone/>
            </a:pPr>
            <a:r>
              <a:rPr lang="en-US" altLang="en-US" dirty="0"/>
              <a:t> </a:t>
            </a:r>
            <a:endParaRPr lang="en-GB" altLang="en-US" dirty="0"/>
          </a:p>
        </p:txBody>
      </p:sp>
    </p:spTree>
    <p:extLst>
      <p:ext uri="{BB962C8B-B14F-4D97-AF65-F5344CB8AC3E}">
        <p14:creationId xmlns:p14="http://schemas.microsoft.com/office/powerpoint/2010/main" val="118943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 xmlns:a16="http://schemas.microsoft.com/office/drawing/2014/main" id="{84BBB831-44A9-44CE-9502-29CFC5216868}"/>
              </a:ext>
            </a:extLst>
          </p:cNvPr>
          <p:cNvSpPr>
            <a:spLocks noGrp="1" noChangeArrowheads="1"/>
          </p:cNvSpPr>
          <p:nvPr>
            <p:ph type="title"/>
          </p:nvPr>
        </p:nvSpPr>
        <p:spPr>
          <a:xfrm>
            <a:off x="457200" y="274638"/>
            <a:ext cx="8229600" cy="563562"/>
          </a:xfrm>
        </p:spPr>
        <p:txBody>
          <a:bodyPr/>
          <a:lstStyle/>
          <a:p>
            <a:pPr algn="ctr" eaLnBrk="1" hangingPunct="1"/>
            <a:r>
              <a:rPr lang="en-GB" altLang="en-US" sz="2800" dirty="0"/>
              <a:t>Mid-Term Break</a:t>
            </a:r>
          </a:p>
        </p:txBody>
      </p:sp>
      <p:sp>
        <p:nvSpPr>
          <p:cNvPr id="20484" name="Rectangle 3">
            <a:extLst>
              <a:ext uri="{FF2B5EF4-FFF2-40B4-BE49-F238E27FC236}">
                <a16:creationId xmlns="" xmlns:a16="http://schemas.microsoft.com/office/drawing/2014/main" id="{332ACA0E-2B4B-4AEB-BAC7-ECDC13D69727}"/>
              </a:ext>
            </a:extLst>
          </p:cNvPr>
          <p:cNvSpPr>
            <a:spLocks noGrp="1" noChangeArrowheads="1"/>
          </p:cNvSpPr>
          <p:nvPr>
            <p:ph idx="1"/>
          </p:nvPr>
        </p:nvSpPr>
        <p:spPr>
          <a:xfrm>
            <a:off x="457200" y="838200"/>
            <a:ext cx="8229600" cy="5943600"/>
          </a:xfrm>
        </p:spPr>
        <p:txBody>
          <a:bodyPr>
            <a:normAutofit fontScale="85000" lnSpcReduction="20000"/>
          </a:bodyPr>
          <a:lstStyle/>
          <a:p>
            <a:pPr algn="ctr" eaLnBrk="1" hangingPunct="1">
              <a:lnSpc>
                <a:spcPct val="80000"/>
              </a:lnSpc>
              <a:buFontTx/>
              <a:buNone/>
            </a:pPr>
            <a:r>
              <a:rPr lang="en-GB" altLang="en-US" sz="1300" dirty="0"/>
              <a:t>I sat all morning in the college sick bay</a:t>
            </a:r>
          </a:p>
          <a:p>
            <a:pPr algn="ctr" eaLnBrk="1" hangingPunct="1">
              <a:lnSpc>
                <a:spcPct val="80000"/>
              </a:lnSpc>
              <a:buFontTx/>
              <a:buNone/>
            </a:pPr>
            <a:r>
              <a:rPr lang="en-GB" altLang="en-US" sz="1300" dirty="0"/>
              <a:t>Counting bells knelling classes to a close.</a:t>
            </a:r>
          </a:p>
          <a:p>
            <a:pPr algn="ctr" eaLnBrk="1" hangingPunct="1">
              <a:lnSpc>
                <a:spcPct val="80000"/>
              </a:lnSpc>
              <a:buFontTx/>
              <a:buNone/>
            </a:pPr>
            <a:r>
              <a:rPr lang="en-GB" altLang="en-US" sz="1300" dirty="0"/>
              <a:t>At two o’clock our neighbours drove me home.</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In the porch I met my father crying –</a:t>
            </a:r>
          </a:p>
          <a:p>
            <a:pPr algn="ctr" eaLnBrk="1" hangingPunct="1">
              <a:lnSpc>
                <a:spcPct val="80000"/>
              </a:lnSpc>
              <a:buFontTx/>
              <a:buNone/>
            </a:pPr>
            <a:r>
              <a:rPr lang="en-GB" altLang="en-US" sz="1300" dirty="0"/>
              <a:t>He had always taken funerals in his stride – </a:t>
            </a:r>
          </a:p>
          <a:p>
            <a:pPr algn="ctr" eaLnBrk="1" hangingPunct="1">
              <a:lnSpc>
                <a:spcPct val="80000"/>
              </a:lnSpc>
              <a:buFontTx/>
              <a:buNone/>
            </a:pPr>
            <a:r>
              <a:rPr lang="en-GB" altLang="en-US" sz="1300" dirty="0"/>
              <a:t>And Big Jim Evans saying it was a hard blow.</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The baby cooed and laughed and rocked the pram </a:t>
            </a:r>
          </a:p>
          <a:p>
            <a:pPr algn="ctr" eaLnBrk="1" hangingPunct="1">
              <a:lnSpc>
                <a:spcPct val="80000"/>
              </a:lnSpc>
              <a:buFontTx/>
              <a:buNone/>
            </a:pPr>
            <a:r>
              <a:rPr lang="en-GB" altLang="en-US" sz="1300" dirty="0"/>
              <a:t>When I came in, and I was embarrassed </a:t>
            </a:r>
          </a:p>
          <a:p>
            <a:pPr algn="ctr" eaLnBrk="1" hangingPunct="1">
              <a:lnSpc>
                <a:spcPct val="80000"/>
              </a:lnSpc>
              <a:buFontTx/>
              <a:buNone/>
            </a:pPr>
            <a:r>
              <a:rPr lang="en-GB" altLang="en-US" sz="1300" dirty="0"/>
              <a:t>By old men standing up to shake my hand</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And tell me they were “sorry for my trouble”,</a:t>
            </a:r>
          </a:p>
          <a:p>
            <a:pPr algn="ctr" eaLnBrk="1" hangingPunct="1">
              <a:lnSpc>
                <a:spcPct val="80000"/>
              </a:lnSpc>
              <a:buFontTx/>
              <a:buNone/>
            </a:pPr>
            <a:r>
              <a:rPr lang="en-GB" altLang="en-US" sz="1300" dirty="0"/>
              <a:t>Whispers informed strangers I was the eldest</a:t>
            </a:r>
          </a:p>
          <a:p>
            <a:pPr algn="ctr" eaLnBrk="1" hangingPunct="1">
              <a:lnSpc>
                <a:spcPct val="80000"/>
              </a:lnSpc>
              <a:buFontTx/>
              <a:buNone/>
            </a:pPr>
            <a:r>
              <a:rPr lang="en-GB" altLang="en-US" sz="1300" dirty="0"/>
              <a:t>Away at school, as my mother held my hand</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In hers and coughed out angry tearless sighs.</a:t>
            </a:r>
          </a:p>
          <a:p>
            <a:pPr algn="ctr" eaLnBrk="1" hangingPunct="1">
              <a:lnSpc>
                <a:spcPct val="80000"/>
              </a:lnSpc>
              <a:buFontTx/>
              <a:buNone/>
            </a:pPr>
            <a:r>
              <a:rPr lang="en-GB" altLang="en-US" sz="1300" dirty="0"/>
              <a:t>At ten o’clock the ambulance arrived </a:t>
            </a:r>
          </a:p>
          <a:p>
            <a:pPr algn="ctr" eaLnBrk="1" hangingPunct="1">
              <a:lnSpc>
                <a:spcPct val="80000"/>
              </a:lnSpc>
              <a:buFontTx/>
              <a:buNone/>
            </a:pPr>
            <a:r>
              <a:rPr lang="en-GB" altLang="en-US" sz="1300" dirty="0"/>
              <a:t>With the corpse, stanched and bandaged by the nurse.</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Next morning I went up to the room.  Snowdrops</a:t>
            </a:r>
          </a:p>
          <a:p>
            <a:pPr algn="ctr" eaLnBrk="1" hangingPunct="1">
              <a:lnSpc>
                <a:spcPct val="80000"/>
              </a:lnSpc>
              <a:buFontTx/>
              <a:buNone/>
            </a:pPr>
            <a:r>
              <a:rPr lang="en-GB" altLang="en-US" sz="1300" dirty="0"/>
              <a:t>And candles soothed the bedside; I saw him </a:t>
            </a:r>
          </a:p>
          <a:p>
            <a:pPr algn="ctr" eaLnBrk="1" hangingPunct="1">
              <a:lnSpc>
                <a:spcPct val="80000"/>
              </a:lnSpc>
              <a:buFontTx/>
              <a:buNone/>
            </a:pPr>
            <a:r>
              <a:rPr lang="en-GB" altLang="en-US" sz="1300" dirty="0"/>
              <a:t>For the first time in six weeks.  Paler now,</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Wearing a poppy bruise on his left temple,</a:t>
            </a:r>
          </a:p>
          <a:p>
            <a:pPr algn="ctr" eaLnBrk="1" hangingPunct="1">
              <a:lnSpc>
                <a:spcPct val="80000"/>
              </a:lnSpc>
              <a:buFontTx/>
              <a:buNone/>
            </a:pPr>
            <a:r>
              <a:rPr lang="en-GB" altLang="en-US" sz="1300" dirty="0"/>
              <a:t>He lay in the four foot box as in his cot.</a:t>
            </a:r>
          </a:p>
          <a:p>
            <a:pPr algn="ctr" eaLnBrk="1" hangingPunct="1">
              <a:lnSpc>
                <a:spcPct val="80000"/>
              </a:lnSpc>
              <a:buFontTx/>
              <a:buNone/>
            </a:pPr>
            <a:r>
              <a:rPr lang="en-GB" altLang="en-US" sz="1300" dirty="0"/>
              <a:t>No gaudy scars, the bumper knocked him clear.</a:t>
            </a:r>
          </a:p>
          <a:p>
            <a:pPr algn="ctr" eaLnBrk="1" hangingPunct="1">
              <a:lnSpc>
                <a:spcPct val="80000"/>
              </a:lnSpc>
              <a:buFontTx/>
              <a:buNone/>
            </a:pPr>
            <a:endParaRPr lang="en-GB" altLang="en-US" sz="1300" dirty="0"/>
          </a:p>
          <a:p>
            <a:pPr algn="ctr" eaLnBrk="1" hangingPunct="1">
              <a:lnSpc>
                <a:spcPct val="80000"/>
              </a:lnSpc>
              <a:buFontTx/>
              <a:buNone/>
            </a:pPr>
            <a:r>
              <a:rPr lang="en-GB" altLang="en-US" sz="1300" dirty="0"/>
              <a:t>A four foot box, a foot for every year.</a:t>
            </a:r>
            <a:endParaRPr lang="en-GB" altLang="en-US" sz="1300" b="1" dirty="0"/>
          </a:p>
          <a:p>
            <a:pPr algn="ctr" eaLnBrk="1" hangingPunct="1">
              <a:lnSpc>
                <a:spcPct val="80000"/>
              </a:lnSpc>
              <a:buFontTx/>
              <a:buNone/>
            </a:pPr>
            <a:endParaRPr lang="en-GB" altLang="en-US" sz="1300" b="1" dirty="0"/>
          </a:p>
          <a:p>
            <a:pPr algn="ctr" eaLnBrk="1" hangingPunct="1">
              <a:lnSpc>
                <a:spcPct val="80000"/>
              </a:lnSpc>
              <a:buFontTx/>
              <a:buNone/>
            </a:pPr>
            <a:r>
              <a:rPr lang="en-GB" altLang="en-US" sz="1300" b="1" dirty="0"/>
              <a:t>Seamus Heaney</a:t>
            </a:r>
          </a:p>
          <a:p>
            <a:pPr eaLnBrk="1" hangingPunct="1">
              <a:lnSpc>
                <a:spcPct val="80000"/>
              </a:lnSpc>
            </a:pPr>
            <a:endParaRPr lang="en-GB" alt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a:extLst>
              <a:ext uri="{FF2B5EF4-FFF2-40B4-BE49-F238E27FC236}">
                <a16:creationId xmlns="" xmlns:a16="http://schemas.microsoft.com/office/drawing/2014/main" id="{AA211EB1-1953-4468-A7B4-68E803E345FB}"/>
              </a:ext>
            </a:extLst>
          </p:cNvPr>
          <p:cNvSpPr>
            <a:spLocks noGrp="1" noChangeArrowheads="1"/>
          </p:cNvSpPr>
          <p:nvPr>
            <p:ph type="title"/>
          </p:nvPr>
        </p:nvSpPr>
        <p:spPr/>
        <p:txBody>
          <a:bodyPr/>
          <a:lstStyle/>
          <a:p>
            <a:pPr eaLnBrk="1" hangingPunct="1"/>
            <a:r>
              <a:rPr lang="en-GB" altLang="en-US"/>
              <a:t>What is </a:t>
            </a:r>
            <a:r>
              <a:rPr lang="en-GB" altLang="en-US" i="1"/>
              <a:t>Mid-Term Break</a:t>
            </a:r>
            <a:r>
              <a:rPr lang="en-GB" altLang="en-US"/>
              <a:t> about?</a:t>
            </a:r>
          </a:p>
        </p:txBody>
      </p:sp>
      <p:sp>
        <p:nvSpPr>
          <p:cNvPr id="19460" name="Rectangle 3">
            <a:extLst>
              <a:ext uri="{FF2B5EF4-FFF2-40B4-BE49-F238E27FC236}">
                <a16:creationId xmlns="" xmlns:a16="http://schemas.microsoft.com/office/drawing/2014/main" id="{82D95F19-3D81-4FA2-A2A4-56139AB12E23}"/>
              </a:ext>
            </a:extLst>
          </p:cNvPr>
          <p:cNvSpPr>
            <a:spLocks noGrp="1" noChangeArrowheads="1"/>
          </p:cNvSpPr>
          <p:nvPr>
            <p:ph idx="1"/>
          </p:nvPr>
        </p:nvSpPr>
        <p:spPr/>
        <p:txBody>
          <a:bodyPr/>
          <a:lstStyle/>
          <a:p>
            <a:pPr eaLnBrk="1" hangingPunct="1"/>
            <a:r>
              <a:rPr lang="en-GB" altLang="en-US" sz="2800" dirty="0"/>
              <a:t>The poem is about the death of Heaney's infant brother (Christopher) and how people (including himself) reacted to this. </a:t>
            </a:r>
          </a:p>
          <a:p>
            <a:pPr eaLnBrk="1" hangingPunct="1"/>
            <a:r>
              <a:rPr lang="en-GB" altLang="en-US" sz="2800" dirty="0"/>
              <a:t>The poem is written from the point of view of a young Heaney, summoned from school after his brother died.</a:t>
            </a:r>
          </a:p>
          <a:p>
            <a:pPr eaLnBrk="1" hangingPunct="1">
              <a:buFontTx/>
              <a:buNone/>
            </a:pPr>
            <a:endParaRPr lang="en-GB" altLang="en-US" dirty="0"/>
          </a:p>
        </p:txBody>
      </p:sp>
      <p:sp>
        <p:nvSpPr>
          <p:cNvPr id="19458" name="Footer Placeholder 4">
            <a:extLst>
              <a:ext uri="{FF2B5EF4-FFF2-40B4-BE49-F238E27FC236}">
                <a16:creationId xmlns="" xmlns:a16="http://schemas.microsoft.com/office/drawing/2014/main" id="{24DE4108-FC94-464C-9943-A7C457E7765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9">
            <a:extLst>
              <a:ext uri="{FF2B5EF4-FFF2-40B4-BE49-F238E27FC236}">
                <a16:creationId xmlns="" xmlns:a16="http://schemas.microsoft.com/office/drawing/2014/main" id="{2E69A2D3-8120-4957-8263-653ECAEBC2A6}"/>
              </a:ext>
            </a:extLst>
          </p:cNvPr>
          <p:cNvSpPr>
            <a:spLocks noChangeArrowheads="1"/>
          </p:cNvSpPr>
          <p:nvPr/>
        </p:nvSpPr>
        <p:spPr bwMode="auto">
          <a:xfrm>
            <a:off x="3124200" y="3419921"/>
            <a:ext cx="12192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1" name="Rectangle 10">
            <a:extLst>
              <a:ext uri="{FF2B5EF4-FFF2-40B4-BE49-F238E27FC236}">
                <a16:creationId xmlns="" xmlns:a16="http://schemas.microsoft.com/office/drawing/2014/main" id="{FED1F879-7905-437E-89BB-096F5E9DFC7F}"/>
              </a:ext>
            </a:extLst>
          </p:cNvPr>
          <p:cNvSpPr>
            <a:spLocks noChangeArrowheads="1"/>
          </p:cNvSpPr>
          <p:nvPr/>
        </p:nvSpPr>
        <p:spPr bwMode="auto">
          <a:xfrm>
            <a:off x="1422853" y="4567627"/>
            <a:ext cx="18288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3" name="Rectangle 8">
            <a:extLst>
              <a:ext uri="{FF2B5EF4-FFF2-40B4-BE49-F238E27FC236}">
                <a16:creationId xmlns="" xmlns:a16="http://schemas.microsoft.com/office/drawing/2014/main" id="{0829C2F1-82B5-487C-9E88-C4B35613B09A}"/>
              </a:ext>
            </a:extLst>
          </p:cNvPr>
          <p:cNvSpPr>
            <a:spLocks noChangeArrowheads="1"/>
          </p:cNvSpPr>
          <p:nvPr/>
        </p:nvSpPr>
        <p:spPr bwMode="auto">
          <a:xfrm>
            <a:off x="4267200" y="2337818"/>
            <a:ext cx="23622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5" name="Rectangle 5">
            <a:extLst>
              <a:ext uri="{FF2B5EF4-FFF2-40B4-BE49-F238E27FC236}">
                <a16:creationId xmlns="" xmlns:a16="http://schemas.microsoft.com/office/drawing/2014/main" id="{A3801718-D21A-41B1-8D43-085BAA510076}"/>
              </a:ext>
            </a:extLst>
          </p:cNvPr>
          <p:cNvSpPr>
            <a:spLocks noChangeArrowheads="1"/>
          </p:cNvSpPr>
          <p:nvPr/>
        </p:nvSpPr>
        <p:spPr bwMode="auto">
          <a:xfrm>
            <a:off x="931740" y="346060"/>
            <a:ext cx="5022009" cy="755131"/>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4" name="Rectangle 6">
            <a:extLst>
              <a:ext uri="{FF2B5EF4-FFF2-40B4-BE49-F238E27FC236}">
                <a16:creationId xmlns="" xmlns:a16="http://schemas.microsoft.com/office/drawing/2014/main" id="{BC87FF95-1DCD-4961-B065-D8AC474972A2}"/>
              </a:ext>
            </a:extLst>
          </p:cNvPr>
          <p:cNvSpPr>
            <a:spLocks noChangeArrowheads="1"/>
          </p:cNvSpPr>
          <p:nvPr/>
        </p:nvSpPr>
        <p:spPr bwMode="auto">
          <a:xfrm>
            <a:off x="992547" y="2311171"/>
            <a:ext cx="1524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6" name="Rectangle 2">
            <a:extLst>
              <a:ext uri="{FF2B5EF4-FFF2-40B4-BE49-F238E27FC236}">
                <a16:creationId xmlns="" xmlns:a16="http://schemas.microsoft.com/office/drawing/2014/main" id="{E663419E-91E7-42A4-8AB0-4F02A02CDA34}"/>
              </a:ext>
            </a:extLst>
          </p:cNvPr>
          <p:cNvSpPr>
            <a:spLocks noGrp="1" noChangeArrowheads="1"/>
          </p:cNvSpPr>
          <p:nvPr>
            <p:ph type="title"/>
          </p:nvPr>
        </p:nvSpPr>
        <p:spPr/>
        <p:txBody>
          <a:bodyPr/>
          <a:lstStyle/>
          <a:p>
            <a:pPr eaLnBrk="1" hangingPunct="1"/>
            <a:r>
              <a:rPr lang="en-GB" altLang="en-US" dirty="0"/>
              <a:t>Mid-Term</a:t>
            </a:r>
            <a:r>
              <a:rPr lang="en-GB" altLang="en-US" i="1" dirty="0"/>
              <a:t> </a:t>
            </a:r>
            <a:r>
              <a:rPr lang="en-GB" altLang="en-US" dirty="0"/>
              <a:t>Break</a:t>
            </a:r>
          </a:p>
        </p:txBody>
      </p:sp>
      <p:sp>
        <p:nvSpPr>
          <p:cNvPr id="22537" name="Rectangle 3">
            <a:extLst>
              <a:ext uri="{FF2B5EF4-FFF2-40B4-BE49-F238E27FC236}">
                <a16:creationId xmlns="" xmlns:a16="http://schemas.microsoft.com/office/drawing/2014/main" id="{4DDC8F87-F753-447C-8DC8-861EEFE41955}"/>
              </a:ext>
            </a:extLst>
          </p:cNvPr>
          <p:cNvSpPr>
            <a:spLocks noGrp="1" noChangeArrowheads="1"/>
          </p:cNvSpPr>
          <p:nvPr>
            <p:ph idx="1"/>
          </p:nvPr>
        </p:nvSpPr>
        <p:spPr>
          <a:xfrm>
            <a:off x="938758" y="1646886"/>
            <a:ext cx="7633742" cy="3593591"/>
          </a:xfrm>
        </p:spPr>
        <p:txBody>
          <a:bodyPr>
            <a:normAutofit/>
          </a:bodyPr>
          <a:lstStyle/>
          <a:p>
            <a:pPr eaLnBrk="1" hangingPunct="1">
              <a:buFontTx/>
              <a:buNone/>
            </a:pPr>
            <a:endParaRPr lang="en-GB" altLang="en-US" sz="2800" dirty="0"/>
          </a:p>
          <a:p>
            <a:pPr eaLnBrk="1" hangingPunct="1">
              <a:buFontTx/>
              <a:buNone/>
            </a:pPr>
            <a:r>
              <a:rPr lang="en-GB" altLang="en-US" sz="2800" dirty="0"/>
              <a:t>I sat all morning in the college sick bay</a:t>
            </a:r>
          </a:p>
          <a:p>
            <a:pPr eaLnBrk="1" hangingPunct="1">
              <a:buFontTx/>
              <a:buNone/>
            </a:pPr>
            <a:endParaRPr lang="en-GB" altLang="en-US" sz="2800" dirty="0"/>
          </a:p>
          <a:p>
            <a:pPr eaLnBrk="1" hangingPunct="1">
              <a:buFontTx/>
              <a:buNone/>
            </a:pPr>
            <a:r>
              <a:rPr lang="en-GB" altLang="en-US" sz="2800" dirty="0"/>
              <a:t>Counting bells knelling classes to a close.</a:t>
            </a:r>
          </a:p>
          <a:p>
            <a:pPr eaLnBrk="1" hangingPunct="1">
              <a:buFontTx/>
              <a:buNone/>
            </a:pPr>
            <a:endParaRPr lang="en-GB" altLang="en-US" sz="2800" dirty="0"/>
          </a:p>
          <a:p>
            <a:pPr eaLnBrk="1" hangingPunct="1">
              <a:buFontTx/>
              <a:buNone/>
            </a:pPr>
            <a:r>
              <a:rPr lang="en-GB" altLang="en-US" sz="2800" dirty="0"/>
              <a:t>At two o’clock our neighbours drove me home.</a:t>
            </a:r>
          </a:p>
          <a:p>
            <a:pPr eaLnBrk="1" hangingPunct="1"/>
            <a:endParaRPr lang="en-GB" altLang="en-US" sz="2800" dirty="0"/>
          </a:p>
        </p:txBody>
      </p:sp>
      <p:sp>
        <p:nvSpPr>
          <p:cNvPr id="22530" name="Footer Placeholder 4">
            <a:extLst>
              <a:ext uri="{FF2B5EF4-FFF2-40B4-BE49-F238E27FC236}">
                <a16:creationId xmlns="" xmlns:a16="http://schemas.microsoft.com/office/drawing/2014/main" id="{70B29E19-8B98-4F5E-BABA-ECF48B0EAAC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dirty="0"/>
              <a:t>Mid-Term Break</a:t>
            </a:r>
          </a:p>
          <a:p>
            <a:pPr eaLnBrk="1" hangingPunct="1"/>
            <a:r>
              <a:rPr lang="en-US" altLang="en-US" dirty="0"/>
              <a:t>By Seamus Heaney</a:t>
            </a:r>
            <a:endParaRPr lang="en-GB" altLang="en-US" dirty="0"/>
          </a:p>
        </p:txBody>
      </p:sp>
      <p:sp>
        <p:nvSpPr>
          <p:cNvPr id="22539" name="Line 12">
            <a:extLst>
              <a:ext uri="{FF2B5EF4-FFF2-40B4-BE49-F238E27FC236}">
                <a16:creationId xmlns="" xmlns:a16="http://schemas.microsoft.com/office/drawing/2014/main" id="{539EEC92-3C97-41D9-9369-EC2D817F50F1}"/>
              </a:ext>
            </a:extLst>
          </p:cNvPr>
          <p:cNvSpPr>
            <a:spLocks noChangeShapeType="1"/>
          </p:cNvSpPr>
          <p:nvPr/>
        </p:nvSpPr>
        <p:spPr bwMode="auto">
          <a:xfrm flipV="1">
            <a:off x="1257006" y="1918169"/>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29" name="Rectangle 13">
            <a:extLst>
              <a:ext uri="{FF2B5EF4-FFF2-40B4-BE49-F238E27FC236}">
                <a16:creationId xmlns="" xmlns:a16="http://schemas.microsoft.com/office/drawing/2014/main" id="{19D261A0-AD3A-4349-AC0B-F4D643249823}"/>
              </a:ext>
            </a:extLst>
          </p:cNvPr>
          <p:cNvSpPr>
            <a:spLocks noChangeArrowheads="1"/>
          </p:cNvSpPr>
          <p:nvPr/>
        </p:nvSpPr>
        <p:spPr bwMode="auto">
          <a:xfrm>
            <a:off x="2175529" y="1318771"/>
            <a:ext cx="4572000" cy="6413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Sense of isolation / immediate suggestion of sickness and death.</a:t>
            </a:r>
            <a:endParaRPr lang="en-GB" altLang="en-US" dirty="0"/>
          </a:p>
        </p:txBody>
      </p:sp>
      <p:sp>
        <p:nvSpPr>
          <p:cNvPr id="9230" name="Rectangle 14">
            <a:extLst>
              <a:ext uri="{FF2B5EF4-FFF2-40B4-BE49-F238E27FC236}">
                <a16:creationId xmlns="" xmlns:a16="http://schemas.microsoft.com/office/drawing/2014/main" id="{6B2765A6-6856-4F25-A1D5-9816F0507D82}"/>
              </a:ext>
            </a:extLst>
          </p:cNvPr>
          <p:cNvSpPr>
            <a:spLocks noChangeArrowheads="1"/>
          </p:cNvSpPr>
          <p:nvPr/>
        </p:nvSpPr>
        <p:spPr bwMode="auto">
          <a:xfrm>
            <a:off x="3249559" y="3935854"/>
            <a:ext cx="4572000" cy="3667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Long, drawn out event, lots of time to think.</a:t>
            </a:r>
            <a:endParaRPr lang="en-GB" altLang="en-US" dirty="0"/>
          </a:p>
        </p:txBody>
      </p:sp>
      <p:sp>
        <p:nvSpPr>
          <p:cNvPr id="9231" name="Rectangle 15">
            <a:extLst>
              <a:ext uri="{FF2B5EF4-FFF2-40B4-BE49-F238E27FC236}">
                <a16:creationId xmlns="" xmlns:a16="http://schemas.microsoft.com/office/drawing/2014/main" id="{8CC902D6-A48B-4A76-B742-BDCF64858306}"/>
              </a:ext>
            </a:extLst>
          </p:cNvPr>
          <p:cNvSpPr>
            <a:spLocks noChangeArrowheads="1"/>
          </p:cNvSpPr>
          <p:nvPr/>
        </p:nvSpPr>
        <p:spPr bwMode="auto">
          <a:xfrm>
            <a:off x="4191000" y="2961800"/>
            <a:ext cx="4572000"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Suggestion of funeral bells; foreshadowing.</a:t>
            </a:r>
            <a:endParaRPr lang="en-GB" altLang="en-US" dirty="0"/>
          </a:p>
        </p:txBody>
      </p:sp>
      <p:sp>
        <p:nvSpPr>
          <p:cNvPr id="22543" name="Line 16">
            <a:extLst>
              <a:ext uri="{FF2B5EF4-FFF2-40B4-BE49-F238E27FC236}">
                <a16:creationId xmlns="" xmlns:a16="http://schemas.microsoft.com/office/drawing/2014/main" id="{A20B2EBD-3102-46DF-8A51-A7603AF80CD3}"/>
              </a:ext>
            </a:extLst>
          </p:cNvPr>
          <p:cNvSpPr>
            <a:spLocks noChangeShapeType="1"/>
          </p:cNvSpPr>
          <p:nvPr/>
        </p:nvSpPr>
        <p:spPr bwMode="auto">
          <a:xfrm flipV="1">
            <a:off x="3429000" y="3146466"/>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44" name="Line 17">
            <a:extLst>
              <a:ext uri="{FF2B5EF4-FFF2-40B4-BE49-F238E27FC236}">
                <a16:creationId xmlns="" xmlns:a16="http://schemas.microsoft.com/office/drawing/2014/main" id="{E765BD00-493A-439E-9453-DD8445FF1BC7}"/>
              </a:ext>
            </a:extLst>
          </p:cNvPr>
          <p:cNvSpPr>
            <a:spLocks noChangeShapeType="1"/>
          </p:cNvSpPr>
          <p:nvPr/>
        </p:nvSpPr>
        <p:spPr bwMode="auto">
          <a:xfrm flipV="1">
            <a:off x="2438400" y="4255683"/>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9"/>
                                        </p:tgtEl>
                                        <p:attrNameLst>
                                          <p:attrName>style.visibility</p:attrName>
                                        </p:attrNameLst>
                                      </p:cBhvr>
                                      <p:to>
                                        <p:strVal val="visible"/>
                                      </p:to>
                                    </p:set>
                                    <p:anim calcmode="lin" valueType="num">
                                      <p:cBhvr additive="base">
                                        <p:cTn id="7" dur="500" fill="hold"/>
                                        <p:tgtEl>
                                          <p:spTgt spid="9229"/>
                                        </p:tgtEl>
                                        <p:attrNameLst>
                                          <p:attrName>ppt_x</p:attrName>
                                        </p:attrNameLst>
                                      </p:cBhvr>
                                      <p:tavLst>
                                        <p:tav tm="0">
                                          <p:val>
                                            <p:strVal val="#ppt_x"/>
                                          </p:val>
                                        </p:tav>
                                        <p:tav tm="100000">
                                          <p:val>
                                            <p:strVal val="#ppt_x"/>
                                          </p:val>
                                        </p:tav>
                                      </p:tavLst>
                                    </p:anim>
                                    <p:anim calcmode="lin" valueType="num">
                                      <p:cBhvr additive="base">
                                        <p:cTn id="8" dur="500" fill="hold"/>
                                        <p:tgtEl>
                                          <p:spTgt spid="922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31"/>
                                        </p:tgtEl>
                                        <p:attrNameLst>
                                          <p:attrName>style.visibility</p:attrName>
                                        </p:attrNameLst>
                                      </p:cBhvr>
                                      <p:to>
                                        <p:strVal val="visible"/>
                                      </p:to>
                                    </p:set>
                                    <p:anim calcmode="lin" valueType="num">
                                      <p:cBhvr additive="base">
                                        <p:cTn id="13" dur="500" fill="hold"/>
                                        <p:tgtEl>
                                          <p:spTgt spid="9231"/>
                                        </p:tgtEl>
                                        <p:attrNameLst>
                                          <p:attrName>ppt_x</p:attrName>
                                        </p:attrNameLst>
                                      </p:cBhvr>
                                      <p:tavLst>
                                        <p:tav tm="0">
                                          <p:val>
                                            <p:strVal val="#ppt_x"/>
                                          </p:val>
                                        </p:tav>
                                        <p:tav tm="100000">
                                          <p:val>
                                            <p:strVal val="#ppt_x"/>
                                          </p:val>
                                        </p:tav>
                                      </p:tavLst>
                                    </p:anim>
                                    <p:anim calcmode="lin" valueType="num">
                                      <p:cBhvr additive="base">
                                        <p:cTn id="14" dur="500" fill="hold"/>
                                        <p:tgtEl>
                                          <p:spTgt spid="923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30"/>
                                        </p:tgtEl>
                                        <p:attrNameLst>
                                          <p:attrName>style.visibility</p:attrName>
                                        </p:attrNameLst>
                                      </p:cBhvr>
                                      <p:to>
                                        <p:strVal val="visible"/>
                                      </p:to>
                                    </p:set>
                                    <p:anim calcmode="lin" valueType="num">
                                      <p:cBhvr additive="base">
                                        <p:cTn id="19" dur="500" fill="hold"/>
                                        <p:tgtEl>
                                          <p:spTgt spid="9230"/>
                                        </p:tgtEl>
                                        <p:attrNameLst>
                                          <p:attrName>ppt_x</p:attrName>
                                        </p:attrNameLst>
                                      </p:cBhvr>
                                      <p:tavLst>
                                        <p:tav tm="0">
                                          <p:val>
                                            <p:strVal val="#ppt_x"/>
                                          </p:val>
                                        </p:tav>
                                        <p:tav tm="100000">
                                          <p:val>
                                            <p:strVal val="#ppt_x"/>
                                          </p:val>
                                        </p:tav>
                                      </p:tavLst>
                                    </p:anim>
                                    <p:anim calcmode="lin" valueType="num">
                                      <p:cBhvr additive="base">
                                        <p:cTn id="20" dur="500" fill="hold"/>
                                        <p:tgtEl>
                                          <p:spTgt spid="9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9" grpId="0" animBg="1"/>
      <p:bldP spid="9230" grpId="0" animBg="1"/>
      <p:bldP spid="92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7">
            <a:extLst>
              <a:ext uri="{FF2B5EF4-FFF2-40B4-BE49-F238E27FC236}">
                <a16:creationId xmlns="" xmlns:a16="http://schemas.microsoft.com/office/drawing/2014/main" id="{EAF0346F-ABA7-414C-8B49-492CD3F08BE6}"/>
              </a:ext>
            </a:extLst>
          </p:cNvPr>
          <p:cNvSpPr>
            <a:spLocks noChangeArrowheads="1"/>
          </p:cNvSpPr>
          <p:nvPr/>
        </p:nvSpPr>
        <p:spPr bwMode="auto">
          <a:xfrm>
            <a:off x="4495800" y="4662487"/>
            <a:ext cx="29718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6" name="Rectangle 8">
            <a:extLst>
              <a:ext uri="{FF2B5EF4-FFF2-40B4-BE49-F238E27FC236}">
                <a16:creationId xmlns="" xmlns:a16="http://schemas.microsoft.com/office/drawing/2014/main" id="{74A1883A-D4C5-4468-8781-06A818ADE3B7}"/>
              </a:ext>
            </a:extLst>
          </p:cNvPr>
          <p:cNvSpPr>
            <a:spLocks noChangeArrowheads="1"/>
          </p:cNvSpPr>
          <p:nvPr/>
        </p:nvSpPr>
        <p:spPr bwMode="auto">
          <a:xfrm>
            <a:off x="876300" y="3529013"/>
            <a:ext cx="5334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8" name="Rectangle 6">
            <a:extLst>
              <a:ext uri="{FF2B5EF4-FFF2-40B4-BE49-F238E27FC236}">
                <a16:creationId xmlns="" xmlns:a16="http://schemas.microsoft.com/office/drawing/2014/main" id="{22CA46DB-2160-4427-A36F-3ADE2F518F5C}"/>
              </a:ext>
            </a:extLst>
          </p:cNvPr>
          <p:cNvSpPr>
            <a:spLocks noChangeArrowheads="1"/>
          </p:cNvSpPr>
          <p:nvPr/>
        </p:nvSpPr>
        <p:spPr bwMode="auto">
          <a:xfrm>
            <a:off x="3886200" y="3510522"/>
            <a:ext cx="33528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9" name="Rectangle 5">
            <a:extLst>
              <a:ext uri="{FF2B5EF4-FFF2-40B4-BE49-F238E27FC236}">
                <a16:creationId xmlns="" xmlns:a16="http://schemas.microsoft.com/office/drawing/2014/main" id="{60F8BC17-2354-4C44-AF12-24045FCE6047}"/>
              </a:ext>
            </a:extLst>
          </p:cNvPr>
          <p:cNvSpPr>
            <a:spLocks noChangeArrowheads="1"/>
          </p:cNvSpPr>
          <p:nvPr/>
        </p:nvSpPr>
        <p:spPr bwMode="auto">
          <a:xfrm>
            <a:off x="4114800" y="2424433"/>
            <a:ext cx="23622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60" name="Rectangle 4">
            <a:extLst>
              <a:ext uri="{FF2B5EF4-FFF2-40B4-BE49-F238E27FC236}">
                <a16:creationId xmlns="" xmlns:a16="http://schemas.microsoft.com/office/drawing/2014/main" id="{C57A0F9C-4900-4399-A580-177A7C7A664F}"/>
              </a:ext>
            </a:extLst>
          </p:cNvPr>
          <p:cNvSpPr>
            <a:spLocks noChangeArrowheads="1"/>
          </p:cNvSpPr>
          <p:nvPr/>
        </p:nvSpPr>
        <p:spPr bwMode="auto">
          <a:xfrm>
            <a:off x="825874" y="2432983"/>
            <a:ext cx="19812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61" name="Rectangle 2">
            <a:extLst>
              <a:ext uri="{FF2B5EF4-FFF2-40B4-BE49-F238E27FC236}">
                <a16:creationId xmlns="" xmlns:a16="http://schemas.microsoft.com/office/drawing/2014/main" id="{CEC874E4-1A44-4A5E-8491-35D87F59C1E0}"/>
              </a:ext>
            </a:extLst>
          </p:cNvPr>
          <p:cNvSpPr>
            <a:spLocks noGrp="1" noChangeArrowheads="1"/>
          </p:cNvSpPr>
          <p:nvPr>
            <p:ph type="title"/>
          </p:nvPr>
        </p:nvSpPr>
        <p:spPr/>
        <p:txBody>
          <a:bodyPr/>
          <a:lstStyle/>
          <a:p>
            <a:pPr eaLnBrk="1" hangingPunct="1"/>
            <a:r>
              <a:rPr lang="en-GB" altLang="en-US" dirty="0"/>
              <a:t>Mid-Term Break</a:t>
            </a:r>
          </a:p>
        </p:txBody>
      </p:sp>
      <p:sp>
        <p:nvSpPr>
          <p:cNvPr id="23562" name="Rectangle 3">
            <a:extLst>
              <a:ext uri="{FF2B5EF4-FFF2-40B4-BE49-F238E27FC236}">
                <a16:creationId xmlns="" xmlns:a16="http://schemas.microsoft.com/office/drawing/2014/main" id="{51B16B5D-1350-4F61-9941-195764A2AA31}"/>
              </a:ext>
            </a:extLst>
          </p:cNvPr>
          <p:cNvSpPr>
            <a:spLocks noGrp="1" noChangeArrowheads="1"/>
          </p:cNvSpPr>
          <p:nvPr>
            <p:ph idx="1"/>
          </p:nvPr>
        </p:nvSpPr>
        <p:spPr>
          <a:xfrm>
            <a:off x="876300" y="1784604"/>
            <a:ext cx="7633742" cy="3593591"/>
          </a:xfrm>
        </p:spPr>
        <p:txBody>
          <a:bodyPr>
            <a:normAutofit/>
          </a:bodyPr>
          <a:lstStyle/>
          <a:p>
            <a:pPr eaLnBrk="1" hangingPunct="1">
              <a:buFontTx/>
              <a:buNone/>
            </a:pPr>
            <a:endParaRPr lang="en-GB" altLang="en-US" sz="2800" dirty="0"/>
          </a:p>
          <a:p>
            <a:pPr eaLnBrk="1" hangingPunct="1">
              <a:buFontTx/>
              <a:buNone/>
            </a:pPr>
            <a:r>
              <a:rPr lang="en-GB" altLang="en-US" sz="2800" dirty="0"/>
              <a:t>In the porch I met my father crying –</a:t>
            </a:r>
          </a:p>
          <a:p>
            <a:pPr eaLnBrk="1" hangingPunct="1">
              <a:buFontTx/>
              <a:buNone/>
            </a:pPr>
            <a:endParaRPr lang="en-GB" altLang="en-US" sz="2800" dirty="0"/>
          </a:p>
          <a:p>
            <a:pPr eaLnBrk="1" hangingPunct="1">
              <a:buFontTx/>
              <a:buNone/>
            </a:pPr>
            <a:r>
              <a:rPr lang="en-GB" altLang="en-US" sz="2800" dirty="0"/>
              <a:t>He had always taken funerals in his stride – </a:t>
            </a:r>
          </a:p>
          <a:p>
            <a:pPr eaLnBrk="1" hangingPunct="1">
              <a:buFontTx/>
              <a:buNone/>
            </a:pPr>
            <a:endParaRPr lang="en-GB" altLang="en-US" sz="2800" dirty="0"/>
          </a:p>
          <a:p>
            <a:pPr eaLnBrk="1" hangingPunct="1">
              <a:buFontTx/>
              <a:buNone/>
            </a:pPr>
            <a:r>
              <a:rPr lang="en-GB" altLang="en-US" sz="2800" dirty="0"/>
              <a:t>And Big Jim Evans saying it was a hard blow.</a:t>
            </a:r>
          </a:p>
          <a:p>
            <a:pPr eaLnBrk="1" hangingPunct="1"/>
            <a:endParaRPr lang="en-GB" altLang="en-US" sz="2800" dirty="0"/>
          </a:p>
        </p:txBody>
      </p:sp>
      <p:sp>
        <p:nvSpPr>
          <p:cNvPr id="23554" name="Footer Placeholder 4">
            <a:extLst>
              <a:ext uri="{FF2B5EF4-FFF2-40B4-BE49-F238E27FC236}">
                <a16:creationId xmlns="" xmlns:a16="http://schemas.microsoft.com/office/drawing/2014/main" id="{803C515B-824F-4122-95D4-1944D111D88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0250" name="Rectangle 10">
            <a:extLst>
              <a:ext uri="{FF2B5EF4-FFF2-40B4-BE49-F238E27FC236}">
                <a16:creationId xmlns="" xmlns:a16="http://schemas.microsoft.com/office/drawing/2014/main" id="{72C117B2-B1E1-4E39-B004-848F8B288E81}"/>
              </a:ext>
            </a:extLst>
          </p:cNvPr>
          <p:cNvSpPr>
            <a:spLocks noChangeArrowheads="1"/>
          </p:cNvSpPr>
          <p:nvPr/>
        </p:nvSpPr>
        <p:spPr bwMode="auto">
          <a:xfrm>
            <a:off x="1326776" y="5546754"/>
            <a:ext cx="4997824" cy="646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Cruel pun, but not made out of spite; Jim probably doesn’t even realise what he has said. </a:t>
            </a:r>
            <a:endParaRPr lang="en-GB" altLang="en-US" dirty="0"/>
          </a:p>
        </p:txBody>
      </p:sp>
      <p:sp>
        <p:nvSpPr>
          <p:cNvPr id="10251" name="Rectangle 11">
            <a:extLst>
              <a:ext uri="{FF2B5EF4-FFF2-40B4-BE49-F238E27FC236}">
                <a16:creationId xmlns="" xmlns:a16="http://schemas.microsoft.com/office/drawing/2014/main" id="{C9FA6C92-8496-4301-B5B4-114F62CC10FF}"/>
              </a:ext>
            </a:extLst>
          </p:cNvPr>
          <p:cNvSpPr>
            <a:spLocks noChangeArrowheads="1"/>
          </p:cNvSpPr>
          <p:nvPr/>
        </p:nvSpPr>
        <p:spPr bwMode="auto">
          <a:xfrm>
            <a:off x="1143000" y="1466242"/>
            <a:ext cx="4648200" cy="646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A shocking sight; Heaney is not used to seeing his father cry. </a:t>
            </a:r>
          </a:p>
        </p:txBody>
      </p:sp>
      <p:sp>
        <p:nvSpPr>
          <p:cNvPr id="23566" name="Line 13">
            <a:extLst>
              <a:ext uri="{FF2B5EF4-FFF2-40B4-BE49-F238E27FC236}">
                <a16:creationId xmlns="" xmlns:a16="http://schemas.microsoft.com/office/drawing/2014/main" id="{84FCC7F4-4DAB-4AC8-B1F0-425035F84350}"/>
              </a:ext>
            </a:extLst>
          </p:cNvPr>
          <p:cNvSpPr>
            <a:spLocks noChangeShapeType="1"/>
          </p:cNvSpPr>
          <p:nvPr/>
        </p:nvSpPr>
        <p:spPr bwMode="auto">
          <a:xfrm flipV="1">
            <a:off x="945187" y="2144659"/>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7" name="Line 14">
            <a:extLst>
              <a:ext uri="{FF2B5EF4-FFF2-40B4-BE49-F238E27FC236}">
                <a16:creationId xmlns="" xmlns:a16="http://schemas.microsoft.com/office/drawing/2014/main" id="{948FD316-029E-424C-AE7F-69D5EEA28FC6}"/>
              </a:ext>
            </a:extLst>
          </p:cNvPr>
          <p:cNvSpPr>
            <a:spLocks noChangeShapeType="1"/>
          </p:cNvSpPr>
          <p:nvPr/>
        </p:nvSpPr>
        <p:spPr bwMode="auto">
          <a:xfrm flipH="1" flipV="1">
            <a:off x="5257800" y="2160307"/>
            <a:ext cx="838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55" name="Rectangle 15">
            <a:extLst>
              <a:ext uri="{FF2B5EF4-FFF2-40B4-BE49-F238E27FC236}">
                <a16:creationId xmlns="" xmlns:a16="http://schemas.microsoft.com/office/drawing/2014/main" id="{1A7B552F-D3FA-4583-A669-1A2561D15209}"/>
              </a:ext>
            </a:extLst>
          </p:cNvPr>
          <p:cNvSpPr>
            <a:spLocks noChangeArrowheads="1"/>
          </p:cNvSpPr>
          <p:nvPr/>
        </p:nvSpPr>
        <p:spPr bwMode="auto">
          <a:xfrm>
            <a:off x="1211887" y="2909330"/>
            <a:ext cx="4643259"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There is something different about this loss.</a:t>
            </a:r>
          </a:p>
        </p:txBody>
      </p:sp>
      <p:sp>
        <p:nvSpPr>
          <p:cNvPr id="23569" name="Line 16">
            <a:extLst>
              <a:ext uri="{FF2B5EF4-FFF2-40B4-BE49-F238E27FC236}">
                <a16:creationId xmlns="" xmlns:a16="http://schemas.microsoft.com/office/drawing/2014/main" id="{CEF85AB1-4B13-424D-9A17-3991669833A9}"/>
              </a:ext>
            </a:extLst>
          </p:cNvPr>
          <p:cNvSpPr>
            <a:spLocks noChangeShapeType="1"/>
          </p:cNvSpPr>
          <p:nvPr/>
        </p:nvSpPr>
        <p:spPr bwMode="auto">
          <a:xfrm flipH="1" flipV="1">
            <a:off x="5784476" y="3344459"/>
            <a:ext cx="2286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0" name="Line 17">
            <a:extLst>
              <a:ext uri="{FF2B5EF4-FFF2-40B4-BE49-F238E27FC236}">
                <a16:creationId xmlns="" xmlns:a16="http://schemas.microsoft.com/office/drawing/2014/main" id="{FF7F2B31-D4D7-457B-BB76-FE446E0D6538}"/>
              </a:ext>
            </a:extLst>
          </p:cNvPr>
          <p:cNvSpPr>
            <a:spLocks noChangeShapeType="1"/>
          </p:cNvSpPr>
          <p:nvPr/>
        </p:nvSpPr>
        <p:spPr bwMode="auto">
          <a:xfrm flipV="1">
            <a:off x="1315276" y="3320526"/>
            <a:ext cx="152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71" name="Line 18">
            <a:extLst>
              <a:ext uri="{FF2B5EF4-FFF2-40B4-BE49-F238E27FC236}">
                <a16:creationId xmlns="" xmlns:a16="http://schemas.microsoft.com/office/drawing/2014/main" id="{009569D3-A85D-4FFA-95AB-1AB2C2B5149E}"/>
              </a:ext>
            </a:extLst>
          </p:cNvPr>
          <p:cNvSpPr>
            <a:spLocks noChangeShapeType="1"/>
          </p:cNvSpPr>
          <p:nvPr/>
        </p:nvSpPr>
        <p:spPr bwMode="auto">
          <a:xfrm flipH="1">
            <a:off x="4495800" y="5076208"/>
            <a:ext cx="838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51"/>
                                        </p:tgtEl>
                                        <p:attrNameLst>
                                          <p:attrName>style.visibility</p:attrName>
                                        </p:attrNameLst>
                                      </p:cBhvr>
                                      <p:to>
                                        <p:strVal val="visible"/>
                                      </p:to>
                                    </p:set>
                                    <p:anim calcmode="lin" valueType="num">
                                      <p:cBhvr additive="base">
                                        <p:cTn id="7" dur="500" fill="hold"/>
                                        <p:tgtEl>
                                          <p:spTgt spid="10251"/>
                                        </p:tgtEl>
                                        <p:attrNameLst>
                                          <p:attrName>ppt_x</p:attrName>
                                        </p:attrNameLst>
                                      </p:cBhvr>
                                      <p:tavLst>
                                        <p:tav tm="0">
                                          <p:val>
                                            <p:strVal val="#ppt_x"/>
                                          </p:val>
                                        </p:tav>
                                        <p:tav tm="100000">
                                          <p:val>
                                            <p:strVal val="#ppt_x"/>
                                          </p:val>
                                        </p:tav>
                                      </p:tavLst>
                                    </p:anim>
                                    <p:anim calcmode="lin" valueType="num">
                                      <p:cBhvr additive="base">
                                        <p:cTn id="8" dur="500" fill="hold"/>
                                        <p:tgtEl>
                                          <p:spTgt spid="102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55"/>
                                        </p:tgtEl>
                                        <p:attrNameLst>
                                          <p:attrName>style.visibility</p:attrName>
                                        </p:attrNameLst>
                                      </p:cBhvr>
                                      <p:to>
                                        <p:strVal val="visible"/>
                                      </p:to>
                                    </p:set>
                                    <p:anim calcmode="lin" valueType="num">
                                      <p:cBhvr additive="base">
                                        <p:cTn id="13" dur="500" fill="hold"/>
                                        <p:tgtEl>
                                          <p:spTgt spid="10255"/>
                                        </p:tgtEl>
                                        <p:attrNameLst>
                                          <p:attrName>ppt_x</p:attrName>
                                        </p:attrNameLst>
                                      </p:cBhvr>
                                      <p:tavLst>
                                        <p:tav tm="0">
                                          <p:val>
                                            <p:strVal val="#ppt_x"/>
                                          </p:val>
                                        </p:tav>
                                        <p:tav tm="100000">
                                          <p:val>
                                            <p:strVal val="#ppt_x"/>
                                          </p:val>
                                        </p:tav>
                                      </p:tavLst>
                                    </p:anim>
                                    <p:anim calcmode="lin" valueType="num">
                                      <p:cBhvr additive="base">
                                        <p:cTn id="14" dur="500" fill="hold"/>
                                        <p:tgtEl>
                                          <p:spTgt spid="1025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50"/>
                                        </p:tgtEl>
                                        <p:attrNameLst>
                                          <p:attrName>style.visibility</p:attrName>
                                        </p:attrNameLst>
                                      </p:cBhvr>
                                      <p:to>
                                        <p:strVal val="visible"/>
                                      </p:to>
                                    </p:set>
                                    <p:anim calcmode="lin" valueType="num">
                                      <p:cBhvr additive="base">
                                        <p:cTn id="19" dur="500" fill="hold"/>
                                        <p:tgtEl>
                                          <p:spTgt spid="10250"/>
                                        </p:tgtEl>
                                        <p:attrNameLst>
                                          <p:attrName>ppt_x</p:attrName>
                                        </p:attrNameLst>
                                      </p:cBhvr>
                                      <p:tavLst>
                                        <p:tav tm="0">
                                          <p:val>
                                            <p:strVal val="#ppt_x"/>
                                          </p:val>
                                        </p:tav>
                                        <p:tav tm="100000">
                                          <p:val>
                                            <p:strVal val="#ppt_x"/>
                                          </p:val>
                                        </p:tav>
                                      </p:tavLst>
                                    </p:anim>
                                    <p:anim calcmode="lin" valueType="num">
                                      <p:cBhvr additive="base">
                                        <p:cTn id="20" dur="500" fill="hold"/>
                                        <p:tgtEl>
                                          <p:spTgt spid="10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nimBg="1"/>
      <p:bldP spid="10251" grpId="0" animBg="1"/>
      <p:bldP spid="1025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6">
            <a:extLst>
              <a:ext uri="{FF2B5EF4-FFF2-40B4-BE49-F238E27FC236}">
                <a16:creationId xmlns="" xmlns:a16="http://schemas.microsoft.com/office/drawing/2014/main" id="{1D101054-005F-4381-894B-EFA1B465C213}"/>
              </a:ext>
            </a:extLst>
          </p:cNvPr>
          <p:cNvSpPr>
            <a:spLocks noChangeArrowheads="1"/>
          </p:cNvSpPr>
          <p:nvPr/>
        </p:nvSpPr>
        <p:spPr bwMode="auto">
          <a:xfrm>
            <a:off x="4038600" y="3557587"/>
            <a:ext cx="30480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3" name="Rectangle 5">
            <a:extLst>
              <a:ext uri="{FF2B5EF4-FFF2-40B4-BE49-F238E27FC236}">
                <a16:creationId xmlns="" xmlns:a16="http://schemas.microsoft.com/office/drawing/2014/main" id="{A8F76BFC-AA15-4242-A577-884F629FB15A}"/>
              </a:ext>
            </a:extLst>
          </p:cNvPr>
          <p:cNvSpPr>
            <a:spLocks noChangeArrowheads="1"/>
          </p:cNvSpPr>
          <p:nvPr/>
        </p:nvSpPr>
        <p:spPr bwMode="auto">
          <a:xfrm>
            <a:off x="3981450" y="2418177"/>
            <a:ext cx="11811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2" name="Rectangle 4">
            <a:extLst>
              <a:ext uri="{FF2B5EF4-FFF2-40B4-BE49-F238E27FC236}">
                <a16:creationId xmlns="" xmlns:a16="http://schemas.microsoft.com/office/drawing/2014/main" id="{4D85D702-2BEA-4346-AEE0-FDD2118345CA}"/>
              </a:ext>
            </a:extLst>
          </p:cNvPr>
          <p:cNvSpPr>
            <a:spLocks noChangeArrowheads="1"/>
          </p:cNvSpPr>
          <p:nvPr/>
        </p:nvSpPr>
        <p:spPr bwMode="auto">
          <a:xfrm>
            <a:off x="938757" y="2423158"/>
            <a:ext cx="2478063"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0" name="Rectangle 7">
            <a:extLst>
              <a:ext uri="{FF2B5EF4-FFF2-40B4-BE49-F238E27FC236}">
                <a16:creationId xmlns="" xmlns:a16="http://schemas.microsoft.com/office/drawing/2014/main" id="{9C36A8EE-C317-4119-9362-59C11B138BC9}"/>
              </a:ext>
            </a:extLst>
          </p:cNvPr>
          <p:cNvSpPr>
            <a:spLocks noChangeArrowheads="1"/>
          </p:cNvSpPr>
          <p:nvPr/>
        </p:nvSpPr>
        <p:spPr bwMode="auto">
          <a:xfrm>
            <a:off x="4832350" y="4649155"/>
            <a:ext cx="225425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4" name="Rectangle 2">
            <a:extLst>
              <a:ext uri="{FF2B5EF4-FFF2-40B4-BE49-F238E27FC236}">
                <a16:creationId xmlns="" xmlns:a16="http://schemas.microsoft.com/office/drawing/2014/main" id="{C2ECACA8-C96A-4A01-84B7-A8D2EBB23CAE}"/>
              </a:ext>
            </a:extLst>
          </p:cNvPr>
          <p:cNvSpPr>
            <a:spLocks noGrp="1" noChangeArrowheads="1"/>
          </p:cNvSpPr>
          <p:nvPr>
            <p:ph type="title"/>
          </p:nvPr>
        </p:nvSpPr>
        <p:spPr/>
        <p:txBody>
          <a:bodyPr/>
          <a:lstStyle/>
          <a:p>
            <a:pPr eaLnBrk="1" hangingPunct="1"/>
            <a:r>
              <a:rPr lang="en-GB" altLang="en-US" dirty="0"/>
              <a:t>Mid-Term Break</a:t>
            </a:r>
          </a:p>
        </p:txBody>
      </p:sp>
      <p:sp>
        <p:nvSpPr>
          <p:cNvPr id="24585" name="Rectangle 3">
            <a:extLst>
              <a:ext uri="{FF2B5EF4-FFF2-40B4-BE49-F238E27FC236}">
                <a16:creationId xmlns="" xmlns:a16="http://schemas.microsoft.com/office/drawing/2014/main" id="{6509ACCA-DF68-47F2-A444-7F3B73048223}"/>
              </a:ext>
            </a:extLst>
          </p:cNvPr>
          <p:cNvSpPr>
            <a:spLocks noGrp="1" noChangeArrowheads="1"/>
          </p:cNvSpPr>
          <p:nvPr>
            <p:ph idx="1"/>
          </p:nvPr>
        </p:nvSpPr>
        <p:spPr>
          <a:xfrm>
            <a:off x="938758" y="1752600"/>
            <a:ext cx="7633742" cy="3593591"/>
          </a:xfrm>
        </p:spPr>
        <p:txBody>
          <a:bodyPr>
            <a:normAutofit/>
          </a:bodyPr>
          <a:lstStyle/>
          <a:p>
            <a:pPr eaLnBrk="1" hangingPunct="1">
              <a:buFontTx/>
              <a:buNone/>
            </a:pPr>
            <a:endParaRPr lang="en-GB" altLang="en-US" sz="2800" dirty="0"/>
          </a:p>
          <a:p>
            <a:pPr eaLnBrk="1" hangingPunct="1">
              <a:buFontTx/>
              <a:buNone/>
            </a:pPr>
            <a:r>
              <a:rPr lang="en-GB" altLang="en-US" sz="2800" dirty="0"/>
              <a:t>The baby cooed and laughed and rocked the pram </a:t>
            </a:r>
          </a:p>
          <a:p>
            <a:pPr eaLnBrk="1" hangingPunct="1">
              <a:buFontTx/>
              <a:buNone/>
            </a:pPr>
            <a:endParaRPr lang="en-GB" altLang="en-US" sz="2800" dirty="0"/>
          </a:p>
          <a:p>
            <a:pPr eaLnBrk="1" hangingPunct="1">
              <a:buFontTx/>
              <a:buNone/>
            </a:pPr>
            <a:r>
              <a:rPr lang="en-GB" altLang="en-US" sz="2800" dirty="0"/>
              <a:t>When I came in, and I was embarrassed </a:t>
            </a:r>
          </a:p>
          <a:p>
            <a:pPr eaLnBrk="1" hangingPunct="1">
              <a:buFontTx/>
              <a:buNone/>
            </a:pPr>
            <a:endParaRPr lang="en-GB" altLang="en-US" sz="2800" dirty="0"/>
          </a:p>
          <a:p>
            <a:pPr eaLnBrk="1" hangingPunct="1">
              <a:buFontTx/>
              <a:buNone/>
            </a:pPr>
            <a:r>
              <a:rPr lang="en-GB" altLang="en-US" sz="2800" dirty="0"/>
              <a:t>By old men standing up to shake my hand</a:t>
            </a:r>
          </a:p>
          <a:p>
            <a:pPr eaLnBrk="1" hangingPunct="1"/>
            <a:endParaRPr lang="en-GB" altLang="en-US" sz="2800" dirty="0"/>
          </a:p>
        </p:txBody>
      </p:sp>
      <p:sp>
        <p:nvSpPr>
          <p:cNvPr id="24578" name="Footer Placeholder 4">
            <a:extLst>
              <a:ext uri="{FF2B5EF4-FFF2-40B4-BE49-F238E27FC236}">
                <a16:creationId xmlns="" xmlns:a16="http://schemas.microsoft.com/office/drawing/2014/main" id="{190972A4-B7A4-4898-AFBF-75BF3DEF90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1273" name="Rectangle 9">
            <a:extLst>
              <a:ext uri="{FF2B5EF4-FFF2-40B4-BE49-F238E27FC236}">
                <a16:creationId xmlns="" xmlns:a16="http://schemas.microsoft.com/office/drawing/2014/main" id="{48B9FCDB-2137-46F7-8946-02A4749EE0BE}"/>
              </a:ext>
            </a:extLst>
          </p:cNvPr>
          <p:cNvSpPr>
            <a:spLocks noChangeArrowheads="1"/>
          </p:cNvSpPr>
          <p:nvPr/>
        </p:nvSpPr>
        <p:spPr bwMode="auto">
          <a:xfrm>
            <a:off x="831329" y="4088391"/>
            <a:ext cx="7848600"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Heaney is being treated like an adult, but he still has the feelings of a child.</a:t>
            </a:r>
            <a:endParaRPr lang="en-GB" altLang="en-US" dirty="0"/>
          </a:p>
        </p:txBody>
      </p:sp>
      <p:sp>
        <p:nvSpPr>
          <p:cNvPr id="11274" name="Rectangle 10">
            <a:extLst>
              <a:ext uri="{FF2B5EF4-FFF2-40B4-BE49-F238E27FC236}">
                <a16:creationId xmlns="" xmlns:a16="http://schemas.microsoft.com/office/drawing/2014/main" id="{CE7E54AA-82AE-41DC-9EAF-8EBA4D995E8E}"/>
              </a:ext>
            </a:extLst>
          </p:cNvPr>
          <p:cNvSpPr>
            <a:spLocks noChangeArrowheads="1"/>
          </p:cNvSpPr>
          <p:nvPr/>
        </p:nvSpPr>
        <p:spPr bwMode="auto">
          <a:xfrm>
            <a:off x="938757" y="1576387"/>
            <a:ext cx="6737350" cy="3667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Baby is an innocent, unaware of the events that are taking place.</a:t>
            </a:r>
          </a:p>
        </p:txBody>
      </p:sp>
      <p:sp>
        <p:nvSpPr>
          <p:cNvPr id="24589" name="Line 11">
            <a:extLst>
              <a:ext uri="{FF2B5EF4-FFF2-40B4-BE49-F238E27FC236}">
                <a16:creationId xmlns="" xmlns:a16="http://schemas.microsoft.com/office/drawing/2014/main" id="{0689FABD-63C5-4C66-A150-22C1C410D305}"/>
              </a:ext>
            </a:extLst>
          </p:cNvPr>
          <p:cNvSpPr>
            <a:spLocks noChangeShapeType="1"/>
          </p:cNvSpPr>
          <p:nvPr/>
        </p:nvSpPr>
        <p:spPr bwMode="auto">
          <a:xfrm flipV="1">
            <a:off x="1219200" y="1968642"/>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590" name="Line 12">
            <a:extLst>
              <a:ext uri="{FF2B5EF4-FFF2-40B4-BE49-F238E27FC236}">
                <a16:creationId xmlns="" xmlns:a16="http://schemas.microsoft.com/office/drawing/2014/main" id="{7EB2DB65-5CC8-47B8-8235-2CA27F50810D}"/>
              </a:ext>
            </a:extLst>
          </p:cNvPr>
          <p:cNvSpPr>
            <a:spLocks noChangeShapeType="1"/>
          </p:cNvSpPr>
          <p:nvPr/>
        </p:nvSpPr>
        <p:spPr bwMode="auto">
          <a:xfrm flipV="1">
            <a:off x="4191000" y="1968594"/>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591" name="Line 13">
            <a:extLst>
              <a:ext uri="{FF2B5EF4-FFF2-40B4-BE49-F238E27FC236}">
                <a16:creationId xmlns="" xmlns:a16="http://schemas.microsoft.com/office/drawing/2014/main" id="{AAA045AD-6983-4BE0-8847-492B2CC16F79}"/>
              </a:ext>
            </a:extLst>
          </p:cNvPr>
          <p:cNvSpPr>
            <a:spLocks noChangeShapeType="1"/>
          </p:cNvSpPr>
          <p:nvPr/>
        </p:nvSpPr>
        <p:spPr bwMode="auto">
          <a:xfrm>
            <a:off x="7140388" y="3673682"/>
            <a:ext cx="533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592" name="Line 14">
            <a:extLst>
              <a:ext uri="{FF2B5EF4-FFF2-40B4-BE49-F238E27FC236}">
                <a16:creationId xmlns="" xmlns:a16="http://schemas.microsoft.com/office/drawing/2014/main" id="{6FEC65D9-82E1-427C-840C-77C2BAE1DC8E}"/>
              </a:ext>
            </a:extLst>
          </p:cNvPr>
          <p:cNvSpPr>
            <a:spLocks noChangeShapeType="1"/>
          </p:cNvSpPr>
          <p:nvPr/>
        </p:nvSpPr>
        <p:spPr bwMode="auto">
          <a:xfrm flipV="1">
            <a:off x="7140388" y="4529024"/>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 calcmode="lin" valueType="num">
                                      <p:cBhvr additive="base">
                                        <p:cTn id="7" dur="500" fill="hold"/>
                                        <p:tgtEl>
                                          <p:spTgt spid="11274"/>
                                        </p:tgtEl>
                                        <p:attrNameLst>
                                          <p:attrName>ppt_x</p:attrName>
                                        </p:attrNameLst>
                                      </p:cBhvr>
                                      <p:tavLst>
                                        <p:tav tm="0">
                                          <p:val>
                                            <p:strVal val="#ppt_x"/>
                                          </p:val>
                                        </p:tav>
                                        <p:tav tm="100000">
                                          <p:val>
                                            <p:strVal val="#ppt_x"/>
                                          </p:val>
                                        </p:tav>
                                      </p:tavLst>
                                    </p:anim>
                                    <p:anim calcmode="lin" valueType="num">
                                      <p:cBhvr additive="base">
                                        <p:cTn id="8"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73"/>
                                        </p:tgtEl>
                                        <p:attrNameLst>
                                          <p:attrName>style.visibility</p:attrName>
                                        </p:attrNameLst>
                                      </p:cBhvr>
                                      <p:to>
                                        <p:strVal val="visible"/>
                                      </p:to>
                                    </p:set>
                                    <p:anim calcmode="lin" valueType="num">
                                      <p:cBhvr additive="base">
                                        <p:cTn id="13" dur="500" fill="hold"/>
                                        <p:tgtEl>
                                          <p:spTgt spid="11273"/>
                                        </p:tgtEl>
                                        <p:attrNameLst>
                                          <p:attrName>ppt_x</p:attrName>
                                        </p:attrNameLst>
                                      </p:cBhvr>
                                      <p:tavLst>
                                        <p:tav tm="0">
                                          <p:val>
                                            <p:strVal val="#ppt_x"/>
                                          </p:val>
                                        </p:tav>
                                        <p:tav tm="100000">
                                          <p:val>
                                            <p:strVal val="#ppt_x"/>
                                          </p:val>
                                        </p:tav>
                                      </p:tavLst>
                                    </p:anim>
                                    <p:anim calcmode="lin" valueType="num">
                                      <p:cBhvr additive="base">
                                        <p:cTn id="14"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nimBg="1"/>
      <p:bldP spid="1127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4">
            <a:extLst>
              <a:ext uri="{FF2B5EF4-FFF2-40B4-BE49-F238E27FC236}">
                <a16:creationId xmlns="" xmlns:a16="http://schemas.microsoft.com/office/drawing/2014/main" id="{78D984B8-FF69-4CA4-A236-1F06B7861744}"/>
              </a:ext>
            </a:extLst>
          </p:cNvPr>
          <p:cNvSpPr>
            <a:spLocks noChangeArrowheads="1"/>
          </p:cNvSpPr>
          <p:nvPr/>
        </p:nvSpPr>
        <p:spPr bwMode="auto">
          <a:xfrm>
            <a:off x="4038600" y="2331243"/>
            <a:ext cx="32766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5" name="Rectangle 5">
            <a:extLst>
              <a:ext uri="{FF2B5EF4-FFF2-40B4-BE49-F238E27FC236}">
                <a16:creationId xmlns="" xmlns:a16="http://schemas.microsoft.com/office/drawing/2014/main" id="{9853F7A7-0B23-445C-A3C5-D6CBBB3E3250}"/>
              </a:ext>
            </a:extLst>
          </p:cNvPr>
          <p:cNvSpPr>
            <a:spLocks noChangeArrowheads="1"/>
          </p:cNvSpPr>
          <p:nvPr/>
        </p:nvSpPr>
        <p:spPr bwMode="auto">
          <a:xfrm>
            <a:off x="884970" y="3390900"/>
            <a:ext cx="1517571"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4" name="Rectangle 6">
            <a:extLst>
              <a:ext uri="{FF2B5EF4-FFF2-40B4-BE49-F238E27FC236}">
                <a16:creationId xmlns="" xmlns:a16="http://schemas.microsoft.com/office/drawing/2014/main" id="{272B2C70-0BC6-445F-AB61-2374D5A7917B}"/>
              </a:ext>
            </a:extLst>
          </p:cNvPr>
          <p:cNvSpPr>
            <a:spLocks noChangeArrowheads="1"/>
          </p:cNvSpPr>
          <p:nvPr/>
        </p:nvSpPr>
        <p:spPr bwMode="auto">
          <a:xfrm>
            <a:off x="5039566" y="4423042"/>
            <a:ext cx="2028825"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7" name="Rectangle 2">
            <a:extLst>
              <a:ext uri="{FF2B5EF4-FFF2-40B4-BE49-F238E27FC236}">
                <a16:creationId xmlns="" xmlns:a16="http://schemas.microsoft.com/office/drawing/2014/main" id="{4194C969-B15A-42AD-82E6-8AA888D0949A}"/>
              </a:ext>
            </a:extLst>
          </p:cNvPr>
          <p:cNvSpPr>
            <a:spLocks noGrp="1" noChangeArrowheads="1"/>
          </p:cNvSpPr>
          <p:nvPr>
            <p:ph type="title"/>
          </p:nvPr>
        </p:nvSpPr>
        <p:spPr/>
        <p:txBody>
          <a:bodyPr/>
          <a:lstStyle/>
          <a:p>
            <a:pPr eaLnBrk="1" hangingPunct="1"/>
            <a:r>
              <a:rPr lang="en-GB" altLang="en-US" dirty="0"/>
              <a:t>Mid-Term Break</a:t>
            </a:r>
          </a:p>
        </p:txBody>
      </p:sp>
      <p:sp>
        <p:nvSpPr>
          <p:cNvPr id="25608" name="Rectangle 3">
            <a:extLst>
              <a:ext uri="{FF2B5EF4-FFF2-40B4-BE49-F238E27FC236}">
                <a16:creationId xmlns="" xmlns:a16="http://schemas.microsoft.com/office/drawing/2014/main" id="{A71E6F87-A1FF-44E3-AB52-5362F0D56C51}"/>
              </a:ext>
            </a:extLst>
          </p:cNvPr>
          <p:cNvSpPr>
            <a:spLocks noGrp="1" noChangeArrowheads="1"/>
          </p:cNvSpPr>
          <p:nvPr>
            <p:ph idx="1"/>
          </p:nvPr>
        </p:nvSpPr>
        <p:spPr>
          <a:xfrm>
            <a:off x="938758" y="1708404"/>
            <a:ext cx="6681242" cy="3593591"/>
          </a:xfrm>
        </p:spPr>
        <p:txBody>
          <a:bodyPr>
            <a:normAutofit fontScale="92500"/>
          </a:bodyPr>
          <a:lstStyle/>
          <a:p>
            <a:pPr eaLnBrk="1" hangingPunct="1">
              <a:buFontTx/>
              <a:buNone/>
            </a:pPr>
            <a:endParaRPr lang="en-GB" altLang="en-US" sz="2800" dirty="0"/>
          </a:p>
          <a:p>
            <a:pPr eaLnBrk="1" hangingPunct="1">
              <a:buFontTx/>
              <a:buNone/>
            </a:pPr>
            <a:r>
              <a:rPr lang="en-GB" altLang="en-US" sz="2800" dirty="0"/>
              <a:t>And tell me they were “sorry for my trouble”,</a:t>
            </a:r>
          </a:p>
          <a:p>
            <a:pPr eaLnBrk="1" hangingPunct="1">
              <a:buFontTx/>
              <a:buNone/>
            </a:pPr>
            <a:endParaRPr lang="en-GB" altLang="en-US" sz="2800" dirty="0"/>
          </a:p>
          <a:p>
            <a:pPr eaLnBrk="1" hangingPunct="1">
              <a:buFontTx/>
              <a:buNone/>
            </a:pPr>
            <a:r>
              <a:rPr lang="en-GB" altLang="en-US" sz="2800" dirty="0"/>
              <a:t>Whispers informed strangers I was the eldest</a:t>
            </a:r>
          </a:p>
          <a:p>
            <a:pPr eaLnBrk="1" hangingPunct="1">
              <a:buFontTx/>
              <a:buNone/>
            </a:pPr>
            <a:endParaRPr lang="en-GB" altLang="en-US" sz="2800" dirty="0"/>
          </a:p>
          <a:p>
            <a:pPr eaLnBrk="1" hangingPunct="1">
              <a:buFontTx/>
              <a:buNone/>
            </a:pPr>
            <a:r>
              <a:rPr lang="en-GB" altLang="en-US" sz="2800" dirty="0"/>
              <a:t>Away at school, as my mother held my hand</a:t>
            </a:r>
          </a:p>
          <a:p>
            <a:pPr eaLnBrk="1" hangingPunct="1"/>
            <a:endParaRPr lang="en-GB" altLang="en-US" sz="2800" dirty="0"/>
          </a:p>
        </p:txBody>
      </p:sp>
      <p:sp>
        <p:nvSpPr>
          <p:cNvPr id="25602" name="Footer Placeholder 4">
            <a:extLst>
              <a:ext uri="{FF2B5EF4-FFF2-40B4-BE49-F238E27FC236}">
                <a16:creationId xmlns="" xmlns:a16="http://schemas.microsoft.com/office/drawing/2014/main" id="{9E902BEF-F710-4D2F-988F-09223087A7F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2296" name="Rectangle 8">
            <a:extLst>
              <a:ext uri="{FF2B5EF4-FFF2-40B4-BE49-F238E27FC236}">
                <a16:creationId xmlns="" xmlns:a16="http://schemas.microsoft.com/office/drawing/2014/main" id="{E42E222D-C99F-4EF0-8416-631823A105B5}"/>
              </a:ext>
            </a:extLst>
          </p:cNvPr>
          <p:cNvSpPr>
            <a:spLocks noChangeArrowheads="1"/>
          </p:cNvSpPr>
          <p:nvPr/>
        </p:nvSpPr>
        <p:spPr bwMode="auto">
          <a:xfrm>
            <a:off x="4377017" y="3797287"/>
            <a:ext cx="3810000" cy="3667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His mother attempts to comfort him</a:t>
            </a:r>
            <a:endParaRPr lang="en-GB" altLang="en-US" dirty="0"/>
          </a:p>
        </p:txBody>
      </p:sp>
      <p:sp>
        <p:nvSpPr>
          <p:cNvPr id="12297" name="Rectangle 9">
            <a:extLst>
              <a:ext uri="{FF2B5EF4-FFF2-40B4-BE49-F238E27FC236}">
                <a16:creationId xmlns="" xmlns:a16="http://schemas.microsoft.com/office/drawing/2014/main" id="{C0E70247-8F69-4ED8-B423-8A2073751D5F}"/>
              </a:ext>
            </a:extLst>
          </p:cNvPr>
          <p:cNvSpPr>
            <a:spLocks noChangeArrowheads="1"/>
          </p:cNvSpPr>
          <p:nvPr/>
        </p:nvSpPr>
        <p:spPr bwMode="auto">
          <a:xfrm>
            <a:off x="2244209" y="1577881"/>
            <a:ext cx="5455340"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Euphemism; unable to confront what has happened</a:t>
            </a:r>
          </a:p>
        </p:txBody>
      </p:sp>
      <p:sp>
        <p:nvSpPr>
          <p:cNvPr id="12298" name="Rectangle 10">
            <a:extLst>
              <a:ext uri="{FF2B5EF4-FFF2-40B4-BE49-F238E27FC236}">
                <a16:creationId xmlns="" xmlns:a16="http://schemas.microsoft.com/office/drawing/2014/main" id="{DE295DC8-F718-44E8-BF30-6A32955E9D65}"/>
              </a:ext>
            </a:extLst>
          </p:cNvPr>
          <p:cNvSpPr>
            <a:spLocks noChangeArrowheads="1"/>
          </p:cNvSpPr>
          <p:nvPr/>
        </p:nvSpPr>
        <p:spPr bwMode="auto">
          <a:xfrm>
            <a:off x="2060575" y="2829163"/>
            <a:ext cx="2133918"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Sense of solemnity</a:t>
            </a:r>
          </a:p>
        </p:txBody>
      </p:sp>
      <p:sp>
        <p:nvSpPr>
          <p:cNvPr id="25613" name="Line 11">
            <a:extLst>
              <a:ext uri="{FF2B5EF4-FFF2-40B4-BE49-F238E27FC236}">
                <a16:creationId xmlns="" xmlns:a16="http://schemas.microsoft.com/office/drawing/2014/main" id="{127B3C32-AEB4-4C42-81AD-7B6A2A50AEDF}"/>
              </a:ext>
            </a:extLst>
          </p:cNvPr>
          <p:cNvSpPr>
            <a:spLocks noChangeShapeType="1"/>
          </p:cNvSpPr>
          <p:nvPr/>
        </p:nvSpPr>
        <p:spPr bwMode="auto">
          <a:xfrm flipV="1">
            <a:off x="5093221" y="1997407"/>
            <a:ext cx="457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14" name="Line 12">
            <a:extLst>
              <a:ext uri="{FF2B5EF4-FFF2-40B4-BE49-F238E27FC236}">
                <a16:creationId xmlns="" xmlns:a16="http://schemas.microsoft.com/office/drawing/2014/main" id="{A93346FA-6E5D-49CA-9E68-EC36754EFC5B}"/>
              </a:ext>
            </a:extLst>
          </p:cNvPr>
          <p:cNvSpPr>
            <a:spLocks noChangeShapeType="1"/>
          </p:cNvSpPr>
          <p:nvPr/>
        </p:nvSpPr>
        <p:spPr bwMode="auto">
          <a:xfrm flipV="1">
            <a:off x="1300855" y="3048000"/>
            <a:ext cx="685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15" name="Line 13">
            <a:extLst>
              <a:ext uri="{FF2B5EF4-FFF2-40B4-BE49-F238E27FC236}">
                <a16:creationId xmlns="" xmlns:a16="http://schemas.microsoft.com/office/drawing/2014/main" id="{41E400B5-AF4D-4E94-8DA6-01F1A811001D}"/>
              </a:ext>
            </a:extLst>
          </p:cNvPr>
          <p:cNvSpPr>
            <a:spLocks noChangeShapeType="1"/>
          </p:cNvSpPr>
          <p:nvPr/>
        </p:nvSpPr>
        <p:spPr bwMode="auto">
          <a:xfrm flipH="1">
            <a:off x="228600" y="3429000"/>
            <a:ext cx="152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16" name="Line 14">
            <a:extLst>
              <a:ext uri="{FF2B5EF4-FFF2-40B4-BE49-F238E27FC236}">
                <a16:creationId xmlns="" xmlns:a16="http://schemas.microsoft.com/office/drawing/2014/main" id="{F05A4651-6A5D-4023-8A03-D7491C46CA12}"/>
              </a:ext>
            </a:extLst>
          </p:cNvPr>
          <p:cNvSpPr>
            <a:spLocks noChangeShapeType="1"/>
          </p:cNvSpPr>
          <p:nvPr/>
        </p:nvSpPr>
        <p:spPr bwMode="auto">
          <a:xfrm>
            <a:off x="6089276" y="4198820"/>
            <a:ext cx="192741" cy="1837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7"/>
                                        </p:tgtEl>
                                        <p:attrNameLst>
                                          <p:attrName>style.visibility</p:attrName>
                                        </p:attrNameLst>
                                      </p:cBhvr>
                                      <p:to>
                                        <p:strVal val="visible"/>
                                      </p:to>
                                    </p:set>
                                    <p:anim calcmode="lin" valueType="num">
                                      <p:cBhvr additive="base">
                                        <p:cTn id="7" dur="500" fill="hold"/>
                                        <p:tgtEl>
                                          <p:spTgt spid="12297"/>
                                        </p:tgtEl>
                                        <p:attrNameLst>
                                          <p:attrName>ppt_x</p:attrName>
                                        </p:attrNameLst>
                                      </p:cBhvr>
                                      <p:tavLst>
                                        <p:tav tm="0">
                                          <p:val>
                                            <p:strVal val="#ppt_x"/>
                                          </p:val>
                                        </p:tav>
                                        <p:tav tm="100000">
                                          <p:val>
                                            <p:strVal val="#ppt_x"/>
                                          </p:val>
                                        </p:tav>
                                      </p:tavLst>
                                    </p:anim>
                                    <p:anim calcmode="lin" valueType="num">
                                      <p:cBhvr additive="base">
                                        <p:cTn id="8" dur="500" fill="hold"/>
                                        <p:tgtEl>
                                          <p:spTgt spid="1229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8"/>
                                        </p:tgtEl>
                                        <p:attrNameLst>
                                          <p:attrName>style.visibility</p:attrName>
                                        </p:attrNameLst>
                                      </p:cBhvr>
                                      <p:to>
                                        <p:strVal val="visible"/>
                                      </p:to>
                                    </p:set>
                                    <p:anim calcmode="lin" valueType="num">
                                      <p:cBhvr additive="base">
                                        <p:cTn id="13" dur="500" fill="hold"/>
                                        <p:tgtEl>
                                          <p:spTgt spid="12298"/>
                                        </p:tgtEl>
                                        <p:attrNameLst>
                                          <p:attrName>ppt_x</p:attrName>
                                        </p:attrNameLst>
                                      </p:cBhvr>
                                      <p:tavLst>
                                        <p:tav tm="0">
                                          <p:val>
                                            <p:strVal val="#ppt_x"/>
                                          </p:val>
                                        </p:tav>
                                        <p:tav tm="100000">
                                          <p:val>
                                            <p:strVal val="#ppt_x"/>
                                          </p:val>
                                        </p:tav>
                                      </p:tavLst>
                                    </p:anim>
                                    <p:anim calcmode="lin" valueType="num">
                                      <p:cBhvr additive="base">
                                        <p:cTn id="14" dur="500" fill="hold"/>
                                        <p:tgtEl>
                                          <p:spTgt spid="1229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6"/>
                                        </p:tgtEl>
                                        <p:attrNameLst>
                                          <p:attrName>style.visibility</p:attrName>
                                        </p:attrNameLst>
                                      </p:cBhvr>
                                      <p:to>
                                        <p:strVal val="visible"/>
                                      </p:to>
                                    </p:set>
                                    <p:anim calcmode="lin" valueType="num">
                                      <p:cBhvr additive="base">
                                        <p:cTn id="19" dur="500" fill="hold"/>
                                        <p:tgtEl>
                                          <p:spTgt spid="12296"/>
                                        </p:tgtEl>
                                        <p:attrNameLst>
                                          <p:attrName>ppt_x</p:attrName>
                                        </p:attrNameLst>
                                      </p:cBhvr>
                                      <p:tavLst>
                                        <p:tav tm="0">
                                          <p:val>
                                            <p:strVal val="#ppt_x"/>
                                          </p:val>
                                        </p:tav>
                                        <p:tav tm="100000">
                                          <p:val>
                                            <p:strVal val="#ppt_x"/>
                                          </p:val>
                                        </p:tav>
                                      </p:tavLst>
                                    </p:anim>
                                    <p:anim calcmode="lin" valueType="num">
                                      <p:cBhvr additive="base">
                                        <p:cTn id="20" dur="500" fill="hold"/>
                                        <p:tgtEl>
                                          <p:spTgt spid="122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animBg="1"/>
      <p:bldP spid="12297" grpId="0" animBg="1"/>
      <p:bldP spid="122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 xmlns:a16="http://schemas.microsoft.com/office/drawing/2014/main" id="{F18008DC-DBF8-4AE0-84B3-82901095812D}"/>
              </a:ext>
            </a:extLst>
          </p:cNvPr>
          <p:cNvSpPr>
            <a:spLocks noGrp="1" noChangeArrowheads="1"/>
          </p:cNvSpPr>
          <p:nvPr>
            <p:ph idx="1"/>
          </p:nvPr>
        </p:nvSpPr>
        <p:spPr>
          <a:xfrm>
            <a:off x="914400" y="838200"/>
            <a:ext cx="7633742" cy="5486400"/>
          </a:xfrm>
        </p:spPr>
        <p:txBody>
          <a:bodyPr>
            <a:normAutofit/>
          </a:bodyPr>
          <a:lstStyle/>
          <a:p>
            <a:pPr marL="0" indent="0" algn="ctr" eaLnBrk="1" hangingPunct="1">
              <a:lnSpc>
                <a:spcPct val="150000"/>
              </a:lnSpc>
              <a:buNone/>
            </a:pPr>
            <a:r>
              <a:rPr lang="en-US" altLang="en-US" sz="3200" dirty="0" smtClean="0"/>
              <a:t>Word Choice</a:t>
            </a:r>
          </a:p>
          <a:p>
            <a:pPr marL="0" indent="0" algn="ctr" eaLnBrk="1" hangingPunct="1">
              <a:lnSpc>
                <a:spcPct val="150000"/>
              </a:lnSpc>
              <a:buNone/>
            </a:pPr>
            <a:r>
              <a:rPr lang="en-US" altLang="en-US" sz="3200" dirty="0" smtClean="0"/>
              <a:t>Simile</a:t>
            </a:r>
          </a:p>
          <a:p>
            <a:pPr marL="0" indent="0" algn="ctr" eaLnBrk="1" hangingPunct="1">
              <a:lnSpc>
                <a:spcPct val="150000"/>
              </a:lnSpc>
              <a:buNone/>
            </a:pPr>
            <a:r>
              <a:rPr lang="en-US" altLang="en-US" sz="3200" dirty="0" smtClean="0"/>
              <a:t>Metaphor</a:t>
            </a:r>
          </a:p>
          <a:p>
            <a:pPr marL="0" indent="0" algn="ctr" eaLnBrk="1" hangingPunct="1">
              <a:lnSpc>
                <a:spcPct val="150000"/>
              </a:lnSpc>
              <a:buNone/>
            </a:pPr>
            <a:r>
              <a:rPr lang="en-US" altLang="en-US" sz="3200" dirty="0" smtClean="0"/>
              <a:t>Enjambment</a:t>
            </a:r>
          </a:p>
          <a:p>
            <a:pPr marL="0" indent="0" algn="ctr" eaLnBrk="1" hangingPunct="1">
              <a:lnSpc>
                <a:spcPct val="150000"/>
              </a:lnSpc>
              <a:buNone/>
            </a:pPr>
            <a:r>
              <a:rPr lang="en-US" altLang="en-US" sz="3200" dirty="0" smtClean="0"/>
              <a:t>Alliteration</a:t>
            </a:r>
          </a:p>
          <a:p>
            <a:pPr marL="0" indent="0" algn="ctr" eaLnBrk="1" hangingPunct="1">
              <a:lnSpc>
                <a:spcPct val="150000"/>
              </a:lnSpc>
              <a:buNone/>
            </a:pPr>
            <a:r>
              <a:rPr lang="en-US" altLang="en-US" sz="3200" dirty="0" smtClean="0"/>
              <a:t>Assonance</a:t>
            </a:r>
            <a:endParaRPr lang="en-US" altLang="en-US" sz="3200" dirty="0"/>
          </a:p>
          <a:p>
            <a:pPr algn="ctr" eaLnBrk="1" hangingPunct="1">
              <a:lnSpc>
                <a:spcPct val="90000"/>
              </a:lnSpc>
              <a:buFontTx/>
              <a:buNone/>
            </a:pPr>
            <a:r>
              <a:rPr lang="en-US" altLang="en-US" dirty="0"/>
              <a:t> </a:t>
            </a:r>
            <a:endParaRPr lang="en-GB" altLang="en-US" dirty="0"/>
          </a:p>
        </p:txBody>
      </p:sp>
    </p:spTree>
    <p:extLst>
      <p:ext uri="{BB962C8B-B14F-4D97-AF65-F5344CB8AC3E}">
        <p14:creationId xmlns:p14="http://schemas.microsoft.com/office/powerpoint/2010/main" val="232243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6">
            <a:extLst>
              <a:ext uri="{FF2B5EF4-FFF2-40B4-BE49-F238E27FC236}">
                <a16:creationId xmlns="" xmlns:a16="http://schemas.microsoft.com/office/drawing/2014/main" id="{28BA5BE6-67BF-4BFA-B300-13A497AD05E1}"/>
              </a:ext>
            </a:extLst>
          </p:cNvPr>
          <p:cNvSpPr>
            <a:spLocks noChangeArrowheads="1"/>
          </p:cNvSpPr>
          <p:nvPr/>
        </p:nvSpPr>
        <p:spPr bwMode="auto">
          <a:xfrm>
            <a:off x="970134" y="4213098"/>
            <a:ext cx="2154066"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28" name="Rectangle 7">
            <a:extLst>
              <a:ext uri="{FF2B5EF4-FFF2-40B4-BE49-F238E27FC236}">
                <a16:creationId xmlns="" xmlns:a16="http://schemas.microsoft.com/office/drawing/2014/main" id="{7E2EC221-E6E8-4D10-BA57-E275CFC63946}"/>
              </a:ext>
            </a:extLst>
          </p:cNvPr>
          <p:cNvSpPr>
            <a:spLocks noChangeArrowheads="1"/>
          </p:cNvSpPr>
          <p:nvPr/>
        </p:nvSpPr>
        <p:spPr bwMode="auto">
          <a:xfrm>
            <a:off x="3164541" y="4213098"/>
            <a:ext cx="291465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0" name="Rectangle 5">
            <a:extLst>
              <a:ext uri="{FF2B5EF4-FFF2-40B4-BE49-F238E27FC236}">
                <a16:creationId xmlns="" xmlns:a16="http://schemas.microsoft.com/office/drawing/2014/main" id="{57FA53F7-541F-4E93-B791-F6E6D94F0A9A}"/>
              </a:ext>
            </a:extLst>
          </p:cNvPr>
          <p:cNvSpPr>
            <a:spLocks noChangeArrowheads="1"/>
          </p:cNvSpPr>
          <p:nvPr/>
        </p:nvSpPr>
        <p:spPr bwMode="auto">
          <a:xfrm>
            <a:off x="970134" y="3219522"/>
            <a:ext cx="1849266"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1" name="Rectangle 4">
            <a:extLst>
              <a:ext uri="{FF2B5EF4-FFF2-40B4-BE49-F238E27FC236}">
                <a16:creationId xmlns="" xmlns:a16="http://schemas.microsoft.com/office/drawing/2014/main" id="{4D889227-8249-45AF-87E2-9044311FB74C}"/>
              </a:ext>
            </a:extLst>
          </p:cNvPr>
          <p:cNvSpPr>
            <a:spLocks noChangeArrowheads="1"/>
          </p:cNvSpPr>
          <p:nvPr/>
        </p:nvSpPr>
        <p:spPr bwMode="auto">
          <a:xfrm>
            <a:off x="912159" y="2231898"/>
            <a:ext cx="5708572"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2" name="Rectangle 2">
            <a:extLst>
              <a:ext uri="{FF2B5EF4-FFF2-40B4-BE49-F238E27FC236}">
                <a16:creationId xmlns="" xmlns:a16="http://schemas.microsoft.com/office/drawing/2014/main" id="{E9D1845C-3EEF-478B-8585-6FC4C87D2464}"/>
              </a:ext>
            </a:extLst>
          </p:cNvPr>
          <p:cNvSpPr>
            <a:spLocks noGrp="1" noChangeArrowheads="1"/>
          </p:cNvSpPr>
          <p:nvPr>
            <p:ph type="title"/>
          </p:nvPr>
        </p:nvSpPr>
        <p:spPr/>
        <p:txBody>
          <a:bodyPr/>
          <a:lstStyle/>
          <a:p>
            <a:pPr eaLnBrk="1" hangingPunct="1"/>
            <a:r>
              <a:rPr lang="en-GB" altLang="en-US" dirty="0"/>
              <a:t>Mid-Term Break</a:t>
            </a:r>
          </a:p>
        </p:txBody>
      </p:sp>
      <p:sp>
        <p:nvSpPr>
          <p:cNvPr id="26633" name="Rectangle 3">
            <a:extLst>
              <a:ext uri="{FF2B5EF4-FFF2-40B4-BE49-F238E27FC236}">
                <a16:creationId xmlns="" xmlns:a16="http://schemas.microsoft.com/office/drawing/2014/main" id="{A9496B50-AA71-40C5-B95C-A1714D7818E6}"/>
              </a:ext>
            </a:extLst>
          </p:cNvPr>
          <p:cNvSpPr>
            <a:spLocks noGrp="1" noChangeArrowheads="1"/>
          </p:cNvSpPr>
          <p:nvPr>
            <p:ph idx="1"/>
          </p:nvPr>
        </p:nvSpPr>
        <p:spPr>
          <a:xfrm>
            <a:off x="912160" y="1632204"/>
            <a:ext cx="8536640" cy="3593591"/>
          </a:xfrm>
        </p:spPr>
        <p:txBody>
          <a:bodyPr>
            <a:normAutofit/>
          </a:bodyPr>
          <a:lstStyle/>
          <a:p>
            <a:pPr eaLnBrk="1" hangingPunct="1">
              <a:buFontTx/>
              <a:buNone/>
            </a:pPr>
            <a:endParaRPr lang="en-GB" altLang="en-US" sz="2800" dirty="0"/>
          </a:p>
          <a:p>
            <a:pPr eaLnBrk="1" hangingPunct="1">
              <a:buFontTx/>
              <a:buNone/>
            </a:pPr>
            <a:r>
              <a:rPr lang="en-GB" altLang="en-US" sz="2400" dirty="0"/>
              <a:t>In hers and coughed out angry tearless sighs.</a:t>
            </a:r>
          </a:p>
          <a:p>
            <a:pPr eaLnBrk="1" hangingPunct="1">
              <a:buFontTx/>
              <a:buNone/>
            </a:pPr>
            <a:endParaRPr lang="en-GB" altLang="en-US" sz="2400" dirty="0"/>
          </a:p>
          <a:p>
            <a:pPr eaLnBrk="1" hangingPunct="1">
              <a:buFontTx/>
              <a:buNone/>
            </a:pPr>
            <a:r>
              <a:rPr lang="en-GB" altLang="en-US" sz="2400" dirty="0"/>
              <a:t>At ten o’clock the ambulance arrived </a:t>
            </a:r>
          </a:p>
          <a:p>
            <a:pPr eaLnBrk="1" hangingPunct="1">
              <a:buFontTx/>
              <a:buNone/>
            </a:pPr>
            <a:endParaRPr lang="en-GB" altLang="en-US" sz="2400" dirty="0"/>
          </a:p>
          <a:p>
            <a:pPr eaLnBrk="1" hangingPunct="1">
              <a:buFontTx/>
              <a:buNone/>
            </a:pPr>
            <a:r>
              <a:rPr lang="en-GB" altLang="en-US" sz="2400" dirty="0"/>
              <a:t>With the corpse, stanched and bandaged by the nurse.</a:t>
            </a:r>
          </a:p>
        </p:txBody>
      </p:sp>
      <p:sp>
        <p:nvSpPr>
          <p:cNvPr id="26626" name="Footer Placeholder 4">
            <a:extLst>
              <a:ext uri="{FF2B5EF4-FFF2-40B4-BE49-F238E27FC236}">
                <a16:creationId xmlns="" xmlns:a16="http://schemas.microsoft.com/office/drawing/2014/main" id="{6A23C1B1-4EBB-4C0B-ADF8-5D7613BA058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3321" name="Rectangle 9">
            <a:extLst>
              <a:ext uri="{FF2B5EF4-FFF2-40B4-BE49-F238E27FC236}">
                <a16:creationId xmlns="" xmlns:a16="http://schemas.microsoft.com/office/drawing/2014/main" id="{482A8D44-DB51-4311-9EBD-A990B23D005A}"/>
              </a:ext>
            </a:extLst>
          </p:cNvPr>
          <p:cNvSpPr>
            <a:spLocks noChangeArrowheads="1"/>
          </p:cNvSpPr>
          <p:nvPr/>
        </p:nvSpPr>
        <p:spPr bwMode="auto">
          <a:xfrm>
            <a:off x="1600200" y="5415927"/>
            <a:ext cx="4572000" cy="9233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Removes the sense of humanity from the body / No longer bleeding, all wounds have been covered</a:t>
            </a:r>
            <a:endParaRPr lang="en-GB" altLang="en-US" dirty="0"/>
          </a:p>
        </p:txBody>
      </p:sp>
      <p:sp>
        <p:nvSpPr>
          <p:cNvPr id="13322" name="Rectangle 10">
            <a:extLst>
              <a:ext uri="{FF2B5EF4-FFF2-40B4-BE49-F238E27FC236}">
                <a16:creationId xmlns="" xmlns:a16="http://schemas.microsoft.com/office/drawing/2014/main" id="{B8B0A895-C146-4997-9827-AB79BE6D637D}"/>
              </a:ext>
            </a:extLst>
          </p:cNvPr>
          <p:cNvSpPr>
            <a:spLocks noChangeArrowheads="1"/>
          </p:cNvSpPr>
          <p:nvPr/>
        </p:nvSpPr>
        <p:spPr bwMode="auto">
          <a:xfrm>
            <a:off x="912159" y="1452181"/>
            <a:ext cx="5167032" cy="3667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Enjambment / His mother has no tears left to cry</a:t>
            </a:r>
          </a:p>
        </p:txBody>
      </p:sp>
      <p:sp>
        <p:nvSpPr>
          <p:cNvPr id="13323" name="Rectangle 11">
            <a:extLst>
              <a:ext uri="{FF2B5EF4-FFF2-40B4-BE49-F238E27FC236}">
                <a16:creationId xmlns="" xmlns:a16="http://schemas.microsoft.com/office/drawing/2014/main" id="{7C118235-E5F4-4843-BAE1-DBA2809CE233}"/>
              </a:ext>
            </a:extLst>
          </p:cNvPr>
          <p:cNvSpPr>
            <a:spLocks noChangeArrowheads="1"/>
          </p:cNvSpPr>
          <p:nvPr/>
        </p:nvSpPr>
        <p:spPr bwMode="auto">
          <a:xfrm>
            <a:off x="1902681" y="2702859"/>
            <a:ext cx="6314549"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Acknowledgement of the time tells us it has been a long day</a:t>
            </a:r>
          </a:p>
        </p:txBody>
      </p:sp>
      <p:sp>
        <p:nvSpPr>
          <p:cNvPr id="26638" name="Line 12">
            <a:extLst>
              <a:ext uri="{FF2B5EF4-FFF2-40B4-BE49-F238E27FC236}">
                <a16:creationId xmlns="" xmlns:a16="http://schemas.microsoft.com/office/drawing/2014/main" id="{38ED063E-8388-49BE-9A0D-B48E63784F10}"/>
              </a:ext>
            </a:extLst>
          </p:cNvPr>
          <p:cNvSpPr>
            <a:spLocks noChangeShapeType="1"/>
          </p:cNvSpPr>
          <p:nvPr/>
        </p:nvSpPr>
        <p:spPr bwMode="auto">
          <a:xfrm flipV="1">
            <a:off x="1143000" y="2895600"/>
            <a:ext cx="685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6639" name="Line 13">
            <a:extLst>
              <a:ext uri="{FF2B5EF4-FFF2-40B4-BE49-F238E27FC236}">
                <a16:creationId xmlns="" xmlns:a16="http://schemas.microsoft.com/office/drawing/2014/main" id="{954B7B32-A117-4893-9B27-516EEC336C15}"/>
              </a:ext>
            </a:extLst>
          </p:cNvPr>
          <p:cNvSpPr>
            <a:spLocks noChangeShapeType="1"/>
          </p:cNvSpPr>
          <p:nvPr/>
        </p:nvSpPr>
        <p:spPr bwMode="auto">
          <a:xfrm flipV="1">
            <a:off x="1372277" y="1872996"/>
            <a:ext cx="685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6640" name="Line 14">
            <a:extLst>
              <a:ext uri="{FF2B5EF4-FFF2-40B4-BE49-F238E27FC236}">
                <a16:creationId xmlns="" xmlns:a16="http://schemas.microsoft.com/office/drawing/2014/main" id="{D0BEAA6B-58A1-4571-92FE-AE206AC2CD25}"/>
              </a:ext>
            </a:extLst>
          </p:cNvPr>
          <p:cNvSpPr>
            <a:spLocks noChangeShapeType="1"/>
          </p:cNvSpPr>
          <p:nvPr/>
        </p:nvSpPr>
        <p:spPr bwMode="auto">
          <a:xfrm>
            <a:off x="2438400" y="4648200"/>
            <a:ext cx="609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6641" name="Line 15">
            <a:extLst>
              <a:ext uri="{FF2B5EF4-FFF2-40B4-BE49-F238E27FC236}">
                <a16:creationId xmlns="" xmlns:a16="http://schemas.microsoft.com/office/drawing/2014/main" id="{89DE9971-EE3C-4FBC-840F-F4A11F9E4C74}"/>
              </a:ext>
            </a:extLst>
          </p:cNvPr>
          <p:cNvSpPr>
            <a:spLocks noChangeShapeType="1"/>
          </p:cNvSpPr>
          <p:nvPr/>
        </p:nvSpPr>
        <p:spPr bwMode="auto">
          <a:xfrm>
            <a:off x="3581400" y="4648200"/>
            <a:ext cx="609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 calcmode="lin" valueType="num">
                                      <p:cBhvr additive="base">
                                        <p:cTn id="7" dur="500" fill="hold"/>
                                        <p:tgtEl>
                                          <p:spTgt spid="13322"/>
                                        </p:tgtEl>
                                        <p:attrNameLst>
                                          <p:attrName>ppt_x</p:attrName>
                                        </p:attrNameLst>
                                      </p:cBhvr>
                                      <p:tavLst>
                                        <p:tav tm="0">
                                          <p:val>
                                            <p:strVal val="#ppt_x"/>
                                          </p:val>
                                        </p:tav>
                                        <p:tav tm="100000">
                                          <p:val>
                                            <p:strVal val="#ppt_x"/>
                                          </p:val>
                                        </p:tav>
                                      </p:tavLst>
                                    </p:anim>
                                    <p:anim calcmode="lin" valueType="num">
                                      <p:cBhvr additive="base">
                                        <p:cTn id="8"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23"/>
                                        </p:tgtEl>
                                        <p:attrNameLst>
                                          <p:attrName>style.visibility</p:attrName>
                                        </p:attrNameLst>
                                      </p:cBhvr>
                                      <p:to>
                                        <p:strVal val="visible"/>
                                      </p:to>
                                    </p:set>
                                    <p:anim calcmode="lin" valueType="num">
                                      <p:cBhvr additive="base">
                                        <p:cTn id="13" dur="500" fill="hold"/>
                                        <p:tgtEl>
                                          <p:spTgt spid="13323"/>
                                        </p:tgtEl>
                                        <p:attrNameLst>
                                          <p:attrName>ppt_x</p:attrName>
                                        </p:attrNameLst>
                                      </p:cBhvr>
                                      <p:tavLst>
                                        <p:tav tm="0">
                                          <p:val>
                                            <p:strVal val="#ppt_x"/>
                                          </p:val>
                                        </p:tav>
                                        <p:tav tm="100000">
                                          <p:val>
                                            <p:strVal val="#ppt_x"/>
                                          </p:val>
                                        </p:tav>
                                      </p:tavLst>
                                    </p:anim>
                                    <p:anim calcmode="lin" valueType="num">
                                      <p:cBhvr additive="base">
                                        <p:cTn id="14" dur="500" fill="hold"/>
                                        <p:tgtEl>
                                          <p:spTgt spid="1332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1"/>
                                        </p:tgtEl>
                                        <p:attrNameLst>
                                          <p:attrName>style.visibility</p:attrName>
                                        </p:attrNameLst>
                                      </p:cBhvr>
                                      <p:to>
                                        <p:strVal val="visible"/>
                                      </p:to>
                                    </p:set>
                                    <p:anim calcmode="lin" valueType="num">
                                      <p:cBhvr additive="base">
                                        <p:cTn id="19" dur="500" fill="hold"/>
                                        <p:tgtEl>
                                          <p:spTgt spid="13321"/>
                                        </p:tgtEl>
                                        <p:attrNameLst>
                                          <p:attrName>ppt_x</p:attrName>
                                        </p:attrNameLst>
                                      </p:cBhvr>
                                      <p:tavLst>
                                        <p:tav tm="0">
                                          <p:val>
                                            <p:strVal val="#ppt_x"/>
                                          </p:val>
                                        </p:tav>
                                        <p:tav tm="100000">
                                          <p:val>
                                            <p:strVal val="#ppt_x"/>
                                          </p:val>
                                        </p:tav>
                                      </p:tavLst>
                                    </p:anim>
                                    <p:anim calcmode="lin" valueType="num">
                                      <p:cBhvr additive="base">
                                        <p:cTn id="20"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nimBg="1"/>
      <p:bldP spid="13322" grpId="0" animBg="1"/>
      <p:bldP spid="133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4E14-7F97-4450-A7A6-5837285CC7F7}"/>
              </a:ext>
            </a:extLst>
          </p:cNvPr>
          <p:cNvSpPr>
            <a:spLocks noGrp="1"/>
          </p:cNvSpPr>
          <p:nvPr>
            <p:ph type="title"/>
          </p:nvPr>
        </p:nvSpPr>
        <p:spPr>
          <a:xfrm>
            <a:off x="938758" y="382385"/>
            <a:ext cx="7633742" cy="913015"/>
          </a:xfrm>
        </p:spPr>
        <p:txBody>
          <a:bodyPr/>
          <a:lstStyle/>
          <a:p>
            <a:r>
              <a:rPr lang="en-GB" dirty="0"/>
              <a:t>Transferred epithet</a:t>
            </a:r>
          </a:p>
        </p:txBody>
      </p:sp>
      <p:sp>
        <p:nvSpPr>
          <p:cNvPr id="3" name="Content Placeholder 2">
            <a:extLst>
              <a:ext uri="{FF2B5EF4-FFF2-40B4-BE49-F238E27FC236}">
                <a16:creationId xmlns="" xmlns:a16="http://schemas.microsoft.com/office/drawing/2014/main" id="{0A875129-9AA2-4A7B-ADEA-FD23DDD31290}"/>
              </a:ext>
            </a:extLst>
          </p:cNvPr>
          <p:cNvSpPr>
            <a:spLocks noGrp="1"/>
          </p:cNvSpPr>
          <p:nvPr>
            <p:ph idx="1"/>
          </p:nvPr>
        </p:nvSpPr>
        <p:spPr>
          <a:xfrm>
            <a:off x="938758" y="1600200"/>
            <a:ext cx="7633742" cy="4495800"/>
          </a:xfrm>
        </p:spPr>
        <p:txBody>
          <a:bodyPr>
            <a:normAutofit/>
          </a:bodyPr>
          <a:lstStyle/>
          <a:p>
            <a:r>
              <a:rPr lang="en-GB" sz="2400" dirty="0"/>
              <a:t>A transferred epithet is a little known - but often used - figure of speech where a modifier (usually an adjective) qualifies a noun other than the person or thing it is actually describing. </a:t>
            </a:r>
          </a:p>
          <a:p>
            <a:r>
              <a:rPr lang="en-GB" sz="2400" dirty="0"/>
              <a:t>In other words, the modifier or epithet is </a:t>
            </a:r>
            <a:r>
              <a:rPr lang="en-GB" sz="2400" i="1" dirty="0"/>
              <a:t>transferred </a:t>
            </a:r>
            <a:r>
              <a:rPr lang="en-GB" sz="2400" dirty="0"/>
              <a:t>from the subject it is actually describing to another noun in the sentence. </a:t>
            </a:r>
            <a:endParaRPr lang="en-GB" altLang="en-US" sz="2400" dirty="0"/>
          </a:p>
          <a:p>
            <a:pPr marL="792000" lvl="1">
              <a:spcBef>
                <a:spcPts val="1800"/>
              </a:spcBef>
            </a:pPr>
            <a:r>
              <a:rPr lang="en-GB" sz="2000" dirty="0"/>
              <a:t>The man walked down the weary road</a:t>
            </a:r>
          </a:p>
          <a:p>
            <a:pPr marL="792000" lvl="1">
              <a:spcBef>
                <a:spcPts val="800"/>
              </a:spcBef>
            </a:pPr>
            <a:r>
              <a:rPr lang="en-GB" sz="2000" dirty="0"/>
              <a:t>She struck a careless match</a:t>
            </a:r>
          </a:p>
          <a:p>
            <a:pPr marL="792000" lvl="1">
              <a:spcBef>
                <a:spcPts val="800"/>
              </a:spcBef>
            </a:pPr>
            <a:r>
              <a:rPr lang="en-GB" sz="2000" dirty="0"/>
              <a:t>They endured a sleepless night</a:t>
            </a:r>
          </a:p>
          <a:p>
            <a:pPr lvl="1"/>
            <a:endParaRPr lang="en-GB" dirty="0"/>
          </a:p>
        </p:txBody>
      </p:sp>
      <p:sp>
        <p:nvSpPr>
          <p:cNvPr id="4" name="Footer Placeholder 3">
            <a:extLst>
              <a:ext uri="{FF2B5EF4-FFF2-40B4-BE49-F238E27FC236}">
                <a16:creationId xmlns="" xmlns:a16="http://schemas.microsoft.com/office/drawing/2014/main" id="{07CAC7CD-9C73-4854-9F4A-CCFF6E1AC4E5}"/>
              </a:ext>
            </a:extLst>
          </p:cNvPr>
          <p:cNvSpPr>
            <a:spLocks noGrp="1"/>
          </p:cNvSpPr>
          <p:nvPr>
            <p:ph type="ftr" sz="quarter" idx="11"/>
          </p:nvPr>
        </p:nvSpPr>
        <p:spPr/>
        <p:txBody>
          <a:bodyPr/>
          <a:lstStyle/>
          <a:p>
            <a:pPr>
              <a:defRPr/>
            </a:pPr>
            <a:r>
              <a:rPr lang="en-GB"/>
              <a:t>Mid-Term Break</a:t>
            </a:r>
          </a:p>
          <a:p>
            <a:pPr>
              <a:defRPr/>
            </a:pPr>
            <a:r>
              <a:rPr lang="en-US"/>
              <a:t>By Seamus Heaney</a:t>
            </a:r>
            <a:endParaRPr lang="en-GB"/>
          </a:p>
        </p:txBody>
      </p:sp>
    </p:spTree>
    <p:extLst>
      <p:ext uri="{BB962C8B-B14F-4D97-AF65-F5344CB8AC3E}">
        <p14:creationId xmlns:p14="http://schemas.microsoft.com/office/powerpoint/2010/main" val="415040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8">
            <a:extLst>
              <a:ext uri="{FF2B5EF4-FFF2-40B4-BE49-F238E27FC236}">
                <a16:creationId xmlns="" xmlns:a16="http://schemas.microsoft.com/office/drawing/2014/main" id="{5E721BD1-2D5B-497F-A35C-8B18468D60DF}"/>
              </a:ext>
            </a:extLst>
          </p:cNvPr>
          <p:cNvSpPr>
            <a:spLocks noChangeArrowheads="1"/>
          </p:cNvSpPr>
          <p:nvPr/>
        </p:nvSpPr>
        <p:spPr bwMode="auto">
          <a:xfrm>
            <a:off x="3505199" y="4348173"/>
            <a:ext cx="1910603"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4" name="Rectangle 7">
            <a:extLst>
              <a:ext uri="{FF2B5EF4-FFF2-40B4-BE49-F238E27FC236}">
                <a16:creationId xmlns="" xmlns:a16="http://schemas.microsoft.com/office/drawing/2014/main" id="{A4B350D0-B8A8-409E-8D65-A8585B8CF521}"/>
              </a:ext>
            </a:extLst>
          </p:cNvPr>
          <p:cNvSpPr>
            <a:spLocks noChangeArrowheads="1"/>
          </p:cNvSpPr>
          <p:nvPr/>
        </p:nvSpPr>
        <p:spPr bwMode="auto">
          <a:xfrm>
            <a:off x="5874124" y="3227377"/>
            <a:ext cx="1441076"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5" name="Rectangle 6">
            <a:extLst>
              <a:ext uri="{FF2B5EF4-FFF2-40B4-BE49-F238E27FC236}">
                <a16:creationId xmlns="" xmlns:a16="http://schemas.microsoft.com/office/drawing/2014/main" id="{1FAAE9B9-47E8-4068-900B-F6713BA954CB}"/>
              </a:ext>
            </a:extLst>
          </p:cNvPr>
          <p:cNvSpPr>
            <a:spLocks noChangeArrowheads="1"/>
          </p:cNvSpPr>
          <p:nvPr/>
        </p:nvSpPr>
        <p:spPr bwMode="auto">
          <a:xfrm>
            <a:off x="862853" y="3227377"/>
            <a:ext cx="49911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6" name="Rectangle 5">
            <a:extLst>
              <a:ext uri="{FF2B5EF4-FFF2-40B4-BE49-F238E27FC236}">
                <a16:creationId xmlns="" xmlns:a16="http://schemas.microsoft.com/office/drawing/2014/main" id="{0A01643A-635B-4299-A9D6-790AFC48DDEA}"/>
              </a:ext>
            </a:extLst>
          </p:cNvPr>
          <p:cNvSpPr>
            <a:spLocks noChangeArrowheads="1"/>
          </p:cNvSpPr>
          <p:nvPr/>
        </p:nvSpPr>
        <p:spPr bwMode="auto">
          <a:xfrm>
            <a:off x="6472104" y="2133600"/>
            <a:ext cx="1795596"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27657" name="Rectangle 4">
            <a:extLst>
              <a:ext uri="{FF2B5EF4-FFF2-40B4-BE49-F238E27FC236}">
                <a16:creationId xmlns="" xmlns:a16="http://schemas.microsoft.com/office/drawing/2014/main" id="{708315AC-2308-4A9E-B2C0-A429D6745856}"/>
              </a:ext>
            </a:extLst>
          </p:cNvPr>
          <p:cNvSpPr>
            <a:spLocks noChangeArrowheads="1"/>
          </p:cNvSpPr>
          <p:nvPr/>
        </p:nvSpPr>
        <p:spPr bwMode="auto">
          <a:xfrm>
            <a:off x="3028950" y="2133600"/>
            <a:ext cx="3304615"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8" name="Rectangle 2">
            <a:extLst>
              <a:ext uri="{FF2B5EF4-FFF2-40B4-BE49-F238E27FC236}">
                <a16:creationId xmlns="" xmlns:a16="http://schemas.microsoft.com/office/drawing/2014/main" id="{C22FB09A-4FA4-41BA-A56D-B966960C4F84}"/>
              </a:ext>
            </a:extLst>
          </p:cNvPr>
          <p:cNvSpPr>
            <a:spLocks noGrp="1" noChangeArrowheads="1"/>
          </p:cNvSpPr>
          <p:nvPr>
            <p:ph type="title"/>
          </p:nvPr>
        </p:nvSpPr>
        <p:spPr/>
        <p:txBody>
          <a:bodyPr/>
          <a:lstStyle/>
          <a:p>
            <a:pPr eaLnBrk="1" hangingPunct="1"/>
            <a:r>
              <a:rPr lang="en-GB" altLang="en-US" dirty="0"/>
              <a:t>Mid-Term Break</a:t>
            </a:r>
          </a:p>
        </p:txBody>
      </p:sp>
      <p:sp>
        <p:nvSpPr>
          <p:cNvPr id="27659" name="Rectangle 3">
            <a:extLst>
              <a:ext uri="{FF2B5EF4-FFF2-40B4-BE49-F238E27FC236}">
                <a16:creationId xmlns="" xmlns:a16="http://schemas.microsoft.com/office/drawing/2014/main" id="{9A39759B-068D-4387-8C9B-D16511762241}"/>
              </a:ext>
            </a:extLst>
          </p:cNvPr>
          <p:cNvSpPr>
            <a:spLocks noGrp="1" noChangeArrowheads="1"/>
          </p:cNvSpPr>
          <p:nvPr>
            <p:ph idx="1"/>
          </p:nvPr>
        </p:nvSpPr>
        <p:spPr>
          <a:xfrm>
            <a:off x="876300" y="1479804"/>
            <a:ext cx="7759514" cy="3593591"/>
          </a:xfrm>
        </p:spPr>
        <p:txBody>
          <a:bodyPr>
            <a:normAutofit/>
          </a:bodyPr>
          <a:lstStyle/>
          <a:p>
            <a:pPr eaLnBrk="1" hangingPunct="1">
              <a:buFontTx/>
              <a:buNone/>
            </a:pPr>
            <a:endParaRPr lang="en-GB" altLang="en-US" sz="2800" dirty="0"/>
          </a:p>
          <a:p>
            <a:pPr eaLnBrk="1" hangingPunct="1">
              <a:buFontTx/>
              <a:buNone/>
            </a:pPr>
            <a:r>
              <a:rPr lang="en-GB" altLang="en-US" sz="2800" dirty="0"/>
              <a:t>Next morning I went up to the room.  Snowdrops</a:t>
            </a:r>
          </a:p>
          <a:p>
            <a:pPr eaLnBrk="1" hangingPunct="1">
              <a:buFontTx/>
              <a:buNone/>
            </a:pPr>
            <a:endParaRPr lang="en-GB" altLang="en-US" sz="2800" dirty="0"/>
          </a:p>
          <a:p>
            <a:pPr eaLnBrk="1" hangingPunct="1">
              <a:buFontTx/>
              <a:buNone/>
            </a:pPr>
            <a:r>
              <a:rPr lang="en-GB" altLang="en-US" sz="2800" dirty="0"/>
              <a:t>And candles soothed the bedside; I saw him </a:t>
            </a:r>
          </a:p>
          <a:p>
            <a:pPr eaLnBrk="1" hangingPunct="1">
              <a:buFontTx/>
              <a:buNone/>
            </a:pPr>
            <a:endParaRPr lang="en-GB" altLang="en-US" sz="2800" dirty="0"/>
          </a:p>
          <a:p>
            <a:pPr eaLnBrk="1" hangingPunct="1">
              <a:buFontTx/>
              <a:buNone/>
            </a:pPr>
            <a:r>
              <a:rPr lang="en-GB" altLang="en-US" sz="2800" dirty="0"/>
              <a:t>For the first time in six weeks.  Paler now,</a:t>
            </a:r>
          </a:p>
          <a:p>
            <a:pPr eaLnBrk="1" hangingPunct="1">
              <a:buFontTx/>
              <a:buNone/>
            </a:pPr>
            <a:endParaRPr lang="en-GB" altLang="en-US" sz="2800" dirty="0"/>
          </a:p>
        </p:txBody>
      </p:sp>
      <p:sp>
        <p:nvSpPr>
          <p:cNvPr id="27650" name="Footer Placeholder 4">
            <a:extLst>
              <a:ext uri="{FF2B5EF4-FFF2-40B4-BE49-F238E27FC236}">
                <a16:creationId xmlns="" xmlns:a16="http://schemas.microsoft.com/office/drawing/2014/main" id="{013DF4D0-5BA1-4656-91A4-4AFD90ACCC0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4347" name="Rectangle 11">
            <a:extLst>
              <a:ext uri="{FF2B5EF4-FFF2-40B4-BE49-F238E27FC236}">
                <a16:creationId xmlns="" xmlns:a16="http://schemas.microsoft.com/office/drawing/2014/main" id="{AF7637C3-80AF-4144-98F8-C41465E94F17}"/>
              </a:ext>
            </a:extLst>
          </p:cNvPr>
          <p:cNvSpPr>
            <a:spLocks noChangeArrowheads="1"/>
          </p:cNvSpPr>
          <p:nvPr/>
        </p:nvSpPr>
        <p:spPr bwMode="auto">
          <a:xfrm>
            <a:off x="508186" y="3955517"/>
            <a:ext cx="8346141"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dirty="0"/>
              <a:t>No longer a bedroom, now a place of mourning. Calm and quiet compared to other rooms.</a:t>
            </a:r>
          </a:p>
        </p:txBody>
      </p:sp>
      <p:sp>
        <p:nvSpPr>
          <p:cNvPr id="14348" name="Rectangle 12">
            <a:extLst>
              <a:ext uri="{FF2B5EF4-FFF2-40B4-BE49-F238E27FC236}">
                <a16:creationId xmlns="" xmlns:a16="http://schemas.microsoft.com/office/drawing/2014/main" id="{5324F891-23D1-4A79-9A99-A096DAAAD9A5}"/>
              </a:ext>
            </a:extLst>
          </p:cNvPr>
          <p:cNvSpPr>
            <a:spLocks noChangeArrowheads="1"/>
          </p:cNvSpPr>
          <p:nvPr/>
        </p:nvSpPr>
        <p:spPr bwMode="auto">
          <a:xfrm>
            <a:off x="1066800" y="5403234"/>
            <a:ext cx="6781800"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Sense of guilt for being absent; realization of what has happened</a:t>
            </a:r>
            <a:endParaRPr lang="en-GB" altLang="en-US" dirty="0"/>
          </a:p>
        </p:txBody>
      </p:sp>
      <p:sp>
        <p:nvSpPr>
          <p:cNvPr id="14349" name="Rectangle 13">
            <a:extLst>
              <a:ext uri="{FF2B5EF4-FFF2-40B4-BE49-F238E27FC236}">
                <a16:creationId xmlns="" xmlns:a16="http://schemas.microsoft.com/office/drawing/2014/main" id="{5BDEF47A-2671-4624-885F-97D1F1E4D705}"/>
              </a:ext>
            </a:extLst>
          </p:cNvPr>
          <p:cNvSpPr>
            <a:spLocks noChangeArrowheads="1"/>
          </p:cNvSpPr>
          <p:nvPr/>
        </p:nvSpPr>
        <p:spPr bwMode="auto">
          <a:xfrm>
            <a:off x="858666" y="2716223"/>
            <a:ext cx="6622390"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He is alone for the first time / Transferred epithet; he is soothed</a:t>
            </a:r>
          </a:p>
        </p:txBody>
      </p:sp>
      <p:sp>
        <p:nvSpPr>
          <p:cNvPr id="27664" name="Line 14">
            <a:extLst>
              <a:ext uri="{FF2B5EF4-FFF2-40B4-BE49-F238E27FC236}">
                <a16:creationId xmlns="" xmlns:a16="http://schemas.microsoft.com/office/drawing/2014/main" id="{35C5D6EA-B64B-4BE8-B528-37AC57833EBF}"/>
              </a:ext>
            </a:extLst>
          </p:cNvPr>
          <p:cNvSpPr>
            <a:spLocks noChangeShapeType="1"/>
          </p:cNvSpPr>
          <p:nvPr/>
        </p:nvSpPr>
        <p:spPr bwMode="auto">
          <a:xfrm>
            <a:off x="3810000" y="4782594"/>
            <a:ext cx="457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7665" name="Line 15">
            <a:extLst>
              <a:ext uri="{FF2B5EF4-FFF2-40B4-BE49-F238E27FC236}">
                <a16:creationId xmlns="" xmlns:a16="http://schemas.microsoft.com/office/drawing/2014/main" id="{684AF1B9-3289-4A30-810F-3B42291841E0}"/>
              </a:ext>
            </a:extLst>
          </p:cNvPr>
          <p:cNvSpPr>
            <a:spLocks noChangeShapeType="1"/>
          </p:cNvSpPr>
          <p:nvPr/>
        </p:nvSpPr>
        <p:spPr bwMode="auto">
          <a:xfrm>
            <a:off x="1752600" y="3658091"/>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7666" name="Line 16">
            <a:extLst>
              <a:ext uri="{FF2B5EF4-FFF2-40B4-BE49-F238E27FC236}">
                <a16:creationId xmlns="" xmlns:a16="http://schemas.microsoft.com/office/drawing/2014/main" id="{BBA896CE-737F-4DB6-B96B-D2ADD2525DBE}"/>
              </a:ext>
            </a:extLst>
          </p:cNvPr>
          <p:cNvSpPr>
            <a:spLocks noChangeShapeType="1"/>
          </p:cNvSpPr>
          <p:nvPr/>
        </p:nvSpPr>
        <p:spPr bwMode="auto">
          <a:xfrm flipH="1">
            <a:off x="7526862" y="2547952"/>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9"/>
                                        </p:tgtEl>
                                        <p:attrNameLst>
                                          <p:attrName>style.visibility</p:attrName>
                                        </p:attrNameLst>
                                      </p:cBhvr>
                                      <p:to>
                                        <p:strVal val="visible"/>
                                      </p:to>
                                    </p:set>
                                    <p:anim calcmode="lin" valueType="num">
                                      <p:cBhvr additive="base">
                                        <p:cTn id="7" dur="500" fill="hold"/>
                                        <p:tgtEl>
                                          <p:spTgt spid="14349"/>
                                        </p:tgtEl>
                                        <p:attrNameLst>
                                          <p:attrName>ppt_x</p:attrName>
                                        </p:attrNameLst>
                                      </p:cBhvr>
                                      <p:tavLst>
                                        <p:tav tm="0">
                                          <p:val>
                                            <p:strVal val="#ppt_x"/>
                                          </p:val>
                                        </p:tav>
                                        <p:tav tm="100000">
                                          <p:val>
                                            <p:strVal val="#ppt_x"/>
                                          </p:val>
                                        </p:tav>
                                      </p:tavLst>
                                    </p:anim>
                                    <p:anim calcmode="lin" valueType="num">
                                      <p:cBhvr additive="base">
                                        <p:cTn id="8" dur="500" fill="hold"/>
                                        <p:tgtEl>
                                          <p:spTgt spid="143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7"/>
                                        </p:tgtEl>
                                        <p:attrNameLst>
                                          <p:attrName>style.visibility</p:attrName>
                                        </p:attrNameLst>
                                      </p:cBhvr>
                                      <p:to>
                                        <p:strVal val="visible"/>
                                      </p:to>
                                    </p:set>
                                    <p:anim calcmode="lin" valueType="num">
                                      <p:cBhvr additive="base">
                                        <p:cTn id="13" dur="500" fill="hold"/>
                                        <p:tgtEl>
                                          <p:spTgt spid="14347"/>
                                        </p:tgtEl>
                                        <p:attrNameLst>
                                          <p:attrName>ppt_x</p:attrName>
                                        </p:attrNameLst>
                                      </p:cBhvr>
                                      <p:tavLst>
                                        <p:tav tm="0">
                                          <p:val>
                                            <p:strVal val="#ppt_x"/>
                                          </p:val>
                                        </p:tav>
                                        <p:tav tm="100000">
                                          <p:val>
                                            <p:strVal val="#ppt_x"/>
                                          </p:val>
                                        </p:tav>
                                      </p:tavLst>
                                    </p:anim>
                                    <p:anim calcmode="lin" valueType="num">
                                      <p:cBhvr additive="base">
                                        <p:cTn id="14" dur="500" fill="hold"/>
                                        <p:tgtEl>
                                          <p:spTgt spid="1434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8"/>
                                        </p:tgtEl>
                                        <p:attrNameLst>
                                          <p:attrName>style.visibility</p:attrName>
                                        </p:attrNameLst>
                                      </p:cBhvr>
                                      <p:to>
                                        <p:strVal val="visible"/>
                                      </p:to>
                                    </p:set>
                                    <p:anim calcmode="lin" valueType="num">
                                      <p:cBhvr additive="base">
                                        <p:cTn id="19" dur="500" fill="hold"/>
                                        <p:tgtEl>
                                          <p:spTgt spid="14348"/>
                                        </p:tgtEl>
                                        <p:attrNameLst>
                                          <p:attrName>ppt_x</p:attrName>
                                        </p:attrNameLst>
                                      </p:cBhvr>
                                      <p:tavLst>
                                        <p:tav tm="0">
                                          <p:val>
                                            <p:strVal val="#ppt_x"/>
                                          </p:val>
                                        </p:tav>
                                        <p:tav tm="100000">
                                          <p:val>
                                            <p:strVal val="#ppt_x"/>
                                          </p:val>
                                        </p:tav>
                                      </p:tavLst>
                                    </p:anim>
                                    <p:anim calcmode="lin" valueType="num">
                                      <p:cBhvr additive="base">
                                        <p:cTn id="20" dur="500" fill="hold"/>
                                        <p:tgtEl>
                                          <p:spTgt spid="143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animBg="1"/>
      <p:bldP spid="14348" grpId="0" animBg="1"/>
      <p:bldP spid="1434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9">
            <a:extLst>
              <a:ext uri="{FF2B5EF4-FFF2-40B4-BE49-F238E27FC236}">
                <a16:creationId xmlns="" xmlns:a16="http://schemas.microsoft.com/office/drawing/2014/main" id="{4E2B9DE0-16BC-4083-B54E-C4D0FF373AA4}"/>
              </a:ext>
            </a:extLst>
          </p:cNvPr>
          <p:cNvSpPr>
            <a:spLocks noChangeArrowheads="1"/>
          </p:cNvSpPr>
          <p:nvPr/>
        </p:nvSpPr>
        <p:spPr bwMode="auto">
          <a:xfrm>
            <a:off x="3726929" y="4533900"/>
            <a:ext cx="43434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77" name="Rectangle 8">
            <a:extLst>
              <a:ext uri="{FF2B5EF4-FFF2-40B4-BE49-F238E27FC236}">
                <a16:creationId xmlns="" xmlns:a16="http://schemas.microsoft.com/office/drawing/2014/main" id="{270FA8F9-2774-4953-A43A-C61CF928E9FE}"/>
              </a:ext>
            </a:extLst>
          </p:cNvPr>
          <p:cNvSpPr>
            <a:spLocks noChangeArrowheads="1"/>
          </p:cNvSpPr>
          <p:nvPr/>
        </p:nvSpPr>
        <p:spPr bwMode="auto">
          <a:xfrm>
            <a:off x="762000" y="4533900"/>
            <a:ext cx="2429917"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78" name="Rectangle 7">
            <a:extLst>
              <a:ext uri="{FF2B5EF4-FFF2-40B4-BE49-F238E27FC236}">
                <a16:creationId xmlns="" xmlns:a16="http://schemas.microsoft.com/office/drawing/2014/main" id="{7E368CAC-BD0C-471B-8C95-EB02A8BF3D6E}"/>
              </a:ext>
            </a:extLst>
          </p:cNvPr>
          <p:cNvSpPr>
            <a:spLocks noChangeArrowheads="1"/>
          </p:cNvSpPr>
          <p:nvPr/>
        </p:nvSpPr>
        <p:spPr bwMode="auto">
          <a:xfrm>
            <a:off x="5943600" y="3352800"/>
            <a:ext cx="75565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79" name="Rectangle 6">
            <a:extLst>
              <a:ext uri="{FF2B5EF4-FFF2-40B4-BE49-F238E27FC236}">
                <a16:creationId xmlns="" xmlns:a16="http://schemas.microsoft.com/office/drawing/2014/main" id="{3640C74D-4DCC-453D-855E-5F1771E92BE8}"/>
              </a:ext>
            </a:extLst>
          </p:cNvPr>
          <p:cNvSpPr>
            <a:spLocks noChangeArrowheads="1"/>
          </p:cNvSpPr>
          <p:nvPr/>
        </p:nvSpPr>
        <p:spPr bwMode="auto">
          <a:xfrm>
            <a:off x="2698229" y="3390900"/>
            <a:ext cx="205740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0" name="Rectangle 5">
            <a:extLst>
              <a:ext uri="{FF2B5EF4-FFF2-40B4-BE49-F238E27FC236}">
                <a16:creationId xmlns="" xmlns:a16="http://schemas.microsoft.com/office/drawing/2014/main" id="{A0AEAB37-B245-49CB-907E-4A60C9F743F4}"/>
              </a:ext>
            </a:extLst>
          </p:cNvPr>
          <p:cNvSpPr>
            <a:spLocks noChangeArrowheads="1"/>
          </p:cNvSpPr>
          <p:nvPr/>
        </p:nvSpPr>
        <p:spPr bwMode="auto">
          <a:xfrm>
            <a:off x="2362199" y="2298672"/>
            <a:ext cx="1980679"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1" name="Rectangle 4">
            <a:extLst>
              <a:ext uri="{FF2B5EF4-FFF2-40B4-BE49-F238E27FC236}">
                <a16:creationId xmlns="" xmlns:a16="http://schemas.microsoft.com/office/drawing/2014/main" id="{17ECCE70-866E-4EB7-AECF-24EEAFE31CA6}"/>
              </a:ext>
            </a:extLst>
          </p:cNvPr>
          <p:cNvSpPr>
            <a:spLocks noChangeArrowheads="1"/>
          </p:cNvSpPr>
          <p:nvPr/>
        </p:nvSpPr>
        <p:spPr bwMode="auto">
          <a:xfrm>
            <a:off x="791430" y="2289554"/>
            <a:ext cx="1342170"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2" name="Rectangle 2">
            <a:extLst>
              <a:ext uri="{FF2B5EF4-FFF2-40B4-BE49-F238E27FC236}">
                <a16:creationId xmlns="" xmlns:a16="http://schemas.microsoft.com/office/drawing/2014/main" id="{DDC9CFE3-E640-403F-85F2-CBB751365865}"/>
              </a:ext>
            </a:extLst>
          </p:cNvPr>
          <p:cNvSpPr>
            <a:spLocks noGrp="1" noChangeArrowheads="1"/>
          </p:cNvSpPr>
          <p:nvPr>
            <p:ph type="title"/>
          </p:nvPr>
        </p:nvSpPr>
        <p:spPr/>
        <p:txBody>
          <a:bodyPr/>
          <a:lstStyle/>
          <a:p>
            <a:pPr eaLnBrk="1" hangingPunct="1"/>
            <a:r>
              <a:rPr lang="en-GB" altLang="en-US" dirty="0"/>
              <a:t>Mid-Term Break</a:t>
            </a:r>
          </a:p>
        </p:txBody>
      </p:sp>
      <p:sp>
        <p:nvSpPr>
          <p:cNvPr id="28683" name="Rectangle 3">
            <a:extLst>
              <a:ext uri="{FF2B5EF4-FFF2-40B4-BE49-F238E27FC236}">
                <a16:creationId xmlns="" xmlns:a16="http://schemas.microsoft.com/office/drawing/2014/main" id="{305A9658-FA0C-4121-9874-0C4F3CD1E2D6}"/>
              </a:ext>
            </a:extLst>
          </p:cNvPr>
          <p:cNvSpPr>
            <a:spLocks noGrp="1" noChangeArrowheads="1"/>
          </p:cNvSpPr>
          <p:nvPr>
            <p:ph idx="1"/>
          </p:nvPr>
        </p:nvSpPr>
        <p:spPr>
          <a:xfrm>
            <a:off x="761479" y="1435609"/>
            <a:ext cx="7443763" cy="3593591"/>
          </a:xfrm>
        </p:spPr>
        <p:txBody>
          <a:bodyPr>
            <a:normAutofit/>
          </a:bodyPr>
          <a:lstStyle/>
          <a:p>
            <a:pPr eaLnBrk="1" hangingPunct="1">
              <a:buFontTx/>
              <a:buNone/>
            </a:pPr>
            <a:endParaRPr lang="en-GB" altLang="en-US" sz="4000" dirty="0"/>
          </a:p>
          <a:p>
            <a:pPr eaLnBrk="1" hangingPunct="1">
              <a:buFontTx/>
              <a:buNone/>
            </a:pPr>
            <a:r>
              <a:rPr lang="en-GB" altLang="en-US" sz="2800" dirty="0"/>
              <a:t>Wearing a poppy bruise on his left temple,</a:t>
            </a:r>
          </a:p>
          <a:p>
            <a:pPr eaLnBrk="1" hangingPunct="1">
              <a:buFontTx/>
              <a:buNone/>
            </a:pPr>
            <a:endParaRPr lang="en-GB" altLang="en-US" sz="2800" dirty="0"/>
          </a:p>
          <a:p>
            <a:pPr eaLnBrk="1" hangingPunct="1">
              <a:buFontTx/>
              <a:buNone/>
            </a:pPr>
            <a:r>
              <a:rPr lang="en-GB" altLang="en-US" sz="2800" dirty="0"/>
              <a:t>He lay in the four foot box as in his cot.</a:t>
            </a:r>
          </a:p>
          <a:p>
            <a:pPr eaLnBrk="1" hangingPunct="1">
              <a:buFontTx/>
              <a:buNone/>
            </a:pPr>
            <a:endParaRPr lang="en-GB" altLang="en-US" sz="2800" dirty="0"/>
          </a:p>
          <a:p>
            <a:pPr eaLnBrk="1" hangingPunct="1">
              <a:buFontTx/>
              <a:buNone/>
            </a:pPr>
            <a:r>
              <a:rPr lang="en-GB" altLang="en-US" sz="2800" dirty="0"/>
              <a:t>No gaudy scars, the bumper knocked him clear.</a:t>
            </a:r>
          </a:p>
          <a:p>
            <a:pPr eaLnBrk="1" hangingPunct="1">
              <a:buFontTx/>
              <a:buNone/>
            </a:pPr>
            <a:endParaRPr lang="en-GB" altLang="en-US" sz="2800" dirty="0"/>
          </a:p>
        </p:txBody>
      </p:sp>
      <p:sp>
        <p:nvSpPr>
          <p:cNvPr id="28674" name="Footer Placeholder 4">
            <a:extLst>
              <a:ext uri="{FF2B5EF4-FFF2-40B4-BE49-F238E27FC236}">
                <a16:creationId xmlns="" xmlns:a16="http://schemas.microsoft.com/office/drawing/2014/main" id="{413D40CA-D66E-4AB7-8E53-8482943D23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5372" name="Rectangle 12">
            <a:extLst>
              <a:ext uri="{FF2B5EF4-FFF2-40B4-BE49-F238E27FC236}">
                <a16:creationId xmlns="" xmlns:a16="http://schemas.microsoft.com/office/drawing/2014/main" id="{EC6179B3-DAEA-48B5-9FEB-93B0E6D0FD1F}"/>
              </a:ext>
            </a:extLst>
          </p:cNvPr>
          <p:cNvSpPr>
            <a:spLocks noChangeArrowheads="1"/>
          </p:cNvSpPr>
          <p:nvPr/>
        </p:nvSpPr>
        <p:spPr bwMode="auto">
          <a:xfrm>
            <a:off x="717029" y="5531643"/>
            <a:ext cx="3397771" cy="646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He looks untouched; no sign of violence </a:t>
            </a:r>
            <a:endParaRPr lang="en-GB" altLang="en-US" dirty="0"/>
          </a:p>
        </p:txBody>
      </p:sp>
      <p:sp>
        <p:nvSpPr>
          <p:cNvPr id="15373" name="Rectangle 13">
            <a:extLst>
              <a:ext uri="{FF2B5EF4-FFF2-40B4-BE49-F238E27FC236}">
                <a16:creationId xmlns="" xmlns:a16="http://schemas.microsoft.com/office/drawing/2014/main" id="{59F2A2C4-4BB5-410D-B57C-6C62FFEB283B}"/>
              </a:ext>
            </a:extLst>
          </p:cNvPr>
          <p:cNvSpPr>
            <a:spLocks noChangeArrowheads="1"/>
          </p:cNvSpPr>
          <p:nvPr/>
        </p:nvSpPr>
        <p:spPr bwMode="auto">
          <a:xfrm>
            <a:off x="152400" y="1600200"/>
            <a:ext cx="6583854"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Metaphor; implies the bruise is not part of him, can be removed</a:t>
            </a:r>
            <a:endParaRPr lang="en-GB" altLang="en-US" dirty="0"/>
          </a:p>
        </p:txBody>
      </p:sp>
      <p:sp>
        <p:nvSpPr>
          <p:cNvPr id="15374" name="Rectangle 14">
            <a:extLst>
              <a:ext uri="{FF2B5EF4-FFF2-40B4-BE49-F238E27FC236}">
                <a16:creationId xmlns="" xmlns:a16="http://schemas.microsoft.com/office/drawing/2014/main" id="{D3E751E3-747A-4D68-B51F-0ADC51085288}"/>
              </a:ext>
            </a:extLst>
          </p:cNvPr>
          <p:cNvSpPr>
            <a:spLocks noChangeArrowheads="1"/>
          </p:cNvSpPr>
          <p:nvPr/>
        </p:nvSpPr>
        <p:spPr bwMode="auto">
          <a:xfrm>
            <a:off x="4419600" y="2854041"/>
            <a:ext cx="4495800"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Symbolism; poppy signifies remembrance.</a:t>
            </a:r>
          </a:p>
        </p:txBody>
      </p:sp>
      <p:sp>
        <p:nvSpPr>
          <p:cNvPr id="15375" name="Rectangle 15">
            <a:extLst>
              <a:ext uri="{FF2B5EF4-FFF2-40B4-BE49-F238E27FC236}">
                <a16:creationId xmlns="" xmlns:a16="http://schemas.microsoft.com/office/drawing/2014/main" id="{F22A59FF-3FD3-4936-B8AC-84DE58460429}"/>
              </a:ext>
            </a:extLst>
          </p:cNvPr>
          <p:cNvSpPr>
            <a:spLocks noChangeArrowheads="1"/>
          </p:cNvSpPr>
          <p:nvPr/>
        </p:nvSpPr>
        <p:spPr bwMode="auto">
          <a:xfrm>
            <a:off x="463550" y="4074791"/>
            <a:ext cx="5271636"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Alliteration emphasises the small size of the coffin</a:t>
            </a:r>
            <a:endParaRPr lang="en-GB" altLang="en-US" dirty="0"/>
          </a:p>
        </p:txBody>
      </p:sp>
      <p:sp>
        <p:nvSpPr>
          <p:cNvPr id="15376" name="Rectangle 16">
            <a:extLst>
              <a:ext uri="{FF2B5EF4-FFF2-40B4-BE49-F238E27FC236}">
                <a16:creationId xmlns="" xmlns:a16="http://schemas.microsoft.com/office/drawing/2014/main" id="{BB871FCD-E28B-41EE-AD65-7CDE5C463B83}"/>
              </a:ext>
            </a:extLst>
          </p:cNvPr>
          <p:cNvSpPr>
            <a:spLocks noChangeArrowheads="1"/>
          </p:cNvSpPr>
          <p:nvPr/>
        </p:nvSpPr>
        <p:spPr bwMode="auto">
          <a:xfrm>
            <a:off x="5887065" y="3854450"/>
            <a:ext cx="2743200" cy="6413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Simile – a cot, for a child, is a place of safety.</a:t>
            </a:r>
          </a:p>
        </p:txBody>
      </p:sp>
      <p:sp>
        <p:nvSpPr>
          <p:cNvPr id="15377" name="Rectangle 17">
            <a:extLst>
              <a:ext uri="{FF2B5EF4-FFF2-40B4-BE49-F238E27FC236}">
                <a16:creationId xmlns="" xmlns:a16="http://schemas.microsoft.com/office/drawing/2014/main" id="{F5D20CAA-D5A6-4567-BF43-7FB8538DF12A}"/>
              </a:ext>
            </a:extLst>
          </p:cNvPr>
          <p:cNvSpPr>
            <a:spLocks noChangeArrowheads="1"/>
          </p:cNvSpPr>
          <p:nvPr/>
        </p:nvSpPr>
        <p:spPr bwMode="auto">
          <a:xfrm>
            <a:off x="5424440" y="5486460"/>
            <a:ext cx="3095719"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Euphemism; died on impact.</a:t>
            </a:r>
            <a:endParaRPr lang="en-GB" altLang="en-US" dirty="0"/>
          </a:p>
        </p:txBody>
      </p:sp>
      <p:sp>
        <p:nvSpPr>
          <p:cNvPr id="28691" name="Line 18">
            <a:extLst>
              <a:ext uri="{FF2B5EF4-FFF2-40B4-BE49-F238E27FC236}">
                <a16:creationId xmlns="" xmlns:a16="http://schemas.microsoft.com/office/drawing/2014/main" id="{C6500B2F-BCDC-4134-8E2C-E4218B244C3B}"/>
              </a:ext>
            </a:extLst>
          </p:cNvPr>
          <p:cNvSpPr>
            <a:spLocks noChangeShapeType="1"/>
          </p:cNvSpPr>
          <p:nvPr/>
        </p:nvSpPr>
        <p:spPr bwMode="auto">
          <a:xfrm>
            <a:off x="1462515" y="4966812"/>
            <a:ext cx="228078" cy="4949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8692" name="Line 19">
            <a:extLst>
              <a:ext uri="{FF2B5EF4-FFF2-40B4-BE49-F238E27FC236}">
                <a16:creationId xmlns="" xmlns:a16="http://schemas.microsoft.com/office/drawing/2014/main" id="{2B2F9C24-37ED-4908-8A93-3FB6BA10025C}"/>
              </a:ext>
            </a:extLst>
          </p:cNvPr>
          <p:cNvSpPr>
            <a:spLocks noChangeShapeType="1"/>
          </p:cNvSpPr>
          <p:nvPr/>
        </p:nvSpPr>
        <p:spPr bwMode="auto">
          <a:xfrm>
            <a:off x="6207386" y="4953000"/>
            <a:ext cx="228077" cy="4949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8693" name="Line 20">
            <a:extLst>
              <a:ext uri="{FF2B5EF4-FFF2-40B4-BE49-F238E27FC236}">
                <a16:creationId xmlns="" xmlns:a16="http://schemas.microsoft.com/office/drawing/2014/main" id="{5FDF229A-A3C4-4B61-BBEA-E4E222357778}"/>
              </a:ext>
            </a:extLst>
          </p:cNvPr>
          <p:cNvSpPr>
            <a:spLocks noChangeShapeType="1"/>
          </p:cNvSpPr>
          <p:nvPr/>
        </p:nvSpPr>
        <p:spPr bwMode="auto">
          <a:xfrm flipH="1">
            <a:off x="3503220" y="38100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8694" name="Line 21">
            <a:extLst>
              <a:ext uri="{FF2B5EF4-FFF2-40B4-BE49-F238E27FC236}">
                <a16:creationId xmlns="" xmlns:a16="http://schemas.microsoft.com/office/drawing/2014/main" id="{B0081F84-CDAB-4826-972D-A8303341B625}"/>
              </a:ext>
            </a:extLst>
          </p:cNvPr>
          <p:cNvSpPr>
            <a:spLocks noChangeShapeType="1"/>
          </p:cNvSpPr>
          <p:nvPr/>
        </p:nvSpPr>
        <p:spPr bwMode="auto">
          <a:xfrm>
            <a:off x="6705600" y="3505200"/>
            <a:ext cx="533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8695" name="Line 22">
            <a:extLst>
              <a:ext uri="{FF2B5EF4-FFF2-40B4-BE49-F238E27FC236}">
                <a16:creationId xmlns="" xmlns:a16="http://schemas.microsoft.com/office/drawing/2014/main" id="{6C91DFDE-A4B0-4A85-903C-8F531D3C2B87}"/>
              </a:ext>
            </a:extLst>
          </p:cNvPr>
          <p:cNvSpPr>
            <a:spLocks noChangeShapeType="1"/>
          </p:cNvSpPr>
          <p:nvPr/>
        </p:nvSpPr>
        <p:spPr bwMode="auto">
          <a:xfrm flipV="1">
            <a:off x="1066800" y="1981200"/>
            <a:ext cx="152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8696" name="Line 23">
            <a:extLst>
              <a:ext uri="{FF2B5EF4-FFF2-40B4-BE49-F238E27FC236}">
                <a16:creationId xmlns="" xmlns:a16="http://schemas.microsoft.com/office/drawing/2014/main" id="{5C262077-B010-415C-9107-AAA9ECC019A8}"/>
              </a:ext>
            </a:extLst>
          </p:cNvPr>
          <p:cNvSpPr>
            <a:spLocks noChangeShapeType="1"/>
          </p:cNvSpPr>
          <p:nvPr/>
        </p:nvSpPr>
        <p:spPr bwMode="auto">
          <a:xfrm>
            <a:off x="3796178" y="2748665"/>
            <a:ext cx="564629" cy="22354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3"/>
                                        </p:tgtEl>
                                        <p:attrNameLst>
                                          <p:attrName>style.visibility</p:attrName>
                                        </p:attrNameLst>
                                      </p:cBhvr>
                                      <p:to>
                                        <p:strVal val="visible"/>
                                      </p:to>
                                    </p:set>
                                    <p:anim calcmode="lin" valueType="num">
                                      <p:cBhvr additive="base">
                                        <p:cTn id="7" dur="500" fill="hold"/>
                                        <p:tgtEl>
                                          <p:spTgt spid="15373"/>
                                        </p:tgtEl>
                                        <p:attrNameLst>
                                          <p:attrName>ppt_x</p:attrName>
                                        </p:attrNameLst>
                                      </p:cBhvr>
                                      <p:tavLst>
                                        <p:tav tm="0">
                                          <p:val>
                                            <p:strVal val="#ppt_x"/>
                                          </p:val>
                                        </p:tav>
                                        <p:tav tm="100000">
                                          <p:val>
                                            <p:strVal val="#ppt_x"/>
                                          </p:val>
                                        </p:tav>
                                      </p:tavLst>
                                    </p:anim>
                                    <p:anim calcmode="lin" valueType="num">
                                      <p:cBhvr additive="base">
                                        <p:cTn id="8" dur="500" fill="hold"/>
                                        <p:tgtEl>
                                          <p:spTgt spid="1537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74"/>
                                        </p:tgtEl>
                                        <p:attrNameLst>
                                          <p:attrName>style.visibility</p:attrName>
                                        </p:attrNameLst>
                                      </p:cBhvr>
                                      <p:to>
                                        <p:strVal val="visible"/>
                                      </p:to>
                                    </p:set>
                                    <p:anim calcmode="lin" valueType="num">
                                      <p:cBhvr additive="base">
                                        <p:cTn id="13" dur="500" fill="hold"/>
                                        <p:tgtEl>
                                          <p:spTgt spid="15374"/>
                                        </p:tgtEl>
                                        <p:attrNameLst>
                                          <p:attrName>ppt_x</p:attrName>
                                        </p:attrNameLst>
                                      </p:cBhvr>
                                      <p:tavLst>
                                        <p:tav tm="0">
                                          <p:val>
                                            <p:strVal val="#ppt_x"/>
                                          </p:val>
                                        </p:tav>
                                        <p:tav tm="100000">
                                          <p:val>
                                            <p:strVal val="#ppt_x"/>
                                          </p:val>
                                        </p:tav>
                                      </p:tavLst>
                                    </p:anim>
                                    <p:anim calcmode="lin" valueType="num">
                                      <p:cBhvr additive="base">
                                        <p:cTn id="14" dur="500" fill="hold"/>
                                        <p:tgtEl>
                                          <p:spTgt spid="1537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75"/>
                                        </p:tgtEl>
                                        <p:attrNameLst>
                                          <p:attrName>style.visibility</p:attrName>
                                        </p:attrNameLst>
                                      </p:cBhvr>
                                      <p:to>
                                        <p:strVal val="visible"/>
                                      </p:to>
                                    </p:set>
                                    <p:anim calcmode="lin" valueType="num">
                                      <p:cBhvr additive="base">
                                        <p:cTn id="19" dur="500" fill="hold"/>
                                        <p:tgtEl>
                                          <p:spTgt spid="15375"/>
                                        </p:tgtEl>
                                        <p:attrNameLst>
                                          <p:attrName>ppt_x</p:attrName>
                                        </p:attrNameLst>
                                      </p:cBhvr>
                                      <p:tavLst>
                                        <p:tav tm="0">
                                          <p:val>
                                            <p:strVal val="#ppt_x"/>
                                          </p:val>
                                        </p:tav>
                                        <p:tav tm="100000">
                                          <p:val>
                                            <p:strVal val="#ppt_x"/>
                                          </p:val>
                                        </p:tav>
                                      </p:tavLst>
                                    </p:anim>
                                    <p:anim calcmode="lin" valueType="num">
                                      <p:cBhvr additive="base">
                                        <p:cTn id="20" dur="500" fill="hold"/>
                                        <p:tgtEl>
                                          <p:spTgt spid="1537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76"/>
                                        </p:tgtEl>
                                        <p:attrNameLst>
                                          <p:attrName>style.visibility</p:attrName>
                                        </p:attrNameLst>
                                      </p:cBhvr>
                                      <p:to>
                                        <p:strVal val="visible"/>
                                      </p:to>
                                    </p:set>
                                    <p:anim calcmode="lin" valueType="num">
                                      <p:cBhvr additive="base">
                                        <p:cTn id="25" dur="500" fill="hold"/>
                                        <p:tgtEl>
                                          <p:spTgt spid="15376"/>
                                        </p:tgtEl>
                                        <p:attrNameLst>
                                          <p:attrName>ppt_x</p:attrName>
                                        </p:attrNameLst>
                                      </p:cBhvr>
                                      <p:tavLst>
                                        <p:tav tm="0">
                                          <p:val>
                                            <p:strVal val="#ppt_x"/>
                                          </p:val>
                                        </p:tav>
                                        <p:tav tm="100000">
                                          <p:val>
                                            <p:strVal val="#ppt_x"/>
                                          </p:val>
                                        </p:tav>
                                      </p:tavLst>
                                    </p:anim>
                                    <p:anim calcmode="lin" valueType="num">
                                      <p:cBhvr additive="base">
                                        <p:cTn id="26" dur="500" fill="hold"/>
                                        <p:tgtEl>
                                          <p:spTgt spid="1537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72"/>
                                        </p:tgtEl>
                                        <p:attrNameLst>
                                          <p:attrName>style.visibility</p:attrName>
                                        </p:attrNameLst>
                                      </p:cBhvr>
                                      <p:to>
                                        <p:strVal val="visible"/>
                                      </p:to>
                                    </p:set>
                                    <p:anim calcmode="lin" valueType="num">
                                      <p:cBhvr additive="base">
                                        <p:cTn id="31" dur="500" fill="hold"/>
                                        <p:tgtEl>
                                          <p:spTgt spid="15372"/>
                                        </p:tgtEl>
                                        <p:attrNameLst>
                                          <p:attrName>ppt_x</p:attrName>
                                        </p:attrNameLst>
                                      </p:cBhvr>
                                      <p:tavLst>
                                        <p:tav tm="0">
                                          <p:val>
                                            <p:strVal val="#ppt_x"/>
                                          </p:val>
                                        </p:tav>
                                        <p:tav tm="100000">
                                          <p:val>
                                            <p:strVal val="#ppt_x"/>
                                          </p:val>
                                        </p:tav>
                                      </p:tavLst>
                                    </p:anim>
                                    <p:anim calcmode="lin" valueType="num">
                                      <p:cBhvr additive="base">
                                        <p:cTn id="32" dur="500" fill="hold"/>
                                        <p:tgtEl>
                                          <p:spTgt spid="1537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77"/>
                                        </p:tgtEl>
                                        <p:attrNameLst>
                                          <p:attrName>style.visibility</p:attrName>
                                        </p:attrNameLst>
                                      </p:cBhvr>
                                      <p:to>
                                        <p:strVal val="visible"/>
                                      </p:to>
                                    </p:set>
                                    <p:anim calcmode="lin" valueType="num">
                                      <p:cBhvr additive="base">
                                        <p:cTn id="37" dur="500" fill="hold"/>
                                        <p:tgtEl>
                                          <p:spTgt spid="15377"/>
                                        </p:tgtEl>
                                        <p:attrNameLst>
                                          <p:attrName>ppt_x</p:attrName>
                                        </p:attrNameLst>
                                      </p:cBhvr>
                                      <p:tavLst>
                                        <p:tav tm="0">
                                          <p:val>
                                            <p:strVal val="#ppt_x"/>
                                          </p:val>
                                        </p:tav>
                                        <p:tav tm="100000">
                                          <p:val>
                                            <p:strVal val="#ppt_x"/>
                                          </p:val>
                                        </p:tav>
                                      </p:tavLst>
                                    </p:anim>
                                    <p:anim calcmode="lin" valueType="num">
                                      <p:cBhvr additive="base">
                                        <p:cTn id="38" dur="500" fill="hold"/>
                                        <p:tgtEl>
                                          <p:spTgt spid="153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animBg="1"/>
      <p:bldP spid="15373" grpId="0" animBg="1"/>
      <p:bldP spid="15374" grpId="0" animBg="1"/>
      <p:bldP spid="15375" grpId="0" animBg="1"/>
      <p:bldP spid="15376" grpId="0" animBg="1"/>
      <p:bldP spid="1537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a:extLst>
              <a:ext uri="{FF2B5EF4-FFF2-40B4-BE49-F238E27FC236}">
                <a16:creationId xmlns="" xmlns:a16="http://schemas.microsoft.com/office/drawing/2014/main" id="{607DEAE8-552E-4990-8D22-C93DC77DED48}"/>
              </a:ext>
            </a:extLst>
          </p:cNvPr>
          <p:cNvSpPr>
            <a:spLocks noChangeArrowheads="1"/>
          </p:cNvSpPr>
          <p:nvPr/>
        </p:nvSpPr>
        <p:spPr bwMode="auto">
          <a:xfrm>
            <a:off x="1112557" y="2819400"/>
            <a:ext cx="5745443" cy="381000"/>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01" name="Rectangle 2">
            <a:extLst>
              <a:ext uri="{FF2B5EF4-FFF2-40B4-BE49-F238E27FC236}">
                <a16:creationId xmlns="" xmlns:a16="http://schemas.microsoft.com/office/drawing/2014/main" id="{E365002A-03D3-4645-A3F7-E79C831A93EF}"/>
              </a:ext>
            </a:extLst>
          </p:cNvPr>
          <p:cNvSpPr>
            <a:spLocks noGrp="1" noChangeArrowheads="1"/>
          </p:cNvSpPr>
          <p:nvPr>
            <p:ph type="title"/>
          </p:nvPr>
        </p:nvSpPr>
        <p:spPr/>
        <p:txBody>
          <a:bodyPr/>
          <a:lstStyle/>
          <a:p>
            <a:pPr eaLnBrk="1" hangingPunct="1"/>
            <a:r>
              <a:rPr lang="en-GB" altLang="en-US" dirty="0"/>
              <a:t>Mid-Term Break</a:t>
            </a:r>
          </a:p>
        </p:txBody>
      </p:sp>
      <p:sp>
        <p:nvSpPr>
          <p:cNvPr id="29702" name="Rectangle 3">
            <a:extLst>
              <a:ext uri="{FF2B5EF4-FFF2-40B4-BE49-F238E27FC236}">
                <a16:creationId xmlns="" xmlns:a16="http://schemas.microsoft.com/office/drawing/2014/main" id="{3D1F248C-47FB-4BC1-9164-7CA33DE8F6F0}"/>
              </a:ext>
            </a:extLst>
          </p:cNvPr>
          <p:cNvSpPr>
            <a:spLocks noGrp="1" noChangeArrowheads="1"/>
          </p:cNvSpPr>
          <p:nvPr>
            <p:ph idx="1"/>
          </p:nvPr>
        </p:nvSpPr>
        <p:spPr>
          <a:xfrm>
            <a:off x="1187062" y="1883482"/>
            <a:ext cx="7633742" cy="3593591"/>
          </a:xfrm>
        </p:spPr>
        <p:txBody>
          <a:bodyPr/>
          <a:lstStyle/>
          <a:p>
            <a:pPr eaLnBrk="1" hangingPunct="1">
              <a:buFontTx/>
              <a:buNone/>
            </a:pPr>
            <a:endParaRPr lang="en-GB" altLang="en-US" dirty="0"/>
          </a:p>
          <a:p>
            <a:pPr eaLnBrk="1" hangingPunct="1">
              <a:buFontTx/>
              <a:buNone/>
            </a:pPr>
            <a:endParaRPr lang="en-GB" altLang="en-US" dirty="0"/>
          </a:p>
          <a:p>
            <a:pPr eaLnBrk="1" hangingPunct="1">
              <a:buFontTx/>
              <a:buNone/>
            </a:pPr>
            <a:r>
              <a:rPr lang="en-GB" altLang="en-US" sz="2800" dirty="0"/>
              <a:t>A four foot box, a foot for every year.</a:t>
            </a:r>
            <a:endParaRPr lang="en-GB" altLang="en-US" sz="2800" b="1" dirty="0"/>
          </a:p>
          <a:p>
            <a:pPr eaLnBrk="1" hangingPunct="1">
              <a:buFontTx/>
              <a:buNone/>
            </a:pPr>
            <a:endParaRPr lang="en-GB" altLang="en-US" sz="2800" dirty="0"/>
          </a:p>
        </p:txBody>
      </p:sp>
      <p:sp>
        <p:nvSpPr>
          <p:cNvPr id="29698" name="Footer Placeholder 4">
            <a:extLst>
              <a:ext uri="{FF2B5EF4-FFF2-40B4-BE49-F238E27FC236}">
                <a16:creationId xmlns="" xmlns:a16="http://schemas.microsoft.com/office/drawing/2014/main" id="{4010C7B9-9AEB-4772-BD20-74B4F6480A3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16391" name="Rectangle 7">
            <a:extLst>
              <a:ext uri="{FF2B5EF4-FFF2-40B4-BE49-F238E27FC236}">
                <a16:creationId xmlns="" xmlns:a16="http://schemas.microsoft.com/office/drawing/2014/main" id="{AF32C26A-0EC1-43B6-87C7-D24FE4F319A7}"/>
              </a:ext>
            </a:extLst>
          </p:cNvPr>
          <p:cNvSpPr>
            <a:spLocks noChangeArrowheads="1"/>
          </p:cNvSpPr>
          <p:nvPr/>
        </p:nvSpPr>
        <p:spPr bwMode="auto">
          <a:xfrm>
            <a:off x="1905000" y="3733800"/>
            <a:ext cx="5257801" cy="125572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dirty="0"/>
              <a:t>Signifies the brevity of the child’s life; </a:t>
            </a:r>
          </a:p>
          <a:p>
            <a:pPr eaLnBrk="1" hangingPunct="1">
              <a:spcBef>
                <a:spcPct val="20000"/>
              </a:spcBef>
            </a:pPr>
            <a:r>
              <a:rPr lang="en-US" altLang="en-US" dirty="0"/>
              <a:t>Rhyming couplet makes the ending memorable, emphasizing the smallness of the child and the shortness of his life</a:t>
            </a:r>
            <a:endParaRPr lang="en-GB" altLang="en-US" dirty="0"/>
          </a:p>
        </p:txBody>
      </p:sp>
      <p:sp>
        <p:nvSpPr>
          <p:cNvPr id="29705" name="Line 8">
            <a:extLst>
              <a:ext uri="{FF2B5EF4-FFF2-40B4-BE49-F238E27FC236}">
                <a16:creationId xmlns="" xmlns:a16="http://schemas.microsoft.com/office/drawing/2014/main" id="{37900554-F908-470A-8209-A4CF950FD8AA}"/>
              </a:ext>
            </a:extLst>
          </p:cNvPr>
          <p:cNvSpPr>
            <a:spLocks noChangeShapeType="1"/>
          </p:cNvSpPr>
          <p:nvPr/>
        </p:nvSpPr>
        <p:spPr bwMode="auto">
          <a:xfrm>
            <a:off x="3886200" y="3200400"/>
            <a:ext cx="76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 calcmode="lin" valueType="num">
                                      <p:cBhvr additive="base">
                                        <p:cTn id="7" dur="500" fill="hold"/>
                                        <p:tgtEl>
                                          <p:spTgt spid="16391"/>
                                        </p:tgtEl>
                                        <p:attrNameLst>
                                          <p:attrName>ppt_x</p:attrName>
                                        </p:attrNameLst>
                                      </p:cBhvr>
                                      <p:tavLst>
                                        <p:tav tm="0">
                                          <p:val>
                                            <p:strVal val="#ppt_x"/>
                                          </p:val>
                                        </p:tav>
                                        <p:tav tm="100000">
                                          <p:val>
                                            <p:strVal val="#ppt_x"/>
                                          </p:val>
                                        </p:tav>
                                      </p:tavLst>
                                    </p:anim>
                                    <p:anim calcmode="lin" valueType="num">
                                      <p:cBhvr additive="base">
                                        <p:cTn id="8"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633742" cy="1492132"/>
          </a:xfrm>
        </p:spPr>
        <p:txBody>
          <a:bodyPr>
            <a:normAutofit/>
          </a:bodyPr>
          <a:lstStyle/>
          <a:p>
            <a:r>
              <a:rPr lang="en-GB" sz="6000" dirty="0" smtClean="0"/>
              <a:t>Revision</a:t>
            </a:r>
            <a:endParaRPr lang="en-GB" sz="6000" dirty="0"/>
          </a:p>
        </p:txBody>
      </p:sp>
      <p:sp>
        <p:nvSpPr>
          <p:cNvPr id="3" name="Content Placeholder 2"/>
          <p:cNvSpPr>
            <a:spLocks noGrp="1"/>
          </p:cNvSpPr>
          <p:nvPr>
            <p:ph idx="1"/>
          </p:nvPr>
        </p:nvSpPr>
        <p:spPr>
          <a:xfrm>
            <a:off x="914400" y="2133600"/>
            <a:ext cx="7633742" cy="3593591"/>
          </a:xfrm>
        </p:spPr>
        <p:txBody>
          <a:bodyPr>
            <a:normAutofit/>
          </a:bodyPr>
          <a:lstStyle/>
          <a:p>
            <a:pPr marL="0" indent="0">
              <a:buNone/>
            </a:pPr>
            <a:r>
              <a:rPr lang="en-GB" sz="4000" dirty="0" smtClean="0"/>
              <a:t>What is:</a:t>
            </a:r>
          </a:p>
          <a:p>
            <a:pPr>
              <a:buFontTx/>
              <a:buChar char="-"/>
            </a:pPr>
            <a:r>
              <a:rPr lang="en-GB" sz="4000" dirty="0" smtClean="0"/>
              <a:t>Euphemism?</a:t>
            </a:r>
          </a:p>
          <a:p>
            <a:pPr>
              <a:buFontTx/>
              <a:buChar char="-"/>
            </a:pPr>
            <a:r>
              <a:rPr lang="en-GB" sz="4000" dirty="0" smtClean="0"/>
              <a:t>Transferred epithet?</a:t>
            </a:r>
          </a:p>
          <a:p>
            <a:pPr>
              <a:buFontTx/>
              <a:buChar char="-"/>
            </a:pPr>
            <a:r>
              <a:rPr lang="en-GB" sz="4000" dirty="0" smtClean="0"/>
              <a:t>Pathos?</a:t>
            </a:r>
            <a:endParaRPr lang="en-GB" sz="4000" dirty="0"/>
          </a:p>
        </p:txBody>
      </p:sp>
      <p:sp>
        <p:nvSpPr>
          <p:cNvPr id="4" name="Footer Placeholder 3"/>
          <p:cNvSpPr>
            <a:spLocks noGrp="1"/>
          </p:cNvSpPr>
          <p:nvPr>
            <p:ph type="ftr" sz="quarter" idx="11"/>
          </p:nvPr>
        </p:nvSpPr>
        <p:spPr/>
        <p:txBody>
          <a:bodyPr/>
          <a:lstStyle/>
          <a:p>
            <a:pPr>
              <a:defRPr/>
            </a:pPr>
            <a:r>
              <a:rPr lang="en-GB" smtClean="0"/>
              <a:t>Mid-Term Break</a:t>
            </a:r>
          </a:p>
          <a:p>
            <a:pPr>
              <a:defRPr/>
            </a:pPr>
            <a:r>
              <a:rPr lang="en-US" smtClean="0"/>
              <a:t>By Seamus Heaney</a:t>
            </a:r>
            <a:endParaRPr lang="en-GB"/>
          </a:p>
        </p:txBody>
      </p:sp>
    </p:spTree>
    <p:extLst>
      <p:ext uri="{BB962C8B-B14F-4D97-AF65-F5344CB8AC3E}">
        <p14:creationId xmlns:p14="http://schemas.microsoft.com/office/powerpoint/2010/main" val="114717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D0625D18-E195-4577-BBE2-30BE5C76B350}"/>
              </a:ext>
            </a:extLst>
          </p:cNvPr>
          <p:cNvSpPr>
            <a:spLocks noGrp="1" noChangeArrowheads="1"/>
          </p:cNvSpPr>
          <p:nvPr>
            <p:ph type="title"/>
          </p:nvPr>
        </p:nvSpPr>
        <p:spPr>
          <a:xfrm>
            <a:off x="762000" y="457200"/>
            <a:ext cx="8229600" cy="1143000"/>
          </a:xfrm>
        </p:spPr>
        <p:txBody>
          <a:bodyPr/>
          <a:lstStyle/>
          <a:p>
            <a:pPr eaLnBrk="1" hangingPunct="1"/>
            <a:r>
              <a:rPr lang="en-GB" altLang="en-US" dirty="0"/>
              <a:t>Mid-Term Break</a:t>
            </a:r>
          </a:p>
        </p:txBody>
      </p:sp>
      <p:sp>
        <p:nvSpPr>
          <p:cNvPr id="17411" name="Rectangle 3">
            <a:extLst>
              <a:ext uri="{FF2B5EF4-FFF2-40B4-BE49-F238E27FC236}">
                <a16:creationId xmlns="" xmlns:a16="http://schemas.microsoft.com/office/drawing/2014/main" id="{14599D62-89ED-4A82-AF6A-B6CAC3DFA0A1}"/>
              </a:ext>
            </a:extLst>
          </p:cNvPr>
          <p:cNvSpPr>
            <a:spLocks noGrp="1" noChangeArrowheads="1"/>
          </p:cNvSpPr>
          <p:nvPr>
            <p:ph idx="1"/>
          </p:nvPr>
        </p:nvSpPr>
        <p:spPr>
          <a:xfrm>
            <a:off x="762000" y="1600200"/>
            <a:ext cx="7620000" cy="4876800"/>
          </a:xfrm>
        </p:spPr>
        <p:txBody>
          <a:bodyPr/>
          <a:lstStyle/>
          <a:p>
            <a:pPr marL="609600" indent="-609600" eaLnBrk="1" hangingPunct="1">
              <a:lnSpc>
                <a:spcPct val="80000"/>
              </a:lnSpc>
              <a:buFontTx/>
              <a:buAutoNum type="arabicPeriod"/>
            </a:pPr>
            <a:r>
              <a:rPr lang="en-GB" altLang="en-US" sz="2000" dirty="0"/>
              <a:t>What is unusual about the title of this poem?</a:t>
            </a:r>
          </a:p>
          <a:p>
            <a:pPr marL="609600" indent="-609600" eaLnBrk="1" hangingPunct="1">
              <a:lnSpc>
                <a:spcPct val="80000"/>
              </a:lnSpc>
              <a:buFontTx/>
              <a:buNone/>
            </a:pPr>
            <a:r>
              <a:rPr lang="en-US" altLang="en-US" sz="2000" dirty="0"/>
              <a:t>	</a:t>
            </a:r>
            <a:endParaRPr lang="en-US" altLang="en-US" sz="2000" i="1" dirty="0"/>
          </a:p>
          <a:p>
            <a:pPr marL="609600" indent="-609600" eaLnBrk="1" hangingPunct="1">
              <a:lnSpc>
                <a:spcPct val="80000"/>
              </a:lnSpc>
              <a:buFontTx/>
              <a:buNone/>
            </a:pPr>
            <a:endParaRPr lang="en-GB" altLang="en-US" sz="2000" i="1" dirty="0"/>
          </a:p>
          <a:p>
            <a:pPr marL="609600" indent="-609600" eaLnBrk="1" hangingPunct="1">
              <a:lnSpc>
                <a:spcPct val="80000"/>
              </a:lnSpc>
              <a:buFontTx/>
              <a:buNone/>
            </a:pPr>
            <a:r>
              <a:rPr lang="en-GB" altLang="en-US" sz="2000" dirty="0"/>
              <a:t>2.	Looking at stanza one, how do you think the poet was feeling? Quote to support your answer.</a:t>
            </a:r>
          </a:p>
          <a:p>
            <a:pPr marL="609600" indent="-609600" eaLnBrk="1" hangingPunct="1">
              <a:lnSpc>
                <a:spcPct val="80000"/>
              </a:lnSpc>
              <a:buFontTx/>
              <a:buNone/>
            </a:pPr>
            <a:r>
              <a:rPr lang="en-US" altLang="en-US" sz="2000" dirty="0"/>
              <a:t>	</a:t>
            </a:r>
            <a:endParaRPr lang="en-US" altLang="en-US" sz="2000" i="1" dirty="0">
              <a:solidFill>
                <a:srgbClr val="0000FF"/>
              </a:solidFill>
            </a:endParaRPr>
          </a:p>
          <a:p>
            <a:pPr marL="609600" indent="-609600" eaLnBrk="1" hangingPunct="1">
              <a:lnSpc>
                <a:spcPct val="80000"/>
              </a:lnSpc>
              <a:buFontTx/>
              <a:buNone/>
            </a:pPr>
            <a:endParaRPr lang="en-GB" altLang="en-US" sz="2000" dirty="0">
              <a:solidFill>
                <a:srgbClr val="0000FF"/>
              </a:solidFill>
            </a:endParaRPr>
          </a:p>
          <a:p>
            <a:pPr marL="609600" indent="-609600" eaLnBrk="1" hangingPunct="1">
              <a:lnSpc>
                <a:spcPct val="80000"/>
              </a:lnSpc>
              <a:buFontTx/>
              <a:buAutoNum type="arabicPeriod" startAt="3"/>
            </a:pPr>
            <a:r>
              <a:rPr lang="en-GB" altLang="en-US" sz="2000" dirty="0"/>
              <a:t>Why does the poet choose the word “knelling” when writing about the school bells?</a:t>
            </a:r>
          </a:p>
          <a:p>
            <a:pPr marL="609600" indent="-609600" eaLnBrk="1" hangingPunct="1">
              <a:lnSpc>
                <a:spcPct val="80000"/>
              </a:lnSpc>
              <a:buFontTx/>
              <a:buNone/>
            </a:pPr>
            <a:r>
              <a:rPr lang="en-US" altLang="en-US" sz="2000" dirty="0"/>
              <a:t>	</a:t>
            </a:r>
            <a:endParaRPr lang="en-US" altLang="en-US" sz="2000" i="1" dirty="0">
              <a:solidFill>
                <a:srgbClr val="0000FF"/>
              </a:solidFill>
            </a:endParaRPr>
          </a:p>
          <a:p>
            <a:pPr marL="609600" indent="-609600" eaLnBrk="1" hangingPunct="1">
              <a:lnSpc>
                <a:spcPct val="80000"/>
              </a:lnSpc>
              <a:buFontTx/>
              <a:buNone/>
            </a:pPr>
            <a:endParaRPr lang="en-GB" altLang="en-US" sz="2000" dirty="0">
              <a:solidFill>
                <a:srgbClr val="0000FF"/>
              </a:solidFill>
            </a:endParaRPr>
          </a:p>
          <a:p>
            <a:pPr marL="609600" indent="-609600" eaLnBrk="1" hangingPunct="1">
              <a:lnSpc>
                <a:spcPct val="80000"/>
              </a:lnSpc>
              <a:buFontTx/>
              <a:buNone/>
            </a:pPr>
            <a:r>
              <a:rPr lang="en-GB" altLang="en-US" sz="2000" dirty="0"/>
              <a:t>4.	What type of school did the poet attend? Give reasons for your answer.</a:t>
            </a:r>
          </a:p>
          <a:p>
            <a:pPr marL="609600" indent="-609600" eaLnBrk="1" hangingPunct="1">
              <a:lnSpc>
                <a:spcPct val="80000"/>
              </a:lnSpc>
              <a:buFontTx/>
              <a:buNone/>
            </a:pPr>
            <a:r>
              <a:rPr lang="en-US" altLang="en-US" sz="2000" i="1" dirty="0"/>
              <a:t>	</a:t>
            </a:r>
            <a:endParaRPr lang="en-GB" altLang="en-US" sz="2000" i="1" dirty="0">
              <a:solidFill>
                <a:srgbClr val="0000FF"/>
              </a:solidFill>
            </a:endParaRPr>
          </a:p>
        </p:txBody>
      </p:sp>
      <p:sp>
        <p:nvSpPr>
          <p:cNvPr id="31746" name="Footer Placeholder 4">
            <a:extLst>
              <a:ext uri="{FF2B5EF4-FFF2-40B4-BE49-F238E27FC236}">
                <a16:creationId xmlns="" xmlns:a16="http://schemas.microsoft.com/office/drawing/2014/main" id="{93C8FBAA-435A-40CC-B334-F002A9451A0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additive="base">
                                        <p:cTn id="4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411">
                                            <p:txEl>
                                              <p:pRg st="9" end="9"/>
                                            </p:txEl>
                                          </p:spTgt>
                                        </p:tgtEl>
                                        <p:attrNameLst>
                                          <p:attrName>style.visibility</p:attrName>
                                        </p:attrNameLst>
                                      </p:cBhvr>
                                      <p:to>
                                        <p:strVal val="visible"/>
                                      </p:to>
                                    </p:set>
                                    <p:anim calcmode="lin" valueType="num">
                                      <p:cBhvr additive="base">
                                        <p:cTn id="49"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411">
                                            <p:txEl>
                                              <p:pRg st="10" end="10"/>
                                            </p:txEl>
                                          </p:spTgt>
                                        </p:tgtEl>
                                        <p:attrNameLst>
                                          <p:attrName>style.visibility</p:attrName>
                                        </p:attrNameLst>
                                      </p:cBhvr>
                                      <p:to>
                                        <p:strVal val="visible"/>
                                      </p:to>
                                    </p:set>
                                    <p:anim calcmode="lin" valueType="num">
                                      <p:cBhvr additive="base">
                                        <p:cTn id="55" dur="500" fill="hold"/>
                                        <p:tgtEl>
                                          <p:spTgt spid="1741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4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328FDCA2-72B1-4B52-81DC-2055F8C7B0CD}"/>
              </a:ext>
            </a:extLst>
          </p:cNvPr>
          <p:cNvSpPr>
            <a:spLocks noGrp="1" noChangeArrowheads="1"/>
          </p:cNvSpPr>
          <p:nvPr>
            <p:ph type="title"/>
          </p:nvPr>
        </p:nvSpPr>
        <p:spPr>
          <a:xfrm>
            <a:off x="829235" y="309563"/>
            <a:ext cx="8229600" cy="1143000"/>
          </a:xfrm>
        </p:spPr>
        <p:txBody>
          <a:bodyPr/>
          <a:lstStyle/>
          <a:p>
            <a:pPr eaLnBrk="1" hangingPunct="1"/>
            <a:r>
              <a:rPr lang="en-GB" altLang="en-US" dirty="0"/>
              <a:t>Mid-Term Break</a:t>
            </a:r>
          </a:p>
        </p:txBody>
      </p:sp>
      <p:sp>
        <p:nvSpPr>
          <p:cNvPr id="17411" name="Rectangle 3">
            <a:extLst>
              <a:ext uri="{FF2B5EF4-FFF2-40B4-BE49-F238E27FC236}">
                <a16:creationId xmlns="" xmlns:a16="http://schemas.microsoft.com/office/drawing/2014/main" id="{B586FA67-9958-458E-ABB7-C6024D0C52D7}"/>
              </a:ext>
            </a:extLst>
          </p:cNvPr>
          <p:cNvSpPr>
            <a:spLocks noGrp="1" noChangeArrowheads="1"/>
          </p:cNvSpPr>
          <p:nvPr>
            <p:ph idx="1"/>
          </p:nvPr>
        </p:nvSpPr>
        <p:spPr>
          <a:xfrm>
            <a:off x="838200" y="1219200"/>
            <a:ext cx="7391400" cy="5257800"/>
          </a:xfrm>
        </p:spPr>
        <p:txBody>
          <a:bodyPr>
            <a:normAutofit lnSpcReduction="10000"/>
          </a:bodyPr>
          <a:lstStyle/>
          <a:p>
            <a:pPr marL="609600" indent="-609600" eaLnBrk="1" hangingPunct="1">
              <a:lnSpc>
                <a:spcPct val="80000"/>
              </a:lnSpc>
              <a:buFontTx/>
              <a:buAutoNum type="arabicPeriod"/>
            </a:pPr>
            <a:r>
              <a:rPr lang="en-GB" altLang="en-US" sz="2000" dirty="0"/>
              <a:t>What is unusual about the title of this poem?</a:t>
            </a:r>
          </a:p>
          <a:p>
            <a:pPr marL="609600" indent="-609600" eaLnBrk="1" hangingPunct="1">
              <a:lnSpc>
                <a:spcPct val="80000"/>
              </a:lnSpc>
              <a:buFontTx/>
              <a:buNone/>
            </a:pPr>
            <a:r>
              <a:rPr lang="en-US" altLang="en-US" sz="2000" dirty="0"/>
              <a:t>	</a:t>
            </a:r>
            <a:r>
              <a:rPr lang="en-US" altLang="en-US" sz="2000" i="1" dirty="0">
                <a:solidFill>
                  <a:srgbClr val="0000FF"/>
                </a:solidFill>
              </a:rPr>
              <a:t>The title ‘Mid-Term Break’ suggests a holiday of sorts, a time of enjoyment; in reality </a:t>
            </a:r>
            <a:r>
              <a:rPr lang="en-US" altLang="en-US" i="1" dirty="0">
                <a:solidFill>
                  <a:srgbClr val="0000FF"/>
                </a:solidFill>
              </a:rPr>
              <a:t>Heaney is getting a break from school to attend his brother’s funeral. </a:t>
            </a:r>
            <a:endParaRPr lang="en-US" altLang="en-US" sz="2000" i="1" dirty="0"/>
          </a:p>
          <a:p>
            <a:pPr marL="609600" indent="-609600" eaLnBrk="1" hangingPunct="1">
              <a:lnSpc>
                <a:spcPct val="80000"/>
              </a:lnSpc>
              <a:buFontTx/>
              <a:buNone/>
            </a:pPr>
            <a:endParaRPr lang="en-GB" altLang="en-US" sz="2000" i="1" dirty="0"/>
          </a:p>
          <a:p>
            <a:pPr marL="609600" indent="-609600" eaLnBrk="1" hangingPunct="1">
              <a:lnSpc>
                <a:spcPct val="80000"/>
              </a:lnSpc>
              <a:buFontTx/>
              <a:buNone/>
            </a:pPr>
            <a:r>
              <a:rPr lang="en-GB" altLang="en-US" sz="2000" dirty="0"/>
              <a:t>2.	Looking at stanza one, how do you think the poet was feeling? Quote to support your answer.</a:t>
            </a:r>
          </a:p>
          <a:p>
            <a:pPr marL="609600" indent="-609600" eaLnBrk="1" hangingPunct="1">
              <a:lnSpc>
                <a:spcPct val="80000"/>
              </a:lnSpc>
              <a:buFontTx/>
              <a:buNone/>
            </a:pPr>
            <a:r>
              <a:rPr lang="en-US" altLang="en-US" sz="2000" dirty="0"/>
              <a:t>	</a:t>
            </a:r>
            <a:r>
              <a:rPr lang="en-US" altLang="en-US" sz="2000" i="1" dirty="0">
                <a:solidFill>
                  <a:srgbClr val="0000FF"/>
                </a:solidFill>
              </a:rPr>
              <a:t>The poet is feeling isolated from his family: ‘</a:t>
            </a:r>
            <a:r>
              <a:rPr lang="en-US" altLang="en-US" sz="2000" i="1" u="sng" dirty="0">
                <a:solidFill>
                  <a:srgbClr val="0000FF"/>
                </a:solidFill>
              </a:rPr>
              <a:t>I</a:t>
            </a:r>
            <a:r>
              <a:rPr lang="en-US" altLang="en-US" sz="2000" i="1" dirty="0">
                <a:solidFill>
                  <a:srgbClr val="0000FF"/>
                </a:solidFill>
              </a:rPr>
              <a:t> sat all morning in the college sick bay’  Also, he is picked up by ‘</a:t>
            </a:r>
            <a:r>
              <a:rPr lang="en-US" altLang="en-US" sz="2000" i="1" dirty="0" err="1">
                <a:solidFill>
                  <a:srgbClr val="0000FF"/>
                </a:solidFill>
              </a:rPr>
              <a:t>neighbours</a:t>
            </a:r>
            <a:r>
              <a:rPr lang="en-US" altLang="en-US" sz="2000" i="1" dirty="0">
                <a:solidFill>
                  <a:srgbClr val="0000FF"/>
                </a:solidFill>
              </a:rPr>
              <a:t>’, furthering his isolation.  He has had many hours to contemplate the events that have occurred, ‘…all morning’ until ‘…two o’clock…’.</a:t>
            </a:r>
          </a:p>
          <a:p>
            <a:pPr marL="609600" indent="-609600" eaLnBrk="1" hangingPunct="1">
              <a:lnSpc>
                <a:spcPct val="80000"/>
              </a:lnSpc>
              <a:buFontTx/>
              <a:buNone/>
            </a:pPr>
            <a:endParaRPr lang="en-GB" altLang="en-US" sz="2000" dirty="0">
              <a:solidFill>
                <a:srgbClr val="0000FF"/>
              </a:solidFill>
            </a:endParaRPr>
          </a:p>
          <a:p>
            <a:pPr marL="609600" indent="-609600" eaLnBrk="1" hangingPunct="1">
              <a:lnSpc>
                <a:spcPct val="80000"/>
              </a:lnSpc>
              <a:buFontTx/>
              <a:buAutoNum type="arabicPeriod" startAt="3"/>
            </a:pPr>
            <a:r>
              <a:rPr lang="en-GB" altLang="en-US" sz="2000" dirty="0"/>
              <a:t>Why does the poet choose the word “knelling” when writing about the school bells?</a:t>
            </a:r>
          </a:p>
          <a:p>
            <a:pPr marL="609600" indent="-609600" eaLnBrk="1" hangingPunct="1">
              <a:lnSpc>
                <a:spcPct val="80000"/>
              </a:lnSpc>
              <a:buFontTx/>
              <a:buNone/>
            </a:pPr>
            <a:r>
              <a:rPr lang="en-US" altLang="en-US" sz="2000" dirty="0"/>
              <a:t>	</a:t>
            </a:r>
            <a:r>
              <a:rPr lang="en-US" altLang="en-US" sz="2000" i="1" dirty="0">
                <a:solidFill>
                  <a:srgbClr val="0000FF"/>
                </a:solidFill>
              </a:rPr>
              <a:t>To </a:t>
            </a:r>
            <a:r>
              <a:rPr lang="en-US" altLang="en-US" i="1" dirty="0">
                <a:solidFill>
                  <a:srgbClr val="0000FF"/>
                </a:solidFill>
              </a:rPr>
              <a:t>suggest </a:t>
            </a:r>
            <a:r>
              <a:rPr lang="en-US" altLang="en-US" sz="2000" i="1" dirty="0">
                <a:solidFill>
                  <a:srgbClr val="0000FF"/>
                </a:solidFill>
              </a:rPr>
              <a:t>the sound of funeral bells; foreshadowing.</a:t>
            </a:r>
          </a:p>
          <a:p>
            <a:pPr marL="609600" indent="-609600" eaLnBrk="1" hangingPunct="1">
              <a:lnSpc>
                <a:spcPct val="80000"/>
              </a:lnSpc>
              <a:buFontTx/>
              <a:buNone/>
            </a:pPr>
            <a:endParaRPr lang="en-GB" altLang="en-US" sz="2000" dirty="0">
              <a:solidFill>
                <a:srgbClr val="0000FF"/>
              </a:solidFill>
            </a:endParaRPr>
          </a:p>
          <a:p>
            <a:pPr marL="609600" indent="-609600" eaLnBrk="1" hangingPunct="1">
              <a:lnSpc>
                <a:spcPct val="80000"/>
              </a:lnSpc>
              <a:buFontTx/>
              <a:buNone/>
            </a:pPr>
            <a:r>
              <a:rPr lang="en-GB" altLang="en-US" sz="2000" dirty="0"/>
              <a:t>4.	What type of school did the poet attend? Give reasons for your answer.</a:t>
            </a:r>
          </a:p>
          <a:p>
            <a:pPr marL="609600" indent="-609600" eaLnBrk="1" hangingPunct="1">
              <a:lnSpc>
                <a:spcPct val="80000"/>
              </a:lnSpc>
              <a:buFontTx/>
              <a:buNone/>
            </a:pPr>
            <a:r>
              <a:rPr lang="en-US" altLang="en-US" sz="2000" i="1" dirty="0"/>
              <a:t>	</a:t>
            </a:r>
            <a:r>
              <a:rPr lang="en-US" altLang="en-US" sz="2000" i="1" dirty="0">
                <a:solidFill>
                  <a:srgbClr val="0000FF"/>
                </a:solidFill>
              </a:rPr>
              <a:t>He attended a boarding school.  ‘I was the eldest, away at school…’</a:t>
            </a:r>
            <a:endParaRPr lang="en-GB" altLang="en-US" sz="2000" i="1" dirty="0">
              <a:solidFill>
                <a:srgbClr val="0000FF"/>
              </a:solidFill>
            </a:endParaRPr>
          </a:p>
        </p:txBody>
      </p:sp>
      <p:sp>
        <p:nvSpPr>
          <p:cNvPr id="32770" name="Footer Placeholder 4">
            <a:extLst>
              <a:ext uri="{FF2B5EF4-FFF2-40B4-BE49-F238E27FC236}">
                <a16:creationId xmlns="" xmlns:a16="http://schemas.microsoft.com/office/drawing/2014/main" id="{1926514D-6D49-46FF-BB17-FF944AEE66A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additive="base">
                                        <p:cTn id="4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411">
                                            <p:txEl>
                                              <p:pRg st="9" end="9"/>
                                            </p:txEl>
                                          </p:spTgt>
                                        </p:tgtEl>
                                        <p:attrNameLst>
                                          <p:attrName>style.visibility</p:attrName>
                                        </p:attrNameLst>
                                      </p:cBhvr>
                                      <p:to>
                                        <p:strVal val="visible"/>
                                      </p:to>
                                    </p:set>
                                    <p:anim calcmode="lin" valueType="num">
                                      <p:cBhvr additive="base">
                                        <p:cTn id="49"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411">
                                            <p:txEl>
                                              <p:pRg st="10" end="10"/>
                                            </p:txEl>
                                          </p:spTgt>
                                        </p:tgtEl>
                                        <p:attrNameLst>
                                          <p:attrName>style.visibility</p:attrName>
                                        </p:attrNameLst>
                                      </p:cBhvr>
                                      <p:to>
                                        <p:strVal val="visible"/>
                                      </p:to>
                                    </p:set>
                                    <p:anim calcmode="lin" valueType="num">
                                      <p:cBhvr additive="base">
                                        <p:cTn id="55" dur="500" fill="hold"/>
                                        <p:tgtEl>
                                          <p:spTgt spid="1741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4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 xmlns:a16="http://schemas.microsoft.com/office/drawing/2014/main" id="{F547AAF9-3A1F-46EE-84C2-3AC745C4D415}"/>
              </a:ext>
            </a:extLst>
          </p:cNvPr>
          <p:cNvSpPr>
            <a:spLocks noGrp="1" noChangeArrowheads="1"/>
          </p:cNvSpPr>
          <p:nvPr>
            <p:ph type="title"/>
          </p:nvPr>
        </p:nvSpPr>
        <p:spPr>
          <a:xfrm>
            <a:off x="726141" y="228600"/>
            <a:ext cx="8229600" cy="1143000"/>
          </a:xfrm>
        </p:spPr>
        <p:txBody>
          <a:bodyPr/>
          <a:lstStyle/>
          <a:p>
            <a:pPr eaLnBrk="1" hangingPunct="1"/>
            <a:r>
              <a:rPr lang="en-GB" altLang="en-US" dirty="0"/>
              <a:t>Mid-Term Break</a:t>
            </a:r>
          </a:p>
        </p:txBody>
      </p:sp>
      <p:sp>
        <p:nvSpPr>
          <p:cNvPr id="54275" name="Rectangle 3">
            <a:extLst>
              <a:ext uri="{FF2B5EF4-FFF2-40B4-BE49-F238E27FC236}">
                <a16:creationId xmlns="" xmlns:a16="http://schemas.microsoft.com/office/drawing/2014/main" id="{2BB38B91-7389-4EC7-858F-2EB80CB03286}"/>
              </a:ext>
            </a:extLst>
          </p:cNvPr>
          <p:cNvSpPr>
            <a:spLocks noGrp="1" noChangeArrowheads="1"/>
          </p:cNvSpPr>
          <p:nvPr>
            <p:ph idx="1"/>
          </p:nvPr>
        </p:nvSpPr>
        <p:spPr>
          <a:xfrm>
            <a:off x="762000" y="1219200"/>
            <a:ext cx="9144000" cy="6019800"/>
          </a:xfrm>
        </p:spPr>
        <p:txBody>
          <a:bodyPr/>
          <a:lstStyle/>
          <a:p>
            <a:pPr eaLnBrk="1" hangingPunct="1">
              <a:lnSpc>
                <a:spcPct val="80000"/>
              </a:lnSpc>
              <a:buFontTx/>
              <a:buNone/>
            </a:pPr>
            <a:r>
              <a:rPr lang="en-GB" altLang="en-US" sz="2300" dirty="0"/>
              <a:t>5.	What did the poet find strange about his father’s behaviour?</a:t>
            </a:r>
          </a:p>
          <a:p>
            <a:pPr eaLnBrk="1" hangingPunct="1">
              <a:lnSpc>
                <a:spcPct val="80000"/>
              </a:lnSpc>
              <a:buFontTx/>
              <a:buNone/>
            </a:pPr>
            <a:r>
              <a:rPr lang="en-US" altLang="en-US" sz="2300" dirty="0"/>
              <a:t>	</a:t>
            </a:r>
            <a:endParaRPr lang="en-US" altLang="en-US" sz="2300" i="1" dirty="0">
              <a:solidFill>
                <a:srgbClr val="0000FF"/>
              </a:solidFill>
            </a:endParaRPr>
          </a:p>
          <a:p>
            <a:pPr eaLnBrk="1" hangingPunct="1">
              <a:lnSpc>
                <a:spcPct val="80000"/>
              </a:lnSpc>
              <a:buFontTx/>
              <a:buNone/>
            </a:pPr>
            <a:endParaRPr lang="en-GB" altLang="en-US" sz="2300" dirty="0">
              <a:solidFill>
                <a:srgbClr val="0000FF"/>
              </a:solidFill>
            </a:endParaRPr>
          </a:p>
          <a:p>
            <a:pPr eaLnBrk="1" hangingPunct="1">
              <a:lnSpc>
                <a:spcPct val="80000"/>
              </a:lnSpc>
              <a:buFontTx/>
              <a:buNone/>
            </a:pPr>
            <a:r>
              <a:rPr lang="en-GB" altLang="en-US" sz="2300" dirty="0"/>
              <a:t>6.	Why is what “big Jim Evans” says an unfortunate pun?	</a:t>
            </a:r>
          </a:p>
          <a:p>
            <a:pPr eaLnBrk="1" hangingPunct="1">
              <a:lnSpc>
                <a:spcPct val="80000"/>
              </a:lnSpc>
              <a:buFontTx/>
              <a:buNone/>
            </a:pPr>
            <a:r>
              <a:rPr lang="en-US" altLang="en-US" sz="2300" dirty="0"/>
              <a:t>	</a:t>
            </a:r>
            <a:endParaRPr lang="en-US" altLang="en-US" sz="2300" i="1" dirty="0">
              <a:solidFill>
                <a:srgbClr val="0000FF"/>
              </a:solidFill>
            </a:endParaRPr>
          </a:p>
          <a:p>
            <a:pPr eaLnBrk="1" hangingPunct="1">
              <a:lnSpc>
                <a:spcPct val="80000"/>
              </a:lnSpc>
              <a:buFontTx/>
              <a:buNone/>
            </a:pPr>
            <a:endParaRPr lang="en-GB" altLang="en-US" sz="2300" dirty="0">
              <a:solidFill>
                <a:srgbClr val="0000FF"/>
              </a:solidFill>
            </a:endParaRPr>
          </a:p>
          <a:p>
            <a:pPr eaLnBrk="1" hangingPunct="1">
              <a:lnSpc>
                <a:spcPct val="80000"/>
              </a:lnSpc>
              <a:buFontTx/>
              <a:buNone/>
            </a:pPr>
            <a:r>
              <a:rPr lang="en-GB" altLang="en-US" sz="2300" dirty="0"/>
              <a:t>7.  Why was the baby the lucky one that day?</a:t>
            </a:r>
          </a:p>
          <a:p>
            <a:pPr eaLnBrk="1" hangingPunct="1">
              <a:lnSpc>
                <a:spcPct val="80000"/>
              </a:lnSpc>
              <a:buFontTx/>
              <a:buNone/>
            </a:pPr>
            <a:r>
              <a:rPr lang="en-US" altLang="en-US" sz="2300" i="1" dirty="0"/>
              <a:t>	</a:t>
            </a:r>
            <a:endParaRPr lang="en-US" altLang="en-US" sz="2300" i="1" dirty="0">
              <a:solidFill>
                <a:srgbClr val="0000FF"/>
              </a:solidFill>
            </a:endParaRPr>
          </a:p>
          <a:p>
            <a:pPr eaLnBrk="1" hangingPunct="1">
              <a:lnSpc>
                <a:spcPct val="80000"/>
              </a:lnSpc>
              <a:buFontTx/>
              <a:buNone/>
            </a:pPr>
            <a:endParaRPr lang="en-GB" altLang="en-US" sz="2300" i="1" dirty="0">
              <a:solidFill>
                <a:srgbClr val="0000FF"/>
              </a:solidFill>
            </a:endParaRPr>
          </a:p>
          <a:p>
            <a:pPr eaLnBrk="1" hangingPunct="1">
              <a:lnSpc>
                <a:spcPct val="80000"/>
              </a:lnSpc>
              <a:buFontTx/>
              <a:buAutoNum type="arabicPeriod" startAt="8"/>
            </a:pPr>
            <a:r>
              <a:rPr lang="en-GB" altLang="en-US" sz="2300" dirty="0"/>
              <a:t>Why was the poet embarrassed by the old men shaking his hand?</a:t>
            </a:r>
          </a:p>
          <a:p>
            <a:pPr eaLnBrk="1" hangingPunct="1">
              <a:lnSpc>
                <a:spcPct val="80000"/>
              </a:lnSpc>
              <a:buFontTx/>
              <a:buNone/>
            </a:pPr>
            <a:r>
              <a:rPr lang="en-US" altLang="en-US" sz="2300" dirty="0"/>
              <a:t>	</a:t>
            </a:r>
            <a:endParaRPr lang="en-GB" altLang="en-US" sz="2300" dirty="0">
              <a:solidFill>
                <a:srgbClr val="0000FF"/>
              </a:solidFill>
            </a:endParaRPr>
          </a:p>
          <a:p>
            <a:pPr eaLnBrk="1" hangingPunct="1">
              <a:lnSpc>
                <a:spcPct val="80000"/>
              </a:lnSpc>
            </a:pPr>
            <a:endParaRPr lang="en-GB" altLang="en-US" sz="2300" dirty="0">
              <a:solidFill>
                <a:srgbClr val="0000FF"/>
              </a:solidFill>
            </a:endParaRPr>
          </a:p>
        </p:txBody>
      </p:sp>
      <p:sp>
        <p:nvSpPr>
          <p:cNvPr id="33794" name="Footer Placeholder 4">
            <a:extLst>
              <a:ext uri="{FF2B5EF4-FFF2-40B4-BE49-F238E27FC236}">
                <a16:creationId xmlns="" xmlns:a16="http://schemas.microsoft.com/office/drawing/2014/main" id="{92E49C97-BC8D-490E-A72A-B373EB9C84E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anim calcmode="lin" valueType="num">
                                      <p:cBhvr additive="base">
                                        <p:cTn id="19" dur="5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5">
                                            <p:txEl>
                                              <p:pRg st="4" end="4"/>
                                            </p:txEl>
                                          </p:spTgt>
                                        </p:tgtEl>
                                        <p:attrNameLst>
                                          <p:attrName>style.visibility</p:attrName>
                                        </p:attrNameLst>
                                      </p:cBhvr>
                                      <p:to>
                                        <p:strVal val="visible"/>
                                      </p:to>
                                    </p:set>
                                    <p:anim calcmode="lin" valueType="num">
                                      <p:cBhvr additive="base">
                                        <p:cTn id="25"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275">
                                            <p:txEl>
                                              <p:pRg st="6" end="6"/>
                                            </p:txEl>
                                          </p:spTgt>
                                        </p:tgtEl>
                                        <p:attrNameLst>
                                          <p:attrName>style.visibility</p:attrName>
                                        </p:attrNameLst>
                                      </p:cBhvr>
                                      <p:to>
                                        <p:strVal val="visible"/>
                                      </p:to>
                                    </p:set>
                                    <p:anim calcmode="lin" valueType="num">
                                      <p:cBhvr additive="base">
                                        <p:cTn id="31" dur="5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275">
                                            <p:txEl>
                                              <p:pRg st="7" end="7"/>
                                            </p:txEl>
                                          </p:spTgt>
                                        </p:tgtEl>
                                        <p:attrNameLst>
                                          <p:attrName>style.visibility</p:attrName>
                                        </p:attrNameLst>
                                      </p:cBhvr>
                                      <p:to>
                                        <p:strVal val="visible"/>
                                      </p:to>
                                    </p:set>
                                    <p:anim calcmode="lin" valueType="num">
                                      <p:cBhvr additive="base">
                                        <p:cTn id="37" dur="5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4275">
                                            <p:txEl>
                                              <p:pRg st="9" end="9"/>
                                            </p:txEl>
                                          </p:spTgt>
                                        </p:tgtEl>
                                        <p:attrNameLst>
                                          <p:attrName>style.visibility</p:attrName>
                                        </p:attrNameLst>
                                      </p:cBhvr>
                                      <p:to>
                                        <p:strVal val="visible"/>
                                      </p:to>
                                    </p:set>
                                    <p:anim calcmode="lin" valueType="num">
                                      <p:cBhvr additive="base">
                                        <p:cTn id="43" dur="500" fill="hold"/>
                                        <p:tgtEl>
                                          <p:spTgt spid="5427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27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4275">
                                            <p:txEl>
                                              <p:pRg st="10" end="10"/>
                                            </p:txEl>
                                          </p:spTgt>
                                        </p:tgtEl>
                                        <p:attrNameLst>
                                          <p:attrName>style.visibility</p:attrName>
                                        </p:attrNameLst>
                                      </p:cBhvr>
                                      <p:to>
                                        <p:strVal val="visible"/>
                                      </p:to>
                                    </p:set>
                                    <p:anim calcmode="lin" valueType="num">
                                      <p:cBhvr additive="base">
                                        <p:cTn id="49" dur="500" fill="hold"/>
                                        <p:tgtEl>
                                          <p:spTgt spid="5427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2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 xmlns:a16="http://schemas.microsoft.com/office/drawing/2014/main" id="{159700AB-FC59-4286-94CD-2B95DE73CC2A}"/>
              </a:ext>
            </a:extLst>
          </p:cNvPr>
          <p:cNvSpPr>
            <a:spLocks noGrp="1" noChangeArrowheads="1"/>
          </p:cNvSpPr>
          <p:nvPr>
            <p:ph type="title"/>
          </p:nvPr>
        </p:nvSpPr>
        <p:spPr>
          <a:xfrm>
            <a:off x="685800" y="158937"/>
            <a:ext cx="8229600" cy="1143000"/>
          </a:xfrm>
        </p:spPr>
        <p:txBody>
          <a:bodyPr/>
          <a:lstStyle/>
          <a:p>
            <a:pPr eaLnBrk="1" hangingPunct="1"/>
            <a:r>
              <a:rPr lang="en-GB" altLang="en-US" dirty="0"/>
              <a:t>Mid-Term Break</a:t>
            </a:r>
          </a:p>
        </p:txBody>
      </p:sp>
      <p:sp>
        <p:nvSpPr>
          <p:cNvPr id="54275" name="Rectangle 3">
            <a:extLst>
              <a:ext uri="{FF2B5EF4-FFF2-40B4-BE49-F238E27FC236}">
                <a16:creationId xmlns="" xmlns:a16="http://schemas.microsoft.com/office/drawing/2014/main" id="{35E64BA2-B8BD-4A0B-B333-18498B9930B5}"/>
              </a:ext>
            </a:extLst>
          </p:cNvPr>
          <p:cNvSpPr>
            <a:spLocks noGrp="1" noChangeArrowheads="1"/>
          </p:cNvSpPr>
          <p:nvPr>
            <p:ph idx="1"/>
          </p:nvPr>
        </p:nvSpPr>
        <p:spPr>
          <a:xfrm>
            <a:off x="685800" y="990600"/>
            <a:ext cx="8077200" cy="5867400"/>
          </a:xfrm>
        </p:spPr>
        <p:txBody>
          <a:bodyPr/>
          <a:lstStyle/>
          <a:p>
            <a:pPr eaLnBrk="1" hangingPunct="1">
              <a:lnSpc>
                <a:spcPct val="80000"/>
              </a:lnSpc>
              <a:buFontTx/>
              <a:buNone/>
            </a:pPr>
            <a:r>
              <a:rPr lang="en-GB" altLang="en-US" sz="2300" dirty="0"/>
              <a:t>5.	What did the poet find strange about his father’s behaviour?</a:t>
            </a:r>
          </a:p>
          <a:p>
            <a:pPr eaLnBrk="1" hangingPunct="1">
              <a:lnSpc>
                <a:spcPct val="80000"/>
              </a:lnSpc>
              <a:buFontTx/>
              <a:buNone/>
            </a:pPr>
            <a:r>
              <a:rPr lang="en-US" altLang="en-US" sz="2300" dirty="0"/>
              <a:t>	</a:t>
            </a:r>
            <a:r>
              <a:rPr lang="en-US" altLang="en-US" sz="2300" i="1" dirty="0">
                <a:solidFill>
                  <a:srgbClr val="0000FF"/>
                </a:solidFill>
              </a:rPr>
              <a:t>His father is not his practical self, exhibiting emotion.  Usually he took ‘funerals in his stride’, suggesting that he was used to death.</a:t>
            </a:r>
          </a:p>
          <a:p>
            <a:pPr eaLnBrk="1" hangingPunct="1">
              <a:lnSpc>
                <a:spcPct val="80000"/>
              </a:lnSpc>
              <a:buFontTx/>
              <a:buNone/>
            </a:pPr>
            <a:endParaRPr lang="en-GB" altLang="en-US" sz="2300" dirty="0">
              <a:solidFill>
                <a:srgbClr val="0000FF"/>
              </a:solidFill>
            </a:endParaRPr>
          </a:p>
          <a:p>
            <a:pPr eaLnBrk="1" hangingPunct="1">
              <a:lnSpc>
                <a:spcPct val="80000"/>
              </a:lnSpc>
              <a:buFontTx/>
              <a:buNone/>
            </a:pPr>
            <a:r>
              <a:rPr lang="en-GB" altLang="en-US" sz="2300" dirty="0"/>
              <a:t>6.	Why is what “big Jim Evans” says an unfortunate pun?	</a:t>
            </a:r>
          </a:p>
          <a:p>
            <a:pPr eaLnBrk="1" hangingPunct="1">
              <a:lnSpc>
                <a:spcPct val="80000"/>
              </a:lnSpc>
              <a:buFontTx/>
              <a:buNone/>
            </a:pPr>
            <a:r>
              <a:rPr lang="en-US" altLang="en-US" sz="2300" dirty="0"/>
              <a:t>	</a:t>
            </a:r>
            <a:r>
              <a:rPr lang="en-US" altLang="en-US" sz="2300" i="1" dirty="0">
                <a:solidFill>
                  <a:srgbClr val="0000FF"/>
                </a:solidFill>
              </a:rPr>
              <a:t>As the child was killed literally by a hard blow, while the family are metaphorically hurt.</a:t>
            </a:r>
          </a:p>
          <a:p>
            <a:pPr eaLnBrk="1" hangingPunct="1">
              <a:lnSpc>
                <a:spcPct val="80000"/>
              </a:lnSpc>
              <a:buFontTx/>
              <a:buNone/>
            </a:pPr>
            <a:endParaRPr lang="en-GB" altLang="en-US" sz="2300" dirty="0">
              <a:solidFill>
                <a:srgbClr val="0000FF"/>
              </a:solidFill>
            </a:endParaRPr>
          </a:p>
          <a:p>
            <a:pPr eaLnBrk="1" hangingPunct="1">
              <a:lnSpc>
                <a:spcPct val="80000"/>
              </a:lnSpc>
              <a:buFontTx/>
              <a:buNone/>
            </a:pPr>
            <a:r>
              <a:rPr lang="en-GB" altLang="en-US" sz="2300" dirty="0"/>
              <a:t>7.  Why was the baby the lucky one that day?</a:t>
            </a:r>
          </a:p>
          <a:p>
            <a:pPr eaLnBrk="1" hangingPunct="1">
              <a:lnSpc>
                <a:spcPct val="80000"/>
              </a:lnSpc>
              <a:buFontTx/>
              <a:buNone/>
            </a:pPr>
            <a:r>
              <a:rPr lang="en-US" altLang="en-US" sz="2300" i="1" dirty="0"/>
              <a:t>	</a:t>
            </a:r>
            <a:r>
              <a:rPr lang="en-US" altLang="en-US" sz="2300" i="1" dirty="0">
                <a:solidFill>
                  <a:srgbClr val="0000FF"/>
                </a:solidFill>
              </a:rPr>
              <a:t>The child is an innocent, oblivious to the events and grief which surround it.</a:t>
            </a:r>
          </a:p>
          <a:p>
            <a:pPr eaLnBrk="1" hangingPunct="1">
              <a:lnSpc>
                <a:spcPct val="80000"/>
              </a:lnSpc>
              <a:buFontTx/>
              <a:buNone/>
            </a:pPr>
            <a:endParaRPr lang="en-GB" altLang="en-US" sz="2300" i="1" dirty="0">
              <a:solidFill>
                <a:srgbClr val="0000FF"/>
              </a:solidFill>
            </a:endParaRPr>
          </a:p>
          <a:p>
            <a:pPr eaLnBrk="1" hangingPunct="1">
              <a:lnSpc>
                <a:spcPct val="80000"/>
              </a:lnSpc>
              <a:buFontTx/>
              <a:buAutoNum type="arabicPeriod" startAt="8"/>
            </a:pPr>
            <a:r>
              <a:rPr lang="en-GB" altLang="en-US" sz="2300" dirty="0"/>
              <a:t>Why was the poet embarrassed by the old men shaking his hand?</a:t>
            </a:r>
          </a:p>
          <a:p>
            <a:pPr eaLnBrk="1" hangingPunct="1">
              <a:lnSpc>
                <a:spcPct val="80000"/>
              </a:lnSpc>
              <a:buFontTx/>
              <a:buNone/>
            </a:pPr>
            <a:r>
              <a:rPr lang="en-US" altLang="en-US" sz="2300" dirty="0"/>
              <a:t>	</a:t>
            </a:r>
            <a:r>
              <a:rPr lang="en-US" altLang="en-US" sz="2300" i="1" dirty="0">
                <a:solidFill>
                  <a:srgbClr val="0000FF"/>
                </a:solidFill>
              </a:rPr>
              <a:t>This is an adult means of communication, Heaney is (despite his persona) a child, unsure of how to react to such formality.</a:t>
            </a:r>
            <a:endParaRPr lang="en-GB" altLang="en-US" sz="2300" dirty="0">
              <a:solidFill>
                <a:srgbClr val="0000FF"/>
              </a:solidFill>
            </a:endParaRPr>
          </a:p>
          <a:p>
            <a:pPr eaLnBrk="1" hangingPunct="1">
              <a:lnSpc>
                <a:spcPct val="80000"/>
              </a:lnSpc>
            </a:pPr>
            <a:endParaRPr lang="en-GB" altLang="en-US" sz="2300" dirty="0">
              <a:solidFill>
                <a:srgbClr val="0000FF"/>
              </a:solidFill>
            </a:endParaRPr>
          </a:p>
        </p:txBody>
      </p:sp>
      <p:sp>
        <p:nvSpPr>
          <p:cNvPr id="34818" name="Footer Placeholder 4">
            <a:extLst>
              <a:ext uri="{FF2B5EF4-FFF2-40B4-BE49-F238E27FC236}">
                <a16:creationId xmlns="" xmlns:a16="http://schemas.microsoft.com/office/drawing/2014/main" id="{CCE5521F-49AA-4807-A66B-3DC6D1CFA51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anim calcmode="lin" valueType="num">
                                      <p:cBhvr additive="base">
                                        <p:cTn id="19" dur="5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5">
                                            <p:txEl>
                                              <p:pRg st="4" end="4"/>
                                            </p:txEl>
                                          </p:spTgt>
                                        </p:tgtEl>
                                        <p:attrNameLst>
                                          <p:attrName>style.visibility</p:attrName>
                                        </p:attrNameLst>
                                      </p:cBhvr>
                                      <p:to>
                                        <p:strVal val="visible"/>
                                      </p:to>
                                    </p:set>
                                    <p:anim calcmode="lin" valueType="num">
                                      <p:cBhvr additive="base">
                                        <p:cTn id="25"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275">
                                            <p:txEl>
                                              <p:pRg st="6" end="6"/>
                                            </p:txEl>
                                          </p:spTgt>
                                        </p:tgtEl>
                                        <p:attrNameLst>
                                          <p:attrName>style.visibility</p:attrName>
                                        </p:attrNameLst>
                                      </p:cBhvr>
                                      <p:to>
                                        <p:strVal val="visible"/>
                                      </p:to>
                                    </p:set>
                                    <p:anim calcmode="lin" valueType="num">
                                      <p:cBhvr additive="base">
                                        <p:cTn id="31" dur="5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275">
                                            <p:txEl>
                                              <p:pRg st="7" end="7"/>
                                            </p:txEl>
                                          </p:spTgt>
                                        </p:tgtEl>
                                        <p:attrNameLst>
                                          <p:attrName>style.visibility</p:attrName>
                                        </p:attrNameLst>
                                      </p:cBhvr>
                                      <p:to>
                                        <p:strVal val="visible"/>
                                      </p:to>
                                    </p:set>
                                    <p:anim calcmode="lin" valueType="num">
                                      <p:cBhvr additive="base">
                                        <p:cTn id="37" dur="5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4275">
                                            <p:txEl>
                                              <p:pRg st="9" end="9"/>
                                            </p:txEl>
                                          </p:spTgt>
                                        </p:tgtEl>
                                        <p:attrNameLst>
                                          <p:attrName>style.visibility</p:attrName>
                                        </p:attrNameLst>
                                      </p:cBhvr>
                                      <p:to>
                                        <p:strVal val="visible"/>
                                      </p:to>
                                    </p:set>
                                    <p:anim calcmode="lin" valueType="num">
                                      <p:cBhvr additive="base">
                                        <p:cTn id="43" dur="500" fill="hold"/>
                                        <p:tgtEl>
                                          <p:spTgt spid="5427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27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4275">
                                            <p:txEl>
                                              <p:pRg st="10" end="10"/>
                                            </p:txEl>
                                          </p:spTgt>
                                        </p:tgtEl>
                                        <p:attrNameLst>
                                          <p:attrName>style.visibility</p:attrName>
                                        </p:attrNameLst>
                                      </p:cBhvr>
                                      <p:to>
                                        <p:strVal val="visible"/>
                                      </p:to>
                                    </p:set>
                                    <p:anim calcmode="lin" valueType="num">
                                      <p:cBhvr additive="base">
                                        <p:cTn id="49" dur="500" fill="hold"/>
                                        <p:tgtEl>
                                          <p:spTgt spid="5427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2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2514600"/>
            <a:ext cx="7633742" cy="1492132"/>
          </a:xfrm>
        </p:spPr>
        <p:txBody>
          <a:bodyPr/>
          <a:lstStyle/>
          <a:p>
            <a:pPr algn="ctr" eaLnBrk="1" hangingPunct="1"/>
            <a:r>
              <a:rPr lang="en-US" altLang="en-US" dirty="0" smtClean="0"/>
              <a:t>Word choice</a:t>
            </a:r>
            <a:endParaRPr lang="en-GB" altLang="en-US" dirty="0"/>
          </a:p>
        </p:txBody>
      </p:sp>
    </p:spTree>
    <p:extLst>
      <p:ext uri="{BB962C8B-B14F-4D97-AF65-F5344CB8AC3E}">
        <p14:creationId xmlns:p14="http://schemas.microsoft.com/office/powerpoint/2010/main" val="13231192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 xmlns:a16="http://schemas.microsoft.com/office/drawing/2014/main" id="{87A139F6-81D4-41A3-9DF7-61BEDEB8B230}"/>
              </a:ext>
            </a:extLst>
          </p:cNvPr>
          <p:cNvSpPr>
            <a:spLocks noGrp="1" noChangeArrowheads="1"/>
          </p:cNvSpPr>
          <p:nvPr>
            <p:ph type="title"/>
          </p:nvPr>
        </p:nvSpPr>
        <p:spPr>
          <a:xfrm>
            <a:off x="762000" y="228600"/>
            <a:ext cx="8229600" cy="1143000"/>
          </a:xfrm>
        </p:spPr>
        <p:txBody>
          <a:bodyPr/>
          <a:lstStyle/>
          <a:p>
            <a:pPr eaLnBrk="1" hangingPunct="1"/>
            <a:r>
              <a:rPr lang="en-GB" altLang="en-US" dirty="0"/>
              <a:t>Mid-Term Break</a:t>
            </a:r>
          </a:p>
        </p:txBody>
      </p:sp>
      <p:sp>
        <p:nvSpPr>
          <p:cNvPr id="55299" name="Rectangle 3">
            <a:extLst>
              <a:ext uri="{FF2B5EF4-FFF2-40B4-BE49-F238E27FC236}">
                <a16:creationId xmlns="" xmlns:a16="http://schemas.microsoft.com/office/drawing/2014/main" id="{B65FE506-5BD8-4C67-9B43-8A54F96240EF}"/>
              </a:ext>
            </a:extLst>
          </p:cNvPr>
          <p:cNvSpPr>
            <a:spLocks noGrp="1" noChangeArrowheads="1"/>
          </p:cNvSpPr>
          <p:nvPr>
            <p:ph idx="1"/>
          </p:nvPr>
        </p:nvSpPr>
        <p:spPr>
          <a:xfrm>
            <a:off x="838200" y="1219200"/>
            <a:ext cx="7620000" cy="5867400"/>
          </a:xfrm>
        </p:spPr>
        <p:txBody>
          <a:bodyPr/>
          <a:lstStyle/>
          <a:p>
            <a:pPr marL="609600" indent="-609600" eaLnBrk="1" hangingPunct="1">
              <a:lnSpc>
                <a:spcPct val="80000"/>
              </a:lnSpc>
              <a:buFontTx/>
              <a:buAutoNum type="arabicPeriod" startAt="9"/>
            </a:pPr>
            <a:r>
              <a:rPr lang="en-GB" altLang="en-US" sz="1900" dirty="0"/>
              <a:t>What was surprising about his mother’s behaviour?</a:t>
            </a:r>
          </a:p>
          <a:p>
            <a:pPr marL="609600" indent="-609600" eaLnBrk="1" hangingPunct="1">
              <a:lnSpc>
                <a:spcPct val="80000"/>
              </a:lnSpc>
              <a:buFontTx/>
              <a:buNone/>
            </a:pPr>
            <a:r>
              <a:rPr lang="en-US" altLang="en-US" sz="1900" dirty="0"/>
              <a:t>	</a:t>
            </a:r>
            <a:endParaRPr lang="en-US" altLang="en-US" sz="1900" i="1" dirty="0">
              <a:solidFill>
                <a:srgbClr val="0000FF"/>
              </a:solidFill>
            </a:endParaRPr>
          </a:p>
          <a:p>
            <a:pPr marL="609600" indent="-609600" eaLnBrk="1" hangingPunct="1">
              <a:lnSpc>
                <a:spcPct val="80000"/>
              </a:lnSpc>
              <a:buFontTx/>
              <a:buNone/>
            </a:pPr>
            <a:endParaRPr lang="en-GB" altLang="en-US" sz="1900" dirty="0"/>
          </a:p>
          <a:p>
            <a:pPr marL="609600" indent="-609600" eaLnBrk="1" hangingPunct="1">
              <a:lnSpc>
                <a:spcPct val="80000"/>
              </a:lnSpc>
              <a:buFontTx/>
              <a:buAutoNum type="arabicPeriod" startAt="10"/>
            </a:pPr>
            <a:r>
              <a:rPr lang="en-GB" altLang="en-US" sz="1900" dirty="0"/>
              <a:t>Contrast the reactions of both parents. With whom, do you think, is the mother angry?</a:t>
            </a:r>
          </a:p>
          <a:p>
            <a:pPr marL="609600" indent="-609600" eaLnBrk="1" hangingPunct="1">
              <a:lnSpc>
                <a:spcPct val="80000"/>
              </a:lnSpc>
              <a:buFontTx/>
              <a:buNone/>
            </a:pPr>
            <a:r>
              <a:rPr lang="en-US" altLang="en-US" sz="1900" i="1" dirty="0"/>
              <a:t>	</a:t>
            </a:r>
            <a:endParaRPr lang="en-US" altLang="en-US" sz="1900" i="1" dirty="0">
              <a:solidFill>
                <a:srgbClr val="0000FF"/>
              </a:solidFill>
            </a:endParaRPr>
          </a:p>
          <a:p>
            <a:pPr marL="609600" indent="-609600" eaLnBrk="1" hangingPunct="1">
              <a:lnSpc>
                <a:spcPct val="80000"/>
              </a:lnSpc>
              <a:buFontTx/>
              <a:buNone/>
            </a:pPr>
            <a:endParaRPr lang="en-GB" altLang="en-US" sz="1900" dirty="0">
              <a:solidFill>
                <a:srgbClr val="0000FF"/>
              </a:solidFill>
            </a:endParaRPr>
          </a:p>
          <a:p>
            <a:pPr marL="609600" indent="-609600" eaLnBrk="1" hangingPunct="1">
              <a:lnSpc>
                <a:spcPct val="80000"/>
              </a:lnSpc>
              <a:buFontTx/>
              <a:buAutoNum type="arabicPeriod" startAt="11"/>
            </a:pPr>
            <a:r>
              <a:rPr lang="en-GB" altLang="en-US" sz="1900" dirty="0"/>
              <a:t>What is unusual about the poet’s use of the phrase “the corpse”? Answer fully.</a:t>
            </a:r>
          </a:p>
          <a:p>
            <a:pPr marL="609600" indent="-609600" eaLnBrk="1" hangingPunct="1">
              <a:lnSpc>
                <a:spcPct val="80000"/>
              </a:lnSpc>
              <a:buFontTx/>
              <a:buNone/>
            </a:pPr>
            <a:r>
              <a:rPr lang="en-US" altLang="en-US" sz="1900" dirty="0">
                <a:solidFill>
                  <a:srgbClr val="0000FF"/>
                </a:solidFill>
              </a:rPr>
              <a:t>	</a:t>
            </a:r>
            <a:endParaRPr lang="en-US" altLang="en-US" sz="1900" i="1" dirty="0">
              <a:solidFill>
                <a:srgbClr val="0000FF"/>
              </a:solidFill>
            </a:endParaRPr>
          </a:p>
          <a:p>
            <a:pPr marL="609600" indent="-609600" eaLnBrk="1" hangingPunct="1">
              <a:lnSpc>
                <a:spcPct val="80000"/>
              </a:lnSpc>
              <a:buFontTx/>
              <a:buNone/>
            </a:pPr>
            <a:endParaRPr lang="en-GB" altLang="en-US" sz="1900" i="1" dirty="0">
              <a:solidFill>
                <a:srgbClr val="0000FF"/>
              </a:solidFill>
            </a:endParaRPr>
          </a:p>
          <a:p>
            <a:pPr marL="609600" indent="-609600" eaLnBrk="1" hangingPunct="1">
              <a:lnSpc>
                <a:spcPct val="80000"/>
              </a:lnSpc>
              <a:buFontTx/>
              <a:buAutoNum type="arabicPeriod" startAt="12"/>
            </a:pPr>
            <a:r>
              <a:rPr lang="en-GB" altLang="en-US" sz="1900" dirty="0"/>
              <a:t>How does this contrast with the language describing when he is alone with his brother’s body?</a:t>
            </a:r>
          </a:p>
          <a:p>
            <a:pPr marL="609600" indent="-609600" eaLnBrk="1" hangingPunct="1">
              <a:lnSpc>
                <a:spcPct val="80000"/>
              </a:lnSpc>
              <a:buFontTx/>
              <a:buNone/>
            </a:pPr>
            <a:r>
              <a:rPr lang="en-US" altLang="en-US" sz="1900" dirty="0"/>
              <a:t>	</a:t>
            </a:r>
          </a:p>
          <a:p>
            <a:pPr marL="609600" indent="-609600" eaLnBrk="1" hangingPunct="1">
              <a:lnSpc>
                <a:spcPct val="80000"/>
              </a:lnSpc>
              <a:buFontTx/>
              <a:buNone/>
            </a:pPr>
            <a:endParaRPr lang="en-GB" altLang="en-US" sz="1900" dirty="0">
              <a:solidFill>
                <a:srgbClr val="0000FF"/>
              </a:solidFill>
            </a:endParaRPr>
          </a:p>
          <a:p>
            <a:pPr marL="609600" indent="-609600" eaLnBrk="1" hangingPunct="1">
              <a:lnSpc>
                <a:spcPct val="80000"/>
              </a:lnSpc>
            </a:pPr>
            <a:endParaRPr lang="en-GB" altLang="en-US" sz="1900" dirty="0"/>
          </a:p>
        </p:txBody>
      </p:sp>
      <p:sp>
        <p:nvSpPr>
          <p:cNvPr id="35842" name="Footer Placeholder 4">
            <a:extLst>
              <a:ext uri="{FF2B5EF4-FFF2-40B4-BE49-F238E27FC236}">
                <a16:creationId xmlns="" xmlns:a16="http://schemas.microsoft.com/office/drawing/2014/main" id="{5F81D7CC-E21D-4049-9218-381DF57A667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5299">
                                            <p:txEl>
                                              <p:pRg st="4" end="4"/>
                                            </p:txEl>
                                          </p:spTgt>
                                        </p:tgtEl>
                                        <p:attrNameLst>
                                          <p:attrName>style.visibility</p:attrName>
                                        </p:attrNameLst>
                                      </p:cBhvr>
                                      <p:to>
                                        <p:strVal val="visible"/>
                                      </p:to>
                                    </p:set>
                                    <p:anim calcmode="lin" valueType="num">
                                      <p:cBhvr additive="base">
                                        <p:cTn id="25"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anim calcmode="lin" valueType="num">
                                      <p:cBhvr additive="base">
                                        <p:cTn id="31" dur="5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5299">
                                            <p:txEl>
                                              <p:pRg st="7" end="7"/>
                                            </p:txEl>
                                          </p:spTgt>
                                        </p:tgtEl>
                                        <p:attrNameLst>
                                          <p:attrName>style.visibility</p:attrName>
                                        </p:attrNameLst>
                                      </p:cBhvr>
                                      <p:to>
                                        <p:strVal val="visible"/>
                                      </p:to>
                                    </p:set>
                                    <p:anim calcmode="lin" valueType="num">
                                      <p:cBhvr additive="base">
                                        <p:cTn id="37" dur="500" fill="hold"/>
                                        <p:tgtEl>
                                          <p:spTgt spid="5529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5299">
                                            <p:txEl>
                                              <p:pRg st="9" end="9"/>
                                            </p:txEl>
                                          </p:spTgt>
                                        </p:tgtEl>
                                        <p:attrNameLst>
                                          <p:attrName>style.visibility</p:attrName>
                                        </p:attrNameLst>
                                      </p:cBhvr>
                                      <p:to>
                                        <p:strVal val="visible"/>
                                      </p:to>
                                    </p:set>
                                    <p:anim calcmode="lin" valueType="num">
                                      <p:cBhvr additive="base">
                                        <p:cTn id="43" dur="500" fill="hold"/>
                                        <p:tgtEl>
                                          <p:spTgt spid="5529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5299">
                                            <p:txEl>
                                              <p:pRg st="10" end="10"/>
                                            </p:txEl>
                                          </p:spTgt>
                                        </p:tgtEl>
                                        <p:attrNameLst>
                                          <p:attrName>style.visibility</p:attrName>
                                        </p:attrNameLst>
                                      </p:cBhvr>
                                      <p:to>
                                        <p:strVal val="visible"/>
                                      </p:to>
                                    </p:set>
                                    <p:anim calcmode="lin" valueType="num">
                                      <p:cBhvr additive="base">
                                        <p:cTn id="49" dur="500" fill="hold"/>
                                        <p:tgtEl>
                                          <p:spTgt spid="55299">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 xmlns:a16="http://schemas.microsoft.com/office/drawing/2014/main" id="{AAB9795A-BE47-4831-89E4-349787A055F7}"/>
              </a:ext>
            </a:extLst>
          </p:cNvPr>
          <p:cNvSpPr>
            <a:spLocks noGrp="1" noChangeArrowheads="1"/>
          </p:cNvSpPr>
          <p:nvPr>
            <p:ph type="title"/>
          </p:nvPr>
        </p:nvSpPr>
        <p:spPr>
          <a:xfrm>
            <a:off x="730624" y="141007"/>
            <a:ext cx="8229600" cy="1143000"/>
          </a:xfrm>
        </p:spPr>
        <p:txBody>
          <a:bodyPr/>
          <a:lstStyle/>
          <a:p>
            <a:pPr eaLnBrk="1" hangingPunct="1"/>
            <a:r>
              <a:rPr lang="en-GB" altLang="en-US" dirty="0"/>
              <a:t>Mid-Term Break</a:t>
            </a:r>
          </a:p>
        </p:txBody>
      </p:sp>
      <p:sp>
        <p:nvSpPr>
          <p:cNvPr id="55299" name="Rectangle 3">
            <a:extLst>
              <a:ext uri="{FF2B5EF4-FFF2-40B4-BE49-F238E27FC236}">
                <a16:creationId xmlns="" xmlns:a16="http://schemas.microsoft.com/office/drawing/2014/main" id="{F2B1AE35-366E-4816-B76A-A97FE030DBEB}"/>
              </a:ext>
            </a:extLst>
          </p:cNvPr>
          <p:cNvSpPr>
            <a:spLocks noGrp="1" noChangeArrowheads="1"/>
          </p:cNvSpPr>
          <p:nvPr>
            <p:ph idx="1"/>
          </p:nvPr>
        </p:nvSpPr>
        <p:spPr>
          <a:xfrm>
            <a:off x="762000" y="990600"/>
            <a:ext cx="7620000" cy="5867400"/>
          </a:xfrm>
        </p:spPr>
        <p:txBody>
          <a:bodyPr>
            <a:normAutofit/>
          </a:bodyPr>
          <a:lstStyle/>
          <a:p>
            <a:pPr marL="609600" indent="-609600" eaLnBrk="1" hangingPunct="1">
              <a:lnSpc>
                <a:spcPct val="80000"/>
              </a:lnSpc>
              <a:buFontTx/>
              <a:buAutoNum type="arabicPeriod" startAt="9"/>
            </a:pPr>
            <a:r>
              <a:rPr lang="en-GB" altLang="en-US" sz="1900" dirty="0"/>
              <a:t>What was surprising about his mother’s behaviour?</a:t>
            </a:r>
          </a:p>
          <a:p>
            <a:pPr marL="609600" indent="-609600" eaLnBrk="1" hangingPunct="1">
              <a:lnSpc>
                <a:spcPct val="80000"/>
              </a:lnSpc>
              <a:buFontTx/>
              <a:buNone/>
            </a:pPr>
            <a:r>
              <a:rPr lang="en-US" altLang="en-US" sz="1900" dirty="0"/>
              <a:t>	</a:t>
            </a:r>
            <a:r>
              <a:rPr lang="en-US" altLang="en-US" sz="1900" i="1" dirty="0">
                <a:solidFill>
                  <a:srgbClr val="0000FF"/>
                </a:solidFill>
              </a:rPr>
              <a:t>His mother has cried all her tears and her grief now manifests itself through anger.</a:t>
            </a:r>
          </a:p>
          <a:p>
            <a:pPr marL="609600" indent="-609600" eaLnBrk="1" hangingPunct="1">
              <a:lnSpc>
                <a:spcPct val="80000"/>
              </a:lnSpc>
              <a:buFontTx/>
              <a:buNone/>
            </a:pPr>
            <a:endParaRPr lang="en-GB" altLang="en-US" sz="1900" dirty="0"/>
          </a:p>
          <a:p>
            <a:pPr marL="609600" indent="-609600" eaLnBrk="1" hangingPunct="1">
              <a:lnSpc>
                <a:spcPct val="80000"/>
              </a:lnSpc>
              <a:buFontTx/>
              <a:buAutoNum type="arabicPeriod" startAt="10"/>
            </a:pPr>
            <a:r>
              <a:rPr lang="en-GB" altLang="en-US" sz="1900" dirty="0"/>
              <a:t>With whom, do you think, is the mother angry?</a:t>
            </a:r>
          </a:p>
          <a:p>
            <a:pPr marL="609600" indent="-609600" eaLnBrk="1" hangingPunct="1">
              <a:lnSpc>
                <a:spcPct val="80000"/>
              </a:lnSpc>
              <a:buFontTx/>
              <a:buNone/>
            </a:pPr>
            <a:r>
              <a:rPr lang="en-US" altLang="en-US" sz="1900" i="1" dirty="0"/>
              <a:t>	</a:t>
            </a:r>
            <a:r>
              <a:rPr lang="en-US" altLang="en-US" sz="1900" i="1" dirty="0">
                <a:solidFill>
                  <a:srgbClr val="0000FF"/>
                </a:solidFill>
              </a:rPr>
              <a:t>The mother could be angry with any number of people – the driver, her husband (protector), God, her deceased child.</a:t>
            </a:r>
          </a:p>
          <a:p>
            <a:pPr marL="609600" indent="-609600" eaLnBrk="1" hangingPunct="1">
              <a:lnSpc>
                <a:spcPct val="80000"/>
              </a:lnSpc>
              <a:buFontTx/>
              <a:buNone/>
            </a:pPr>
            <a:endParaRPr lang="en-GB" altLang="en-US" sz="1900" dirty="0">
              <a:solidFill>
                <a:srgbClr val="0000FF"/>
              </a:solidFill>
            </a:endParaRPr>
          </a:p>
          <a:p>
            <a:pPr marL="609600" indent="-609600" eaLnBrk="1" hangingPunct="1">
              <a:lnSpc>
                <a:spcPct val="80000"/>
              </a:lnSpc>
              <a:buFontTx/>
              <a:buAutoNum type="arabicPeriod" startAt="11"/>
            </a:pPr>
            <a:r>
              <a:rPr lang="en-GB" altLang="en-US" sz="1900" dirty="0"/>
              <a:t>What is unusual about the poet’s use of the phrase “the corpse”? Answer fully.</a:t>
            </a:r>
          </a:p>
          <a:p>
            <a:pPr marL="609600" indent="-609600" eaLnBrk="1" hangingPunct="1">
              <a:lnSpc>
                <a:spcPct val="80000"/>
              </a:lnSpc>
              <a:buFontTx/>
              <a:buNone/>
            </a:pPr>
            <a:r>
              <a:rPr lang="en-US" altLang="en-US" sz="1900" dirty="0">
                <a:solidFill>
                  <a:srgbClr val="0000FF"/>
                </a:solidFill>
              </a:rPr>
              <a:t>	</a:t>
            </a:r>
            <a:r>
              <a:rPr lang="en-US" altLang="en-US" sz="1900" i="1" dirty="0">
                <a:solidFill>
                  <a:srgbClr val="0000FF"/>
                </a:solidFill>
              </a:rPr>
              <a:t>The word ‘corpse’ suggests that Heaney seems detached.  He does not see this body as being that of his younger brother, rather he has </a:t>
            </a:r>
            <a:r>
              <a:rPr lang="en-US" altLang="en-US" sz="1900" i="1" dirty="0" err="1">
                <a:solidFill>
                  <a:srgbClr val="0000FF"/>
                </a:solidFill>
              </a:rPr>
              <a:t>dehumanised</a:t>
            </a:r>
            <a:r>
              <a:rPr lang="en-US" altLang="en-US" sz="1900" i="1" dirty="0">
                <a:solidFill>
                  <a:srgbClr val="0000FF"/>
                </a:solidFill>
              </a:rPr>
              <a:t> the body in an attempt to cope with his grief.</a:t>
            </a:r>
          </a:p>
          <a:p>
            <a:pPr marL="609600" indent="-609600" eaLnBrk="1" hangingPunct="1">
              <a:lnSpc>
                <a:spcPct val="80000"/>
              </a:lnSpc>
              <a:buFontTx/>
              <a:buNone/>
            </a:pPr>
            <a:endParaRPr lang="en-GB" altLang="en-US" sz="1900" i="1" dirty="0">
              <a:solidFill>
                <a:srgbClr val="0000FF"/>
              </a:solidFill>
            </a:endParaRPr>
          </a:p>
          <a:p>
            <a:pPr marL="609600" indent="-609600" eaLnBrk="1" hangingPunct="1">
              <a:lnSpc>
                <a:spcPct val="80000"/>
              </a:lnSpc>
              <a:buFontTx/>
              <a:buAutoNum type="arabicPeriod" startAt="12"/>
            </a:pPr>
            <a:r>
              <a:rPr lang="en-GB" altLang="en-US" sz="1900" dirty="0"/>
              <a:t>How does this contrast with the language describing when he is alone with his brother’s body?</a:t>
            </a:r>
          </a:p>
          <a:p>
            <a:pPr marL="609600" indent="-609600" eaLnBrk="1" hangingPunct="1">
              <a:lnSpc>
                <a:spcPct val="80000"/>
              </a:lnSpc>
              <a:buFontTx/>
              <a:buNone/>
            </a:pPr>
            <a:r>
              <a:rPr lang="en-US" altLang="en-US" sz="1900" dirty="0"/>
              <a:t>	</a:t>
            </a:r>
            <a:r>
              <a:rPr lang="en-US" altLang="en-US" sz="1900" i="1" dirty="0">
                <a:solidFill>
                  <a:srgbClr val="0000FF"/>
                </a:solidFill>
              </a:rPr>
              <a:t>When he is alone with the body (and, indeed, with his grief) Heaney </a:t>
            </a:r>
            <a:r>
              <a:rPr lang="en-US" altLang="en-US" sz="1900" i="1" dirty="0" err="1">
                <a:solidFill>
                  <a:srgbClr val="0000FF"/>
                </a:solidFill>
              </a:rPr>
              <a:t>recognises</a:t>
            </a:r>
            <a:r>
              <a:rPr lang="en-US" altLang="en-US" sz="1900" i="1" dirty="0">
                <a:solidFill>
                  <a:srgbClr val="0000FF"/>
                </a:solidFill>
              </a:rPr>
              <a:t> it to be his brother. He calls the body ‘him’, admitting his emotional attachment.</a:t>
            </a:r>
            <a:endParaRPr lang="en-GB" altLang="en-US" sz="1900" dirty="0">
              <a:solidFill>
                <a:srgbClr val="0000FF"/>
              </a:solidFill>
            </a:endParaRPr>
          </a:p>
          <a:p>
            <a:pPr marL="609600" indent="-609600" eaLnBrk="1" hangingPunct="1">
              <a:lnSpc>
                <a:spcPct val="80000"/>
              </a:lnSpc>
            </a:pPr>
            <a:endParaRPr lang="en-GB" altLang="en-US" sz="1900" dirty="0"/>
          </a:p>
        </p:txBody>
      </p:sp>
      <p:sp>
        <p:nvSpPr>
          <p:cNvPr id="36866" name="Footer Placeholder 4">
            <a:extLst>
              <a:ext uri="{FF2B5EF4-FFF2-40B4-BE49-F238E27FC236}">
                <a16:creationId xmlns="" xmlns:a16="http://schemas.microsoft.com/office/drawing/2014/main" id="{59280BB7-A0BF-47F8-A1CA-ADDEE4DCDB6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5299">
                                            <p:txEl>
                                              <p:pRg st="4" end="4"/>
                                            </p:txEl>
                                          </p:spTgt>
                                        </p:tgtEl>
                                        <p:attrNameLst>
                                          <p:attrName>style.visibility</p:attrName>
                                        </p:attrNameLst>
                                      </p:cBhvr>
                                      <p:to>
                                        <p:strVal val="visible"/>
                                      </p:to>
                                    </p:set>
                                    <p:anim calcmode="lin" valueType="num">
                                      <p:cBhvr additive="base">
                                        <p:cTn id="25"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anim calcmode="lin" valueType="num">
                                      <p:cBhvr additive="base">
                                        <p:cTn id="31" dur="5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5299">
                                            <p:txEl>
                                              <p:pRg st="7" end="7"/>
                                            </p:txEl>
                                          </p:spTgt>
                                        </p:tgtEl>
                                        <p:attrNameLst>
                                          <p:attrName>style.visibility</p:attrName>
                                        </p:attrNameLst>
                                      </p:cBhvr>
                                      <p:to>
                                        <p:strVal val="visible"/>
                                      </p:to>
                                    </p:set>
                                    <p:anim calcmode="lin" valueType="num">
                                      <p:cBhvr additive="base">
                                        <p:cTn id="37" dur="500" fill="hold"/>
                                        <p:tgtEl>
                                          <p:spTgt spid="5529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5299">
                                            <p:txEl>
                                              <p:pRg st="9" end="9"/>
                                            </p:txEl>
                                          </p:spTgt>
                                        </p:tgtEl>
                                        <p:attrNameLst>
                                          <p:attrName>style.visibility</p:attrName>
                                        </p:attrNameLst>
                                      </p:cBhvr>
                                      <p:to>
                                        <p:strVal val="visible"/>
                                      </p:to>
                                    </p:set>
                                    <p:anim calcmode="lin" valueType="num">
                                      <p:cBhvr additive="base">
                                        <p:cTn id="43" dur="500" fill="hold"/>
                                        <p:tgtEl>
                                          <p:spTgt spid="5529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5299">
                                            <p:txEl>
                                              <p:pRg st="10" end="10"/>
                                            </p:txEl>
                                          </p:spTgt>
                                        </p:tgtEl>
                                        <p:attrNameLst>
                                          <p:attrName>style.visibility</p:attrName>
                                        </p:attrNameLst>
                                      </p:cBhvr>
                                      <p:to>
                                        <p:strVal val="visible"/>
                                      </p:to>
                                    </p:set>
                                    <p:anim calcmode="lin" valueType="num">
                                      <p:cBhvr additive="base">
                                        <p:cTn id="49" dur="500" fill="hold"/>
                                        <p:tgtEl>
                                          <p:spTgt spid="55299">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 xmlns:a16="http://schemas.microsoft.com/office/drawing/2014/main" id="{9DC81B6F-C0ED-42C2-950D-C0F3A1797605}"/>
              </a:ext>
            </a:extLst>
          </p:cNvPr>
          <p:cNvSpPr>
            <a:spLocks noGrp="1" noChangeArrowheads="1"/>
          </p:cNvSpPr>
          <p:nvPr>
            <p:ph type="title"/>
          </p:nvPr>
        </p:nvSpPr>
        <p:spPr>
          <a:xfrm>
            <a:off x="782171" y="132043"/>
            <a:ext cx="8229600" cy="1143000"/>
          </a:xfrm>
        </p:spPr>
        <p:txBody>
          <a:bodyPr/>
          <a:lstStyle/>
          <a:p>
            <a:pPr eaLnBrk="1" hangingPunct="1"/>
            <a:r>
              <a:rPr lang="en-GB" altLang="en-US" dirty="0"/>
              <a:t>Mid-Term Break</a:t>
            </a:r>
          </a:p>
        </p:txBody>
      </p:sp>
      <p:sp>
        <p:nvSpPr>
          <p:cNvPr id="18435" name="Rectangle 3">
            <a:extLst>
              <a:ext uri="{FF2B5EF4-FFF2-40B4-BE49-F238E27FC236}">
                <a16:creationId xmlns="" xmlns:a16="http://schemas.microsoft.com/office/drawing/2014/main" id="{C8F223E9-BFCA-41C1-AE60-F0AD2BFF769A}"/>
              </a:ext>
            </a:extLst>
          </p:cNvPr>
          <p:cNvSpPr>
            <a:spLocks noGrp="1" noChangeArrowheads="1"/>
          </p:cNvSpPr>
          <p:nvPr>
            <p:ph idx="1"/>
          </p:nvPr>
        </p:nvSpPr>
        <p:spPr>
          <a:xfrm>
            <a:off x="800100" y="1219200"/>
            <a:ext cx="7543800" cy="5943600"/>
          </a:xfrm>
        </p:spPr>
        <p:txBody>
          <a:bodyPr/>
          <a:lstStyle/>
          <a:p>
            <a:pPr marL="609600" indent="-609600" eaLnBrk="1" hangingPunct="1">
              <a:lnSpc>
                <a:spcPct val="80000"/>
              </a:lnSpc>
              <a:buFontTx/>
              <a:buAutoNum type="arabicPeriod" startAt="13"/>
            </a:pPr>
            <a:r>
              <a:rPr lang="en-GB" altLang="en-US" sz="2200" dirty="0"/>
              <a:t>How does the atmosphere change when Heaney is alone with his brother’s body?</a:t>
            </a:r>
          </a:p>
          <a:p>
            <a:pPr marL="0" indent="0">
              <a:lnSpc>
                <a:spcPct val="80000"/>
              </a:lnSpc>
              <a:buNone/>
            </a:pPr>
            <a:endParaRPr lang="en-GB" altLang="en-US" sz="2200" dirty="0"/>
          </a:p>
          <a:p>
            <a:pPr marL="0" indent="0">
              <a:lnSpc>
                <a:spcPct val="80000"/>
              </a:lnSpc>
              <a:buNone/>
            </a:pPr>
            <a:endParaRPr lang="en-GB" altLang="en-US" sz="2200" dirty="0"/>
          </a:p>
          <a:p>
            <a:pPr marL="0" indent="0">
              <a:lnSpc>
                <a:spcPct val="80000"/>
              </a:lnSpc>
              <a:buNone/>
            </a:pPr>
            <a:r>
              <a:rPr lang="en-GB" altLang="en-US" sz="2200" dirty="0" smtClean="0"/>
              <a:t>14.    </a:t>
            </a:r>
            <a:r>
              <a:rPr lang="en-GB" altLang="en-US" sz="2200" dirty="0"/>
              <a:t>What do you think of the last line of the poem?</a:t>
            </a:r>
          </a:p>
          <a:p>
            <a:pPr marL="609600" indent="-609600">
              <a:lnSpc>
                <a:spcPct val="80000"/>
              </a:lnSpc>
              <a:buNone/>
            </a:pPr>
            <a:r>
              <a:rPr lang="en-US" altLang="en-US" sz="2200" dirty="0"/>
              <a:t>		</a:t>
            </a:r>
            <a:endParaRPr lang="en-GB" altLang="en-US" sz="2200" i="1" dirty="0">
              <a:solidFill>
                <a:srgbClr val="0000FF"/>
              </a:solidFill>
            </a:endParaRPr>
          </a:p>
          <a:p>
            <a:pPr marL="609600" indent="-609600" eaLnBrk="1" hangingPunct="1">
              <a:lnSpc>
                <a:spcPct val="80000"/>
              </a:lnSpc>
              <a:buFontTx/>
              <a:buNone/>
            </a:pPr>
            <a:endParaRPr lang="en-GB" altLang="en-US" sz="2200" i="1" dirty="0"/>
          </a:p>
        </p:txBody>
      </p:sp>
      <p:sp>
        <p:nvSpPr>
          <p:cNvPr id="37890" name="Footer Placeholder 4">
            <a:extLst>
              <a:ext uri="{FF2B5EF4-FFF2-40B4-BE49-F238E27FC236}">
                <a16:creationId xmlns="" xmlns:a16="http://schemas.microsoft.com/office/drawing/2014/main" id="{BF550CA0-40D2-4A41-8FE7-D379F323C76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Rectangle 4">
            <a:extLst>
              <a:ext uri="{FF2B5EF4-FFF2-40B4-BE49-F238E27FC236}">
                <a16:creationId xmlns="" xmlns:a16="http://schemas.microsoft.com/office/drawing/2014/main" id="{CCBA251D-8115-4FBD-B156-535C92291798}"/>
              </a:ext>
            </a:extLst>
          </p:cNvPr>
          <p:cNvSpPr>
            <a:spLocks noGrp="1" noChangeArrowheads="1"/>
          </p:cNvSpPr>
          <p:nvPr>
            <p:ph type="title"/>
          </p:nvPr>
        </p:nvSpPr>
        <p:spPr/>
        <p:txBody>
          <a:bodyPr>
            <a:normAutofit/>
          </a:bodyPr>
          <a:lstStyle/>
          <a:p>
            <a:pPr eaLnBrk="1" hangingPunct="1"/>
            <a:r>
              <a:rPr lang="en-GB" altLang="en-US" sz="4000"/>
              <a:t>How does the young Heaney feel?</a:t>
            </a:r>
          </a:p>
        </p:txBody>
      </p:sp>
      <p:grpSp>
        <p:nvGrpSpPr>
          <p:cNvPr id="2" name="Diagram 7">
            <a:extLst>
              <a:ext uri="{FF2B5EF4-FFF2-40B4-BE49-F238E27FC236}">
                <a16:creationId xmlns="" xmlns:a16="http://schemas.microsoft.com/office/drawing/2014/main" id="{CCBFD64A-78CE-40E4-862A-01268649A0DF}"/>
              </a:ext>
            </a:extLst>
          </p:cNvPr>
          <p:cNvGrpSpPr>
            <a:grpSpLocks noChangeAspect="1"/>
          </p:cNvGrpSpPr>
          <p:nvPr/>
        </p:nvGrpSpPr>
        <p:grpSpPr bwMode="auto">
          <a:xfrm>
            <a:off x="457200" y="1614488"/>
            <a:ext cx="8229600" cy="4495800"/>
            <a:chOff x="288" y="1017"/>
            <a:chExt cx="5184" cy="2832"/>
          </a:xfrm>
        </p:grpSpPr>
        <p:sp>
          <p:nvSpPr>
            <p:cNvPr id="3" name="_s1028">
              <a:extLst>
                <a:ext uri="{FF2B5EF4-FFF2-40B4-BE49-F238E27FC236}">
                  <a16:creationId xmlns="" xmlns:a16="http://schemas.microsoft.com/office/drawing/2014/main" id="{150924B4-D047-4494-ACCD-D8A6023B22AB}"/>
                </a:ext>
              </a:extLst>
            </p:cNvPr>
            <p:cNvSpPr>
              <a:spLocks noChangeShapeType="1"/>
            </p:cNvSpPr>
            <p:nvPr/>
          </p:nvSpPr>
          <p:spPr bwMode="auto">
            <a:xfrm flipH="1" flipV="1">
              <a:off x="2241" y="2224"/>
              <a:ext cx="320"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GB"/>
            </a:p>
          </p:txBody>
        </p:sp>
        <p:sp>
          <p:nvSpPr>
            <p:cNvPr id="4" name="_s1029">
              <a:extLst>
                <a:ext uri="{FF2B5EF4-FFF2-40B4-BE49-F238E27FC236}">
                  <a16:creationId xmlns="" xmlns:a16="http://schemas.microsoft.com/office/drawing/2014/main" id="{B31D7D2B-4EC3-4AFE-8480-5D55789171D7}"/>
                </a:ext>
              </a:extLst>
            </p:cNvPr>
            <p:cNvSpPr>
              <a:spLocks noChangeArrowheads="1"/>
            </p:cNvSpPr>
            <p:nvPr/>
          </p:nvSpPr>
          <p:spPr bwMode="auto">
            <a:xfrm>
              <a:off x="1585" y="1785"/>
              <a:ext cx="672" cy="672"/>
            </a:xfrm>
            <a:prstGeom prst="ellipse">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5" name="_s1030">
              <a:extLst>
                <a:ext uri="{FF2B5EF4-FFF2-40B4-BE49-F238E27FC236}">
                  <a16:creationId xmlns="" xmlns:a16="http://schemas.microsoft.com/office/drawing/2014/main" id="{1B5DFE8A-6A79-42A6-B1E7-8C5B913502B4}"/>
                </a:ext>
              </a:extLst>
            </p:cNvPr>
            <p:cNvSpPr>
              <a:spLocks noChangeShapeType="1"/>
            </p:cNvSpPr>
            <p:nvPr/>
          </p:nvSpPr>
          <p:spPr bwMode="auto">
            <a:xfrm flipH="1">
              <a:off x="2484" y="2704"/>
              <a:ext cx="199" cy="2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GB"/>
            </a:p>
          </p:txBody>
        </p:sp>
        <p:sp>
          <p:nvSpPr>
            <p:cNvPr id="6" name="_s1031">
              <a:extLst>
                <a:ext uri="{FF2B5EF4-FFF2-40B4-BE49-F238E27FC236}">
                  <a16:creationId xmlns="" xmlns:a16="http://schemas.microsoft.com/office/drawing/2014/main" id="{9017925E-080C-43C6-A2C7-468003A1EF21}"/>
                </a:ext>
              </a:extLst>
            </p:cNvPr>
            <p:cNvSpPr>
              <a:spLocks noChangeArrowheads="1"/>
            </p:cNvSpPr>
            <p:nvPr/>
          </p:nvSpPr>
          <p:spPr bwMode="auto">
            <a:xfrm>
              <a:off x="1952" y="2912"/>
              <a:ext cx="672" cy="672"/>
            </a:xfrm>
            <a:prstGeom prst="ellipse">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7" name="_s1032">
              <a:extLst>
                <a:ext uri="{FF2B5EF4-FFF2-40B4-BE49-F238E27FC236}">
                  <a16:creationId xmlns="" xmlns:a16="http://schemas.microsoft.com/office/drawing/2014/main" id="{2AACC147-0197-457E-8E26-93088793644A}"/>
                </a:ext>
              </a:extLst>
            </p:cNvPr>
            <p:cNvSpPr>
              <a:spLocks noChangeShapeType="1"/>
            </p:cNvSpPr>
            <p:nvPr/>
          </p:nvSpPr>
          <p:spPr bwMode="auto">
            <a:xfrm>
              <a:off x="3077" y="2704"/>
              <a:ext cx="198" cy="2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GB"/>
            </a:p>
          </p:txBody>
        </p:sp>
        <p:sp>
          <p:nvSpPr>
            <p:cNvPr id="8" name="_s1033">
              <a:extLst>
                <a:ext uri="{FF2B5EF4-FFF2-40B4-BE49-F238E27FC236}">
                  <a16:creationId xmlns="" xmlns:a16="http://schemas.microsoft.com/office/drawing/2014/main" id="{4ABE61B1-F6A1-42B2-B105-302907BCB687}"/>
                </a:ext>
              </a:extLst>
            </p:cNvPr>
            <p:cNvSpPr>
              <a:spLocks noChangeArrowheads="1"/>
            </p:cNvSpPr>
            <p:nvPr/>
          </p:nvSpPr>
          <p:spPr bwMode="auto">
            <a:xfrm>
              <a:off x="3137" y="2912"/>
              <a:ext cx="672" cy="672"/>
            </a:xfrm>
            <a:prstGeom prst="ellipse">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9" name="_s1034">
              <a:extLst>
                <a:ext uri="{FF2B5EF4-FFF2-40B4-BE49-F238E27FC236}">
                  <a16:creationId xmlns="" xmlns:a16="http://schemas.microsoft.com/office/drawing/2014/main" id="{8FC1E4E7-A6D1-4C83-B5A2-E38E481BF569}"/>
                </a:ext>
              </a:extLst>
            </p:cNvPr>
            <p:cNvSpPr>
              <a:spLocks noChangeShapeType="1"/>
            </p:cNvSpPr>
            <p:nvPr/>
          </p:nvSpPr>
          <p:spPr bwMode="auto">
            <a:xfrm flipV="1">
              <a:off x="3199" y="2225"/>
              <a:ext cx="321" cy="10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GB"/>
            </a:p>
          </p:txBody>
        </p:sp>
        <p:sp>
          <p:nvSpPr>
            <p:cNvPr id="10" name="_s1035">
              <a:extLst>
                <a:ext uri="{FF2B5EF4-FFF2-40B4-BE49-F238E27FC236}">
                  <a16:creationId xmlns="" xmlns:a16="http://schemas.microsoft.com/office/drawing/2014/main" id="{8F99EA65-4833-4954-A34A-4C1F991FDE4D}"/>
                </a:ext>
              </a:extLst>
            </p:cNvPr>
            <p:cNvSpPr>
              <a:spLocks noChangeArrowheads="1"/>
            </p:cNvSpPr>
            <p:nvPr/>
          </p:nvSpPr>
          <p:spPr bwMode="auto">
            <a:xfrm>
              <a:off x="3503" y="1785"/>
              <a:ext cx="672" cy="672"/>
            </a:xfrm>
            <a:prstGeom prst="ellipse">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11" name="_s1036">
              <a:extLst>
                <a:ext uri="{FF2B5EF4-FFF2-40B4-BE49-F238E27FC236}">
                  <a16:creationId xmlns="" xmlns:a16="http://schemas.microsoft.com/office/drawing/2014/main" id="{A79AA4A2-C41D-4467-B09F-817F5C81913F}"/>
                </a:ext>
              </a:extLst>
            </p:cNvPr>
            <p:cNvSpPr>
              <a:spLocks noChangeShapeType="1"/>
            </p:cNvSpPr>
            <p:nvPr/>
          </p:nvSpPr>
          <p:spPr bwMode="auto">
            <a:xfrm flipV="1">
              <a:off x="2880" y="1760"/>
              <a:ext cx="0" cy="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GB"/>
            </a:p>
          </p:txBody>
        </p:sp>
        <p:sp>
          <p:nvSpPr>
            <p:cNvPr id="12" name="_s1037">
              <a:extLst>
                <a:ext uri="{FF2B5EF4-FFF2-40B4-BE49-F238E27FC236}">
                  <a16:creationId xmlns="" xmlns:a16="http://schemas.microsoft.com/office/drawing/2014/main" id="{9C4AACC3-9F9A-4DAE-833D-6E956697956A}"/>
                </a:ext>
              </a:extLst>
            </p:cNvPr>
            <p:cNvSpPr>
              <a:spLocks noChangeArrowheads="1"/>
            </p:cNvSpPr>
            <p:nvPr/>
          </p:nvSpPr>
          <p:spPr bwMode="auto">
            <a:xfrm>
              <a:off x="2544" y="1088"/>
              <a:ext cx="672" cy="672"/>
            </a:xfrm>
            <a:prstGeom prst="ellipse">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13" name="_s1038">
              <a:extLst>
                <a:ext uri="{FF2B5EF4-FFF2-40B4-BE49-F238E27FC236}">
                  <a16:creationId xmlns="" xmlns:a16="http://schemas.microsoft.com/office/drawing/2014/main" id="{5A2580DA-4F38-463C-B8E7-128FC6DF7B1E}"/>
                </a:ext>
              </a:extLst>
            </p:cNvPr>
            <p:cNvSpPr>
              <a:spLocks noChangeArrowheads="1"/>
            </p:cNvSpPr>
            <p:nvPr/>
          </p:nvSpPr>
          <p:spPr bwMode="auto">
            <a:xfrm>
              <a:off x="2544" y="2097"/>
              <a:ext cx="672" cy="672"/>
            </a:xfrm>
            <a:prstGeom prst="ellipse">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Arial" panose="020B0604020202020204" pitchFamily="34" charset="0"/>
                </a:rPr>
                <a:t>Seamus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Arial" panose="020B0604020202020204" pitchFamily="34" charset="0"/>
                </a:rPr>
                <a:t> Heaney</a:t>
              </a:r>
            </a:p>
          </p:txBody>
        </p:sp>
      </p:grpSp>
      <p:sp>
        <p:nvSpPr>
          <p:cNvPr id="1039" name="Footer Placeholder 4">
            <a:extLst>
              <a:ext uri="{FF2B5EF4-FFF2-40B4-BE49-F238E27FC236}">
                <a16:creationId xmlns="" xmlns:a16="http://schemas.microsoft.com/office/drawing/2014/main" id="{DF44B36A-424F-484F-8694-9890BFA2451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 xmlns:a16="http://schemas.microsoft.com/office/drawing/2014/main" id="{FB400BE8-4A59-4D5A-92BB-B66F7FFACDD7}"/>
              </a:ext>
            </a:extLst>
          </p:cNvPr>
          <p:cNvSpPr>
            <a:spLocks noGrp="1" noChangeArrowheads="1"/>
          </p:cNvSpPr>
          <p:nvPr>
            <p:ph type="title"/>
          </p:nvPr>
        </p:nvSpPr>
        <p:spPr/>
        <p:txBody>
          <a:bodyPr>
            <a:normAutofit/>
          </a:bodyPr>
          <a:lstStyle/>
          <a:p>
            <a:pPr eaLnBrk="1" hangingPunct="1"/>
            <a:r>
              <a:rPr lang="en-GB" altLang="en-US" sz="4000"/>
              <a:t>How does the young Heaney feel?</a:t>
            </a:r>
          </a:p>
        </p:txBody>
      </p:sp>
      <p:sp>
        <p:nvSpPr>
          <p:cNvPr id="27651" name="Rectangle 3">
            <a:extLst>
              <a:ext uri="{FF2B5EF4-FFF2-40B4-BE49-F238E27FC236}">
                <a16:creationId xmlns="" xmlns:a16="http://schemas.microsoft.com/office/drawing/2014/main" id="{74C9F91B-5C8C-44D2-B87C-772524B639B1}"/>
              </a:ext>
            </a:extLst>
          </p:cNvPr>
          <p:cNvSpPr>
            <a:spLocks noGrp="1" noChangeArrowheads="1"/>
          </p:cNvSpPr>
          <p:nvPr>
            <p:ph idx="1"/>
          </p:nvPr>
        </p:nvSpPr>
        <p:spPr/>
        <p:txBody>
          <a:bodyPr>
            <a:normAutofit/>
          </a:bodyPr>
          <a:lstStyle/>
          <a:p>
            <a:r>
              <a:rPr lang="en-US" altLang="en-US" sz="1800" b="1" dirty="0"/>
              <a:t>Isolated</a:t>
            </a:r>
            <a:r>
              <a:rPr lang="en-US" altLang="en-US" sz="1800" dirty="0"/>
              <a:t>:	      </a:t>
            </a:r>
            <a:r>
              <a:rPr lang="en-US" altLang="en-US" sz="1800" i="1" dirty="0"/>
              <a:t>“I sat all morning in the college sick bay”</a:t>
            </a:r>
          </a:p>
          <a:p>
            <a:pPr>
              <a:buNone/>
            </a:pPr>
            <a:r>
              <a:rPr lang="en-US" altLang="en-US" sz="1800" i="1" dirty="0"/>
              <a:t>			      “</a:t>
            </a:r>
            <a:r>
              <a:rPr lang="en-GB" altLang="en-US" sz="1800" i="1" dirty="0"/>
              <a:t>At </a:t>
            </a:r>
            <a:r>
              <a:rPr lang="en-GB" altLang="en-US" sz="1800" i="1" u="sng" dirty="0"/>
              <a:t>two o’clock</a:t>
            </a:r>
            <a:r>
              <a:rPr lang="en-GB" altLang="en-US" sz="1800" i="1" dirty="0"/>
              <a:t> our neighbours drove me home.”</a:t>
            </a:r>
            <a:endParaRPr lang="en-US" altLang="en-US" sz="1800" b="1" dirty="0"/>
          </a:p>
          <a:p>
            <a:pPr eaLnBrk="1" hangingPunct="1"/>
            <a:r>
              <a:rPr lang="en-US" altLang="en-US" sz="1800" b="1" dirty="0"/>
              <a:t>Guilty: </a:t>
            </a:r>
            <a:r>
              <a:rPr lang="en-US" altLang="en-US" sz="1800" dirty="0"/>
              <a:t>	      “</a:t>
            </a:r>
            <a:r>
              <a:rPr lang="en-GB" altLang="en-US" sz="1800" i="1" dirty="0"/>
              <a:t>I saw him / For the first time in six weeks.”</a:t>
            </a:r>
          </a:p>
          <a:p>
            <a:pPr eaLnBrk="1" hangingPunct="1">
              <a:buFontTx/>
              <a:buNone/>
            </a:pPr>
            <a:r>
              <a:rPr lang="en-US" altLang="en-US" sz="1800" i="1" dirty="0"/>
              <a:t>		 	      “</a:t>
            </a:r>
            <a:r>
              <a:rPr lang="en-GB" altLang="en-US" sz="1800" i="1" dirty="0"/>
              <a:t>Whispers informed strangers I was the eldest / Away at school,” </a:t>
            </a:r>
          </a:p>
          <a:p>
            <a:pPr eaLnBrk="1" hangingPunct="1"/>
            <a:r>
              <a:rPr lang="en-US" altLang="en-US" sz="1800" b="1" dirty="0"/>
              <a:t>Embarrassed: </a:t>
            </a:r>
            <a:r>
              <a:rPr lang="en-US" altLang="en-US" sz="1800" i="1" dirty="0"/>
              <a:t>“</a:t>
            </a:r>
            <a:r>
              <a:rPr lang="en-GB" altLang="en-US" sz="1800" i="1" dirty="0"/>
              <a:t>I was embarrassed  / By old men standing up to shake my hand”</a:t>
            </a:r>
          </a:p>
          <a:p>
            <a:pPr eaLnBrk="1" hangingPunct="1"/>
            <a:r>
              <a:rPr lang="en-US" altLang="en-US" sz="1800" b="1" dirty="0"/>
              <a:t>In Denial:</a:t>
            </a:r>
            <a:r>
              <a:rPr lang="en-US" altLang="en-US" sz="1800" b="1" i="1" dirty="0"/>
              <a:t> </a:t>
            </a:r>
            <a:r>
              <a:rPr lang="en-US" altLang="en-US" sz="1800" i="1" dirty="0"/>
              <a:t>	      “Wearing a poppy bruise”</a:t>
            </a:r>
            <a:endParaRPr lang="en-GB" altLang="en-US" sz="1800" i="1" dirty="0"/>
          </a:p>
          <a:p>
            <a:pPr eaLnBrk="1" hangingPunct="1">
              <a:buFontTx/>
              <a:buNone/>
            </a:pPr>
            <a:r>
              <a:rPr lang="en-US" altLang="en-US" sz="1800" i="1" dirty="0"/>
              <a:t>			      “with the corpse”</a:t>
            </a:r>
          </a:p>
          <a:p>
            <a:pPr eaLnBrk="1" hangingPunct="1"/>
            <a:r>
              <a:rPr lang="en-US" altLang="en-US" sz="1800" b="1" dirty="0"/>
              <a:t>Comforted:  </a:t>
            </a:r>
            <a:r>
              <a:rPr lang="en-US" altLang="en-US" sz="1800" b="1" i="1" dirty="0"/>
              <a:t>  </a:t>
            </a:r>
            <a:r>
              <a:rPr lang="en-US" altLang="en-US" sz="1800" i="1" dirty="0"/>
              <a:t>“</a:t>
            </a:r>
            <a:r>
              <a:rPr lang="en-GB" altLang="en-US" sz="1800" i="1" dirty="0"/>
              <a:t>Snowdrops / And candles soothed the bedside;”</a:t>
            </a:r>
          </a:p>
          <a:p>
            <a:pPr eaLnBrk="1" hangingPunct="1"/>
            <a:endParaRPr lang="en-US" altLang="en-US" sz="1800" i="1" dirty="0"/>
          </a:p>
          <a:p>
            <a:pPr eaLnBrk="1" hangingPunct="1">
              <a:buFontTx/>
              <a:buNone/>
            </a:pPr>
            <a:endParaRPr lang="en-GB" altLang="en-US" sz="1600" i="1" dirty="0"/>
          </a:p>
          <a:p>
            <a:pPr eaLnBrk="1" hangingPunct="1">
              <a:buFontTx/>
              <a:buNone/>
            </a:pPr>
            <a:endParaRPr lang="en-GB" altLang="en-US" sz="1600" i="1" dirty="0"/>
          </a:p>
        </p:txBody>
      </p:sp>
      <p:sp>
        <p:nvSpPr>
          <p:cNvPr id="41986" name="Footer Placeholder 4">
            <a:extLst>
              <a:ext uri="{FF2B5EF4-FFF2-40B4-BE49-F238E27FC236}">
                <a16:creationId xmlns="" xmlns:a16="http://schemas.microsoft.com/office/drawing/2014/main" id="{6E825B1F-9566-4F2C-837B-9DF018256C9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651">
                                            <p:txEl>
                                              <p:pRg st="6" end="6"/>
                                            </p:txEl>
                                          </p:spTgt>
                                        </p:tgtEl>
                                        <p:attrNameLst>
                                          <p:attrName>style.visibility</p:attrName>
                                        </p:attrNameLst>
                                      </p:cBhvr>
                                      <p:to>
                                        <p:strVal val="visible"/>
                                      </p:to>
                                    </p:set>
                                    <p:anim calcmode="lin" valueType="num">
                                      <p:cBhvr additive="base">
                                        <p:cTn id="43"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651">
                                            <p:txEl>
                                              <p:pRg st="7" end="7"/>
                                            </p:txEl>
                                          </p:spTgt>
                                        </p:tgtEl>
                                        <p:attrNameLst>
                                          <p:attrName>style.visibility</p:attrName>
                                        </p:attrNameLst>
                                      </p:cBhvr>
                                      <p:to>
                                        <p:strVal val="visible"/>
                                      </p:to>
                                    </p:set>
                                    <p:anim calcmode="lin" valueType="num">
                                      <p:cBhvr additive="base">
                                        <p:cTn id="49"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 xmlns:a16="http://schemas.microsoft.com/office/drawing/2014/main" id="{84BB3BED-7DFA-4CB6-AB55-CE28404DF949}"/>
              </a:ext>
            </a:extLst>
          </p:cNvPr>
          <p:cNvSpPr>
            <a:spLocks noGrp="1" noChangeArrowheads="1"/>
          </p:cNvSpPr>
          <p:nvPr>
            <p:ph type="title"/>
          </p:nvPr>
        </p:nvSpPr>
        <p:spPr/>
        <p:txBody>
          <a:bodyPr/>
          <a:lstStyle/>
          <a:p>
            <a:pPr eaLnBrk="1" hangingPunct="1"/>
            <a:r>
              <a:rPr lang="en-GB" altLang="en-US" dirty="0" err="1"/>
              <a:t>ENjambment</a:t>
            </a:r>
            <a:endParaRPr lang="en-GB" altLang="en-US" dirty="0"/>
          </a:p>
        </p:txBody>
      </p:sp>
      <p:sp>
        <p:nvSpPr>
          <p:cNvPr id="43012" name="Rectangle 3">
            <a:extLst>
              <a:ext uri="{FF2B5EF4-FFF2-40B4-BE49-F238E27FC236}">
                <a16:creationId xmlns="" xmlns:a16="http://schemas.microsoft.com/office/drawing/2014/main" id="{1F8829D9-9194-472A-B2CE-0AC84FFDDF90}"/>
              </a:ext>
            </a:extLst>
          </p:cNvPr>
          <p:cNvSpPr>
            <a:spLocks noGrp="1" noChangeArrowheads="1"/>
          </p:cNvSpPr>
          <p:nvPr>
            <p:ph idx="1"/>
          </p:nvPr>
        </p:nvSpPr>
        <p:spPr>
          <a:xfrm>
            <a:off x="938758" y="1874518"/>
            <a:ext cx="7633742" cy="4221482"/>
          </a:xfrm>
        </p:spPr>
        <p:txBody>
          <a:bodyPr>
            <a:normAutofit lnSpcReduction="10000"/>
          </a:bodyPr>
          <a:lstStyle/>
          <a:p>
            <a:pPr eaLnBrk="1" hangingPunct="1">
              <a:lnSpc>
                <a:spcPct val="80000"/>
              </a:lnSpc>
            </a:pPr>
            <a:r>
              <a:rPr lang="en-GB" altLang="en-US" sz="2400" dirty="0"/>
              <a:t>Enjambment is the continuation of a sentence over a line-break. </a:t>
            </a:r>
          </a:p>
          <a:p>
            <a:pPr eaLnBrk="1" hangingPunct="1">
              <a:lnSpc>
                <a:spcPct val="80000"/>
              </a:lnSpc>
            </a:pPr>
            <a:r>
              <a:rPr lang="en-GB" altLang="en-US" sz="2400" dirty="0"/>
              <a:t>If a poet allows all the sentences of a poem to end in the same place as regular line-breaks, a kind of deadening can happen in the ear, and in the brain too, as all the thoughts can end up being the same length. </a:t>
            </a:r>
          </a:p>
          <a:p>
            <a:pPr eaLnBrk="1" hangingPunct="1">
              <a:lnSpc>
                <a:spcPct val="80000"/>
              </a:lnSpc>
            </a:pPr>
            <a:r>
              <a:rPr lang="en-GB" altLang="en-US" sz="2400" dirty="0"/>
              <a:t>Enjambment is one way of creating interest through the unusual sound of a sentence running on when you expect it to pause.	</a:t>
            </a:r>
          </a:p>
          <a:p>
            <a:pPr eaLnBrk="1" hangingPunct="1">
              <a:lnSpc>
                <a:spcPct val="80000"/>
              </a:lnSpc>
              <a:buFontTx/>
              <a:buNone/>
            </a:pPr>
            <a:endParaRPr lang="en-GB" altLang="en-US" sz="2400" dirty="0"/>
          </a:p>
          <a:p>
            <a:pPr eaLnBrk="1" hangingPunct="1">
              <a:lnSpc>
                <a:spcPct val="80000"/>
              </a:lnSpc>
              <a:buFontTx/>
              <a:buNone/>
            </a:pPr>
            <a:r>
              <a:rPr lang="en-GB" altLang="en-US" sz="2400" dirty="0"/>
              <a:t>	In the poem, enjambment helps to suggest how Heaney was feeling at the time (i.e. confused, unsure etc.); his thoughts were jumbled and stilting. </a:t>
            </a:r>
          </a:p>
        </p:txBody>
      </p:sp>
      <p:sp>
        <p:nvSpPr>
          <p:cNvPr id="43010" name="Footer Placeholder 4">
            <a:extLst>
              <a:ext uri="{FF2B5EF4-FFF2-40B4-BE49-F238E27FC236}">
                <a16:creationId xmlns="" xmlns:a16="http://schemas.microsoft.com/office/drawing/2014/main" id="{6D378955-7393-446F-910B-EE0C943B813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a:extLst>
              <a:ext uri="{FF2B5EF4-FFF2-40B4-BE49-F238E27FC236}">
                <a16:creationId xmlns="" xmlns:a16="http://schemas.microsoft.com/office/drawing/2014/main" id="{43305BB3-8AF7-4757-B5C4-EFD1B36C861F}"/>
              </a:ext>
            </a:extLst>
          </p:cNvPr>
          <p:cNvSpPr>
            <a:spLocks noGrp="1" noChangeArrowheads="1"/>
          </p:cNvSpPr>
          <p:nvPr>
            <p:ph type="title"/>
          </p:nvPr>
        </p:nvSpPr>
        <p:spPr/>
        <p:txBody>
          <a:bodyPr/>
          <a:lstStyle/>
          <a:p>
            <a:pPr eaLnBrk="1" hangingPunct="1"/>
            <a:r>
              <a:rPr lang="en-GB" altLang="en-US" dirty="0"/>
              <a:t>Transferred epithet</a:t>
            </a:r>
          </a:p>
        </p:txBody>
      </p:sp>
      <p:sp>
        <p:nvSpPr>
          <p:cNvPr id="44036" name="Rectangle 3">
            <a:extLst>
              <a:ext uri="{FF2B5EF4-FFF2-40B4-BE49-F238E27FC236}">
                <a16:creationId xmlns="" xmlns:a16="http://schemas.microsoft.com/office/drawing/2014/main" id="{39DC888A-5F75-43F0-9B98-FB6A35F149D6}"/>
              </a:ext>
            </a:extLst>
          </p:cNvPr>
          <p:cNvSpPr>
            <a:spLocks noGrp="1" noChangeArrowheads="1"/>
          </p:cNvSpPr>
          <p:nvPr>
            <p:ph idx="1"/>
          </p:nvPr>
        </p:nvSpPr>
        <p:spPr/>
        <p:txBody>
          <a:bodyPr/>
          <a:lstStyle/>
          <a:p>
            <a:r>
              <a:rPr lang="en-GB" altLang="en-US" sz="2400" dirty="0"/>
              <a:t>Technique in which </a:t>
            </a:r>
            <a:r>
              <a:rPr lang="en-GB" sz="2400" dirty="0"/>
              <a:t>the modifier or epithet is </a:t>
            </a:r>
            <a:r>
              <a:rPr lang="en-GB" sz="2400" i="1" dirty="0"/>
              <a:t>transferred </a:t>
            </a:r>
            <a:r>
              <a:rPr lang="en-GB" sz="2400" dirty="0"/>
              <a:t>from the subject it is actually describing to another noun in the sentence. </a:t>
            </a:r>
            <a:endParaRPr lang="en-GB" altLang="en-US" sz="2400" dirty="0"/>
          </a:p>
          <a:p>
            <a:pPr eaLnBrk="1" hangingPunct="1">
              <a:buFontTx/>
              <a:buNone/>
            </a:pPr>
            <a:r>
              <a:rPr lang="en-GB" altLang="en-US" sz="2400" b="1" dirty="0"/>
              <a:t>	</a:t>
            </a:r>
            <a:r>
              <a:rPr lang="en-GB" altLang="en-US" sz="2400" dirty="0"/>
              <a:t>The calm mood is beautifully shown in the transferred epithet, “Snowdrops/And candles soothed the bedside” - literally they soothed the young Heaney. </a:t>
            </a:r>
          </a:p>
          <a:p>
            <a:pPr eaLnBrk="1" hangingPunct="1"/>
            <a:endParaRPr lang="en-GB" altLang="en-US" dirty="0"/>
          </a:p>
        </p:txBody>
      </p:sp>
      <p:sp>
        <p:nvSpPr>
          <p:cNvPr id="44034" name="Footer Placeholder 4">
            <a:extLst>
              <a:ext uri="{FF2B5EF4-FFF2-40B4-BE49-F238E27FC236}">
                <a16:creationId xmlns="" xmlns:a16="http://schemas.microsoft.com/office/drawing/2014/main" id="{B7F0C065-8657-4D23-9FAA-2878E0F364D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a:extLst>
              <a:ext uri="{FF2B5EF4-FFF2-40B4-BE49-F238E27FC236}">
                <a16:creationId xmlns="" xmlns:a16="http://schemas.microsoft.com/office/drawing/2014/main" id="{6161B1F8-3DC8-4830-A4D4-2C69C4772DDC}"/>
              </a:ext>
            </a:extLst>
          </p:cNvPr>
          <p:cNvSpPr>
            <a:spLocks noGrp="1" noChangeArrowheads="1"/>
          </p:cNvSpPr>
          <p:nvPr>
            <p:ph type="title"/>
          </p:nvPr>
        </p:nvSpPr>
        <p:spPr/>
        <p:txBody>
          <a:bodyPr/>
          <a:lstStyle/>
          <a:p>
            <a:pPr eaLnBrk="1" hangingPunct="1"/>
            <a:r>
              <a:rPr lang="en-GB" altLang="en-US"/>
              <a:t>Euphemism</a:t>
            </a:r>
          </a:p>
        </p:txBody>
      </p:sp>
      <p:sp>
        <p:nvSpPr>
          <p:cNvPr id="45060" name="Rectangle 3">
            <a:extLst>
              <a:ext uri="{FF2B5EF4-FFF2-40B4-BE49-F238E27FC236}">
                <a16:creationId xmlns="" xmlns:a16="http://schemas.microsoft.com/office/drawing/2014/main" id="{E510601E-3A24-452A-91D2-11D6486DA8E1}"/>
              </a:ext>
            </a:extLst>
          </p:cNvPr>
          <p:cNvSpPr>
            <a:spLocks noGrp="1" noChangeArrowheads="1"/>
          </p:cNvSpPr>
          <p:nvPr>
            <p:ph idx="1"/>
          </p:nvPr>
        </p:nvSpPr>
        <p:spPr/>
        <p:txBody>
          <a:bodyPr>
            <a:normAutofit/>
          </a:bodyPr>
          <a:lstStyle/>
          <a:p>
            <a:pPr eaLnBrk="1" hangingPunct="1"/>
            <a:r>
              <a:rPr lang="en-GB" altLang="en-US" sz="2800" dirty="0"/>
              <a:t>The act of substituting a mild, indirect, or vague term for one considered harsh, blunt, or offensive. </a:t>
            </a:r>
          </a:p>
          <a:p>
            <a:pPr lvl="1"/>
            <a:r>
              <a:rPr lang="en-GB" altLang="en-US" sz="2400" dirty="0"/>
              <a:t>“Sorry for my trouble”</a:t>
            </a:r>
          </a:p>
          <a:p>
            <a:pPr lvl="1"/>
            <a:r>
              <a:rPr lang="en-GB" altLang="en-US" sz="2400" dirty="0"/>
              <a:t>“the bumper knocked him clear”</a:t>
            </a:r>
          </a:p>
        </p:txBody>
      </p:sp>
      <p:sp>
        <p:nvSpPr>
          <p:cNvPr id="45058" name="Footer Placeholder 4">
            <a:extLst>
              <a:ext uri="{FF2B5EF4-FFF2-40B4-BE49-F238E27FC236}">
                <a16:creationId xmlns="" xmlns:a16="http://schemas.microsoft.com/office/drawing/2014/main" id="{A32241A5-8804-4C26-B60E-4433E38F18C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6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0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a:extLst>
              <a:ext uri="{FF2B5EF4-FFF2-40B4-BE49-F238E27FC236}">
                <a16:creationId xmlns="" xmlns:a16="http://schemas.microsoft.com/office/drawing/2014/main" id="{6161B1F8-3DC8-4830-A4D4-2C69C4772DDC}"/>
              </a:ext>
            </a:extLst>
          </p:cNvPr>
          <p:cNvSpPr>
            <a:spLocks noGrp="1" noChangeArrowheads="1"/>
          </p:cNvSpPr>
          <p:nvPr>
            <p:ph type="title"/>
          </p:nvPr>
        </p:nvSpPr>
        <p:spPr/>
        <p:txBody>
          <a:bodyPr/>
          <a:lstStyle/>
          <a:p>
            <a:pPr eaLnBrk="1" hangingPunct="1"/>
            <a:r>
              <a:rPr lang="en-GB" altLang="en-US" dirty="0"/>
              <a:t>Pathos</a:t>
            </a:r>
          </a:p>
        </p:txBody>
      </p:sp>
      <p:sp>
        <p:nvSpPr>
          <p:cNvPr id="45060" name="Rectangle 3">
            <a:extLst>
              <a:ext uri="{FF2B5EF4-FFF2-40B4-BE49-F238E27FC236}">
                <a16:creationId xmlns="" xmlns:a16="http://schemas.microsoft.com/office/drawing/2014/main" id="{E510601E-3A24-452A-91D2-11D6486DA8E1}"/>
              </a:ext>
            </a:extLst>
          </p:cNvPr>
          <p:cNvSpPr>
            <a:spLocks noGrp="1" noChangeArrowheads="1"/>
          </p:cNvSpPr>
          <p:nvPr>
            <p:ph idx="1"/>
          </p:nvPr>
        </p:nvSpPr>
        <p:spPr/>
        <p:txBody>
          <a:bodyPr>
            <a:normAutofit/>
          </a:bodyPr>
          <a:lstStyle/>
          <a:p>
            <a:r>
              <a:rPr lang="en-GB" altLang="en-US" sz="2800" dirty="0"/>
              <a:t>The writer provokes feelings of sadness, pity or sympathy in the reader.</a:t>
            </a:r>
          </a:p>
          <a:p>
            <a:r>
              <a:rPr lang="en-GB" altLang="en-US" sz="2800" dirty="0"/>
              <a:t>The pathos in </a:t>
            </a:r>
            <a:r>
              <a:rPr lang="en-GB" altLang="en-US" sz="2800" i="1" dirty="0"/>
              <a:t>Mid-Term Break </a:t>
            </a:r>
            <a:r>
              <a:rPr lang="en-GB" altLang="en-US" sz="2800" dirty="0"/>
              <a:t>helps to deepen our understanding of Heaney’s experience and also helps us to understand the underlying themes of the poem.</a:t>
            </a:r>
          </a:p>
        </p:txBody>
      </p:sp>
      <p:sp>
        <p:nvSpPr>
          <p:cNvPr id="45058" name="Footer Placeholder 4">
            <a:extLst>
              <a:ext uri="{FF2B5EF4-FFF2-40B4-BE49-F238E27FC236}">
                <a16:creationId xmlns="" xmlns:a16="http://schemas.microsoft.com/office/drawing/2014/main" id="{A32241A5-8804-4C26-B60E-4433E38F18C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324371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8770" name="Group 98">
            <a:extLst>
              <a:ext uri="{FF2B5EF4-FFF2-40B4-BE49-F238E27FC236}">
                <a16:creationId xmlns="" xmlns:a16="http://schemas.microsoft.com/office/drawing/2014/main" id="{7722CDE4-8AE7-4B6A-9684-C2CB06135138}"/>
              </a:ext>
            </a:extLst>
          </p:cNvPr>
          <p:cNvGraphicFramePr>
            <a:graphicFrameLocks noGrp="1"/>
          </p:cNvGraphicFramePr>
          <p:nvPr>
            <p:ph/>
            <p:extLst>
              <p:ext uri="{D42A27DB-BD31-4B8C-83A1-F6EECF244321}">
                <p14:modId xmlns:p14="http://schemas.microsoft.com/office/powerpoint/2010/main" val="4131686749"/>
              </p:ext>
            </p:extLst>
          </p:nvPr>
        </p:nvGraphicFramePr>
        <p:xfrm>
          <a:off x="457200" y="228601"/>
          <a:ext cx="8229600" cy="6536048"/>
        </p:xfrm>
        <a:graphic>
          <a:graphicData uri="http://schemas.openxmlformats.org/drawingml/2006/table">
            <a:tbl>
              <a:tblPr/>
              <a:tblGrid>
                <a:gridCol w="16764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17526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809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Technique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rPr>
                        <a:t>Definition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rPr>
                        <a:t>Example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rPr>
                        <a:t>Effect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7075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Alliteration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Repetition of sounds at the beginning of words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709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Assonance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Repetition of the same vowel sound</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709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Couplet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Two lines of poetry paired together by rhyme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709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Metaphor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Comparing two things, as if one </a:t>
                      </a:r>
                      <a:r>
                        <a:rPr kumimoji="0" lang="en-GB" sz="1600" b="0" i="1" u="none" strike="noStrike" cap="none" normalizeH="0" baseline="0" dirty="0">
                          <a:ln>
                            <a:noFill/>
                          </a:ln>
                          <a:solidFill>
                            <a:schemeClr val="tx1"/>
                          </a:solidFill>
                          <a:effectLst/>
                          <a:latin typeface="Arial" charset="0"/>
                        </a:rPr>
                        <a:t>actually is</a:t>
                      </a:r>
                      <a:r>
                        <a:rPr kumimoji="0" lang="en-GB" sz="1600" b="0" i="0" u="none" strike="noStrike" cap="none" normalizeH="0" baseline="0" dirty="0">
                          <a:ln>
                            <a:noFill/>
                          </a:ln>
                          <a:solidFill>
                            <a:schemeClr val="tx1"/>
                          </a:solidFill>
                          <a:effectLst/>
                          <a:latin typeface="Arial" charset="0"/>
                        </a:rPr>
                        <a:t> the other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9454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Transferred Epithet</a:t>
                      </a:r>
                      <a:endParaRPr kumimoji="0" lang="en-GB" sz="1600" b="1" i="0" u="none" strike="noStrike" cap="none" normalizeH="0" baseline="0" dirty="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GB" sz="1600" kern="1200" dirty="0" smtClean="0">
                          <a:solidFill>
                            <a:schemeClr val="tx1"/>
                          </a:solidFill>
                          <a:effectLst/>
                          <a:latin typeface="Arial" panose="020B0604020202020204" pitchFamily="34" charset="0"/>
                          <a:ea typeface="+mn-ea"/>
                          <a:cs typeface="Arial" panose="020B0604020202020204" pitchFamily="34" charset="0"/>
                        </a:rPr>
                        <a:t>When a modifier qualifies a noun other than the person or thing it is actually describing</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454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Pathos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The writer provokes feelings of sadness, pity or sympathy in the reader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7091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Simile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rPr>
                        <a:t>Comparing two things, using ‘like’ or ‘as’.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5988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Symbolism</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Use of one thing to represent a deeper meaning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2667000"/>
            <a:ext cx="7633742" cy="1492132"/>
          </a:xfrm>
        </p:spPr>
        <p:txBody>
          <a:bodyPr/>
          <a:lstStyle/>
          <a:p>
            <a:pPr algn="ctr" eaLnBrk="1" hangingPunct="1"/>
            <a:r>
              <a:rPr lang="en-US" altLang="en-US" dirty="0" smtClean="0"/>
              <a:t>Simile</a:t>
            </a:r>
            <a:endParaRPr lang="en-GB" altLang="en-US" dirty="0"/>
          </a:p>
        </p:txBody>
      </p:sp>
    </p:spTree>
    <p:extLst>
      <p:ext uri="{BB962C8B-B14F-4D97-AF65-F5344CB8AC3E}">
        <p14:creationId xmlns:p14="http://schemas.microsoft.com/office/powerpoint/2010/main" val="9989704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8770" name="Group 98">
            <a:extLst>
              <a:ext uri="{FF2B5EF4-FFF2-40B4-BE49-F238E27FC236}">
                <a16:creationId xmlns="" xmlns:a16="http://schemas.microsoft.com/office/drawing/2014/main" id="{7722CDE4-8AE7-4B6A-9684-C2CB06135138}"/>
              </a:ext>
            </a:extLst>
          </p:cNvPr>
          <p:cNvGraphicFramePr>
            <a:graphicFrameLocks noGrp="1"/>
          </p:cNvGraphicFramePr>
          <p:nvPr>
            <p:ph/>
            <p:extLst>
              <p:ext uri="{D42A27DB-BD31-4B8C-83A1-F6EECF244321}">
                <p14:modId xmlns:p14="http://schemas.microsoft.com/office/powerpoint/2010/main" val="639615659"/>
              </p:ext>
            </p:extLst>
          </p:nvPr>
        </p:nvGraphicFramePr>
        <p:xfrm>
          <a:off x="457200" y="76200"/>
          <a:ext cx="8229600" cy="6786147"/>
        </p:xfrm>
        <a:graphic>
          <a:graphicData uri="http://schemas.openxmlformats.org/drawingml/2006/table">
            <a:tbl>
              <a:tblPr/>
              <a:tblGrid>
                <a:gridCol w="16764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17526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Technique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rPr>
                        <a:t>Definition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rPr>
                        <a:t>Example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Arial" charset="0"/>
                        </a:rPr>
                        <a:t>Effect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7075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Alliteration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Repetition of sounds at the beginning of words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“four foot box”</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Highlights how small the coffin is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709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Assonance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Repetition of the same vowel sound</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“bells knelling”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Helps us to imagine the repetitive sound of the bells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709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Couplet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Two lines of poetry paired together by rhyme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“no gaudy scars… for every year”</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Memorable ending; emphasises sadness of child’s death</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709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Metaphor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Arial" charset="0"/>
                        </a:rPr>
                        <a:t>Comparing two things, as if one </a:t>
                      </a:r>
                      <a:r>
                        <a:rPr kumimoji="0" lang="en-GB" sz="1600" b="0" i="1" u="none" strike="noStrike" cap="none" normalizeH="0" baseline="0">
                          <a:ln>
                            <a:noFill/>
                          </a:ln>
                          <a:solidFill>
                            <a:schemeClr val="tx1"/>
                          </a:solidFill>
                          <a:effectLst/>
                          <a:latin typeface="Arial" charset="0"/>
                        </a:rPr>
                        <a:t>actually is</a:t>
                      </a:r>
                      <a:r>
                        <a:rPr kumimoji="0" lang="en-GB" sz="1600" b="0" i="0" u="none" strike="noStrike" cap="none" normalizeH="0" baseline="0">
                          <a:ln>
                            <a:noFill/>
                          </a:ln>
                          <a:solidFill>
                            <a:schemeClr val="tx1"/>
                          </a:solidFill>
                          <a:effectLst/>
                          <a:latin typeface="Arial" charset="0"/>
                        </a:rPr>
                        <a:t> the other </a:t>
                      </a:r>
                      <a:endParaRPr kumimoji="0" lang="en-GB" sz="1600" b="0" i="0"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“a </a:t>
                      </a:r>
                      <a:r>
                        <a:rPr kumimoji="0" lang="en-US" sz="1600" b="0" i="1" u="none" strike="noStrike" cap="none" normalizeH="0" baseline="0" dirty="0" smtClean="0">
                          <a:ln>
                            <a:noFill/>
                          </a:ln>
                          <a:solidFill>
                            <a:schemeClr val="tx1"/>
                          </a:solidFill>
                          <a:effectLst/>
                          <a:latin typeface="Arial" charset="0"/>
                        </a:rPr>
                        <a:t>hard blow”</a:t>
                      </a:r>
                      <a:endParaRPr kumimoji="0" lang="en-US" sz="1600" b="0" i="1"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Highlights the fact that nobody really knows what to say</a:t>
                      </a:r>
                      <a:endParaRPr kumimoji="0" lang="en-US" sz="1400" b="1" i="0" u="none" strike="noStrike" cap="none" normalizeH="0" baseline="0" dirty="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9454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Pathos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The writer provokes feelings of sadness, pity or sympathy in the reader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“tearless sighs”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“a foot for every year”</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Helps the reader to understand themes and emotions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7091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Transferred Epithet</a:t>
                      </a:r>
                      <a:endParaRPr kumimoji="0" lang="en-GB" sz="1600" b="1" i="0" u="none" strike="noStrike" cap="none" normalizeH="0" baseline="0" dirty="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When a modifier qualifies a noun other than the person or thing it is actually describing</a:t>
                      </a:r>
                      <a:endPar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“snowdrops and candles soothed the bedside”</a:t>
                      </a:r>
                      <a:endParaRPr kumimoji="0" lang="en-US" sz="1600" b="0" i="1" u="none" strike="noStrike" cap="none" normalizeH="0" baseline="0" dirty="0">
                        <a:ln>
                          <a:noFill/>
                        </a:ln>
                        <a:solidFill>
                          <a:schemeClr val="tx1"/>
                        </a:solidFill>
                        <a:effectLst/>
                        <a:latin typeface="Arial"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Symbolises how Heaney is soothed once he is alone with the body of his brother</a:t>
                      </a:r>
                      <a:endParaRPr kumimoji="0" lang="en-US" sz="1400" b="1" i="0" u="none" strike="noStrike" cap="none" normalizeH="0" baseline="0" dirty="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91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Simile </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Comparing two things, using ‘like’ or ‘as’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“as in his cot”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Suggestion of safety; looks at peace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5988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Arial" charset="0"/>
                        </a:rPr>
                        <a:t>Symbolism</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Use of one thing to represent a deeper meaning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rPr>
                        <a:t>“poppy bruise”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Poppy signifies </a:t>
                      </a:r>
                      <a:r>
                        <a:rPr kumimoji="0" lang="en-US" sz="1400" b="1" i="0" u="none" strike="noStrike" cap="none" normalizeH="0" baseline="0" dirty="0" smtClean="0">
                          <a:ln>
                            <a:noFill/>
                          </a:ln>
                          <a:solidFill>
                            <a:schemeClr val="tx1"/>
                          </a:solidFill>
                          <a:effectLst/>
                          <a:latin typeface="Arial" charset="0"/>
                        </a:rPr>
                        <a:t>remembrance</a:t>
                      </a:r>
                      <a:endParaRPr kumimoji="0" lang="en-US" sz="1400" b="1" i="0" u="none" strike="noStrike" cap="none" normalizeH="0" baseline="0" dirty="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0791780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 xmlns:a16="http://schemas.microsoft.com/office/drawing/2014/main" id="{0F1EF240-C19F-4588-A268-30C25128C0E5}"/>
              </a:ext>
            </a:extLst>
          </p:cNvPr>
          <p:cNvSpPr>
            <a:spLocks noGrp="1" noChangeArrowheads="1"/>
          </p:cNvSpPr>
          <p:nvPr>
            <p:ph type="title"/>
          </p:nvPr>
        </p:nvSpPr>
        <p:spPr/>
        <p:txBody>
          <a:bodyPr/>
          <a:lstStyle/>
          <a:p>
            <a:pPr eaLnBrk="1" hangingPunct="1"/>
            <a:r>
              <a:rPr lang="en-GB" altLang="en-US" dirty="0"/>
              <a:t>Critical essay</a:t>
            </a:r>
          </a:p>
        </p:txBody>
      </p:sp>
      <p:sp>
        <p:nvSpPr>
          <p:cNvPr id="48132" name="Rectangle 3">
            <a:extLst>
              <a:ext uri="{FF2B5EF4-FFF2-40B4-BE49-F238E27FC236}">
                <a16:creationId xmlns="" xmlns:a16="http://schemas.microsoft.com/office/drawing/2014/main" id="{3D379DF4-1585-462E-A07F-B04125F5AC2A}"/>
              </a:ext>
            </a:extLst>
          </p:cNvPr>
          <p:cNvSpPr>
            <a:spLocks noGrp="1" noChangeArrowheads="1"/>
          </p:cNvSpPr>
          <p:nvPr>
            <p:ph idx="1"/>
          </p:nvPr>
        </p:nvSpPr>
        <p:spPr/>
        <p:txBody>
          <a:bodyPr>
            <a:normAutofit/>
          </a:bodyPr>
          <a:lstStyle/>
          <a:p>
            <a:pPr marL="0" indent="0" algn="ctr" eaLnBrk="1" hangingPunct="1">
              <a:buNone/>
            </a:pPr>
            <a:r>
              <a:rPr lang="en-GB" altLang="en-US" sz="2800" b="1" dirty="0"/>
              <a:t>Question: </a:t>
            </a:r>
            <a:r>
              <a:rPr lang="en-GB" altLang="en-US" sz="2800" dirty="0"/>
              <a:t>Choose a poem which deals with an aspect of human experience. By referring to poetic techniques, explain how this aspect of human experience is explored. </a:t>
            </a:r>
          </a:p>
        </p:txBody>
      </p:sp>
      <p:sp>
        <p:nvSpPr>
          <p:cNvPr id="48130" name="Footer Placeholder 4">
            <a:extLst>
              <a:ext uri="{FF2B5EF4-FFF2-40B4-BE49-F238E27FC236}">
                <a16:creationId xmlns="" xmlns:a16="http://schemas.microsoft.com/office/drawing/2014/main" id="{8EEFFDA2-A38C-433B-A9C7-4BF1224690C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8">
            <a:extLst>
              <a:ext uri="{FF2B5EF4-FFF2-40B4-BE49-F238E27FC236}">
                <a16:creationId xmlns="" xmlns:a16="http://schemas.microsoft.com/office/drawing/2014/main" id="{5BB577A4-5460-41B0-9AB6-512A0B420075}"/>
              </a:ext>
            </a:extLst>
          </p:cNvPr>
          <p:cNvSpPr>
            <a:spLocks noChangeArrowheads="1"/>
          </p:cNvSpPr>
          <p:nvPr/>
        </p:nvSpPr>
        <p:spPr bwMode="auto">
          <a:xfrm>
            <a:off x="1371600" y="3306159"/>
            <a:ext cx="3581400" cy="457200"/>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58" name="Rectangle 2">
            <a:extLst>
              <a:ext uri="{FF2B5EF4-FFF2-40B4-BE49-F238E27FC236}">
                <a16:creationId xmlns="" xmlns:a16="http://schemas.microsoft.com/office/drawing/2014/main" id="{B24FE6D4-792B-44EA-835A-576B64581E93}"/>
              </a:ext>
            </a:extLst>
          </p:cNvPr>
          <p:cNvSpPr>
            <a:spLocks noGrp="1" noChangeArrowheads="1"/>
          </p:cNvSpPr>
          <p:nvPr>
            <p:ph type="title"/>
          </p:nvPr>
        </p:nvSpPr>
        <p:spPr/>
        <p:txBody>
          <a:bodyPr>
            <a:normAutofit/>
          </a:bodyPr>
          <a:lstStyle/>
          <a:p>
            <a:pPr eaLnBrk="1" hangingPunct="1"/>
            <a:r>
              <a:rPr lang="en-GB" altLang="en-US" sz="3800" dirty="0"/>
              <a:t>What are you being asked to do?</a:t>
            </a:r>
          </a:p>
        </p:txBody>
      </p:sp>
      <p:sp>
        <p:nvSpPr>
          <p:cNvPr id="49154" name="Footer Placeholder 4">
            <a:extLst>
              <a:ext uri="{FF2B5EF4-FFF2-40B4-BE49-F238E27FC236}">
                <a16:creationId xmlns="" xmlns:a16="http://schemas.microsoft.com/office/drawing/2014/main" id="{3E2AD668-7B77-406F-B658-6E1F5AA7950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49156" name="Rectangle 7">
            <a:extLst>
              <a:ext uri="{FF2B5EF4-FFF2-40B4-BE49-F238E27FC236}">
                <a16:creationId xmlns="" xmlns:a16="http://schemas.microsoft.com/office/drawing/2014/main" id="{7D72FBE8-F048-474A-9180-1122C4529723}"/>
              </a:ext>
            </a:extLst>
          </p:cNvPr>
          <p:cNvSpPr>
            <a:spLocks noChangeArrowheads="1"/>
          </p:cNvSpPr>
          <p:nvPr/>
        </p:nvSpPr>
        <p:spPr bwMode="auto">
          <a:xfrm>
            <a:off x="7426846" y="2811281"/>
            <a:ext cx="1031354" cy="457200"/>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57" name="Rectangle 6">
            <a:extLst>
              <a:ext uri="{FF2B5EF4-FFF2-40B4-BE49-F238E27FC236}">
                <a16:creationId xmlns="" xmlns:a16="http://schemas.microsoft.com/office/drawing/2014/main" id="{5A983989-7D51-4C5B-ACE3-FE2448E5704F}"/>
              </a:ext>
            </a:extLst>
          </p:cNvPr>
          <p:cNvSpPr>
            <a:spLocks noChangeArrowheads="1"/>
          </p:cNvSpPr>
          <p:nvPr/>
        </p:nvSpPr>
        <p:spPr bwMode="auto">
          <a:xfrm>
            <a:off x="1010476" y="2788915"/>
            <a:ext cx="4247324" cy="457200"/>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0" name="Text Box 4">
            <a:extLst>
              <a:ext uri="{FF2B5EF4-FFF2-40B4-BE49-F238E27FC236}">
                <a16:creationId xmlns="" xmlns:a16="http://schemas.microsoft.com/office/drawing/2014/main" id="{D19F5846-30B2-4F31-88E4-3E522486B2D4}"/>
              </a:ext>
            </a:extLst>
          </p:cNvPr>
          <p:cNvSpPr txBox="1">
            <a:spLocks noChangeArrowheads="1"/>
          </p:cNvSpPr>
          <p:nvPr/>
        </p:nvSpPr>
        <p:spPr bwMode="auto">
          <a:xfrm>
            <a:off x="771943" y="4928906"/>
            <a:ext cx="3200400" cy="1200329"/>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dirty="0"/>
              <a:t>What aspect of human experience is explored thematically in </a:t>
            </a:r>
            <a:r>
              <a:rPr lang="en-GB" altLang="en-US" i="1" dirty="0"/>
              <a:t>Mid-Term Break?</a:t>
            </a:r>
            <a:endParaRPr lang="en-GB" altLang="en-US" dirty="0"/>
          </a:p>
        </p:txBody>
      </p:sp>
      <p:sp>
        <p:nvSpPr>
          <p:cNvPr id="49161" name="Text Box 5">
            <a:extLst>
              <a:ext uri="{FF2B5EF4-FFF2-40B4-BE49-F238E27FC236}">
                <a16:creationId xmlns="" xmlns:a16="http://schemas.microsoft.com/office/drawing/2014/main" id="{F8CB5C76-EAB4-4927-A924-1F8C4157F8E1}"/>
              </a:ext>
            </a:extLst>
          </p:cNvPr>
          <p:cNvSpPr txBox="1">
            <a:spLocks noChangeArrowheads="1"/>
          </p:cNvSpPr>
          <p:nvPr/>
        </p:nvSpPr>
        <p:spPr bwMode="auto">
          <a:xfrm>
            <a:off x="4267200" y="4648200"/>
            <a:ext cx="4343400" cy="1477328"/>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dirty="0"/>
              <a:t>By analysing the techniques the poet uses (e.g. metaphor, alliteration, transferred epithet, pathos, etc.), show how the aspect of human experience is explored n the poem.</a:t>
            </a:r>
          </a:p>
        </p:txBody>
      </p:sp>
      <p:sp>
        <p:nvSpPr>
          <p:cNvPr id="49162" name="Line 9">
            <a:extLst>
              <a:ext uri="{FF2B5EF4-FFF2-40B4-BE49-F238E27FC236}">
                <a16:creationId xmlns="" xmlns:a16="http://schemas.microsoft.com/office/drawing/2014/main" id="{64E7979E-8012-4ABA-9757-592ADD5E3E96}"/>
              </a:ext>
            </a:extLst>
          </p:cNvPr>
          <p:cNvSpPr>
            <a:spLocks noChangeShapeType="1"/>
          </p:cNvSpPr>
          <p:nvPr/>
        </p:nvSpPr>
        <p:spPr bwMode="auto">
          <a:xfrm flipH="1" flipV="1">
            <a:off x="1186069" y="3297194"/>
            <a:ext cx="181049" cy="16317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9163" name="Line 10">
            <a:extLst>
              <a:ext uri="{FF2B5EF4-FFF2-40B4-BE49-F238E27FC236}">
                <a16:creationId xmlns="" xmlns:a16="http://schemas.microsoft.com/office/drawing/2014/main" id="{E296E5C6-96A8-4A41-AF78-DBD73AFE4E43}"/>
              </a:ext>
            </a:extLst>
          </p:cNvPr>
          <p:cNvSpPr>
            <a:spLocks noChangeShapeType="1"/>
          </p:cNvSpPr>
          <p:nvPr/>
        </p:nvSpPr>
        <p:spPr bwMode="auto">
          <a:xfrm flipV="1">
            <a:off x="7931037" y="3306158"/>
            <a:ext cx="181049" cy="13420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 name="Rectangle 3">
            <a:extLst>
              <a:ext uri="{FF2B5EF4-FFF2-40B4-BE49-F238E27FC236}">
                <a16:creationId xmlns="" xmlns:a16="http://schemas.microsoft.com/office/drawing/2014/main" id="{36A3761A-ECA4-497D-88D9-9FA61ECCF53B}"/>
              </a:ext>
            </a:extLst>
          </p:cNvPr>
          <p:cNvSpPr>
            <a:spLocks noGrp="1" noChangeArrowheads="1"/>
          </p:cNvSpPr>
          <p:nvPr>
            <p:ph idx="1"/>
          </p:nvPr>
        </p:nvSpPr>
        <p:spPr>
          <a:xfrm>
            <a:off x="938758" y="2286002"/>
            <a:ext cx="7633742" cy="2466975"/>
          </a:xfrm>
        </p:spPr>
        <p:txBody>
          <a:bodyPr>
            <a:normAutofit/>
          </a:bodyPr>
          <a:lstStyle/>
          <a:p>
            <a:pPr marL="0" indent="0" algn="ctr" eaLnBrk="1" hangingPunct="1">
              <a:buNone/>
            </a:pPr>
            <a:r>
              <a:rPr lang="en-GB" altLang="en-US" sz="2800" b="1" dirty="0"/>
              <a:t>Question: </a:t>
            </a:r>
            <a:r>
              <a:rPr lang="en-GB" altLang="en-US" sz="2800" dirty="0"/>
              <a:t>Choose a poem which deals with an aspect of human experience. By referring to poetic techniques, explain how this aspect of human experience is explored.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164AB1FE-1B6F-49F4-83D9-202B5D1AC23C}"/>
              </a:ext>
            </a:extLst>
          </p:cNvPr>
          <p:cNvSpPr>
            <a:spLocks noGrp="1" noChangeArrowheads="1"/>
          </p:cNvSpPr>
          <p:nvPr>
            <p:ph type="title"/>
          </p:nvPr>
        </p:nvSpPr>
        <p:spPr/>
        <p:txBody>
          <a:bodyPr/>
          <a:lstStyle/>
          <a:p>
            <a:pPr eaLnBrk="1" hangingPunct="1"/>
            <a:r>
              <a:rPr lang="en-GB" altLang="en-US" dirty="0"/>
              <a:t>Essay Structure</a:t>
            </a:r>
          </a:p>
        </p:txBody>
      </p:sp>
      <p:sp>
        <p:nvSpPr>
          <p:cNvPr id="50180" name="Rectangle 3">
            <a:extLst>
              <a:ext uri="{FF2B5EF4-FFF2-40B4-BE49-F238E27FC236}">
                <a16:creationId xmlns="" xmlns:a16="http://schemas.microsoft.com/office/drawing/2014/main" id="{5D1C3B5F-B6B2-47E9-A50E-6678D132FE88}"/>
              </a:ext>
            </a:extLst>
          </p:cNvPr>
          <p:cNvSpPr>
            <a:spLocks noGrp="1" noChangeArrowheads="1"/>
          </p:cNvSpPr>
          <p:nvPr>
            <p:ph idx="1"/>
          </p:nvPr>
        </p:nvSpPr>
        <p:spPr>
          <a:xfrm>
            <a:off x="938758" y="1981200"/>
            <a:ext cx="7633742" cy="3593591"/>
          </a:xfrm>
        </p:spPr>
        <p:txBody>
          <a:bodyPr/>
          <a:lstStyle/>
          <a:p>
            <a:pPr marL="457200" indent="-457200" eaLnBrk="1" hangingPunct="1">
              <a:buAutoNum type="arabicPeriod"/>
            </a:pPr>
            <a:r>
              <a:rPr lang="en-GB" altLang="en-US" sz="2400" dirty="0"/>
              <a:t>Introduction</a:t>
            </a:r>
          </a:p>
          <a:p>
            <a:pPr marL="457200" indent="-457200" eaLnBrk="1" hangingPunct="1">
              <a:buAutoNum type="arabicPeriod"/>
            </a:pPr>
            <a:r>
              <a:rPr lang="en-GB" altLang="en-US" sz="2400" dirty="0"/>
              <a:t>Summary</a:t>
            </a:r>
          </a:p>
          <a:p>
            <a:pPr marL="457200" indent="-457200" eaLnBrk="1" hangingPunct="1">
              <a:buAutoNum type="arabicPeriod"/>
            </a:pPr>
            <a:r>
              <a:rPr lang="en-GB" altLang="en-US" sz="2400" dirty="0"/>
              <a:t>PEAR Paragraph 1</a:t>
            </a:r>
          </a:p>
          <a:p>
            <a:pPr marL="457200" indent="-457200">
              <a:buFont typeface="Arial" panose="020B0604020202020204" pitchFamily="34" charset="0"/>
              <a:buAutoNum type="arabicPeriod"/>
            </a:pPr>
            <a:r>
              <a:rPr lang="en-GB" altLang="en-US" sz="2400" dirty="0"/>
              <a:t>PEAR Paragraph 2</a:t>
            </a:r>
          </a:p>
          <a:p>
            <a:pPr marL="457200" indent="-457200">
              <a:buFont typeface="Arial" panose="020B0604020202020204" pitchFamily="34" charset="0"/>
              <a:buAutoNum type="arabicPeriod"/>
            </a:pPr>
            <a:r>
              <a:rPr lang="en-GB" altLang="en-US" sz="2400" dirty="0"/>
              <a:t>PEAR Paragraph 3</a:t>
            </a:r>
          </a:p>
          <a:p>
            <a:pPr marL="457200" indent="-457200">
              <a:buFont typeface="Arial" panose="020B0604020202020204" pitchFamily="34" charset="0"/>
              <a:buAutoNum type="arabicPeriod"/>
            </a:pPr>
            <a:r>
              <a:rPr lang="en-GB" altLang="en-US" sz="2400" dirty="0"/>
              <a:t>PEAR Paragraph 4</a:t>
            </a:r>
          </a:p>
          <a:p>
            <a:pPr marL="457200" indent="-457200" eaLnBrk="1" hangingPunct="1">
              <a:buAutoNum type="arabicPeriod"/>
            </a:pPr>
            <a:r>
              <a:rPr lang="en-GB" altLang="en-US" sz="2400" dirty="0"/>
              <a:t>Conclusion</a:t>
            </a:r>
          </a:p>
          <a:p>
            <a:pPr marL="457200" indent="-457200" eaLnBrk="1" hangingPunct="1">
              <a:buAutoNum type="arabicPeriod"/>
            </a:pPr>
            <a:endParaRPr lang="en-GB" altLang="en-US" dirty="0"/>
          </a:p>
        </p:txBody>
      </p:sp>
      <p:sp>
        <p:nvSpPr>
          <p:cNvPr id="50178" name="Footer Placeholder 4">
            <a:extLst>
              <a:ext uri="{FF2B5EF4-FFF2-40B4-BE49-F238E27FC236}">
                <a16:creationId xmlns="" xmlns:a16="http://schemas.microsoft.com/office/drawing/2014/main" id="{551B0259-82C1-4263-827A-596383A257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8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8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1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164AB1FE-1B6F-49F4-83D9-202B5D1AC23C}"/>
              </a:ext>
            </a:extLst>
          </p:cNvPr>
          <p:cNvSpPr>
            <a:spLocks noGrp="1" noChangeArrowheads="1"/>
          </p:cNvSpPr>
          <p:nvPr>
            <p:ph type="title"/>
          </p:nvPr>
        </p:nvSpPr>
        <p:spPr/>
        <p:txBody>
          <a:bodyPr/>
          <a:lstStyle/>
          <a:p>
            <a:pPr eaLnBrk="1" hangingPunct="1"/>
            <a:r>
              <a:rPr lang="en-GB" altLang="en-US" dirty="0"/>
              <a:t>Introduction</a:t>
            </a:r>
          </a:p>
        </p:txBody>
      </p:sp>
      <p:sp>
        <p:nvSpPr>
          <p:cNvPr id="50180" name="Rectangle 3">
            <a:extLst>
              <a:ext uri="{FF2B5EF4-FFF2-40B4-BE49-F238E27FC236}">
                <a16:creationId xmlns="" xmlns:a16="http://schemas.microsoft.com/office/drawing/2014/main" id="{5D1C3B5F-B6B2-47E9-A50E-6678D132FE88}"/>
              </a:ext>
            </a:extLst>
          </p:cNvPr>
          <p:cNvSpPr>
            <a:spLocks noGrp="1" noChangeArrowheads="1"/>
          </p:cNvSpPr>
          <p:nvPr>
            <p:ph idx="1"/>
          </p:nvPr>
        </p:nvSpPr>
        <p:spPr>
          <a:xfrm>
            <a:off x="938758" y="1981201"/>
            <a:ext cx="7633742" cy="1981200"/>
          </a:xfrm>
        </p:spPr>
        <p:txBody>
          <a:bodyPr/>
          <a:lstStyle/>
          <a:p>
            <a:pPr marL="0" indent="0" eaLnBrk="1" hangingPunct="1">
              <a:buNone/>
            </a:pPr>
            <a:r>
              <a:rPr lang="en-GB" altLang="en-US" sz="2400" dirty="0"/>
              <a:t>Your introduction should include:</a:t>
            </a:r>
          </a:p>
          <a:p>
            <a:pPr lvl="1">
              <a:buFontTx/>
              <a:buChar char="-"/>
            </a:pPr>
            <a:r>
              <a:rPr lang="en-GB" altLang="en-US" sz="2200" dirty="0"/>
              <a:t>The name of the poem</a:t>
            </a:r>
          </a:p>
          <a:p>
            <a:pPr lvl="1">
              <a:buFontTx/>
              <a:buChar char="-"/>
            </a:pPr>
            <a:r>
              <a:rPr lang="en-GB" altLang="en-US" sz="2200" dirty="0"/>
              <a:t>The name of the poet</a:t>
            </a:r>
          </a:p>
          <a:p>
            <a:pPr lvl="1">
              <a:buFontTx/>
              <a:buChar char="-"/>
            </a:pPr>
            <a:r>
              <a:rPr lang="en-GB" altLang="en-US" sz="2200" dirty="0"/>
              <a:t>Reference to the question</a:t>
            </a:r>
          </a:p>
        </p:txBody>
      </p:sp>
      <p:sp>
        <p:nvSpPr>
          <p:cNvPr id="50178" name="Footer Placeholder 4">
            <a:extLst>
              <a:ext uri="{FF2B5EF4-FFF2-40B4-BE49-F238E27FC236}">
                <a16:creationId xmlns="" xmlns:a16="http://schemas.microsoft.com/office/drawing/2014/main" id="{551B0259-82C1-4263-827A-596383A257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5" name="Rectangle 3">
            <a:extLst>
              <a:ext uri="{FF2B5EF4-FFF2-40B4-BE49-F238E27FC236}">
                <a16:creationId xmlns="" xmlns:a16="http://schemas.microsoft.com/office/drawing/2014/main" id="{B37796F8-CA8B-4A96-9F97-4F318F539511}"/>
              </a:ext>
            </a:extLst>
          </p:cNvPr>
          <p:cNvSpPr txBox="1">
            <a:spLocks noChangeArrowheads="1"/>
          </p:cNvSpPr>
          <p:nvPr/>
        </p:nvSpPr>
        <p:spPr>
          <a:xfrm>
            <a:off x="838200" y="3953436"/>
            <a:ext cx="7633742" cy="3124199"/>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GB" altLang="en-US" sz="2400" dirty="0"/>
              <a:t>For example:</a:t>
            </a:r>
          </a:p>
          <a:p>
            <a:pPr marL="0" indent="0" algn="ctr">
              <a:buFont typeface="Arial" panose="020B0604020202020204" pitchFamily="34" charset="0"/>
              <a:buNone/>
            </a:pPr>
            <a:r>
              <a:rPr lang="en-GB" altLang="en-US" i="1" dirty="0"/>
              <a:t>‘Mid-Term Break’ by Seamus Heaney is a poem which deals with a sad but inevitable aspect of human experience – grief. Through analysing the use of techniques such as metaphor, alliteration, transferred epithet and euphemism, this essay will explore how Heaney deepens our understanding of the experience of grief through the poem. </a:t>
            </a:r>
          </a:p>
        </p:txBody>
      </p:sp>
    </p:spTree>
    <p:extLst>
      <p:ext uri="{BB962C8B-B14F-4D97-AF65-F5344CB8AC3E}">
        <p14:creationId xmlns:p14="http://schemas.microsoft.com/office/powerpoint/2010/main" val="163441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1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8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164AB1FE-1B6F-49F4-83D9-202B5D1AC23C}"/>
              </a:ext>
            </a:extLst>
          </p:cNvPr>
          <p:cNvSpPr>
            <a:spLocks noGrp="1" noChangeArrowheads="1"/>
          </p:cNvSpPr>
          <p:nvPr>
            <p:ph type="title"/>
          </p:nvPr>
        </p:nvSpPr>
        <p:spPr/>
        <p:txBody>
          <a:bodyPr/>
          <a:lstStyle/>
          <a:p>
            <a:pPr eaLnBrk="1" hangingPunct="1"/>
            <a:r>
              <a:rPr lang="en-GB" altLang="en-US" dirty="0"/>
              <a:t>Introduction</a:t>
            </a:r>
          </a:p>
        </p:txBody>
      </p:sp>
      <p:sp>
        <p:nvSpPr>
          <p:cNvPr id="50180" name="Rectangle 3">
            <a:extLst>
              <a:ext uri="{FF2B5EF4-FFF2-40B4-BE49-F238E27FC236}">
                <a16:creationId xmlns="" xmlns:a16="http://schemas.microsoft.com/office/drawing/2014/main" id="{5D1C3B5F-B6B2-47E9-A50E-6678D132FE88}"/>
              </a:ext>
            </a:extLst>
          </p:cNvPr>
          <p:cNvSpPr>
            <a:spLocks noGrp="1" noChangeArrowheads="1"/>
          </p:cNvSpPr>
          <p:nvPr>
            <p:ph idx="1"/>
          </p:nvPr>
        </p:nvSpPr>
        <p:spPr>
          <a:xfrm>
            <a:off x="938758" y="1981201"/>
            <a:ext cx="7633742" cy="1981200"/>
          </a:xfrm>
        </p:spPr>
        <p:txBody>
          <a:bodyPr>
            <a:noAutofit/>
          </a:bodyPr>
          <a:lstStyle/>
          <a:p>
            <a:pPr marL="0" indent="0" eaLnBrk="1" hangingPunct="1">
              <a:buNone/>
            </a:pPr>
            <a:r>
              <a:rPr lang="en-GB" altLang="en-US" sz="3600" dirty="0" smtClean="0"/>
              <a:t>‘Mi</a:t>
            </a:r>
            <a:r>
              <a:rPr lang="en-GB" altLang="en-US" sz="3600" dirty="0" smtClean="0"/>
              <a:t>d-Term Break’ by Seamus Heaney is a poem which deals with the human experience of grief.  Through analysing techniques such as ______, this essay will discuss how the theme of grief is explored in the poem. </a:t>
            </a:r>
            <a:endParaRPr lang="en-GB" altLang="en-US" sz="3200" dirty="0"/>
          </a:p>
        </p:txBody>
      </p:sp>
      <p:sp>
        <p:nvSpPr>
          <p:cNvPr id="50178" name="Footer Placeholder 4">
            <a:extLst>
              <a:ext uri="{FF2B5EF4-FFF2-40B4-BE49-F238E27FC236}">
                <a16:creationId xmlns="" xmlns:a16="http://schemas.microsoft.com/office/drawing/2014/main" id="{551B0259-82C1-4263-827A-596383A257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335913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164AB1FE-1B6F-49F4-83D9-202B5D1AC23C}"/>
              </a:ext>
            </a:extLst>
          </p:cNvPr>
          <p:cNvSpPr>
            <a:spLocks noGrp="1" noChangeArrowheads="1"/>
          </p:cNvSpPr>
          <p:nvPr>
            <p:ph type="title"/>
          </p:nvPr>
        </p:nvSpPr>
        <p:spPr/>
        <p:txBody>
          <a:bodyPr/>
          <a:lstStyle/>
          <a:p>
            <a:pPr eaLnBrk="1" hangingPunct="1"/>
            <a:r>
              <a:rPr lang="en-GB" altLang="en-US" dirty="0"/>
              <a:t>Summary</a:t>
            </a:r>
          </a:p>
        </p:txBody>
      </p:sp>
      <p:sp>
        <p:nvSpPr>
          <p:cNvPr id="50180" name="Rectangle 3">
            <a:extLst>
              <a:ext uri="{FF2B5EF4-FFF2-40B4-BE49-F238E27FC236}">
                <a16:creationId xmlns="" xmlns:a16="http://schemas.microsoft.com/office/drawing/2014/main" id="{5D1C3B5F-B6B2-47E9-A50E-6678D132FE88}"/>
              </a:ext>
            </a:extLst>
          </p:cNvPr>
          <p:cNvSpPr>
            <a:spLocks noGrp="1" noChangeArrowheads="1"/>
          </p:cNvSpPr>
          <p:nvPr>
            <p:ph idx="1"/>
          </p:nvPr>
        </p:nvSpPr>
        <p:spPr>
          <a:xfrm>
            <a:off x="938758" y="1981201"/>
            <a:ext cx="7633742" cy="923363"/>
          </a:xfrm>
        </p:spPr>
        <p:txBody>
          <a:bodyPr/>
          <a:lstStyle/>
          <a:p>
            <a:pPr marL="0" indent="0" eaLnBrk="1" hangingPunct="1">
              <a:buNone/>
            </a:pPr>
            <a:r>
              <a:rPr lang="en-GB" altLang="en-US" sz="2400" dirty="0"/>
              <a:t>Briefly summarise what the poem is about.</a:t>
            </a:r>
            <a:endParaRPr lang="en-GB" altLang="en-US" sz="2200" dirty="0"/>
          </a:p>
        </p:txBody>
      </p:sp>
      <p:sp>
        <p:nvSpPr>
          <p:cNvPr id="50178" name="Footer Placeholder 4">
            <a:extLst>
              <a:ext uri="{FF2B5EF4-FFF2-40B4-BE49-F238E27FC236}">
                <a16:creationId xmlns="" xmlns:a16="http://schemas.microsoft.com/office/drawing/2014/main" id="{551B0259-82C1-4263-827A-596383A257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5" name="Rectangle 3">
            <a:extLst>
              <a:ext uri="{FF2B5EF4-FFF2-40B4-BE49-F238E27FC236}">
                <a16:creationId xmlns="" xmlns:a16="http://schemas.microsoft.com/office/drawing/2014/main" id="{B37796F8-CA8B-4A96-9F97-4F318F539511}"/>
              </a:ext>
            </a:extLst>
          </p:cNvPr>
          <p:cNvSpPr txBox="1">
            <a:spLocks noChangeArrowheads="1"/>
          </p:cNvSpPr>
          <p:nvPr/>
        </p:nvSpPr>
        <p:spPr>
          <a:xfrm>
            <a:off x="925311" y="2904564"/>
            <a:ext cx="7633742" cy="3124199"/>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GB" altLang="en-US" sz="2400" dirty="0"/>
              <a:t>For example:</a:t>
            </a:r>
          </a:p>
          <a:p>
            <a:pPr marL="0" indent="0" algn="ctr">
              <a:buNone/>
            </a:pPr>
            <a:r>
              <a:rPr lang="en-GB" altLang="en-US" sz="2400" i="1" dirty="0"/>
              <a:t>The poem describes the aftermath of the death of Heaney’s four-year-old brother Christopher, and explores the reactions of himself and his family to this devastating news. The poem is written from the point of view of a young Heaney, summoned home from school for his brother’s funeral. </a:t>
            </a:r>
          </a:p>
        </p:txBody>
      </p:sp>
    </p:spTree>
    <p:extLst>
      <p:ext uri="{BB962C8B-B14F-4D97-AF65-F5344CB8AC3E}">
        <p14:creationId xmlns:p14="http://schemas.microsoft.com/office/powerpoint/2010/main" val="401886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a:bodyPr>
          <a:lstStyle/>
          <a:p>
            <a:pPr eaLnBrk="1" hangingPunct="1"/>
            <a:r>
              <a:rPr lang="en-US" altLang="en-US" sz="4000" dirty="0"/>
              <a:t>How does Heaney convey the grief felt in </a:t>
            </a:r>
            <a:r>
              <a:rPr lang="en-US" altLang="en-US" sz="4000" i="1" dirty="0"/>
              <a:t>mid-Term break </a:t>
            </a:r>
            <a:r>
              <a:rPr lang="en-US" altLang="en-US" sz="4000" dirty="0"/>
              <a:t>?</a:t>
            </a:r>
            <a:endParaRPr lang="en-GB" altLang="en-US" sz="40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p:txBody>
          <a:bodyPr/>
          <a:lstStyle/>
          <a:p>
            <a:pPr marL="609600" indent="-609600" eaLnBrk="1" hangingPunct="1">
              <a:buFontTx/>
              <a:buAutoNum type="arabicPeriod"/>
            </a:pPr>
            <a:r>
              <a:rPr lang="en-US" altLang="en-US" dirty="0"/>
              <a:t>His own sense of isolation</a:t>
            </a:r>
          </a:p>
          <a:p>
            <a:pPr marL="609600" indent="-609600" eaLnBrk="1" hangingPunct="1">
              <a:buFontTx/>
              <a:buAutoNum type="arabicPeriod"/>
            </a:pPr>
            <a:r>
              <a:rPr lang="en-US" altLang="en-US" dirty="0"/>
              <a:t>The reactions of his parents</a:t>
            </a:r>
          </a:p>
          <a:p>
            <a:pPr marL="609600" indent="-609600" eaLnBrk="1" hangingPunct="1">
              <a:buFontTx/>
              <a:buAutoNum type="arabicPeriod"/>
            </a:pPr>
            <a:r>
              <a:rPr lang="en-US" altLang="en-US" dirty="0"/>
              <a:t>His feelings of embarrassment</a:t>
            </a:r>
          </a:p>
          <a:p>
            <a:pPr marL="609600" indent="-609600" eaLnBrk="1" hangingPunct="1">
              <a:buFontTx/>
              <a:buAutoNum type="arabicPeriod"/>
            </a:pPr>
            <a:r>
              <a:rPr lang="en-US" altLang="en-US" dirty="0"/>
              <a:t>The description of the body</a:t>
            </a:r>
          </a:p>
          <a:p>
            <a:pPr marL="609600" indent="-609600" eaLnBrk="1" hangingPunct="1">
              <a:buFontTx/>
              <a:buAutoNum type="arabicPeriod"/>
            </a:pPr>
            <a:r>
              <a:rPr lang="en-US" altLang="en-US" dirty="0"/>
              <a:t>His time spent with the body</a:t>
            </a:r>
          </a:p>
          <a:p>
            <a:pPr marL="609600" indent="-609600" eaLnBrk="1" hangingPunct="1">
              <a:buFontTx/>
              <a:buAutoNum type="arabicPeriod"/>
            </a:pPr>
            <a:r>
              <a:rPr lang="en-US" altLang="en-US" dirty="0"/>
              <a:t>His description of the coffin</a:t>
            </a:r>
            <a:endParaRPr lang="en-GB" altLang="en-US" dirty="0"/>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25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a:bodyPr>
          <a:lstStyle/>
          <a:p>
            <a:pPr eaLnBrk="1" hangingPunct="1"/>
            <a:r>
              <a:rPr lang="en-US" altLang="en-US" sz="5400" dirty="0"/>
              <a:t>PEAR Paragraphs</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2057400"/>
            <a:ext cx="7633742" cy="3822193"/>
          </a:xfrm>
        </p:spPr>
        <p:txBody>
          <a:bodyPr/>
          <a:lstStyle/>
          <a:p>
            <a:pPr marL="0" indent="0" eaLnBrk="1" hangingPunct="1">
              <a:buNone/>
            </a:pPr>
            <a:r>
              <a:rPr lang="en-US" altLang="en-US" dirty="0"/>
              <a:t>We will be using PEAR paragraphs to structure the main body of our essays. PEAR stands for:</a:t>
            </a:r>
          </a:p>
          <a:p>
            <a:pPr marL="0" indent="0" eaLnBrk="1" hangingPunct="1">
              <a:buNone/>
            </a:pPr>
            <a:r>
              <a:rPr lang="en-US" altLang="en-US" sz="2800" dirty="0">
                <a:solidFill>
                  <a:srgbClr val="FF0000"/>
                </a:solidFill>
              </a:rPr>
              <a:t>Point</a:t>
            </a:r>
          </a:p>
          <a:p>
            <a:pPr marL="0" indent="0" eaLnBrk="1" hangingPunct="1">
              <a:buNone/>
            </a:pPr>
            <a:r>
              <a:rPr lang="en-US" altLang="en-US" sz="2800" dirty="0">
                <a:solidFill>
                  <a:schemeClr val="accent3">
                    <a:lumMod val="75000"/>
                  </a:schemeClr>
                </a:solidFill>
              </a:rPr>
              <a:t>Evidence</a:t>
            </a:r>
          </a:p>
          <a:p>
            <a:pPr marL="0" indent="0" eaLnBrk="1" hangingPunct="1">
              <a:buNone/>
            </a:pPr>
            <a:r>
              <a:rPr lang="en-US" altLang="en-US" sz="2800" dirty="0">
                <a:solidFill>
                  <a:schemeClr val="accent1">
                    <a:lumMod val="75000"/>
                  </a:schemeClr>
                </a:solidFill>
              </a:rPr>
              <a:t>Analysis </a:t>
            </a:r>
          </a:p>
          <a:p>
            <a:pPr marL="0" indent="0" eaLnBrk="1" hangingPunct="1">
              <a:buNone/>
            </a:pPr>
            <a:r>
              <a:rPr lang="en-US" altLang="en-US" sz="2800" dirty="0" smtClean="0">
                <a:solidFill>
                  <a:schemeClr val="accent5">
                    <a:lumMod val="75000"/>
                  </a:schemeClr>
                </a:solidFill>
              </a:rPr>
              <a:t>Response</a:t>
            </a:r>
            <a:endParaRPr lang="en-GB" altLang="en-US" sz="2800" dirty="0">
              <a:solidFill>
                <a:schemeClr val="accent5">
                  <a:lumMod val="75000"/>
                </a:schemeClr>
              </a:solidFill>
            </a:endParaRP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86617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a:bodyPr>
          <a:lstStyle/>
          <a:p>
            <a:pPr eaLnBrk="1" hangingPunct="1"/>
            <a:r>
              <a:rPr lang="en-US" altLang="en-US" sz="5400" dirty="0"/>
              <a:t>PEAR Paragraphs</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2057400"/>
            <a:ext cx="7633742" cy="3822193"/>
          </a:xfrm>
        </p:spPr>
        <p:txBody>
          <a:bodyPr>
            <a:normAutofit fontScale="92500" lnSpcReduction="10000"/>
          </a:bodyPr>
          <a:lstStyle/>
          <a:p>
            <a:pPr marL="0" indent="0" eaLnBrk="1" hangingPunct="1">
              <a:buNone/>
            </a:pPr>
            <a:r>
              <a:rPr lang="en-US" altLang="en-US" sz="2800" dirty="0">
                <a:solidFill>
                  <a:srgbClr val="FF0000"/>
                </a:solidFill>
              </a:rPr>
              <a:t>Point </a:t>
            </a:r>
            <a:r>
              <a:rPr lang="en-US" altLang="en-US" sz="2800" dirty="0">
                <a:solidFill>
                  <a:schemeClr val="tx1"/>
                </a:solidFill>
              </a:rPr>
              <a:t>– State what you will be discussing in the paragraph. </a:t>
            </a:r>
          </a:p>
          <a:p>
            <a:pPr marL="0" indent="0" eaLnBrk="1" hangingPunct="1">
              <a:buNone/>
            </a:pPr>
            <a:r>
              <a:rPr lang="en-US" altLang="en-US" sz="2800" dirty="0">
                <a:solidFill>
                  <a:schemeClr val="tx1"/>
                </a:solidFill>
              </a:rPr>
              <a:t>For example: </a:t>
            </a:r>
            <a:r>
              <a:rPr lang="en-US" altLang="en-US" sz="2800" i="1" dirty="0">
                <a:solidFill>
                  <a:schemeClr val="tx1"/>
                </a:solidFill>
              </a:rPr>
              <a:t>One way Heaney explores the theme of grief is through his own sense of isolation. </a:t>
            </a:r>
            <a:endParaRPr lang="en-US" altLang="en-US" sz="2800" i="1" dirty="0">
              <a:solidFill>
                <a:srgbClr val="FF0000"/>
              </a:solidFill>
            </a:endParaRPr>
          </a:p>
          <a:p>
            <a:pPr marL="0" indent="0" eaLnBrk="1" hangingPunct="1">
              <a:buNone/>
            </a:pPr>
            <a:endParaRPr lang="en-US" altLang="en-US" sz="2800" dirty="0">
              <a:solidFill>
                <a:schemeClr val="accent6">
                  <a:lumMod val="60000"/>
                  <a:lumOff val="40000"/>
                </a:schemeClr>
              </a:solidFill>
            </a:endParaRPr>
          </a:p>
          <a:p>
            <a:pPr marL="0" indent="0" eaLnBrk="1" hangingPunct="1">
              <a:buNone/>
            </a:pPr>
            <a:r>
              <a:rPr lang="en-US" altLang="en-US" sz="2800" dirty="0">
                <a:solidFill>
                  <a:schemeClr val="accent3">
                    <a:lumMod val="75000"/>
                  </a:schemeClr>
                </a:solidFill>
              </a:rPr>
              <a:t>Evidence</a:t>
            </a:r>
            <a:r>
              <a:rPr lang="en-US" altLang="en-US" sz="2800" dirty="0">
                <a:solidFill>
                  <a:schemeClr val="accent6">
                    <a:lumMod val="60000"/>
                    <a:lumOff val="40000"/>
                  </a:schemeClr>
                </a:solidFill>
              </a:rPr>
              <a:t> </a:t>
            </a:r>
            <a:r>
              <a:rPr lang="en-US" altLang="en-US" sz="2800" dirty="0">
                <a:solidFill>
                  <a:schemeClr val="tx1"/>
                </a:solidFill>
              </a:rPr>
              <a:t>– Give a quote from the poem. </a:t>
            </a:r>
          </a:p>
          <a:p>
            <a:pPr marL="0" indent="0" eaLnBrk="1" hangingPunct="1">
              <a:buNone/>
            </a:pPr>
            <a:r>
              <a:rPr lang="en-US" altLang="en-US" sz="2800" i="1" dirty="0">
                <a:solidFill>
                  <a:schemeClr val="tx1"/>
                </a:solidFill>
              </a:rPr>
              <a:t>‘I sat all morning in the college sick bay / Counting bells knelling classes to a close’. </a:t>
            </a: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98761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2667000"/>
            <a:ext cx="7633742" cy="1492132"/>
          </a:xfrm>
        </p:spPr>
        <p:txBody>
          <a:bodyPr/>
          <a:lstStyle/>
          <a:p>
            <a:pPr algn="ctr" eaLnBrk="1" hangingPunct="1"/>
            <a:r>
              <a:rPr lang="en-US" altLang="en-US" dirty="0" smtClean="0"/>
              <a:t>Metaphor</a:t>
            </a:r>
            <a:endParaRPr lang="en-GB" altLang="en-US" dirty="0"/>
          </a:p>
        </p:txBody>
      </p:sp>
    </p:spTree>
    <p:extLst>
      <p:ext uri="{BB962C8B-B14F-4D97-AF65-F5344CB8AC3E}">
        <p14:creationId xmlns:p14="http://schemas.microsoft.com/office/powerpoint/2010/main" val="27298880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a:bodyPr>
          <a:lstStyle/>
          <a:p>
            <a:pPr eaLnBrk="1" hangingPunct="1"/>
            <a:r>
              <a:rPr lang="en-US" altLang="en-US" sz="5400" dirty="0"/>
              <a:t>PEAR Paragraphs</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2057400"/>
            <a:ext cx="7633742" cy="4114800"/>
          </a:xfrm>
        </p:spPr>
        <p:txBody>
          <a:bodyPr>
            <a:normAutofit fontScale="77500" lnSpcReduction="20000"/>
          </a:bodyPr>
          <a:lstStyle/>
          <a:p>
            <a:pPr marL="0" indent="0">
              <a:buNone/>
            </a:pPr>
            <a:r>
              <a:rPr lang="en-US" altLang="en-US" sz="2800" dirty="0">
                <a:solidFill>
                  <a:schemeClr val="accent1">
                    <a:lumMod val="75000"/>
                  </a:schemeClr>
                </a:solidFill>
              </a:rPr>
              <a:t>Analysis </a:t>
            </a:r>
            <a:r>
              <a:rPr lang="en-US" altLang="en-US" sz="2800" dirty="0">
                <a:solidFill>
                  <a:schemeClr val="tx1"/>
                </a:solidFill>
              </a:rPr>
              <a:t>– Analyse how the quote shows what you have stated in your point. </a:t>
            </a:r>
          </a:p>
          <a:p>
            <a:pPr marL="0" indent="0">
              <a:buNone/>
            </a:pPr>
            <a:r>
              <a:rPr lang="en-US" altLang="en-US" sz="2800" dirty="0">
                <a:solidFill>
                  <a:schemeClr val="tx1"/>
                </a:solidFill>
              </a:rPr>
              <a:t>For example: “</a:t>
            </a:r>
            <a:r>
              <a:rPr lang="en-US" altLang="en-US" sz="2800" i="1" dirty="0">
                <a:solidFill>
                  <a:schemeClr val="tx1"/>
                </a:solidFill>
              </a:rPr>
              <a:t>The word choice of ‘I’ tells us that Heaney is alone, and gives an immediate sense of isolation in the poem. The setting of the first stanza, the ‘college sick bay’, suggests sickness…” </a:t>
            </a:r>
            <a:r>
              <a:rPr lang="en-US" altLang="en-US" sz="2800" dirty="0">
                <a:solidFill>
                  <a:schemeClr val="tx1"/>
                </a:solidFill>
              </a:rPr>
              <a:t>Etc. </a:t>
            </a:r>
          </a:p>
          <a:p>
            <a:pPr marL="0" indent="0">
              <a:buNone/>
            </a:pPr>
            <a:endParaRPr lang="en-US" altLang="en-US" sz="2800" dirty="0">
              <a:solidFill>
                <a:schemeClr val="accent1">
                  <a:lumMod val="75000"/>
                </a:schemeClr>
              </a:solidFill>
            </a:endParaRPr>
          </a:p>
          <a:p>
            <a:pPr marL="0" indent="0">
              <a:buNone/>
            </a:pPr>
            <a:r>
              <a:rPr lang="en-US" altLang="en-US" sz="2800" dirty="0" smtClean="0">
                <a:solidFill>
                  <a:schemeClr val="accent5">
                    <a:lumMod val="75000"/>
                  </a:schemeClr>
                </a:solidFill>
              </a:rPr>
              <a:t>Response </a:t>
            </a:r>
            <a:r>
              <a:rPr lang="en-US" altLang="en-US" sz="2800" dirty="0">
                <a:solidFill>
                  <a:schemeClr val="tx1"/>
                </a:solidFill>
              </a:rPr>
              <a:t>– Relate back to the </a:t>
            </a:r>
            <a:r>
              <a:rPr lang="en-US" altLang="en-US" sz="2800" dirty="0" smtClean="0">
                <a:solidFill>
                  <a:schemeClr val="tx1"/>
                </a:solidFill>
              </a:rPr>
              <a:t>question and give a personal response. </a:t>
            </a:r>
            <a:endParaRPr lang="en-US" altLang="en-US" sz="2800" dirty="0">
              <a:solidFill>
                <a:schemeClr val="tx1"/>
              </a:solidFill>
            </a:endParaRPr>
          </a:p>
          <a:p>
            <a:pPr marL="0" indent="0">
              <a:buNone/>
            </a:pPr>
            <a:r>
              <a:rPr lang="en-US" altLang="en-US" sz="2800" dirty="0">
                <a:solidFill>
                  <a:schemeClr val="tx1"/>
                </a:solidFill>
              </a:rPr>
              <a:t>For example: </a:t>
            </a:r>
            <a:r>
              <a:rPr lang="en-US" altLang="en-US" sz="2800" i="1" dirty="0">
                <a:solidFill>
                  <a:schemeClr val="tx1"/>
                </a:solidFill>
              </a:rPr>
              <a:t>“These techniques help us to understand that Heaney feels isolated in his grief, and that it is an experience he must endure by himself.”</a:t>
            </a:r>
            <a:endParaRPr lang="en-GB" altLang="en-US" sz="2800" dirty="0">
              <a:solidFill>
                <a:schemeClr val="accent5">
                  <a:lumMod val="75000"/>
                </a:schemeClr>
              </a:solidFill>
            </a:endParaRP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125185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fontScale="90000"/>
          </a:bodyPr>
          <a:lstStyle/>
          <a:p>
            <a:pPr eaLnBrk="1" hangingPunct="1"/>
            <a:r>
              <a:rPr lang="en-US" altLang="en-US" sz="5400" dirty="0"/>
              <a:t>Example pear paragraph</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1524000"/>
            <a:ext cx="7633742" cy="4648200"/>
          </a:xfrm>
        </p:spPr>
        <p:txBody>
          <a:bodyPr>
            <a:normAutofit/>
          </a:bodyPr>
          <a:lstStyle/>
          <a:p>
            <a:pPr marL="0" indent="0" algn="just">
              <a:lnSpc>
                <a:spcPct val="170000"/>
              </a:lnSpc>
              <a:buNone/>
            </a:pPr>
            <a:r>
              <a:rPr lang="en-US" altLang="en-US" sz="1800" dirty="0">
                <a:solidFill>
                  <a:srgbClr val="FF0000"/>
                </a:solidFill>
              </a:rPr>
              <a:t>One way Heaney explores the theme of grief is through his own sense of isolation. </a:t>
            </a:r>
            <a:endParaRPr lang="en-US" altLang="en-US" dirty="0">
              <a:solidFill>
                <a:schemeClr val="accent6">
                  <a:lumMod val="60000"/>
                  <a:lumOff val="40000"/>
                </a:schemeClr>
              </a:solidFill>
            </a:endParaRPr>
          </a:p>
          <a:p>
            <a:pPr marL="0" indent="0">
              <a:buNone/>
            </a:pPr>
            <a:endParaRPr lang="en-GB" altLang="en-US" sz="2800" dirty="0">
              <a:solidFill>
                <a:schemeClr val="accent5">
                  <a:lumMod val="75000"/>
                </a:schemeClr>
              </a:solidFill>
            </a:endParaRP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416759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fontScale="90000"/>
          </a:bodyPr>
          <a:lstStyle/>
          <a:p>
            <a:pPr eaLnBrk="1" hangingPunct="1"/>
            <a:r>
              <a:rPr lang="en-US" altLang="en-US" sz="5400" dirty="0"/>
              <a:t>Example pear paragraph</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1524000"/>
            <a:ext cx="7633742" cy="4648200"/>
          </a:xfrm>
        </p:spPr>
        <p:txBody>
          <a:bodyPr>
            <a:normAutofit/>
          </a:bodyPr>
          <a:lstStyle/>
          <a:p>
            <a:pPr marL="0" indent="0" algn="just">
              <a:lnSpc>
                <a:spcPct val="170000"/>
              </a:lnSpc>
              <a:buNone/>
            </a:pPr>
            <a:r>
              <a:rPr lang="en-US" altLang="en-US" sz="1800" dirty="0">
                <a:solidFill>
                  <a:srgbClr val="FF0000"/>
                </a:solidFill>
              </a:rPr>
              <a:t>One way Heaney explores the theme of grief is through his own sense of isolation. </a:t>
            </a:r>
            <a:r>
              <a:rPr lang="en-US" altLang="en-US" sz="1800" dirty="0">
                <a:solidFill>
                  <a:schemeClr val="accent3">
                    <a:lumMod val="75000"/>
                  </a:schemeClr>
                </a:solidFill>
              </a:rPr>
              <a:t>‘I sat all morning in the college sick bay / Counting bells knelling classes to a close’. </a:t>
            </a:r>
            <a:endParaRPr lang="en-US" altLang="en-US" dirty="0">
              <a:solidFill>
                <a:schemeClr val="accent6">
                  <a:lumMod val="60000"/>
                  <a:lumOff val="40000"/>
                </a:schemeClr>
              </a:solidFill>
            </a:endParaRPr>
          </a:p>
          <a:p>
            <a:pPr marL="0" indent="0">
              <a:buNone/>
            </a:pPr>
            <a:endParaRPr lang="en-GB" altLang="en-US" sz="2800" dirty="0">
              <a:solidFill>
                <a:schemeClr val="accent5">
                  <a:lumMod val="75000"/>
                </a:schemeClr>
              </a:solidFill>
            </a:endParaRP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274020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fontScale="90000"/>
          </a:bodyPr>
          <a:lstStyle/>
          <a:p>
            <a:pPr eaLnBrk="1" hangingPunct="1"/>
            <a:r>
              <a:rPr lang="en-US" altLang="en-US" sz="5400" dirty="0"/>
              <a:t>Example pear paragraph</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1524000"/>
            <a:ext cx="7633742" cy="4648200"/>
          </a:xfrm>
        </p:spPr>
        <p:txBody>
          <a:bodyPr>
            <a:normAutofit/>
          </a:bodyPr>
          <a:lstStyle/>
          <a:p>
            <a:pPr marL="0" indent="0" algn="just">
              <a:lnSpc>
                <a:spcPct val="170000"/>
              </a:lnSpc>
              <a:buNone/>
            </a:pPr>
            <a:r>
              <a:rPr lang="en-US" altLang="en-US" sz="1800" dirty="0">
                <a:solidFill>
                  <a:srgbClr val="FF0000"/>
                </a:solidFill>
              </a:rPr>
              <a:t>One way Heaney explores the theme of grief is through his own sense of isolation. </a:t>
            </a:r>
            <a:r>
              <a:rPr lang="en-US" altLang="en-US" sz="1800" dirty="0">
                <a:solidFill>
                  <a:schemeClr val="accent3">
                    <a:lumMod val="75000"/>
                  </a:schemeClr>
                </a:solidFill>
              </a:rPr>
              <a:t>‘I sat all morning in the college sick bay / Counting bells knelling classes to a close’. </a:t>
            </a:r>
            <a:r>
              <a:rPr lang="en-US" altLang="en-US" sz="1800" dirty="0">
                <a:solidFill>
                  <a:schemeClr val="accent1">
                    <a:lumMod val="75000"/>
                  </a:schemeClr>
                </a:solidFill>
              </a:rPr>
              <a:t>The word choice of ‘I’ tells us that Heaney is alone, and gives an immediate sense of isolation in the poem. The setting of the first stanza, the ‘college sick bay’, suggests sickness, a place where a person would go when they are ill. However, Heaney’s illness is not a physical one, but the emotional turmoil of grief. The assonance of ‘bells knelling’ allows us to imagine the repetitive nature of church bells, and suggests funeral bells, foreshadowing what is to come.</a:t>
            </a:r>
            <a:r>
              <a:rPr lang="en-US" altLang="en-US" sz="1800" dirty="0">
                <a:solidFill>
                  <a:schemeClr val="tx1"/>
                </a:solidFill>
              </a:rPr>
              <a:t> </a:t>
            </a:r>
            <a:endParaRPr lang="en-US" altLang="en-US" sz="2400" dirty="0">
              <a:solidFill>
                <a:schemeClr val="accent6">
                  <a:lumMod val="60000"/>
                  <a:lumOff val="40000"/>
                </a:schemeClr>
              </a:solidFill>
            </a:endParaRPr>
          </a:p>
          <a:p>
            <a:pPr marL="0" indent="0">
              <a:buNone/>
            </a:pPr>
            <a:endParaRPr lang="en-GB" altLang="en-US" sz="2800" dirty="0">
              <a:solidFill>
                <a:schemeClr val="accent5">
                  <a:lumMod val="75000"/>
                </a:schemeClr>
              </a:solidFill>
            </a:endParaRP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325443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24FDCE46-9F0E-44A3-934A-E83D1089079E}"/>
              </a:ext>
            </a:extLst>
          </p:cNvPr>
          <p:cNvSpPr>
            <a:spLocks noGrp="1" noChangeArrowheads="1"/>
          </p:cNvSpPr>
          <p:nvPr>
            <p:ph type="title"/>
          </p:nvPr>
        </p:nvSpPr>
        <p:spPr/>
        <p:txBody>
          <a:bodyPr>
            <a:normAutofit fontScale="90000"/>
          </a:bodyPr>
          <a:lstStyle/>
          <a:p>
            <a:pPr eaLnBrk="1" hangingPunct="1"/>
            <a:r>
              <a:rPr lang="en-US" altLang="en-US" sz="5400" dirty="0"/>
              <a:t>Example pear paragraph</a:t>
            </a:r>
            <a:endParaRPr lang="en-GB" altLang="en-US" sz="5400" dirty="0"/>
          </a:p>
        </p:txBody>
      </p:sp>
      <p:sp>
        <p:nvSpPr>
          <p:cNvPr id="53252" name="Rectangle 3">
            <a:extLst>
              <a:ext uri="{FF2B5EF4-FFF2-40B4-BE49-F238E27FC236}">
                <a16:creationId xmlns="" xmlns:a16="http://schemas.microsoft.com/office/drawing/2014/main" id="{D874537C-DC0F-4042-8A3D-BD8807E8A64B}"/>
              </a:ext>
            </a:extLst>
          </p:cNvPr>
          <p:cNvSpPr>
            <a:spLocks noGrp="1" noChangeArrowheads="1"/>
          </p:cNvSpPr>
          <p:nvPr>
            <p:ph idx="1"/>
          </p:nvPr>
        </p:nvSpPr>
        <p:spPr>
          <a:xfrm>
            <a:off x="938758" y="1524000"/>
            <a:ext cx="7633742" cy="4648200"/>
          </a:xfrm>
        </p:spPr>
        <p:txBody>
          <a:bodyPr>
            <a:normAutofit fontScale="85000" lnSpcReduction="10000"/>
          </a:bodyPr>
          <a:lstStyle/>
          <a:p>
            <a:pPr marL="0" indent="0" algn="just">
              <a:lnSpc>
                <a:spcPct val="170000"/>
              </a:lnSpc>
              <a:buNone/>
            </a:pPr>
            <a:r>
              <a:rPr lang="en-US" altLang="en-US" sz="2100" dirty="0">
                <a:solidFill>
                  <a:srgbClr val="FF0000"/>
                </a:solidFill>
              </a:rPr>
              <a:t>One way Heaney explores the theme of grief is through his own sense of isolation. </a:t>
            </a:r>
            <a:r>
              <a:rPr lang="en-US" altLang="en-US" sz="2100" dirty="0">
                <a:solidFill>
                  <a:schemeClr val="accent3">
                    <a:lumMod val="75000"/>
                  </a:schemeClr>
                </a:solidFill>
              </a:rPr>
              <a:t>‘I sat all morning in the college sick bay / Counting bells knelling classes to a close’. </a:t>
            </a:r>
            <a:r>
              <a:rPr lang="en-US" altLang="en-US" sz="2100" dirty="0">
                <a:solidFill>
                  <a:schemeClr val="accent1">
                    <a:lumMod val="75000"/>
                  </a:schemeClr>
                </a:solidFill>
              </a:rPr>
              <a:t>The word choice of ‘I’ tells us that Heaney is alone, and gives an immediate sense of isolation in the poem. The setting of the first stanza, the ‘college sick bay’, suggests sickness, a place where a person would go when they are ill. However, Heaney’s illness is not a physical one, but the emotional turmoil of grief. The assonance of ‘bells knelling’ allows us to imagine the repetitive nature of church bells, and suggests funeral bells, foreshadowing what is to come.</a:t>
            </a:r>
            <a:r>
              <a:rPr lang="en-US" altLang="en-US" sz="2100" dirty="0">
                <a:solidFill>
                  <a:schemeClr val="tx1"/>
                </a:solidFill>
              </a:rPr>
              <a:t> </a:t>
            </a:r>
            <a:r>
              <a:rPr lang="en-US" altLang="en-US" sz="2100" dirty="0">
                <a:solidFill>
                  <a:schemeClr val="accent5">
                    <a:lumMod val="75000"/>
                  </a:schemeClr>
                </a:solidFill>
              </a:rPr>
              <a:t>These techniques help us to understand that Heaney feels isolated in his grief, and that it is an experience he must endure by himself.</a:t>
            </a:r>
          </a:p>
          <a:p>
            <a:pPr marL="0" indent="0">
              <a:buNone/>
            </a:pPr>
            <a:endParaRPr lang="en-US" altLang="en-US" sz="2800" dirty="0">
              <a:solidFill>
                <a:schemeClr val="accent6">
                  <a:lumMod val="60000"/>
                  <a:lumOff val="40000"/>
                </a:schemeClr>
              </a:solidFill>
            </a:endParaRPr>
          </a:p>
          <a:p>
            <a:pPr marL="0" indent="0">
              <a:buNone/>
            </a:pPr>
            <a:endParaRPr lang="en-GB" altLang="en-US" sz="2800" dirty="0">
              <a:solidFill>
                <a:schemeClr val="accent5">
                  <a:lumMod val="75000"/>
                </a:schemeClr>
              </a:solidFill>
            </a:endParaRPr>
          </a:p>
        </p:txBody>
      </p:sp>
      <p:sp>
        <p:nvSpPr>
          <p:cNvPr id="53250" name="Footer Placeholder 4">
            <a:extLst>
              <a:ext uri="{FF2B5EF4-FFF2-40B4-BE49-F238E27FC236}">
                <a16:creationId xmlns="" xmlns:a16="http://schemas.microsoft.com/office/drawing/2014/main" id="{3CE95660-52B9-4B10-BBB7-082CDB245B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61278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164AB1FE-1B6F-49F4-83D9-202B5D1AC23C}"/>
              </a:ext>
            </a:extLst>
          </p:cNvPr>
          <p:cNvSpPr>
            <a:spLocks noGrp="1" noChangeArrowheads="1"/>
          </p:cNvSpPr>
          <p:nvPr>
            <p:ph type="title"/>
          </p:nvPr>
        </p:nvSpPr>
        <p:spPr/>
        <p:txBody>
          <a:bodyPr/>
          <a:lstStyle/>
          <a:p>
            <a:pPr eaLnBrk="1" hangingPunct="1"/>
            <a:r>
              <a:rPr lang="en-GB" altLang="en-US" dirty="0"/>
              <a:t>Conclusion</a:t>
            </a:r>
          </a:p>
        </p:txBody>
      </p:sp>
      <p:sp>
        <p:nvSpPr>
          <p:cNvPr id="50180" name="Rectangle 3">
            <a:extLst>
              <a:ext uri="{FF2B5EF4-FFF2-40B4-BE49-F238E27FC236}">
                <a16:creationId xmlns="" xmlns:a16="http://schemas.microsoft.com/office/drawing/2014/main" id="{5D1C3B5F-B6B2-47E9-A50E-6678D132FE88}"/>
              </a:ext>
            </a:extLst>
          </p:cNvPr>
          <p:cNvSpPr>
            <a:spLocks noGrp="1" noChangeArrowheads="1"/>
          </p:cNvSpPr>
          <p:nvPr>
            <p:ph idx="1"/>
          </p:nvPr>
        </p:nvSpPr>
        <p:spPr>
          <a:xfrm>
            <a:off x="938758" y="1600200"/>
            <a:ext cx="7633742" cy="2362201"/>
          </a:xfrm>
        </p:spPr>
        <p:txBody>
          <a:bodyPr>
            <a:normAutofit fontScale="92500" lnSpcReduction="10000"/>
          </a:bodyPr>
          <a:lstStyle/>
          <a:p>
            <a:pPr marL="0" indent="0" eaLnBrk="1" hangingPunct="1">
              <a:buNone/>
            </a:pPr>
            <a:r>
              <a:rPr lang="en-GB" altLang="en-US" sz="2400" dirty="0"/>
              <a:t>Your conclusion should reiterate the name of the poem, the poet, and a reference to the question you have answered.</a:t>
            </a:r>
          </a:p>
          <a:p>
            <a:pPr marL="0" indent="0" eaLnBrk="1" hangingPunct="1">
              <a:buNone/>
            </a:pPr>
            <a:r>
              <a:rPr lang="en-GB" altLang="en-US" sz="2400" dirty="0"/>
              <a:t>You should then discuss </a:t>
            </a:r>
            <a:r>
              <a:rPr lang="en-GB" altLang="en-US" sz="2400" b="1" dirty="0"/>
              <a:t>how effectively you think </a:t>
            </a:r>
            <a:r>
              <a:rPr lang="en-GB" altLang="en-US" sz="2400" dirty="0"/>
              <a:t>Heaney has conveyed the human experience of grief in the poem.</a:t>
            </a:r>
          </a:p>
          <a:p>
            <a:pPr marL="0" indent="0" eaLnBrk="1" hangingPunct="1">
              <a:buNone/>
            </a:pPr>
            <a:r>
              <a:rPr lang="en-GB" altLang="en-US" sz="2400" dirty="0"/>
              <a:t>Finally, you should give your opinion of the poem – </a:t>
            </a:r>
            <a:r>
              <a:rPr lang="en-GB" altLang="en-US" sz="2400" b="1" dirty="0"/>
              <a:t>be detailed and insightful. </a:t>
            </a:r>
            <a:endParaRPr lang="en-GB" altLang="en-US" sz="2200" dirty="0"/>
          </a:p>
        </p:txBody>
      </p:sp>
      <p:sp>
        <p:nvSpPr>
          <p:cNvPr id="50178" name="Footer Placeholder 4">
            <a:extLst>
              <a:ext uri="{FF2B5EF4-FFF2-40B4-BE49-F238E27FC236}">
                <a16:creationId xmlns="" xmlns:a16="http://schemas.microsoft.com/office/drawing/2014/main" id="{551B0259-82C1-4263-827A-596383A257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
        <p:nvSpPr>
          <p:cNvPr id="5" name="Rectangle 3">
            <a:extLst>
              <a:ext uri="{FF2B5EF4-FFF2-40B4-BE49-F238E27FC236}">
                <a16:creationId xmlns="" xmlns:a16="http://schemas.microsoft.com/office/drawing/2014/main" id="{B37796F8-CA8B-4A96-9F97-4F318F539511}"/>
              </a:ext>
            </a:extLst>
          </p:cNvPr>
          <p:cNvSpPr txBox="1">
            <a:spLocks noChangeArrowheads="1"/>
          </p:cNvSpPr>
          <p:nvPr/>
        </p:nvSpPr>
        <p:spPr>
          <a:xfrm>
            <a:off x="838200" y="3953436"/>
            <a:ext cx="7633742" cy="3124199"/>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GB" altLang="en-US" sz="2400" dirty="0"/>
              <a:t>For example:</a:t>
            </a:r>
          </a:p>
          <a:p>
            <a:pPr marL="0" indent="0" algn="ctr">
              <a:buFont typeface="Arial" panose="020B0604020202020204" pitchFamily="34" charset="0"/>
              <a:buNone/>
            </a:pPr>
            <a:r>
              <a:rPr lang="en-GB" altLang="en-US" i="1" dirty="0"/>
              <a:t>In conclusion, ‘Mid-Term Break’ by Seamus Heaney is a poem which explores human experience through the theme of grief.  By using a range of techniques effectively, Heaney has created a poem which is deeply emotional and moving, and which leaves a lasting impression on the reader as the poems ends on the final rhyming couplet. In my opinion, this poem is…</a:t>
            </a:r>
          </a:p>
        </p:txBody>
      </p:sp>
    </p:spTree>
    <p:extLst>
      <p:ext uri="{BB962C8B-B14F-4D97-AF65-F5344CB8AC3E}">
        <p14:creationId xmlns:p14="http://schemas.microsoft.com/office/powerpoint/2010/main" val="152843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164AB1FE-1B6F-49F4-83D9-202B5D1AC23C}"/>
              </a:ext>
            </a:extLst>
          </p:cNvPr>
          <p:cNvSpPr>
            <a:spLocks noGrp="1" noChangeArrowheads="1"/>
          </p:cNvSpPr>
          <p:nvPr>
            <p:ph type="title"/>
          </p:nvPr>
        </p:nvSpPr>
        <p:spPr/>
        <p:txBody>
          <a:bodyPr/>
          <a:lstStyle/>
          <a:p>
            <a:pPr eaLnBrk="1" hangingPunct="1"/>
            <a:r>
              <a:rPr lang="en-GB" altLang="en-US" dirty="0"/>
              <a:t>Essay Structure</a:t>
            </a:r>
          </a:p>
        </p:txBody>
      </p:sp>
      <p:sp>
        <p:nvSpPr>
          <p:cNvPr id="50180" name="Rectangle 3">
            <a:extLst>
              <a:ext uri="{FF2B5EF4-FFF2-40B4-BE49-F238E27FC236}">
                <a16:creationId xmlns="" xmlns:a16="http://schemas.microsoft.com/office/drawing/2014/main" id="{5D1C3B5F-B6B2-47E9-A50E-6678D132FE88}"/>
              </a:ext>
            </a:extLst>
          </p:cNvPr>
          <p:cNvSpPr>
            <a:spLocks noGrp="1" noChangeArrowheads="1"/>
          </p:cNvSpPr>
          <p:nvPr>
            <p:ph idx="1"/>
          </p:nvPr>
        </p:nvSpPr>
        <p:spPr>
          <a:xfrm>
            <a:off x="938758" y="1981200"/>
            <a:ext cx="7633742" cy="3593591"/>
          </a:xfrm>
        </p:spPr>
        <p:txBody>
          <a:bodyPr/>
          <a:lstStyle/>
          <a:p>
            <a:pPr marL="457200" indent="-457200" eaLnBrk="1" hangingPunct="1">
              <a:buAutoNum type="arabicPeriod"/>
            </a:pPr>
            <a:r>
              <a:rPr lang="en-GB" altLang="en-US" sz="2400" dirty="0"/>
              <a:t>Introduction</a:t>
            </a:r>
          </a:p>
          <a:p>
            <a:pPr marL="457200" indent="-457200" eaLnBrk="1" hangingPunct="1">
              <a:buAutoNum type="arabicPeriod"/>
            </a:pPr>
            <a:r>
              <a:rPr lang="en-GB" altLang="en-US" sz="2400" dirty="0"/>
              <a:t>Summary</a:t>
            </a:r>
          </a:p>
          <a:p>
            <a:pPr marL="457200" indent="-457200" eaLnBrk="1" hangingPunct="1">
              <a:buAutoNum type="arabicPeriod"/>
            </a:pPr>
            <a:r>
              <a:rPr lang="en-GB" altLang="en-US" sz="2400" dirty="0"/>
              <a:t>PEAR Paragraph 1</a:t>
            </a:r>
          </a:p>
          <a:p>
            <a:pPr marL="457200" indent="-457200">
              <a:buFont typeface="Arial" panose="020B0604020202020204" pitchFamily="34" charset="0"/>
              <a:buAutoNum type="arabicPeriod"/>
            </a:pPr>
            <a:r>
              <a:rPr lang="en-GB" altLang="en-US" sz="2400" dirty="0"/>
              <a:t>PEAR Paragraph 2</a:t>
            </a:r>
          </a:p>
          <a:p>
            <a:pPr marL="457200" indent="-457200">
              <a:buFont typeface="Arial" panose="020B0604020202020204" pitchFamily="34" charset="0"/>
              <a:buAutoNum type="arabicPeriod"/>
            </a:pPr>
            <a:r>
              <a:rPr lang="en-GB" altLang="en-US" sz="2400" dirty="0"/>
              <a:t>PEAR Paragraph 3</a:t>
            </a:r>
          </a:p>
          <a:p>
            <a:pPr marL="457200" indent="-457200">
              <a:buFont typeface="Arial" panose="020B0604020202020204" pitchFamily="34" charset="0"/>
              <a:buAutoNum type="arabicPeriod"/>
            </a:pPr>
            <a:r>
              <a:rPr lang="en-GB" altLang="en-US" sz="2400" dirty="0"/>
              <a:t>PEAR Paragraph 4</a:t>
            </a:r>
          </a:p>
          <a:p>
            <a:pPr marL="457200" indent="-457200" eaLnBrk="1" hangingPunct="1">
              <a:buAutoNum type="arabicPeriod"/>
            </a:pPr>
            <a:r>
              <a:rPr lang="en-GB" altLang="en-US" sz="2400" dirty="0"/>
              <a:t>Conclusion</a:t>
            </a:r>
          </a:p>
          <a:p>
            <a:pPr marL="457200" indent="-457200" eaLnBrk="1" hangingPunct="1">
              <a:buAutoNum type="arabicPeriod"/>
            </a:pPr>
            <a:endParaRPr lang="en-GB" altLang="en-US" dirty="0"/>
          </a:p>
        </p:txBody>
      </p:sp>
      <p:sp>
        <p:nvSpPr>
          <p:cNvPr id="50178" name="Footer Placeholder 4">
            <a:extLst>
              <a:ext uri="{FF2B5EF4-FFF2-40B4-BE49-F238E27FC236}">
                <a16:creationId xmlns="" xmlns:a16="http://schemas.microsoft.com/office/drawing/2014/main" id="{551B0259-82C1-4263-827A-596383A257C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extLst>
      <p:ext uri="{BB962C8B-B14F-4D97-AF65-F5344CB8AC3E}">
        <p14:creationId xmlns:p14="http://schemas.microsoft.com/office/powerpoint/2010/main" val="249994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8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8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1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2514600"/>
            <a:ext cx="7633742" cy="1492132"/>
          </a:xfrm>
        </p:spPr>
        <p:txBody>
          <a:bodyPr/>
          <a:lstStyle/>
          <a:p>
            <a:pPr algn="ctr" eaLnBrk="1" hangingPunct="1"/>
            <a:r>
              <a:rPr lang="en-US" altLang="en-US" dirty="0" smtClean="0"/>
              <a:t>Enjambment</a:t>
            </a:r>
            <a:endParaRPr lang="en-GB" altLang="en-US" dirty="0"/>
          </a:p>
        </p:txBody>
      </p:sp>
    </p:spTree>
    <p:extLst>
      <p:ext uri="{BB962C8B-B14F-4D97-AF65-F5344CB8AC3E}">
        <p14:creationId xmlns:p14="http://schemas.microsoft.com/office/powerpoint/2010/main" val="320731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2438400"/>
            <a:ext cx="7633742" cy="1492132"/>
          </a:xfrm>
        </p:spPr>
        <p:txBody>
          <a:bodyPr/>
          <a:lstStyle/>
          <a:p>
            <a:pPr algn="ctr" eaLnBrk="1" hangingPunct="1"/>
            <a:r>
              <a:rPr lang="en-US" altLang="en-US" dirty="0" smtClean="0"/>
              <a:t>Alliteration</a:t>
            </a:r>
            <a:endParaRPr lang="en-GB" altLang="en-US" dirty="0"/>
          </a:p>
        </p:txBody>
      </p:sp>
    </p:spTree>
    <p:extLst>
      <p:ext uri="{BB962C8B-B14F-4D97-AF65-F5344CB8AC3E}">
        <p14:creationId xmlns:p14="http://schemas.microsoft.com/office/powerpoint/2010/main" val="131236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2438400"/>
            <a:ext cx="7633742" cy="1492132"/>
          </a:xfrm>
        </p:spPr>
        <p:txBody>
          <a:bodyPr/>
          <a:lstStyle/>
          <a:p>
            <a:pPr algn="ctr" eaLnBrk="1" hangingPunct="1"/>
            <a:r>
              <a:rPr lang="en-US" altLang="en-US" dirty="0" smtClean="0"/>
              <a:t>Assonance</a:t>
            </a:r>
            <a:endParaRPr lang="en-GB" altLang="en-US" dirty="0"/>
          </a:p>
        </p:txBody>
      </p:sp>
    </p:spTree>
    <p:extLst>
      <p:ext uri="{BB962C8B-B14F-4D97-AF65-F5344CB8AC3E}">
        <p14:creationId xmlns:p14="http://schemas.microsoft.com/office/powerpoint/2010/main" val="3295826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0B654541-2243-4767-B538-017C2739A183}"/>
              </a:ext>
            </a:extLst>
          </p:cNvPr>
          <p:cNvSpPr>
            <a:spLocks noGrp="1" noChangeArrowheads="1"/>
          </p:cNvSpPr>
          <p:nvPr>
            <p:ph type="title"/>
          </p:nvPr>
        </p:nvSpPr>
        <p:spPr>
          <a:xfrm>
            <a:off x="914400" y="762000"/>
            <a:ext cx="7633742" cy="1492132"/>
          </a:xfrm>
        </p:spPr>
        <p:txBody>
          <a:bodyPr/>
          <a:lstStyle/>
          <a:p>
            <a:pPr eaLnBrk="1" hangingPunct="1"/>
            <a:r>
              <a:rPr lang="en-US" altLang="en-US" dirty="0" smtClean="0"/>
              <a:t>Learning Intentions</a:t>
            </a:r>
            <a:endParaRPr lang="en-GB" altLang="en-US" dirty="0"/>
          </a:p>
        </p:txBody>
      </p:sp>
      <p:sp>
        <p:nvSpPr>
          <p:cNvPr id="3075" name="Rectangle 3">
            <a:extLst>
              <a:ext uri="{FF2B5EF4-FFF2-40B4-BE49-F238E27FC236}">
                <a16:creationId xmlns="" xmlns:a16="http://schemas.microsoft.com/office/drawing/2014/main" id="{F18008DC-DBF8-4AE0-84B3-82901095812D}"/>
              </a:ext>
            </a:extLst>
          </p:cNvPr>
          <p:cNvSpPr>
            <a:spLocks noGrp="1" noChangeArrowheads="1"/>
          </p:cNvSpPr>
          <p:nvPr>
            <p:ph idx="1"/>
          </p:nvPr>
        </p:nvSpPr>
        <p:spPr>
          <a:xfrm>
            <a:off x="914400" y="1752600"/>
            <a:ext cx="7633742" cy="3593591"/>
          </a:xfrm>
        </p:spPr>
        <p:txBody>
          <a:bodyPr/>
          <a:lstStyle/>
          <a:p>
            <a:pPr marL="0" indent="0" eaLnBrk="1" hangingPunct="1">
              <a:lnSpc>
                <a:spcPct val="90000"/>
              </a:lnSpc>
              <a:buNone/>
            </a:pPr>
            <a:r>
              <a:rPr lang="en-US" altLang="en-US" sz="2800" dirty="0"/>
              <a:t>During this unit we will:</a:t>
            </a:r>
          </a:p>
          <a:p>
            <a:pPr eaLnBrk="1" hangingPunct="1">
              <a:lnSpc>
                <a:spcPct val="90000"/>
              </a:lnSpc>
            </a:pPr>
            <a:r>
              <a:rPr lang="en-US" altLang="en-US" sz="2800" dirty="0"/>
              <a:t>Read the poem </a:t>
            </a:r>
            <a:r>
              <a:rPr lang="en-US" altLang="en-US" sz="2800" i="1" dirty="0"/>
              <a:t>Mid-Term Break</a:t>
            </a:r>
            <a:r>
              <a:rPr lang="en-US" altLang="en-US" sz="2800" dirty="0"/>
              <a:t> by Seamus Heaney</a:t>
            </a:r>
          </a:p>
          <a:p>
            <a:pPr eaLnBrk="1" hangingPunct="1">
              <a:lnSpc>
                <a:spcPct val="90000"/>
              </a:lnSpc>
            </a:pPr>
            <a:r>
              <a:rPr lang="en-US" altLang="en-US" sz="2800" dirty="0"/>
              <a:t>Understand what is meant by the terms: euphemism, transferred epithet, pathos</a:t>
            </a:r>
          </a:p>
          <a:p>
            <a:pPr>
              <a:lnSpc>
                <a:spcPct val="90000"/>
              </a:lnSpc>
            </a:pPr>
            <a:r>
              <a:rPr lang="en-US" altLang="en-US" sz="2800" dirty="0"/>
              <a:t>Discuss the themes and meanings of the </a:t>
            </a:r>
            <a:r>
              <a:rPr lang="en-US" altLang="en-US" sz="2800" dirty="0" smtClean="0"/>
              <a:t>poem</a:t>
            </a:r>
          </a:p>
          <a:p>
            <a:pPr>
              <a:lnSpc>
                <a:spcPct val="90000"/>
              </a:lnSpc>
            </a:pPr>
            <a:r>
              <a:rPr lang="en-US" altLang="en-US" sz="2800" dirty="0" smtClean="0"/>
              <a:t>Write a critical essay</a:t>
            </a:r>
            <a:endParaRPr lang="en-US" altLang="en-US" sz="2800" dirty="0"/>
          </a:p>
          <a:p>
            <a:pPr eaLnBrk="1" hangingPunct="1">
              <a:lnSpc>
                <a:spcPct val="90000"/>
              </a:lnSpc>
              <a:buFontTx/>
              <a:buNone/>
            </a:pPr>
            <a:r>
              <a:rPr lang="en-US" altLang="en-US" dirty="0"/>
              <a:t> </a:t>
            </a:r>
            <a:endParaRPr lang="en-GB" altLang="en-US" dirty="0"/>
          </a:p>
        </p:txBody>
      </p:sp>
      <p:sp>
        <p:nvSpPr>
          <p:cNvPr id="16386" name="Footer Placeholder 4">
            <a:extLst>
              <a:ext uri="{FF2B5EF4-FFF2-40B4-BE49-F238E27FC236}">
                <a16:creationId xmlns="" xmlns:a16="http://schemas.microsoft.com/office/drawing/2014/main" id="{07C06BE2-3BCD-4F59-9076-9F552328123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i="1"/>
              <a:t>Mid-Term Break</a:t>
            </a:r>
          </a:p>
          <a:p>
            <a:pPr eaLnBrk="1" hangingPunct="1"/>
            <a:r>
              <a:rPr lang="en-US" altLang="en-US"/>
              <a:t>By Seamus Heaney</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4437</TotalTime>
  <Words>2929</Words>
  <Application>Microsoft Office PowerPoint</Application>
  <PresentationFormat>On-screen Show (4:3)</PresentationFormat>
  <Paragraphs>487</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Badge</vt:lpstr>
      <vt:lpstr>Poetic techniques</vt:lpstr>
      <vt:lpstr>PowerPoint Presentation</vt:lpstr>
      <vt:lpstr>Word choice</vt:lpstr>
      <vt:lpstr>Simile</vt:lpstr>
      <vt:lpstr>Metaphor</vt:lpstr>
      <vt:lpstr>Enjambment</vt:lpstr>
      <vt:lpstr>Alliteration</vt:lpstr>
      <vt:lpstr>Assonance</vt:lpstr>
      <vt:lpstr>Learning Intentions</vt:lpstr>
      <vt:lpstr>Who is Seamus Heaney?</vt:lpstr>
      <vt:lpstr>What are the characteristics of Heaney’s work?</vt:lpstr>
      <vt:lpstr>Mid-Term Break</vt:lpstr>
      <vt:lpstr>PowerPoint Presentation</vt:lpstr>
      <vt:lpstr>Mid-Term Break</vt:lpstr>
      <vt:lpstr>What is Mid-Term Break about?</vt:lpstr>
      <vt:lpstr>Mid-Term Break</vt:lpstr>
      <vt:lpstr>Mid-Term Break</vt:lpstr>
      <vt:lpstr>Mid-Term Break</vt:lpstr>
      <vt:lpstr>Mid-Term Break</vt:lpstr>
      <vt:lpstr>Mid-Term Break</vt:lpstr>
      <vt:lpstr>Transferred epithet</vt:lpstr>
      <vt:lpstr>Mid-Term Break</vt:lpstr>
      <vt:lpstr>Mid-Term Break</vt:lpstr>
      <vt:lpstr>Mid-Term Break</vt:lpstr>
      <vt:lpstr>Revision</vt:lpstr>
      <vt:lpstr>Mid-Term Break</vt:lpstr>
      <vt:lpstr>Mid-Term Break</vt:lpstr>
      <vt:lpstr>Mid-Term Break</vt:lpstr>
      <vt:lpstr>Mid-Term Break</vt:lpstr>
      <vt:lpstr>Mid-Term Break</vt:lpstr>
      <vt:lpstr>Mid-Term Break</vt:lpstr>
      <vt:lpstr>Mid-Term Break</vt:lpstr>
      <vt:lpstr>How does the young Heaney feel?</vt:lpstr>
      <vt:lpstr>How does the young Heaney feel?</vt:lpstr>
      <vt:lpstr>ENjambment</vt:lpstr>
      <vt:lpstr>Transferred epithet</vt:lpstr>
      <vt:lpstr>Euphemism</vt:lpstr>
      <vt:lpstr>Pathos</vt:lpstr>
      <vt:lpstr>PowerPoint Presentation</vt:lpstr>
      <vt:lpstr>PowerPoint Presentation</vt:lpstr>
      <vt:lpstr>Critical essay</vt:lpstr>
      <vt:lpstr>What are you being asked to do?</vt:lpstr>
      <vt:lpstr>Essay Structure</vt:lpstr>
      <vt:lpstr>Introduction</vt:lpstr>
      <vt:lpstr>Introduction</vt:lpstr>
      <vt:lpstr>Summary</vt:lpstr>
      <vt:lpstr>How does Heaney convey the grief felt in mid-Term break ?</vt:lpstr>
      <vt:lpstr>PEAR Paragraphs</vt:lpstr>
      <vt:lpstr>PEAR Paragraphs</vt:lpstr>
      <vt:lpstr>PEAR Paragraphs</vt:lpstr>
      <vt:lpstr>Example pear paragraph</vt:lpstr>
      <vt:lpstr>Example pear paragraph</vt:lpstr>
      <vt:lpstr>Example pear paragraph</vt:lpstr>
      <vt:lpstr>Example pear paragraph</vt:lpstr>
      <vt:lpstr>Conclusion</vt:lpstr>
      <vt:lpstr>Essay Structure</vt:lpstr>
    </vt:vector>
  </TitlesOfParts>
  <Company>GCC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Break</dc:title>
  <dc:creator>md9901b</dc:creator>
  <cp:lastModifiedBy>HMcDonald (Shawlands)</cp:lastModifiedBy>
  <cp:revision>74</cp:revision>
  <cp:lastPrinted>2019-08-27T08:51:25Z</cp:lastPrinted>
  <dcterms:created xsi:type="dcterms:W3CDTF">2010-01-05T14:40:50Z</dcterms:created>
  <dcterms:modified xsi:type="dcterms:W3CDTF">2019-08-27T09:29:34Z</dcterms:modified>
</cp:coreProperties>
</file>