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1"/>
  </p:sldMasterIdLst>
  <p:notesMasterIdLst>
    <p:notesMasterId r:id="rId37"/>
  </p:notesMasterIdLst>
  <p:sldIdLst>
    <p:sldId id="256" r:id="rId2"/>
    <p:sldId id="257" r:id="rId3"/>
    <p:sldId id="335" r:id="rId4"/>
    <p:sldId id="259" r:id="rId5"/>
    <p:sldId id="317" r:id="rId6"/>
    <p:sldId id="318" r:id="rId7"/>
    <p:sldId id="320" r:id="rId8"/>
    <p:sldId id="319" r:id="rId9"/>
    <p:sldId id="321" r:id="rId10"/>
    <p:sldId id="322" r:id="rId11"/>
    <p:sldId id="323" r:id="rId12"/>
    <p:sldId id="324" r:id="rId13"/>
    <p:sldId id="261" r:id="rId14"/>
    <p:sldId id="325" r:id="rId15"/>
    <p:sldId id="334" r:id="rId16"/>
    <p:sldId id="330" r:id="rId17"/>
    <p:sldId id="328" r:id="rId18"/>
    <p:sldId id="326" r:id="rId19"/>
    <p:sldId id="336" r:id="rId20"/>
    <p:sldId id="280" r:id="rId21"/>
    <p:sldId id="327" r:id="rId22"/>
    <p:sldId id="282" r:id="rId23"/>
    <p:sldId id="284" r:id="rId24"/>
    <p:sldId id="306" r:id="rId25"/>
    <p:sldId id="316" r:id="rId26"/>
    <p:sldId id="286" r:id="rId27"/>
    <p:sldId id="307" r:id="rId28"/>
    <p:sldId id="308" r:id="rId29"/>
    <p:sldId id="309" r:id="rId30"/>
    <p:sldId id="310" r:id="rId31"/>
    <p:sldId id="331" r:id="rId32"/>
    <p:sldId id="332" r:id="rId33"/>
    <p:sldId id="333" r:id="rId34"/>
    <p:sldId id="314" r:id="rId35"/>
    <p:sldId id="315"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8000"/>
    <a:srgbClr val="660033"/>
    <a:srgbClr val="0000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4069" autoAdjust="0"/>
  </p:normalViewPr>
  <p:slideViewPr>
    <p:cSldViewPr>
      <p:cViewPr varScale="1">
        <p:scale>
          <a:sx n="69" d="100"/>
          <a:sy n="69" d="100"/>
        </p:scale>
        <p:origin x="-1404" y="-108"/>
      </p:cViewPr>
      <p:guideLst>
        <p:guide orient="horz" pos="2160"/>
        <p:guide pos="2880"/>
      </p:guideLst>
    </p:cSldViewPr>
  </p:slideViewPr>
  <p:notesTextViewPr>
    <p:cViewPr>
      <p:scale>
        <a:sx n="3" d="2"/>
        <a:sy n="3" d="2"/>
      </p:scale>
      <p:origin x="0" y="30"/>
    </p:cViewPr>
  </p:notesTextViewPr>
  <p:sorterViewPr>
    <p:cViewPr>
      <p:scale>
        <a:sx n="66" d="100"/>
        <a:sy n="66" d="100"/>
      </p:scale>
      <p:origin x="0" y="0"/>
    </p:cViewPr>
  </p:sorterViewPr>
  <p:notesViewPr>
    <p:cSldViewPr>
      <p:cViewPr varScale="1">
        <p:scale>
          <a:sx n="56" d="100"/>
          <a:sy n="56" d="100"/>
        </p:scale>
        <p:origin x="-111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xmlns="" id="{51A0E5E4-E5ED-4F92-9E29-FD6B70C1BE4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7107" name="Rectangle 3">
            <a:extLst>
              <a:ext uri="{FF2B5EF4-FFF2-40B4-BE49-F238E27FC236}">
                <a16:creationId xmlns:a16="http://schemas.microsoft.com/office/drawing/2014/main" xmlns="" id="{06FF735F-4D72-4104-8B96-9F4F8DF45A65}"/>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61444" name="Rectangle 4">
            <a:extLst>
              <a:ext uri="{FF2B5EF4-FFF2-40B4-BE49-F238E27FC236}">
                <a16:creationId xmlns:a16="http://schemas.microsoft.com/office/drawing/2014/main" xmlns="" id="{50FD5A6F-6382-4C3B-B6DE-66B62E3D442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5">
            <a:extLst>
              <a:ext uri="{FF2B5EF4-FFF2-40B4-BE49-F238E27FC236}">
                <a16:creationId xmlns:a16="http://schemas.microsoft.com/office/drawing/2014/main" xmlns="" id="{601B7E54-D9DE-46DA-954E-C4F81C5F9F52}"/>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7110" name="Rectangle 6">
            <a:extLst>
              <a:ext uri="{FF2B5EF4-FFF2-40B4-BE49-F238E27FC236}">
                <a16:creationId xmlns:a16="http://schemas.microsoft.com/office/drawing/2014/main" xmlns="" id="{D99EC705-E44E-405A-BF50-EC8B14192B8F}"/>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7111" name="Rectangle 7">
            <a:extLst>
              <a:ext uri="{FF2B5EF4-FFF2-40B4-BE49-F238E27FC236}">
                <a16:creationId xmlns:a16="http://schemas.microsoft.com/office/drawing/2014/main" xmlns="" id="{6B6CB2B7-4306-49C9-B503-D605A623EF58}"/>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27603A6-3929-448B-9FCD-DE2D72B8813D}" type="slidenum">
              <a:rPr lang="en-GB" altLang="en-US"/>
              <a:pPr/>
              <a:t>‹#›</a:t>
            </a:fld>
            <a:endParaRPr lang="en-GB" altLang="en-US"/>
          </a:p>
        </p:txBody>
      </p:sp>
    </p:spTree>
    <p:extLst>
      <p:ext uri="{BB962C8B-B14F-4D97-AF65-F5344CB8AC3E}">
        <p14:creationId xmlns:p14="http://schemas.microsoft.com/office/powerpoint/2010/main" val="7174928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xmlns="" id="{778A850D-E4B9-4DFF-9D7E-02DEA972255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701C8D7-3146-49BE-A6C1-A8C255BCFC52}" type="slidenum">
              <a:rPr lang="en-GB" altLang="en-US"/>
              <a:pPr eaLnBrk="1" hangingPunct="1"/>
              <a:t>1</a:t>
            </a:fld>
            <a:endParaRPr lang="en-GB" altLang="en-US"/>
          </a:p>
        </p:txBody>
      </p:sp>
      <p:sp>
        <p:nvSpPr>
          <p:cNvPr id="62467" name="Rectangle 2">
            <a:extLst>
              <a:ext uri="{FF2B5EF4-FFF2-40B4-BE49-F238E27FC236}">
                <a16:creationId xmlns:a16="http://schemas.microsoft.com/office/drawing/2014/main" xmlns="" id="{32DE0420-7BAD-4E6A-8A6A-23EC9D17912F}"/>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xmlns="" id="{3F1DF6EB-438B-4D87-9DF4-A589C7B273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27603A6-3929-448B-9FCD-DE2D72B8813D}" type="slidenum">
              <a:rPr lang="en-GB" altLang="en-US" smtClean="0"/>
              <a:pPr/>
              <a:t>34</a:t>
            </a:fld>
            <a:endParaRPr lang="en-GB" altLang="en-US"/>
          </a:p>
        </p:txBody>
      </p:sp>
    </p:spTree>
    <p:extLst>
      <p:ext uri="{BB962C8B-B14F-4D97-AF65-F5344CB8AC3E}">
        <p14:creationId xmlns:p14="http://schemas.microsoft.com/office/powerpoint/2010/main" val="400569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55" name="Rectangle 105"/>
          <p:cNvSpPr/>
          <p:nvPr/>
        </p:nvSpPr>
        <p:spPr>
          <a:xfrm rot="2700000">
            <a:off x="7446946" y="993285"/>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09" name="Group 408"/>
          <p:cNvGrpSpPr/>
          <p:nvPr/>
        </p:nvGrpSpPr>
        <p:grpSpPr>
          <a:xfrm>
            <a:off x="0" y="420256"/>
            <a:ext cx="9144000" cy="3795497"/>
            <a:chOff x="0" y="420256"/>
            <a:chExt cx="12188952" cy="3795497"/>
          </a:xfrm>
        </p:grpSpPr>
        <p:cxnSp>
          <p:nvCxnSpPr>
            <p:cNvPr id="410" name="Straight Connector 409"/>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20" name="Rectangle 379"/>
          <p:cNvSpPr/>
          <p:nvPr/>
        </p:nvSpPr>
        <p:spPr>
          <a:xfrm rot="18900000" flipV="1">
            <a:off x="8146056" y="-427079"/>
            <a:ext cx="13716" cy="2816931"/>
          </a:xfrm>
          <a:custGeom>
            <a:avLst/>
            <a:gdLst/>
            <a:ahLst/>
            <a:cxnLst/>
            <a:rect l="l" t="t" r="r" b="b"/>
            <a:pathLst>
              <a:path w="13716" h="2816931">
                <a:moveTo>
                  <a:pt x="0" y="2816931"/>
                </a:moveTo>
                <a:lnTo>
                  <a:pt x="13716" y="28032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1" name="Rectangle 56"/>
          <p:cNvSpPr/>
          <p:nvPr/>
        </p:nvSpPr>
        <p:spPr>
          <a:xfrm>
            <a:off x="1" y="0"/>
            <a:ext cx="8865825" cy="4572004"/>
          </a:xfrm>
          <a:custGeom>
            <a:avLst/>
            <a:gdLst/>
            <a:ahLst/>
            <a:cxnLst/>
            <a:rect l="l" t="t" r="r" b="b"/>
            <a:pathLst>
              <a:path w="8865825" h="4572004">
                <a:moveTo>
                  <a:pt x="5901406" y="4"/>
                </a:moveTo>
                <a:lnTo>
                  <a:pt x="5915122" y="4"/>
                </a:lnTo>
                <a:lnTo>
                  <a:pt x="5915122" y="4572004"/>
                </a:lnTo>
                <a:lnTo>
                  <a:pt x="5901406" y="4572004"/>
                </a:lnTo>
                <a:close/>
                <a:moveTo>
                  <a:pt x="5058348" y="3"/>
                </a:moveTo>
                <a:lnTo>
                  <a:pt x="5072064" y="3"/>
                </a:lnTo>
                <a:lnTo>
                  <a:pt x="5072064" y="4572003"/>
                </a:lnTo>
                <a:lnTo>
                  <a:pt x="5058348" y="4572003"/>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3372232" y="1"/>
                </a:moveTo>
                <a:lnTo>
                  <a:pt x="3385948" y="1"/>
                </a:lnTo>
                <a:lnTo>
                  <a:pt x="3385948" y="4572001"/>
                </a:lnTo>
                <a:lnTo>
                  <a:pt x="3372232" y="4572001"/>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2"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3"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4"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5"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6"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7"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8" name="Rectangle 93"/>
          <p:cNvSpPr/>
          <p:nvPr/>
        </p:nvSpPr>
        <p:spPr>
          <a:xfrm rot="2700000">
            <a:off x="7126799" y="-278554"/>
            <a:ext cx="13716" cy="5699824"/>
          </a:xfrm>
          <a:custGeom>
            <a:avLst/>
            <a:gdLst/>
            <a:ahLst/>
            <a:cxnLst/>
            <a:rect l="l" t="t" r="r" b="b"/>
            <a:pathLst>
              <a:path w="13716" h="5699824">
                <a:moveTo>
                  <a:pt x="0" y="0"/>
                </a:moveTo>
                <a:lnTo>
                  <a:pt x="13716" y="13717"/>
                </a:lnTo>
                <a:lnTo>
                  <a:pt x="13716" y="5686109"/>
                </a:lnTo>
                <a:lnTo>
                  <a:pt x="1" y="569982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9" name="Rectangle 95"/>
          <p:cNvSpPr/>
          <p:nvPr/>
        </p:nvSpPr>
        <p:spPr>
          <a:xfrm rot="2700000">
            <a:off x="7969986" y="1747381"/>
            <a:ext cx="13716" cy="3314931"/>
          </a:xfrm>
          <a:custGeom>
            <a:avLst/>
            <a:gdLst/>
            <a:ahLst/>
            <a:cxnLst/>
            <a:rect l="l" t="t" r="r" b="b"/>
            <a:pathLst>
              <a:path w="13716" h="3314931">
                <a:moveTo>
                  <a:pt x="0" y="0"/>
                </a:moveTo>
                <a:lnTo>
                  <a:pt x="13716" y="13716"/>
                </a:lnTo>
                <a:lnTo>
                  <a:pt x="13716" y="3301215"/>
                </a:lnTo>
                <a:lnTo>
                  <a:pt x="0" y="331493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0" name="Rectangle 96"/>
          <p:cNvSpPr/>
          <p:nvPr/>
        </p:nvSpPr>
        <p:spPr>
          <a:xfrm rot="2700000">
            <a:off x="8391577" y="2765192"/>
            <a:ext cx="13716" cy="2122490"/>
          </a:xfrm>
          <a:custGeom>
            <a:avLst/>
            <a:gdLst/>
            <a:ahLst/>
            <a:cxnLst/>
            <a:rect l="l" t="t" r="r" b="b"/>
            <a:pathLst>
              <a:path w="13716" h="2122490">
                <a:moveTo>
                  <a:pt x="0" y="0"/>
                </a:moveTo>
                <a:lnTo>
                  <a:pt x="13716" y="13716"/>
                </a:lnTo>
                <a:lnTo>
                  <a:pt x="13716" y="2108774"/>
                </a:lnTo>
                <a:lnTo>
                  <a:pt x="0" y="212249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1" name="Rectangle 97"/>
          <p:cNvSpPr/>
          <p:nvPr/>
        </p:nvSpPr>
        <p:spPr>
          <a:xfrm rot="2700000">
            <a:off x="8813172" y="3783010"/>
            <a:ext cx="13717" cy="930041"/>
          </a:xfrm>
          <a:custGeom>
            <a:avLst/>
            <a:gdLst/>
            <a:ahLst/>
            <a:cxnLst/>
            <a:rect l="l" t="t" r="r" b="b"/>
            <a:pathLst>
              <a:path w="13717" h="930041">
                <a:moveTo>
                  <a:pt x="0" y="0"/>
                </a:moveTo>
                <a:lnTo>
                  <a:pt x="13717" y="13717"/>
                </a:lnTo>
                <a:lnTo>
                  <a:pt x="13717" y="916324"/>
                </a:lnTo>
                <a:lnTo>
                  <a:pt x="1" y="93004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2"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3"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4"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5"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6"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7"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8"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9"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0"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2"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3"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4"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5" name="Rectangle 376"/>
          <p:cNvSpPr/>
          <p:nvPr/>
        </p:nvSpPr>
        <p:spPr>
          <a:xfrm rot="18900000" flipV="1">
            <a:off x="6881278" y="-950966"/>
            <a:ext cx="13716" cy="6394268"/>
          </a:xfrm>
          <a:custGeom>
            <a:avLst/>
            <a:gdLst/>
            <a:ahLst/>
            <a:cxnLst/>
            <a:rect l="l" t="t" r="r" b="b"/>
            <a:pathLst>
              <a:path w="13716" h="6394268">
                <a:moveTo>
                  <a:pt x="13716" y="6380553"/>
                </a:moveTo>
                <a:lnTo>
                  <a:pt x="13716" y="13716"/>
                </a:lnTo>
                <a:lnTo>
                  <a:pt x="0" y="0"/>
                </a:lnTo>
                <a:lnTo>
                  <a:pt x="0" y="639426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6" name="Rectangle 377"/>
          <p:cNvSpPr/>
          <p:nvPr/>
        </p:nvSpPr>
        <p:spPr>
          <a:xfrm rot="18900000" flipV="1">
            <a:off x="7302869" y="-776336"/>
            <a:ext cx="13717" cy="5201823"/>
          </a:xfrm>
          <a:custGeom>
            <a:avLst/>
            <a:gdLst/>
            <a:ahLst/>
            <a:cxnLst/>
            <a:rect l="l" t="t" r="r" b="b"/>
            <a:pathLst>
              <a:path w="13717" h="5201823">
                <a:moveTo>
                  <a:pt x="1" y="5201823"/>
                </a:moveTo>
                <a:lnTo>
                  <a:pt x="13717" y="5188106"/>
                </a:lnTo>
                <a:lnTo>
                  <a:pt x="13717" y="13717"/>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7" name="Rectangle 378"/>
          <p:cNvSpPr/>
          <p:nvPr/>
        </p:nvSpPr>
        <p:spPr>
          <a:xfrm rot="18900000" flipV="1">
            <a:off x="7742935" y="-582310"/>
            <a:ext cx="13716" cy="4009378"/>
          </a:xfrm>
          <a:custGeom>
            <a:avLst/>
            <a:gdLst/>
            <a:ahLst/>
            <a:cxnLst/>
            <a:rect l="l" t="t" r="r" b="b"/>
            <a:pathLst>
              <a:path w="13716" h="4009378">
                <a:moveTo>
                  <a:pt x="13716" y="3995663"/>
                </a:moveTo>
                <a:lnTo>
                  <a:pt x="13716" y="13717"/>
                </a:lnTo>
                <a:lnTo>
                  <a:pt x="0" y="0"/>
                </a:lnTo>
                <a:lnTo>
                  <a:pt x="0" y="400937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8" name="Rectangle 138"/>
          <p:cNvSpPr/>
          <p:nvPr/>
        </p:nvSpPr>
        <p:spPr>
          <a:xfrm rot="18900000" flipV="1">
            <a:off x="8567649" y="-252451"/>
            <a:ext cx="13715" cy="1624488"/>
          </a:xfrm>
          <a:custGeom>
            <a:avLst/>
            <a:gdLst/>
            <a:ahLst/>
            <a:cxnLst/>
            <a:rect l="l" t="t" r="r" b="b"/>
            <a:pathLst>
              <a:path w="13715" h="1624488">
                <a:moveTo>
                  <a:pt x="0" y="1624488"/>
                </a:moveTo>
                <a:lnTo>
                  <a:pt x="13715" y="1610773"/>
                </a:lnTo>
                <a:lnTo>
                  <a:pt x="13715"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9" name="Freeform 448"/>
          <p:cNvSpPr/>
          <p:nvPr/>
        </p:nvSpPr>
        <p:spPr>
          <a:xfrm rot="18900000" flipV="1">
            <a:off x="8989243" y="-77819"/>
            <a:ext cx="13715" cy="432040"/>
          </a:xfrm>
          <a:custGeom>
            <a:avLst/>
            <a:gdLst/>
            <a:ahLst/>
            <a:cxnLst/>
            <a:rect l="l" t="t" r="r" b="b"/>
            <a:pathLst>
              <a:path w="13715" h="432040">
                <a:moveTo>
                  <a:pt x="0" y="432040"/>
                </a:moveTo>
                <a:lnTo>
                  <a:pt x="13715" y="418325"/>
                </a:lnTo>
                <a:lnTo>
                  <a:pt x="13715"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0"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1"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2"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3"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4"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5"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6"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7"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8"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9"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0"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1"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2" name="Teardrop 3"/>
          <p:cNvSpPr/>
          <p:nvPr/>
        </p:nvSpPr>
        <p:spPr>
          <a:xfrm rot="5400000" flipH="1" flipV="1">
            <a:off x="8812306" y="329061"/>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8"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3"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4" name="Oval 463"/>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5"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6" name="Oval 465"/>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7" name="Oval 466"/>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8" name="Oval 467"/>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9" name="Oval 468"/>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0" name="Oval 469"/>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1" name="Oval 470"/>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2" name="Oval 471"/>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3" name="Oval 472"/>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4" name="Oval 473"/>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5"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6"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7"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8"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9"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0"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1"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2"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3"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4"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6" name="Oval 485"/>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7" name="Oval 486"/>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8" name="Oval 487"/>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9" name="Oval 488"/>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0" name="Oval 489"/>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1" name="Oval 490"/>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2" name="Oval 491"/>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3" name="Oval 492"/>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4" name="Oval 493"/>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5" name="Oval 494"/>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6" name="Oval 495"/>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6"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7"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8"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9"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0" name="Oval 883"/>
          <p:cNvSpPr/>
          <p:nvPr/>
        </p:nvSpPr>
        <p:spPr>
          <a:xfrm>
            <a:off x="2031413" y="-10245"/>
            <a:ext cx="6910072" cy="84875"/>
          </a:xfrm>
          <a:custGeom>
            <a:avLst/>
            <a:gdLst/>
            <a:ahLst/>
            <a:cxnLst/>
            <a:rect l="l" t="t" r="r" b="b"/>
            <a:pathLst>
              <a:path w="6910072" h="84875">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1"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3"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4"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5"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6"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7"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8"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9"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0"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1" name="Teardrop 3"/>
          <p:cNvSpPr/>
          <p:nvPr/>
        </p:nvSpPr>
        <p:spPr>
          <a:xfrm rot="5400000" flipH="1" flipV="1">
            <a:off x="8812306" y="1174559"/>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2"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3" name="Oval 522"/>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4" name="Oval 523"/>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5" name="Oval 524"/>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6" name="Oval 525"/>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7" name="Oval 526"/>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8" name="Oval 527"/>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9" name="Oval 528"/>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0" name="Oval 529"/>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1" name="Oval 530"/>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2" name="Oval 531"/>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Oval 543"/>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Oval 544"/>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Oval 545"/>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Oval 546"/>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Oval 547"/>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Oval 548"/>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Oval 549"/>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Oval 550"/>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Oval 551"/>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Oval 552"/>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Oval 553"/>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Teardrop 3"/>
          <p:cNvSpPr/>
          <p:nvPr/>
        </p:nvSpPr>
        <p:spPr>
          <a:xfrm rot="5400000" flipH="1" flipV="1">
            <a:off x="8812306" y="2017156"/>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Oval 566"/>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Oval 567"/>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Oval 568"/>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Oval 569"/>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Oval 570"/>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Oval 571"/>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Oval 572"/>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Oval 573"/>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Oval 574"/>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Oval 575"/>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Oval 587"/>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Oval 588"/>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Oval 589"/>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Oval 590"/>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592"/>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8812306" y="2865829"/>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Oval 610"/>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Oval 611"/>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Oval 612"/>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Oval 613"/>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Oval 614"/>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Oval 615"/>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Oval 616"/>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Oval 617"/>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Oval 618"/>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Oval 619"/>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63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Oval 63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Oval 63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Oval 63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Oval 63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Oval 64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Oval 64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Teardrop 3"/>
          <p:cNvSpPr/>
          <p:nvPr/>
        </p:nvSpPr>
        <p:spPr>
          <a:xfrm rot="5400000" flipH="1" flipV="1">
            <a:off x="8812306" y="3710008"/>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Oval 65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Oval 65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Oval 65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Oval 65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Oval 65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Oval 65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Oval 66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Oval 66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Oval 66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Oval 66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Oval 683"/>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Oval 684"/>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Oval 685"/>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8991444" y="4419445"/>
            <a:ext cx="171406" cy="133705"/>
          </a:xfrm>
          <a:custGeom>
            <a:avLst/>
            <a:gdLst/>
            <a:ahLst/>
            <a:cxnLst/>
            <a:rect l="l" t="t" r="r" b="b"/>
            <a:pathLst>
              <a:path w="171406" h="133705">
                <a:moveTo>
                  <a:pt x="171406" y="123429"/>
                </a:moveTo>
                <a:lnTo>
                  <a:pt x="168564" y="133705"/>
                </a:lnTo>
                <a:lnTo>
                  <a:pt x="157460" y="133705"/>
                </a:lnTo>
                <a:cubicBezTo>
                  <a:pt x="159382" y="130353"/>
                  <a:pt x="159597" y="126761"/>
                  <a:pt x="159597" y="123119"/>
                </a:cubicBezTo>
                <a:cubicBezTo>
                  <a:pt x="159597" y="99209"/>
                  <a:pt x="150331" y="77462"/>
                  <a:pt x="135010" y="61451"/>
                </a:cubicBezTo>
                <a:lnTo>
                  <a:pt x="62756" y="133705"/>
                </a:lnTo>
                <a:lnTo>
                  <a:pt x="62665" y="133705"/>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1651"/>
          <p:cNvSpPr/>
          <p:nvPr/>
        </p:nvSpPr>
        <p:spPr>
          <a:xfrm>
            <a:off x="812619" y="4561319"/>
            <a:ext cx="7660836" cy="10682"/>
          </a:xfrm>
          <a:custGeom>
            <a:avLst/>
            <a:gdLst/>
            <a:ahLst/>
            <a:cxnLst/>
            <a:rect l="l" t="t" r="r" b="b"/>
            <a:pathLst>
              <a:path w="7660836" h="10682">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1" name="Oval 70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2" name="Oval 701"/>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3" name="Oval 702"/>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4" name="Oval 703"/>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5" name="Oval 704"/>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6" name="Oval 705"/>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7" name="Oval 706"/>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8" name="Oval 707"/>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9" name="Oval 708"/>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0" name="Oval 709"/>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1" name="Oval 71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2" name="Oval 711"/>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3" name="Oval 712"/>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4" name="Oval 713"/>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5" name="Oval 714"/>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6" name="Oval 715"/>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7" name="Oval 716"/>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8" name="Oval 717"/>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9" name="Oval 718"/>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0" name="Oval 719"/>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1" name="Oval 720"/>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2" name="Oval 721"/>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3" name="Oval 722"/>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4" name="Oval 723"/>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5" name="Oval 724"/>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6" name="Oval 725"/>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7" name="Oval 726"/>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8" name="Oval 727"/>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9" name="Oval 728"/>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0" name="Oval 729"/>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1" name="Oval 730"/>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2" name="Oval 73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3" name="Oval 732"/>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4" name="Oval 733"/>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5" name="Oval 734"/>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6" name="Oval 735"/>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7" name="Oval 736"/>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8" name="Oval 737"/>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9" name="Oval 738"/>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0" name="Oval 739"/>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1" name="Oval 740"/>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2" name="Oval 74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3" name="Oval 742"/>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4" name="Oval 743"/>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5" name="Oval 744"/>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6" name="Oval 74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7" name="Oval 74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8" name="Oval 74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9" name="Oval 74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0" name="Oval 74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1" name="Oval 75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2" name="Oval 75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3" name="Oval 752"/>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4" name="Oval 753"/>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a:defRPr/>
            </a:pPr>
            <a:endParaRPr lang="en-GB"/>
          </a:p>
        </p:txBody>
      </p:sp>
      <p:sp>
        <p:nvSpPr>
          <p:cNvPr id="5" name="Footer Placeholder 4"/>
          <p:cNvSpPr>
            <a:spLocks noGrp="1"/>
          </p:cNvSpPr>
          <p:nvPr>
            <p:ph type="ftr" sz="quarter" idx="11"/>
          </p:nvPr>
        </p:nvSpPr>
        <p:spPr/>
        <p:txBody>
          <a:bodyPr/>
          <a:lstStyle/>
          <a:p>
            <a:pPr>
              <a:defRPr/>
            </a:pPr>
            <a:r>
              <a:rPr lang="en-GB"/>
              <a:t>Mid-Term Break</a:t>
            </a:r>
          </a:p>
          <a:p>
            <a:pPr>
              <a:defRPr/>
            </a:pPr>
            <a:r>
              <a:rPr lang="en-US"/>
              <a:t>By Seamus Heaney</a:t>
            </a:r>
            <a:endParaRPr lang="en-GB"/>
          </a:p>
        </p:txBody>
      </p:sp>
      <p:sp>
        <p:nvSpPr>
          <p:cNvPr id="6" name="Slide Number Placeholder 5"/>
          <p:cNvSpPr>
            <a:spLocks noGrp="1"/>
          </p:cNvSpPr>
          <p:nvPr>
            <p:ph type="sldNum" sz="quarter" idx="12"/>
          </p:nvPr>
        </p:nvSpPr>
        <p:spPr/>
        <p:txBody>
          <a:bodyPr/>
          <a:lstStyle/>
          <a:p>
            <a:fld id="{DF109AC3-B0FF-462D-A342-1621549B266C}" type="slidenum">
              <a:rPr lang="en-GB" altLang="en-US" smtClean="0"/>
              <a:pPr/>
              <a:t>‹#›</a:t>
            </a:fld>
            <a:endParaRPr lang="en-GB" alt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755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en-GB"/>
              <a:t>Mid-Term Break</a:t>
            </a:r>
          </a:p>
          <a:p>
            <a:pPr>
              <a:defRPr/>
            </a:pPr>
            <a:r>
              <a:rPr lang="en-US"/>
              <a:t>By Seamus Heaney</a:t>
            </a:r>
            <a:endParaRPr lang="en-GB"/>
          </a:p>
        </p:txBody>
      </p:sp>
      <p:sp>
        <p:nvSpPr>
          <p:cNvPr id="6" name="Slide Number Placeholder 5"/>
          <p:cNvSpPr>
            <a:spLocks noGrp="1"/>
          </p:cNvSpPr>
          <p:nvPr>
            <p:ph type="sldNum" sz="quarter" idx="12"/>
          </p:nvPr>
        </p:nvSpPr>
        <p:spPr/>
        <p:txBody>
          <a:bodyPr/>
          <a:lstStyle/>
          <a:p>
            <a:fld id="{AEB190AA-0D35-4A8A-918B-0FBEBF94ACDD}" type="slidenum">
              <a:rPr lang="en-GB" altLang="en-US" smtClean="0"/>
              <a:pPr/>
              <a:t>‹#›</a:t>
            </a:fld>
            <a:endParaRPr lang="en-GB" altLang="en-US"/>
          </a:p>
        </p:txBody>
      </p:sp>
    </p:spTree>
    <p:extLst>
      <p:ext uri="{BB962C8B-B14F-4D97-AF65-F5344CB8AC3E}">
        <p14:creationId xmlns:p14="http://schemas.microsoft.com/office/powerpoint/2010/main" val="675050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0"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en-GB"/>
              <a:t>Mid-Term Break</a:t>
            </a:r>
          </a:p>
          <a:p>
            <a:pPr>
              <a:defRPr/>
            </a:pPr>
            <a:r>
              <a:rPr lang="en-US"/>
              <a:t>By Seamus Heaney</a:t>
            </a:r>
            <a:endParaRPr lang="en-GB"/>
          </a:p>
        </p:txBody>
      </p:sp>
      <p:sp>
        <p:nvSpPr>
          <p:cNvPr id="6" name="Slide Number Placeholder 5"/>
          <p:cNvSpPr>
            <a:spLocks noGrp="1"/>
          </p:cNvSpPr>
          <p:nvPr>
            <p:ph type="sldNum" sz="quarter" idx="12"/>
          </p:nvPr>
        </p:nvSpPr>
        <p:spPr/>
        <p:txBody>
          <a:bodyPr/>
          <a:lstStyle/>
          <a:p>
            <a:fld id="{57AB53AB-DF5B-4AF5-AA7D-137D557E1377}" type="slidenum">
              <a:rPr lang="en-GB" altLang="en-US" smtClean="0"/>
              <a:pPr/>
              <a:t>‹#›</a:t>
            </a:fld>
            <a:endParaRPr lang="en-GB" altLang="en-US"/>
          </a:p>
        </p:txBody>
      </p:sp>
      <p:cxnSp>
        <p:nvCxnSpPr>
          <p:cNvPr id="7" name="Straight Connector 6"/>
          <p:cNvCxnSpPr/>
          <p:nvPr/>
        </p:nvCxnSpPr>
        <p:spPr>
          <a:xfrm rot="5400000" flipV="1">
            <a:off x="7543800" y="173563"/>
            <a:ext cx="0" cy="6858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67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xmlns="" id="{068139CE-5D71-4B7B-86AC-C72B34013788}"/>
              </a:ext>
            </a:extLst>
          </p:cNvPr>
          <p:cNvSpPr>
            <a:spLocks noGrp="1"/>
          </p:cNvSpPr>
          <p:nvPr>
            <p:ph type="dt" sz="half" idx="10"/>
          </p:nvPr>
        </p:nvSpPr>
        <p:spPr/>
        <p:txBody>
          <a:bodyPr/>
          <a:lstStyle>
            <a:lvl1pPr>
              <a:defRPr/>
            </a:lvl1pPr>
          </a:lstStyle>
          <a:p>
            <a:pPr>
              <a:defRPr/>
            </a:pPr>
            <a:endParaRPr lang="en-GB"/>
          </a:p>
        </p:txBody>
      </p:sp>
      <p:sp>
        <p:nvSpPr>
          <p:cNvPr id="4" name="Footer Placeholder 3">
            <a:extLst>
              <a:ext uri="{FF2B5EF4-FFF2-40B4-BE49-F238E27FC236}">
                <a16:creationId xmlns:a16="http://schemas.microsoft.com/office/drawing/2014/main" xmlns="" id="{4844A213-3924-4FBB-9563-B154ACCF16BE}"/>
              </a:ext>
            </a:extLst>
          </p:cNvPr>
          <p:cNvSpPr>
            <a:spLocks noGrp="1"/>
          </p:cNvSpPr>
          <p:nvPr>
            <p:ph type="ftr" sz="quarter" idx="11"/>
          </p:nvPr>
        </p:nvSpPr>
        <p:spPr/>
        <p:txBody>
          <a:bodyPr/>
          <a:lstStyle>
            <a:lvl1pPr>
              <a:defRPr i="0"/>
            </a:lvl1pPr>
          </a:lstStyle>
          <a:p>
            <a:pPr>
              <a:defRPr/>
            </a:pPr>
            <a:r>
              <a:rPr lang="en-GB"/>
              <a:t>Mid-Term Break</a:t>
            </a:r>
          </a:p>
          <a:p>
            <a:pPr>
              <a:defRPr/>
            </a:pPr>
            <a:r>
              <a:rPr lang="en-US"/>
              <a:t>By Seamus Heaney</a:t>
            </a:r>
            <a:endParaRPr lang="en-GB"/>
          </a:p>
        </p:txBody>
      </p:sp>
      <p:sp>
        <p:nvSpPr>
          <p:cNvPr id="5" name="Slide Number Placeholder 4">
            <a:extLst>
              <a:ext uri="{FF2B5EF4-FFF2-40B4-BE49-F238E27FC236}">
                <a16:creationId xmlns:a16="http://schemas.microsoft.com/office/drawing/2014/main" xmlns="" id="{4BE55375-C54E-4BFE-BF70-733083693E21}"/>
              </a:ext>
            </a:extLst>
          </p:cNvPr>
          <p:cNvSpPr>
            <a:spLocks noGrp="1"/>
          </p:cNvSpPr>
          <p:nvPr>
            <p:ph type="sldNum" sz="quarter" idx="12"/>
          </p:nvPr>
        </p:nvSpPr>
        <p:spPr/>
        <p:txBody>
          <a:bodyPr/>
          <a:lstStyle>
            <a:lvl1pPr>
              <a:defRPr/>
            </a:lvl1pPr>
          </a:lstStyle>
          <a:p>
            <a:fld id="{F1703C34-0F13-44EC-9BD4-378B4BC6F61E}" type="slidenum">
              <a:rPr lang="en-GB" altLang="en-US"/>
              <a:pPr/>
              <a:t>‹#›</a:t>
            </a:fld>
            <a:endParaRPr lang="en-GB" altLang="en-US"/>
          </a:p>
        </p:txBody>
      </p:sp>
    </p:spTree>
    <p:extLst>
      <p:ext uri="{BB962C8B-B14F-4D97-AF65-F5344CB8AC3E}">
        <p14:creationId xmlns:p14="http://schemas.microsoft.com/office/powerpoint/2010/main" val="3590986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en-GB"/>
              <a:t>Mid-Term Break</a:t>
            </a:r>
          </a:p>
          <a:p>
            <a:pPr>
              <a:defRPr/>
            </a:pPr>
            <a:r>
              <a:rPr lang="en-US"/>
              <a:t>By Seamus Heaney</a:t>
            </a:r>
            <a:endParaRPr lang="en-GB"/>
          </a:p>
        </p:txBody>
      </p:sp>
      <p:sp>
        <p:nvSpPr>
          <p:cNvPr id="6" name="Slide Number Placeholder 5"/>
          <p:cNvSpPr>
            <a:spLocks noGrp="1"/>
          </p:cNvSpPr>
          <p:nvPr>
            <p:ph type="sldNum" sz="quarter" idx="12"/>
          </p:nvPr>
        </p:nvSpPr>
        <p:spPr/>
        <p:txBody>
          <a:bodyPr/>
          <a:lstStyle/>
          <a:p>
            <a:fld id="{FB22C117-9947-4F08-A30E-39A02F4D27FF}" type="slidenum">
              <a:rPr lang="en-GB" altLang="en-US" smtClean="0"/>
              <a:pPr/>
              <a:t>‹#›</a:t>
            </a:fld>
            <a:endParaRPr lang="en-GB" altLang="en-US"/>
          </a:p>
        </p:txBody>
      </p:sp>
    </p:spTree>
    <p:extLst>
      <p:ext uri="{BB962C8B-B14F-4D97-AF65-F5344CB8AC3E}">
        <p14:creationId xmlns:p14="http://schemas.microsoft.com/office/powerpoint/2010/main" val="3032260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0" y="420256"/>
            <a:ext cx="9144000" cy="3795497"/>
            <a:chOff x="0" y="420256"/>
            <a:chExt cx="12188952" cy="3795497"/>
          </a:xfrm>
        </p:grpSpPr>
        <p:cxnSp>
          <p:nvCxnSpPr>
            <p:cNvPr id="10" name="Straight Connector 9"/>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 name="Rectangle 379"/>
          <p:cNvSpPr/>
          <p:nvPr/>
        </p:nvSpPr>
        <p:spPr>
          <a:xfrm rot="18900000" flipV="1">
            <a:off x="8146056" y="-427079"/>
            <a:ext cx="13716" cy="2816931"/>
          </a:xfrm>
          <a:custGeom>
            <a:avLst/>
            <a:gdLst/>
            <a:ahLst/>
            <a:cxnLst/>
            <a:rect l="l" t="t" r="r" b="b"/>
            <a:pathLst>
              <a:path w="13716" h="2816931">
                <a:moveTo>
                  <a:pt x="0" y="2816931"/>
                </a:moveTo>
                <a:lnTo>
                  <a:pt x="13716" y="28032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56"/>
          <p:cNvSpPr/>
          <p:nvPr/>
        </p:nvSpPr>
        <p:spPr>
          <a:xfrm>
            <a:off x="1" y="0"/>
            <a:ext cx="8865825" cy="4572004"/>
          </a:xfrm>
          <a:custGeom>
            <a:avLst/>
            <a:gdLst/>
            <a:ahLst/>
            <a:cxnLst/>
            <a:rect l="l" t="t" r="r" b="b"/>
            <a:pathLst>
              <a:path w="8865825" h="4572004">
                <a:moveTo>
                  <a:pt x="5901406" y="4"/>
                </a:moveTo>
                <a:lnTo>
                  <a:pt x="5915122" y="4"/>
                </a:lnTo>
                <a:lnTo>
                  <a:pt x="5915122" y="4572004"/>
                </a:lnTo>
                <a:lnTo>
                  <a:pt x="5901406" y="4572004"/>
                </a:lnTo>
                <a:close/>
                <a:moveTo>
                  <a:pt x="5058348" y="3"/>
                </a:moveTo>
                <a:lnTo>
                  <a:pt x="5072064" y="3"/>
                </a:lnTo>
                <a:lnTo>
                  <a:pt x="5072064" y="4572003"/>
                </a:lnTo>
                <a:lnTo>
                  <a:pt x="5058348" y="4572003"/>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3372232" y="1"/>
                </a:moveTo>
                <a:lnTo>
                  <a:pt x="3385948" y="1"/>
                </a:lnTo>
                <a:lnTo>
                  <a:pt x="3385948" y="4572001"/>
                </a:lnTo>
                <a:lnTo>
                  <a:pt x="3372232" y="4572001"/>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93"/>
          <p:cNvSpPr/>
          <p:nvPr/>
        </p:nvSpPr>
        <p:spPr>
          <a:xfrm rot="2700000">
            <a:off x="7126799" y="-278554"/>
            <a:ext cx="13716" cy="5699824"/>
          </a:xfrm>
          <a:custGeom>
            <a:avLst/>
            <a:gdLst/>
            <a:ahLst/>
            <a:cxnLst/>
            <a:rect l="l" t="t" r="r" b="b"/>
            <a:pathLst>
              <a:path w="13716" h="5699824">
                <a:moveTo>
                  <a:pt x="0" y="0"/>
                </a:moveTo>
                <a:lnTo>
                  <a:pt x="13716" y="13717"/>
                </a:lnTo>
                <a:lnTo>
                  <a:pt x="13716" y="5686109"/>
                </a:lnTo>
                <a:lnTo>
                  <a:pt x="1" y="569982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95"/>
          <p:cNvSpPr/>
          <p:nvPr/>
        </p:nvSpPr>
        <p:spPr>
          <a:xfrm rot="2700000">
            <a:off x="7969986" y="1747381"/>
            <a:ext cx="13716" cy="3314931"/>
          </a:xfrm>
          <a:custGeom>
            <a:avLst/>
            <a:gdLst/>
            <a:ahLst/>
            <a:cxnLst/>
            <a:rect l="l" t="t" r="r" b="b"/>
            <a:pathLst>
              <a:path w="13716" h="3314931">
                <a:moveTo>
                  <a:pt x="0" y="0"/>
                </a:moveTo>
                <a:lnTo>
                  <a:pt x="13716" y="13716"/>
                </a:lnTo>
                <a:lnTo>
                  <a:pt x="13716" y="3301215"/>
                </a:lnTo>
                <a:lnTo>
                  <a:pt x="0" y="331493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96"/>
          <p:cNvSpPr/>
          <p:nvPr/>
        </p:nvSpPr>
        <p:spPr>
          <a:xfrm rot="2700000">
            <a:off x="8391577" y="2765192"/>
            <a:ext cx="13716" cy="2122490"/>
          </a:xfrm>
          <a:custGeom>
            <a:avLst/>
            <a:gdLst/>
            <a:ahLst/>
            <a:cxnLst/>
            <a:rect l="l" t="t" r="r" b="b"/>
            <a:pathLst>
              <a:path w="13716" h="2122490">
                <a:moveTo>
                  <a:pt x="0" y="0"/>
                </a:moveTo>
                <a:lnTo>
                  <a:pt x="13716" y="13716"/>
                </a:lnTo>
                <a:lnTo>
                  <a:pt x="13716" y="2108774"/>
                </a:lnTo>
                <a:lnTo>
                  <a:pt x="0" y="212249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97"/>
          <p:cNvSpPr/>
          <p:nvPr/>
        </p:nvSpPr>
        <p:spPr>
          <a:xfrm rot="2700000">
            <a:off x="8813172" y="3783010"/>
            <a:ext cx="13717" cy="930041"/>
          </a:xfrm>
          <a:custGeom>
            <a:avLst/>
            <a:gdLst/>
            <a:ahLst/>
            <a:cxnLst/>
            <a:rect l="l" t="t" r="r" b="b"/>
            <a:pathLst>
              <a:path w="13717" h="930041">
                <a:moveTo>
                  <a:pt x="0" y="0"/>
                </a:moveTo>
                <a:lnTo>
                  <a:pt x="13717" y="13717"/>
                </a:lnTo>
                <a:lnTo>
                  <a:pt x="13717" y="916324"/>
                </a:lnTo>
                <a:lnTo>
                  <a:pt x="1" y="93004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376"/>
          <p:cNvSpPr/>
          <p:nvPr/>
        </p:nvSpPr>
        <p:spPr>
          <a:xfrm rot="18900000" flipV="1">
            <a:off x="6881278" y="-950966"/>
            <a:ext cx="13716" cy="6394268"/>
          </a:xfrm>
          <a:custGeom>
            <a:avLst/>
            <a:gdLst/>
            <a:ahLst/>
            <a:cxnLst/>
            <a:rect l="l" t="t" r="r" b="b"/>
            <a:pathLst>
              <a:path w="13716" h="6394268">
                <a:moveTo>
                  <a:pt x="13716" y="6380553"/>
                </a:moveTo>
                <a:lnTo>
                  <a:pt x="13716" y="13716"/>
                </a:lnTo>
                <a:lnTo>
                  <a:pt x="0" y="0"/>
                </a:lnTo>
                <a:lnTo>
                  <a:pt x="0" y="639426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377"/>
          <p:cNvSpPr/>
          <p:nvPr/>
        </p:nvSpPr>
        <p:spPr>
          <a:xfrm rot="18900000" flipV="1">
            <a:off x="7302869" y="-776336"/>
            <a:ext cx="13717" cy="5201823"/>
          </a:xfrm>
          <a:custGeom>
            <a:avLst/>
            <a:gdLst/>
            <a:ahLst/>
            <a:cxnLst/>
            <a:rect l="l" t="t" r="r" b="b"/>
            <a:pathLst>
              <a:path w="13717" h="5201823">
                <a:moveTo>
                  <a:pt x="1" y="5201823"/>
                </a:moveTo>
                <a:lnTo>
                  <a:pt x="13717" y="5188106"/>
                </a:lnTo>
                <a:lnTo>
                  <a:pt x="13717" y="13717"/>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378"/>
          <p:cNvSpPr/>
          <p:nvPr/>
        </p:nvSpPr>
        <p:spPr>
          <a:xfrm rot="18900000" flipV="1">
            <a:off x="7742935" y="-582310"/>
            <a:ext cx="13716" cy="4009378"/>
          </a:xfrm>
          <a:custGeom>
            <a:avLst/>
            <a:gdLst/>
            <a:ahLst/>
            <a:cxnLst/>
            <a:rect l="l" t="t" r="r" b="b"/>
            <a:pathLst>
              <a:path w="13716" h="4009378">
                <a:moveTo>
                  <a:pt x="13716" y="3995663"/>
                </a:moveTo>
                <a:lnTo>
                  <a:pt x="13716" y="13717"/>
                </a:lnTo>
                <a:lnTo>
                  <a:pt x="0" y="0"/>
                </a:lnTo>
                <a:lnTo>
                  <a:pt x="0" y="400937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138"/>
          <p:cNvSpPr/>
          <p:nvPr/>
        </p:nvSpPr>
        <p:spPr>
          <a:xfrm rot="18900000" flipV="1">
            <a:off x="8567649" y="-252451"/>
            <a:ext cx="13715" cy="1624488"/>
          </a:xfrm>
          <a:custGeom>
            <a:avLst/>
            <a:gdLst/>
            <a:ahLst/>
            <a:cxnLst/>
            <a:rect l="l" t="t" r="r" b="b"/>
            <a:pathLst>
              <a:path w="13715" h="1624488">
                <a:moveTo>
                  <a:pt x="0" y="1624488"/>
                </a:moveTo>
                <a:lnTo>
                  <a:pt x="13715" y="1610773"/>
                </a:lnTo>
                <a:lnTo>
                  <a:pt x="13715"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Freeform 48"/>
          <p:cNvSpPr/>
          <p:nvPr/>
        </p:nvSpPr>
        <p:spPr>
          <a:xfrm rot="18900000" flipV="1">
            <a:off x="8989243" y="-77819"/>
            <a:ext cx="13715" cy="432040"/>
          </a:xfrm>
          <a:custGeom>
            <a:avLst/>
            <a:gdLst/>
            <a:ahLst/>
            <a:cxnLst/>
            <a:rect l="l" t="t" r="r" b="b"/>
            <a:pathLst>
              <a:path w="13715" h="432040">
                <a:moveTo>
                  <a:pt x="0" y="432040"/>
                </a:moveTo>
                <a:lnTo>
                  <a:pt x="13715" y="418325"/>
                </a:lnTo>
                <a:lnTo>
                  <a:pt x="13715"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Teardrop 3"/>
          <p:cNvSpPr/>
          <p:nvPr/>
        </p:nvSpPr>
        <p:spPr>
          <a:xfrm rot="5400000" flipH="1" flipV="1">
            <a:off x="8812306" y="329061"/>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8"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1"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3"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4"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5"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6" name="Teardrop 3"/>
          <p:cNvSpPr/>
          <p:nvPr/>
        </p:nvSpPr>
        <p:spPr>
          <a:xfrm rot="5400000" flipH="1" flipV="1">
            <a:off x="8812306" y="1174559"/>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7"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8"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9"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6"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7"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8"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9"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0"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1"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3"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4"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5"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6"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7"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8"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9" name="Teardrop 3"/>
          <p:cNvSpPr/>
          <p:nvPr/>
        </p:nvSpPr>
        <p:spPr>
          <a:xfrm rot="5400000" flipH="1" flipV="1">
            <a:off x="8812306" y="2017156"/>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1"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2"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3"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4"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5"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6"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7"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8"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9"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0"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1"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2"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3"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4"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5"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6"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7"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8"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0"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2" name="Teardrop 3"/>
          <p:cNvSpPr/>
          <p:nvPr/>
        </p:nvSpPr>
        <p:spPr>
          <a:xfrm rot="5400000" flipH="1" flipV="1">
            <a:off x="8812306" y="2865829"/>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4"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5"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6"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7"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8"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9"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0"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1"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2"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3"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4"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5"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 name="Teardrop 3"/>
          <p:cNvSpPr/>
          <p:nvPr/>
        </p:nvSpPr>
        <p:spPr>
          <a:xfrm rot="5400000" flipH="1" flipV="1">
            <a:off x="8812306" y="3710008"/>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 name="Teardrop 3"/>
          <p:cNvSpPr/>
          <p:nvPr/>
        </p:nvSpPr>
        <p:spPr>
          <a:xfrm rot="5400000" flipH="1" flipV="1">
            <a:off x="8991444" y="4419445"/>
            <a:ext cx="171406" cy="133705"/>
          </a:xfrm>
          <a:custGeom>
            <a:avLst/>
            <a:gdLst/>
            <a:ahLst/>
            <a:cxnLst/>
            <a:rect l="l" t="t" r="r" b="b"/>
            <a:pathLst>
              <a:path w="171406" h="133705">
                <a:moveTo>
                  <a:pt x="171406" y="123429"/>
                </a:moveTo>
                <a:lnTo>
                  <a:pt x="168564" y="133705"/>
                </a:lnTo>
                <a:lnTo>
                  <a:pt x="157460" y="133705"/>
                </a:lnTo>
                <a:cubicBezTo>
                  <a:pt x="159382" y="130353"/>
                  <a:pt x="159597" y="126761"/>
                  <a:pt x="159597" y="123119"/>
                </a:cubicBezTo>
                <a:cubicBezTo>
                  <a:pt x="159597" y="99209"/>
                  <a:pt x="150331" y="77462"/>
                  <a:pt x="135010" y="61451"/>
                </a:cubicBezTo>
                <a:lnTo>
                  <a:pt x="62756" y="133705"/>
                </a:lnTo>
                <a:lnTo>
                  <a:pt x="62665" y="133705"/>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 name="Oval 189"/>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 name="Oval 191"/>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 name="Oval 192"/>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 name="Oval 193"/>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 name="Oval 194"/>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 name="Oval 195"/>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 name="Oval 196"/>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 name="Oval 197"/>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 name="Oval 198"/>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 name="Oval 199"/>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1" name="Oval 200"/>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2" name="Oval 201"/>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3" name="Oval 202"/>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4" name="Oval 203"/>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5" name="Oval 204"/>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6" name="Oval 205"/>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7" name="Oval 206"/>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8" name="Oval 207"/>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9" name="Oval 208"/>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0" name="Oval 209"/>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1" name="Oval 210"/>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4" name="Oval 883"/>
          <p:cNvSpPr/>
          <p:nvPr/>
        </p:nvSpPr>
        <p:spPr>
          <a:xfrm>
            <a:off x="2031413" y="-10245"/>
            <a:ext cx="6910072" cy="84875"/>
          </a:xfrm>
          <a:custGeom>
            <a:avLst/>
            <a:gdLst/>
            <a:ahLst/>
            <a:cxnLst/>
            <a:rect l="l" t="t" r="r" b="b"/>
            <a:pathLst>
              <a:path w="6910072" h="84875">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5" name="Oval 214"/>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6" name="Oval 215"/>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7" name="Oval 216"/>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8" name="Oval 217"/>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9" name="Oval 218"/>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0" name="Oval 219"/>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1" name="Oval 220"/>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2" name="Oval 221"/>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3" name="Oval 222"/>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4" name="Oval 223"/>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5" name="Oval 224"/>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6" name="Oval 225"/>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7" name="Oval 226"/>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8" name="Oval 227"/>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9" name="Oval 228"/>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0" name="Oval 229"/>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1" name="Oval 230"/>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2" name="Oval 231"/>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3" name="Oval 232"/>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4" name="Oval 233"/>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5" name="Oval 234"/>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6" name="Oval 235"/>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7" name="Oval 236"/>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8" name="Oval 237"/>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9" name="Oval 238"/>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0" name="Oval 239"/>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1" name="Oval 240"/>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2" name="Oval 241"/>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3" name="Oval 242"/>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4" name="Oval 243"/>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5" name="Oval 244"/>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6" name="Oval 245"/>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7" name="Oval 246"/>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8" name="Oval 247"/>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9" name="Oval 248"/>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0" name="Oval 249"/>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1" name="Oval 250"/>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2" name="Oval 251"/>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3" name="Oval 252"/>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4" name="Oval 253"/>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5" name="Oval 254"/>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6" name="Oval 255"/>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7" name="Oval 256"/>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8" name="Oval 257"/>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9" name="Oval 258"/>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0" name="Oval 259"/>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1" name="Oval 260"/>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2" name="Oval 261"/>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3" name="Oval 262"/>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4" name="Oval 263"/>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5" name="Oval 264"/>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6" name="Oval 265"/>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7" name="Oval 266"/>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8" name="Oval 267"/>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9" name="Oval 268"/>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0" name="Oval 269"/>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1" name="Oval 270"/>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2" name="Oval 271"/>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3" name="Oval 272"/>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4" name="Oval 273"/>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5" name="Oval 274"/>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6" name="Oval 275"/>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7" name="Oval 276"/>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8" name="Oval 277"/>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9" name="Oval 278"/>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0" name="Oval 279"/>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1" name="Oval 280"/>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2" name="Oval 281"/>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3" name="Oval 282"/>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4" name="Oval 283"/>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5" name="Oval 284"/>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6" name="Oval 285"/>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7" name="Oval 286"/>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8" name="Oval 287"/>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9" name="Oval 288"/>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0" name="Oval 289"/>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1" name="Oval 290"/>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2" name="Oval 291"/>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3" name="Oval 292"/>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4" name="Oval 293"/>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5" name="Oval 294"/>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6" name="Oval 295"/>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7" name="Oval 296"/>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8" name="Oval 297"/>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9" name="Oval 1651"/>
          <p:cNvSpPr/>
          <p:nvPr/>
        </p:nvSpPr>
        <p:spPr>
          <a:xfrm>
            <a:off x="812619" y="4561319"/>
            <a:ext cx="7660836" cy="10682"/>
          </a:xfrm>
          <a:custGeom>
            <a:avLst/>
            <a:gdLst/>
            <a:ahLst/>
            <a:cxnLst/>
            <a:rect l="l" t="t" r="r" b="b"/>
            <a:pathLst>
              <a:path w="7660836" h="10682">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0" name="Oval 299"/>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1" name="Oval 300"/>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2" name="Oval 301"/>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3" name="Oval 302"/>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4" name="Oval 303"/>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5" name="Oval 304"/>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6" name="Oval 305"/>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7" name="Oval 306"/>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8" name="Oval 307"/>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9" name="Oval 308"/>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0" name="Oval 309"/>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1" name="Oval 310"/>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2" name="Oval 311"/>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3" name="Oval 312"/>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4" name="Oval 313"/>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5" name="Oval 314"/>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6" name="Oval 315"/>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7" name="Oval 316"/>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8" name="Oval 317"/>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9" name="Oval 318"/>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0" name="Oval 319"/>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1" name="Oval 320"/>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2" name="Oval 321"/>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3" name="Oval 322"/>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4" name="Oval 323"/>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5" name="Oval 324"/>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6" name="Oval 325"/>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7" name="Oval 326"/>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8" name="Oval 327"/>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9" name="Oval 328"/>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0" name="Oval 329"/>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1" name="Oval 330"/>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2" name="Oval 331"/>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3" name="Oval 332"/>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4" name="Oval 333"/>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5" name="Oval 334"/>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6" name="Oval 335"/>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7" name="Oval 336"/>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8" name="Oval 337"/>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9" name="Oval 338"/>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0" name="Oval 339"/>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1" name="Oval 340"/>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2" name="Oval 341"/>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3" name="Oval 342"/>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4" name="Oval 343"/>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5" name="Oval 344"/>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6" name="Oval 345"/>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7" name="Oval 346"/>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8" name="Oval 347"/>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9" name="Oval 348"/>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0" name="Oval 349"/>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1" name="Oval 350"/>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2" name="Oval 351"/>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3" name="Oval 352"/>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4" name="Oval 353"/>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en-GB"/>
              <a:t>Mid-Term Break</a:t>
            </a:r>
          </a:p>
          <a:p>
            <a:pPr>
              <a:defRPr/>
            </a:pPr>
            <a:r>
              <a:rPr lang="en-US"/>
              <a:t>By Seamus Heaney</a:t>
            </a:r>
            <a:endParaRPr lang="en-GB"/>
          </a:p>
        </p:txBody>
      </p:sp>
      <p:sp>
        <p:nvSpPr>
          <p:cNvPr id="6" name="Slide Number Placeholder 5"/>
          <p:cNvSpPr>
            <a:spLocks noGrp="1"/>
          </p:cNvSpPr>
          <p:nvPr>
            <p:ph type="sldNum" sz="quarter" idx="12"/>
          </p:nvPr>
        </p:nvSpPr>
        <p:spPr/>
        <p:txBody>
          <a:bodyPr/>
          <a:lstStyle/>
          <a:p>
            <a:fld id="{0A98DBBD-FACA-42B1-910C-AF1819D37227}" type="slidenum">
              <a:rPr lang="en-GB" altLang="en-US" smtClean="0"/>
              <a:pPr/>
              <a:t>‹#›</a:t>
            </a:fld>
            <a:endParaRPr lang="en-GB" altLang="en-US"/>
          </a:p>
        </p:txBody>
      </p:sp>
      <p:cxnSp>
        <p:nvCxnSpPr>
          <p:cNvPr id="8" name="Straight Connector 7"/>
          <p:cNvCxnSpPr/>
          <p:nvPr/>
        </p:nvCxnSpPr>
        <p:spPr>
          <a:xfrm flipV="1">
            <a:off x="629013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704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r>
              <a:rPr lang="en-GB"/>
              <a:t>Mid-Term Break</a:t>
            </a:r>
          </a:p>
          <a:p>
            <a:pPr>
              <a:defRPr/>
            </a:pPr>
            <a:r>
              <a:rPr lang="en-US"/>
              <a:t>By Seamus Heaney</a:t>
            </a:r>
            <a:endParaRPr lang="en-GB"/>
          </a:p>
        </p:txBody>
      </p:sp>
      <p:sp>
        <p:nvSpPr>
          <p:cNvPr id="7" name="Slide Number Placeholder 6"/>
          <p:cNvSpPr>
            <a:spLocks noGrp="1"/>
          </p:cNvSpPr>
          <p:nvPr>
            <p:ph type="sldNum" sz="quarter" idx="12"/>
          </p:nvPr>
        </p:nvSpPr>
        <p:spPr/>
        <p:txBody>
          <a:bodyPr/>
          <a:lstStyle/>
          <a:p>
            <a:fld id="{ADC76284-8BD4-4958-9579-D5C6A12B7D25}" type="slidenum">
              <a:rPr lang="en-GB" altLang="en-US" smtClean="0"/>
              <a:pPr/>
              <a:t>‹#›</a:t>
            </a:fld>
            <a:endParaRPr lang="en-GB" altLang="en-US"/>
          </a:p>
        </p:txBody>
      </p:sp>
    </p:spTree>
    <p:extLst>
      <p:ext uri="{BB962C8B-B14F-4D97-AF65-F5344CB8AC3E}">
        <p14:creationId xmlns:p14="http://schemas.microsoft.com/office/powerpoint/2010/main" val="2842059050"/>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r>
              <a:rPr lang="en-GB"/>
              <a:t>Mid-Term Break</a:t>
            </a:r>
          </a:p>
          <a:p>
            <a:pPr>
              <a:defRPr/>
            </a:pPr>
            <a:r>
              <a:rPr lang="en-US"/>
              <a:t>By Seamus Heaney</a:t>
            </a:r>
            <a:endParaRPr lang="en-GB"/>
          </a:p>
        </p:txBody>
      </p:sp>
      <p:sp>
        <p:nvSpPr>
          <p:cNvPr id="9" name="Slide Number Placeholder 8"/>
          <p:cNvSpPr>
            <a:spLocks noGrp="1"/>
          </p:cNvSpPr>
          <p:nvPr>
            <p:ph type="sldNum" sz="quarter" idx="12"/>
          </p:nvPr>
        </p:nvSpPr>
        <p:spPr/>
        <p:txBody>
          <a:bodyPr/>
          <a:lstStyle/>
          <a:p>
            <a:fld id="{3A5446CD-A49E-4EB0-9971-D3B827DBF61B}" type="slidenum">
              <a:rPr lang="en-GB" altLang="en-US" smtClean="0"/>
              <a:pPr/>
              <a:t>‹#›</a:t>
            </a:fld>
            <a:endParaRPr lang="en-GB" altLang="en-US"/>
          </a:p>
        </p:txBody>
      </p:sp>
    </p:spTree>
    <p:extLst>
      <p:ext uri="{BB962C8B-B14F-4D97-AF65-F5344CB8AC3E}">
        <p14:creationId xmlns:p14="http://schemas.microsoft.com/office/powerpoint/2010/main" val="919972452"/>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r>
              <a:rPr lang="en-GB"/>
              <a:t>Mid-Term Break</a:t>
            </a:r>
          </a:p>
          <a:p>
            <a:pPr>
              <a:defRPr/>
            </a:pPr>
            <a:r>
              <a:rPr lang="en-US"/>
              <a:t>By Seamus Heaney</a:t>
            </a:r>
            <a:endParaRPr lang="en-GB"/>
          </a:p>
        </p:txBody>
      </p:sp>
      <p:sp>
        <p:nvSpPr>
          <p:cNvPr id="5" name="Slide Number Placeholder 4"/>
          <p:cNvSpPr>
            <a:spLocks noGrp="1"/>
          </p:cNvSpPr>
          <p:nvPr>
            <p:ph type="sldNum" sz="quarter" idx="12"/>
          </p:nvPr>
        </p:nvSpPr>
        <p:spPr/>
        <p:txBody>
          <a:bodyPr/>
          <a:lstStyle/>
          <a:p>
            <a:fld id="{58789ACE-36FC-454B-8F58-0803B1B0BC4A}" type="slidenum">
              <a:rPr lang="en-GB" altLang="en-US" smtClean="0"/>
              <a:pPr/>
              <a:t>‹#›</a:t>
            </a:fld>
            <a:endParaRPr lang="en-GB" altLang="en-US"/>
          </a:p>
        </p:txBody>
      </p:sp>
    </p:spTree>
    <p:extLst>
      <p:ext uri="{BB962C8B-B14F-4D97-AF65-F5344CB8AC3E}">
        <p14:creationId xmlns:p14="http://schemas.microsoft.com/office/powerpoint/2010/main" val="89437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r>
              <a:rPr lang="en-GB"/>
              <a:t>Mid-Term Break</a:t>
            </a:r>
          </a:p>
          <a:p>
            <a:pPr>
              <a:defRPr/>
            </a:pPr>
            <a:r>
              <a:rPr lang="en-US"/>
              <a:t>By Seamus Heaney</a:t>
            </a:r>
            <a:endParaRPr lang="en-GB"/>
          </a:p>
        </p:txBody>
      </p:sp>
      <p:sp>
        <p:nvSpPr>
          <p:cNvPr id="4" name="Slide Number Placeholder 3"/>
          <p:cNvSpPr>
            <a:spLocks noGrp="1"/>
          </p:cNvSpPr>
          <p:nvPr>
            <p:ph type="sldNum" sz="quarter" idx="12"/>
          </p:nvPr>
        </p:nvSpPr>
        <p:spPr/>
        <p:txBody>
          <a:bodyPr/>
          <a:lstStyle/>
          <a:p>
            <a:fld id="{F5A7C8C4-31C9-48AF-898F-75F575164784}" type="slidenum">
              <a:rPr lang="en-GB" altLang="en-US" smtClean="0"/>
              <a:pPr/>
              <a:t>‹#›</a:t>
            </a:fld>
            <a:endParaRPr lang="en-GB" altLang="en-US"/>
          </a:p>
        </p:txBody>
      </p:sp>
    </p:spTree>
    <p:extLst>
      <p:ext uri="{BB962C8B-B14F-4D97-AF65-F5344CB8AC3E}">
        <p14:creationId xmlns:p14="http://schemas.microsoft.com/office/powerpoint/2010/main" val="3197883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r>
              <a:rPr lang="en-GB"/>
              <a:t>Mid-Term Break</a:t>
            </a:r>
          </a:p>
          <a:p>
            <a:pPr>
              <a:defRPr/>
            </a:pPr>
            <a:r>
              <a:rPr lang="en-US"/>
              <a:t>By Seamus Heaney</a:t>
            </a:r>
            <a:endParaRPr lang="en-GB"/>
          </a:p>
        </p:txBody>
      </p:sp>
      <p:sp>
        <p:nvSpPr>
          <p:cNvPr id="7" name="Slide Number Placeholder 6"/>
          <p:cNvSpPr>
            <a:spLocks noGrp="1"/>
          </p:cNvSpPr>
          <p:nvPr>
            <p:ph type="sldNum" sz="quarter" idx="12"/>
          </p:nvPr>
        </p:nvSpPr>
        <p:spPr/>
        <p:txBody>
          <a:bodyPr/>
          <a:lstStyle/>
          <a:p>
            <a:fld id="{5A18A088-11CC-45B0-98CD-985F20F0D513}" type="slidenum">
              <a:rPr lang="en-GB" altLang="en-US" smtClean="0"/>
              <a:pPr/>
              <a:t>‹#›</a:t>
            </a:fld>
            <a:endParaRPr lang="en-GB" altLang="en-US"/>
          </a:p>
        </p:txBody>
      </p:sp>
    </p:spTree>
    <p:extLst>
      <p:ext uri="{BB962C8B-B14F-4D97-AF65-F5344CB8AC3E}">
        <p14:creationId xmlns:p14="http://schemas.microsoft.com/office/powerpoint/2010/main" val="4123593476"/>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3">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r>
              <a:rPr lang="en-GB"/>
              <a:t>Mid-Term Break</a:t>
            </a:r>
          </a:p>
          <a:p>
            <a:pPr>
              <a:defRPr/>
            </a:pPr>
            <a:r>
              <a:rPr lang="en-US"/>
              <a:t>By Seamus Heaney</a:t>
            </a:r>
            <a:endParaRPr lang="en-GB"/>
          </a:p>
        </p:txBody>
      </p:sp>
      <p:sp>
        <p:nvSpPr>
          <p:cNvPr id="7" name="Slide Number Placeholder 6"/>
          <p:cNvSpPr>
            <a:spLocks noGrp="1"/>
          </p:cNvSpPr>
          <p:nvPr>
            <p:ph type="sldNum" sz="quarter" idx="12"/>
          </p:nvPr>
        </p:nvSpPr>
        <p:spPr/>
        <p:txBody>
          <a:bodyPr/>
          <a:lstStyle/>
          <a:p>
            <a:fld id="{2F7D6130-2405-451F-9377-837A2FD737D6}" type="slidenum">
              <a:rPr lang="en-GB" altLang="en-US" smtClean="0"/>
              <a:pPr/>
              <a:t>‹#›</a:t>
            </a:fld>
            <a:endParaRPr lang="en-GB" altLang="en-US"/>
          </a:p>
        </p:txBody>
      </p:sp>
      <p:cxnSp>
        <p:nvCxnSpPr>
          <p:cNvPr id="9" name="Straight Connector 8"/>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373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4"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6"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endParaRPr lang="en-GB"/>
          </a:p>
        </p:txBody>
      </p:sp>
      <p:sp>
        <p:nvSpPr>
          <p:cNvPr id="5" name="Footer Placeholder 4"/>
          <p:cNvSpPr>
            <a:spLocks noGrp="1"/>
          </p:cNvSpPr>
          <p:nvPr>
            <p:ph type="ftr" sz="quarter" idx="3"/>
          </p:nvPr>
        </p:nvSpPr>
        <p:spPr>
          <a:xfrm>
            <a:off x="3632199"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defRPr/>
            </a:pPr>
            <a:r>
              <a:rPr lang="en-GB"/>
              <a:t>Mid-Term Break</a:t>
            </a:r>
          </a:p>
          <a:p>
            <a:pPr>
              <a:defRPr/>
            </a:pPr>
            <a:r>
              <a:rPr lang="en-US"/>
              <a:t>By Seamus Heaney</a:t>
            </a:r>
            <a:endParaRPr lang="en-GB"/>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959A981-D7E4-4FF6-A969-DD7525166F33}" type="slidenum">
              <a:rPr lang="en-GB" altLang="en-US" smtClean="0"/>
              <a:pPr/>
              <a:t>‹#›</a:t>
            </a:fld>
            <a:endParaRPr lang="en-GB" altLang="en-US"/>
          </a:p>
        </p:txBody>
      </p:sp>
      <p:cxnSp>
        <p:nvCxnSpPr>
          <p:cNvPr id="7" name="Straight Connector 6"/>
          <p:cNvCxnSpPr/>
          <p:nvPr/>
        </p:nvCxnSpPr>
        <p:spPr>
          <a:xfrm flipV="1">
            <a:off x="5715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1955429"/>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hf sldNum="0" hd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a:extLst>
              <a:ext uri="{FF2B5EF4-FFF2-40B4-BE49-F238E27FC236}">
                <a16:creationId xmlns:a16="http://schemas.microsoft.com/office/drawing/2014/main" xmlns="" id="{0A2773BB-846A-41B4-B5B0-094CC11C51A6}"/>
              </a:ext>
            </a:extLst>
          </p:cNvPr>
          <p:cNvSpPr>
            <a:spLocks noGrp="1" noChangeArrowheads="1"/>
          </p:cNvSpPr>
          <p:nvPr>
            <p:ph type="ctrTitle"/>
          </p:nvPr>
        </p:nvSpPr>
        <p:spPr/>
        <p:txBody>
          <a:bodyPr/>
          <a:lstStyle/>
          <a:p>
            <a:pPr eaLnBrk="1" hangingPunct="1"/>
            <a:r>
              <a:rPr lang="en-US" altLang="en-US" sz="5400" dirty="0"/>
              <a:t>Presents from my aunts in pakistan</a:t>
            </a:r>
            <a:endParaRPr lang="en-GB" altLang="en-US" sz="5400" dirty="0"/>
          </a:p>
        </p:txBody>
      </p:sp>
      <p:sp>
        <p:nvSpPr>
          <p:cNvPr id="15365" name="Rectangle 3">
            <a:extLst>
              <a:ext uri="{FF2B5EF4-FFF2-40B4-BE49-F238E27FC236}">
                <a16:creationId xmlns:a16="http://schemas.microsoft.com/office/drawing/2014/main" xmlns="" id="{9B39C556-45E1-4970-AA88-39BB442EDAAC}"/>
              </a:ext>
            </a:extLst>
          </p:cNvPr>
          <p:cNvSpPr>
            <a:spLocks noGrp="1" noChangeArrowheads="1"/>
          </p:cNvSpPr>
          <p:nvPr>
            <p:ph type="subTitle" idx="1"/>
          </p:nvPr>
        </p:nvSpPr>
        <p:spPr>
          <a:xfrm>
            <a:off x="6400800" y="5320517"/>
            <a:ext cx="3048000" cy="742279"/>
          </a:xfrm>
        </p:spPr>
        <p:txBody>
          <a:bodyPr/>
          <a:lstStyle/>
          <a:p>
            <a:pPr eaLnBrk="1" hangingPunct="1"/>
            <a:r>
              <a:rPr lang="en-US" altLang="en-US" dirty="0"/>
              <a:t>By Moniza </a:t>
            </a:r>
            <a:r>
              <a:rPr lang="en-US" altLang="en-US" dirty="0" err="1"/>
              <a:t>Alvi</a:t>
            </a:r>
            <a:endParaRPr lang="en-GB"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78592E-9594-4D5A-9AF0-8A291541E737}"/>
              </a:ext>
            </a:extLst>
          </p:cNvPr>
          <p:cNvSpPr>
            <a:spLocks noGrp="1"/>
          </p:cNvSpPr>
          <p:nvPr>
            <p:ph type="title"/>
          </p:nvPr>
        </p:nvSpPr>
        <p:spPr/>
        <p:txBody>
          <a:bodyPr/>
          <a:lstStyle/>
          <a:p>
            <a:r>
              <a:rPr lang="en-GB" dirty="0"/>
              <a:t>Presents from my aunts in Pakistan</a:t>
            </a:r>
          </a:p>
        </p:txBody>
      </p:sp>
      <p:sp>
        <p:nvSpPr>
          <p:cNvPr id="4" name="Content Placeholder 3">
            <a:extLst>
              <a:ext uri="{FF2B5EF4-FFF2-40B4-BE49-F238E27FC236}">
                <a16:creationId xmlns:a16="http://schemas.microsoft.com/office/drawing/2014/main" xmlns="" id="{FDC6B5ED-8574-45E6-892C-F66F0C77EE9C}"/>
              </a:ext>
            </a:extLst>
          </p:cNvPr>
          <p:cNvSpPr>
            <a:spLocks noGrp="1"/>
          </p:cNvSpPr>
          <p:nvPr>
            <p:ph idx="1"/>
          </p:nvPr>
        </p:nvSpPr>
        <p:spPr>
          <a:xfrm>
            <a:off x="1371600" y="2249424"/>
            <a:ext cx="7290054" cy="4151376"/>
          </a:xfrm>
        </p:spPr>
        <p:txBody>
          <a:bodyPr>
            <a:normAutofit fontScale="92500" lnSpcReduction="20000"/>
          </a:bodyPr>
          <a:lstStyle/>
          <a:p>
            <a:r>
              <a:rPr lang="en-US" dirty="0"/>
              <a:t> </a:t>
            </a:r>
            <a:r>
              <a:rPr lang="en-US" sz="2200" dirty="0"/>
              <a:t>	My salwar kameez</a:t>
            </a:r>
            <a:br>
              <a:rPr lang="en-US" sz="2200" dirty="0"/>
            </a:br>
            <a:r>
              <a:rPr lang="en-US" sz="2200" dirty="0"/>
              <a:t>		 didn't impress the schoolfriend</a:t>
            </a:r>
            <a:br>
              <a:rPr lang="en-US" sz="2200" dirty="0"/>
            </a:br>
            <a:r>
              <a:rPr lang="en-US" sz="2200" dirty="0"/>
              <a:t>	who sat on my bed, asked to see</a:t>
            </a:r>
            <a:br>
              <a:rPr lang="en-US" sz="2200" dirty="0"/>
            </a:br>
            <a:r>
              <a:rPr lang="en-US" sz="2200" dirty="0"/>
              <a:t>		 my weekend clothes.</a:t>
            </a:r>
            <a:br>
              <a:rPr lang="en-US" sz="2200" dirty="0"/>
            </a:br>
            <a:r>
              <a:rPr lang="en-US" sz="2200" dirty="0"/>
              <a:t>	But often I admired the mirror-work,</a:t>
            </a:r>
            <a:br>
              <a:rPr lang="en-US" sz="2200" dirty="0"/>
            </a:br>
            <a:r>
              <a:rPr lang="en-US" sz="2200" dirty="0"/>
              <a:t>		tried to glimpse myself</a:t>
            </a:r>
            <a:br>
              <a:rPr lang="en-US" sz="2200" dirty="0"/>
            </a:br>
            <a:r>
              <a:rPr lang="en-US" sz="2200" dirty="0"/>
              <a:t>			          in the miniature</a:t>
            </a:r>
            <a:br>
              <a:rPr lang="en-US" sz="2200" dirty="0"/>
            </a:br>
            <a:r>
              <a:rPr lang="en-US" sz="2200" dirty="0"/>
              <a:t>	glass circles, recall the story</a:t>
            </a:r>
            <a:br>
              <a:rPr lang="en-US" sz="2200" dirty="0"/>
            </a:br>
            <a:r>
              <a:rPr lang="en-US" sz="2200" dirty="0"/>
              <a:t>		  how the three of us</a:t>
            </a:r>
            <a:br>
              <a:rPr lang="en-US" sz="2200" dirty="0"/>
            </a:br>
            <a:r>
              <a:rPr lang="en-US" sz="2200" dirty="0"/>
              <a:t>			             sailed to England.</a:t>
            </a:r>
            <a:br>
              <a:rPr lang="en-US" sz="2200" dirty="0"/>
            </a:br>
            <a:r>
              <a:rPr lang="en-US" sz="2200" dirty="0"/>
              <a:t>	Prickly heat had me screaming on the way.</a:t>
            </a:r>
            <a:br>
              <a:rPr lang="en-US" sz="2200" dirty="0"/>
            </a:br>
            <a:r>
              <a:rPr lang="en-US" sz="2200" dirty="0"/>
              <a:t>		I ended up in a cot</a:t>
            </a:r>
            <a:br>
              <a:rPr lang="en-US" sz="2200" dirty="0"/>
            </a:br>
            <a:r>
              <a:rPr lang="en-US" sz="2200" dirty="0"/>
              <a:t>	in my English grandmother's dining-room,</a:t>
            </a:r>
            <a:br>
              <a:rPr lang="en-US" sz="2200" dirty="0"/>
            </a:br>
            <a:r>
              <a:rPr lang="en-US" sz="2200" dirty="0"/>
              <a:t>		found myself alone,</a:t>
            </a:r>
            <a:br>
              <a:rPr lang="en-US" sz="2200" dirty="0"/>
            </a:br>
            <a:r>
              <a:rPr lang="en-US" sz="2200" dirty="0"/>
              <a:t>			   playing with a tin boat.</a:t>
            </a:r>
            <a:r>
              <a:rPr lang="en-US" dirty="0"/>
              <a:t/>
            </a:r>
            <a:br>
              <a:rPr lang="en-US" dirty="0"/>
            </a:br>
            <a:r>
              <a:rPr lang="en-US" dirty="0"/>
              <a:t/>
            </a:r>
            <a:br>
              <a:rPr lang="en-US" dirty="0"/>
            </a:br>
            <a:r>
              <a:rPr lang="en-US" dirty="0"/>
              <a:t/>
            </a:r>
            <a:br>
              <a:rPr lang="en-US" dirty="0"/>
            </a:br>
            <a:endParaRPr lang="en-GB" dirty="0"/>
          </a:p>
        </p:txBody>
      </p:sp>
    </p:spTree>
    <p:extLst>
      <p:ext uri="{BB962C8B-B14F-4D97-AF65-F5344CB8AC3E}">
        <p14:creationId xmlns:p14="http://schemas.microsoft.com/office/powerpoint/2010/main" val="3660962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78592E-9594-4D5A-9AF0-8A291541E737}"/>
              </a:ext>
            </a:extLst>
          </p:cNvPr>
          <p:cNvSpPr>
            <a:spLocks noGrp="1"/>
          </p:cNvSpPr>
          <p:nvPr>
            <p:ph type="title"/>
          </p:nvPr>
        </p:nvSpPr>
        <p:spPr/>
        <p:txBody>
          <a:bodyPr/>
          <a:lstStyle/>
          <a:p>
            <a:r>
              <a:rPr lang="en-GB" dirty="0"/>
              <a:t>Presents from my aunts in Pakistan</a:t>
            </a:r>
          </a:p>
        </p:txBody>
      </p:sp>
      <p:sp>
        <p:nvSpPr>
          <p:cNvPr id="4" name="Content Placeholder 3">
            <a:extLst>
              <a:ext uri="{FF2B5EF4-FFF2-40B4-BE49-F238E27FC236}">
                <a16:creationId xmlns:a16="http://schemas.microsoft.com/office/drawing/2014/main" xmlns="" id="{FDC6B5ED-8574-45E6-892C-F66F0C77EE9C}"/>
              </a:ext>
            </a:extLst>
          </p:cNvPr>
          <p:cNvSpPr>
            <a:spLocks noGrp="1"/>
          </p:cNvSpPr>
          <p:nvPr>
            <p:ph idx="1"/>
          </p:nvPr>
        </p:nvSpPr>
        <p:spPr>
          <a:xfrm>
            <a:off x="1066800" y="2362200"/>
            <a:ext cx="7290054" cy="4151376"/>
          </a:xfrm>
        </p:spPr>
        <p:txBody>
          <a:bodyPr>
            <a:normAutofit lnSpcReduction="10000"/>
          </a:bodyPr>
          <a:lstStyle/>
          <a:p>
            <a:r>
              <a:rPr lang="en-US" sz="2400" dirty="0"/>
              <a:t>	I pictured my birthplace</a:t>
            </a:r>
            <a:br>
              <a:rPr lang="en-US" sz="2400" dirty="0"/>
            </a:br>
            <a:r>
              <a:rPr lang="en-US" sz="2400" dirty="0"/>
              <a:t>		from fifties' photographs.</a:t>
            </a:r>
            <a:br>
              <a:rPr lang="en-US" sz="2400" dirty="0"/>
            </a:br>
            <a:r>
              <a:rPr lang="en-US" sz="2400" dirty="0"/>
              <a:t>			       When I was older</a:t>
            </a:r>
            <a:br>
              <a:rPr lang="en-US" sz="2400" dirty="0"/>
            </a:br>
            <a:r>
              <a:rPr lang="en-US" sz="2400" dirty="0"/>
              <a:t>	there was conflict, a fractured land</a:t>
            </a:r>
            <a:br>
              <a:rPr lang="en-US" sz="2400" dirty="0"/>
            </a:br>
            <a:r>
              <a:rPr lang="en-US" sz="2400" dirty="0"/>
              <a:t>		 throbbing through newsprint.</a:t>
            </a:r>
            <a:br>
              <a:rPr lang="en-US" sz="2400" dirty="0"/>
            </a:br>
            <a:r>
              <a:rPr lang="en-US" sz="2400" dirty="0"/>
              <a:t>	Sometimes I saw Lahore -  </a:t>
            </a:r>
            <a:br>
              <a:rPr lang="en-US" sz="2400" dirty="0"/>
            </a:br>
            <a:r>
              <a:rPr lang="en-US" sz="2400" dirty="0"/>
              <a:t>			    my aunts in shaded rooms,</a:t>
            </a:r>
            <a:br>
              <a:rPr lang="en-US" sz="2400" dirty="0"/>
            </a:br>
            <a:r>
              <a:rPr lang="en-US" sz="2400" dirty="0"/>
              <a:t>	screened from male visitors,</a:t>
            </a:r>
            <a:br>
              <a:rPr lang="en-US" sz="2400" dirty="0"/>
            </a:br>
            <a:r>
              <a:rPr lang="en-US" sz="2400" dirty="0"/>
              <a:t>		 sorting presents,</a:t>
            </a:r>
            <a:br>
              <a:rPr lang="en-US" sz="2400" dirty="0"/>
            </a:br>
            <a:r>
              <a:rPr lang="en-US" sz="2400" dirty="0"/>
              <a:t>		          wrapping them in tissue.</a:t>
            </a:r>
            <a:r>
              <a:rPr lang="en-US" dirty="0"/>
              <a:t/>
            </a:r>
            <a:br>
              <a:rPr lang="en-US" dirty="0"/>
            </a:br>
            <a:r>
              <a:rPr lang="en-US" dirty="0"/>
              <a:t/>
            </a:r>
            <a:br>
              <a:rPr lang="en-US" dirty="0"/>
            </a:br>
            <a:r>
              <a:rPr lang="en-US" dirty="0"/>
              <a:t/>
            </a:r>
            <a:br>
              <a:rPr lang="en-US" dirty="0"/>
            </a:br>
            <a:r>
              <a:rPr lang="en-US" dirty="0"/>
              <a:t/>
            </a:r>
            <a:br>
              <a:rPr lang="en-US" dirty="0"/>
            </a:br>
            <a:endParaRPr lang="en-GB" dirty="0"/>
          </a:p>
        </p:txBody>
      </p:sp>
    </p:spTree>
    <p:extLst>
      <p:ext uri="{BB962C8B-B14F-4D97-AF65-F5344CB8AC3E}">
        <p14:creationId xmlns:p14="http://schemas.microsoft.com/office/powerpoint/2010/main" val="3070350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78592E-9594-4D5A-9AF0-8A291541E737}"/>
              </a:ext>
            </a:extLst>
          </p:cNvPr>
          <p:cNvSpPr>
            <a:spLocks noGrp="1"/>
          </p:cNvSpPr>
          <p:nvPr>
            <p:ph type="title"/>
          </p:nvPr>
        </p:nvSpPr>
        <p:spPr/>
        <p:txBody>
          <a:bodyPr/>
          <a:lstStyle/>
          <a:p>
            <a:r>
              <a:rPr lang="en-GB" dirty="0"/>
              <a:t>Presents from my aunts in Pakistan</a:t>
            </a:r>
          </a:p>
        </p:txBody>
      </p:sp>
      <p:sp>
        <p:nvSpPr>
          <p:cNvPr id="4" name="Content Placeholder 3">
            <a:extLst>
              <a:ext uri="{FF2B5EF4-FFF2-40B4-BE49-F238E27FC236}">
                <a16:creationId xmlns:a16="http://schemas.microsoft.com/office/drawing/2014/main" xmlns="" id="{FDC6B5ED-8574-45E6-892C-F66F0C77EE9C}"/>
              </a:ext>
            </a:extLst>
          </p:cNvPr>
          <p:cNvSpPr>
            <a:spLocks noGrp="1"/>
          </p:cNvSpPr>
          <p:nvPr>
            <p:ph idx="1"/>
          </p:nvPr>
        </p:nvSpPr>
        <p:spPr>
          <a:xfrm>
            <a:off x="1066800" y="2514600"/>
            <a:ext cx="7290054" cy="4151376"/>
          </a:xfrm>
        </p:spPr>
        <p:txBody>
          <a:bodyPr>
            <a:normAutofit/>
          </a:bodyPr>
          <a:lstStyle/>
          <a:p>
            <a:r>
              <a:rPr lang="en-US" dirty="0"/>
              <a:t>	</a:t>
            </a:r>
            <a:r>
              <a:rPr lang="en-US" sz="2400" dirty="0"/>
              <a:t>Or there were beggars, sweeper-girls</a:t>
            </a:r>
            <a:br>
              <a:rPr lang="en-US" sz="2400" dirty="0"/>
            </a:br>
            <a:r>
              <a:rPr lang="en-US" sz="2400" dirty="0"/>
              <a:t>		 and I was there -  </a:t>
            </a:r>
            <a:br>
              <a:rPr lang="en-US" sz="2400" dirty="0"/>
            </a:br>
            <a:r>
              <a:rPr lang="en-US" sz="2400" dirty="0"/>
              <a:t>			    of no fixed nationality,</a:t>
            </a:r>
            <a:br>
              <a:rPr lang="en-US" sz="2400" dirty="0"/>
            </a:br>
            <a:r>
              <a:rPr lang="en-US" sz="2400" dirty="0"/>
              <a:t>	staring through fretwork</a:t>
            </a:r>
            <a:br>
              <a:rPr lang="en-US" sz="2400" dirty="0"/>
            </a:br>
            <a:r>
              <a:rPr lang="en-US" sz="2400" dirty="0"/>
              <a:t>		  at the Shalimar Gardens.</a:t>
            </a:r>
            <a:br>
              <a:rPr lang="en-US" sz="2400" dirty="0"/>
            </a:br>
            <a:r>
              <a:rPr lang="en-US" dirty="0"/>
              <a:t/>
            </a:r>
            <a:br>
              <a:rPr lang="en-US" dirty="0"/>
            </a:br>
            <a:r>
              <a:rPr lang="en-US" dirty="0"/>
              <a:t/>
            </a:r>
            <a:br>
              <a:rPr lang="en-US" dirty="0"/>
            </a:br>
            <a:r>
              <a:rPr lang="en-US" dirty="0"/>
              <a:t/>
            </a:r>
            <a:br>
              <a:rPr lang="en-US" dirty="0"/>
            </a:br>
            <a:endParaRPr lang="en-GB" dirty="0"/>
          </a:p>
        </p:txBody>
      </p:sp>
    </p:spTree>
    <p:extLst>
      <p:ext uri="{BB962C8B-B14F-4D97-AF65-F5344CB8AC3E}">
        <p14:creationId xmlns:p14="http://schemas.microsoft.com/office/powerpoint/2010/main" val="788429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xmlns="" id="{39E4C68A-A4A9-48A4-9FF2-D2896B1EA01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E2B9AEA5-52CB-49A6-AF8A-33502F291B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9072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9" name="Rectangle 2">
            <a:extLst>
              <a:ext uri="{FF2B5EF4-FFF2-40B4-BE49-F238E27FC236}">
                <a16:creationId xmlns:a16="http://schemas.microsoft.com/office/drawing/2014/main" xmlns="" id="{AA211EB1-1953-4468-A7B4-68E803E345FB}"/>
              </a:ext>
            </a:extLst>
          </p:cNvPr>
          <p:cNvSpPr>
            <a:spLocks noGrp="1" noChangeArrowheads="1"/>
          </p:cNvSpPr>
          <p:nvPr>
            <p:ph type="title"/>
          </p:nvPr>
        </p:nvSpPr>
        <p:spPr>
          <a:xfrm>
            <a:off x="723591" y="804333"/>
            <a:ext cx="2543925" cy="5249334"/>
          </a:xfrm>
        </p:spPr>
        <p:txBody>
          <a:bodyPr>
            <a:normAutofit/>
          </a:bodyPr>
          <a:lstStyle/>
          <a:p>
            <a:pPr algn="r" eaLnBrk="1" hangingPunct="1"/>
            <a:r>
              <a:rPr lang="en-GB" altLang="en-US">
                <a:solidFill>
                  <a:srgbClr val="FFFFFF"/>
                </a:solidFill>
              </a:rPr>
              <a:t>What is </a:t>
            </a:r>
            <a:r>
              <a:rPr lang="en-GB" altLang="en-US" i="1">
                <a:solidFill>
                  <a:srgbClr val="FFFFFF"/>
                </a:solidFill>
              </a:rPr>
              <a:t>Presents from my aunts in Pakistan </a:t>
            </a:r>
            <a:r>
              <a:rPr lang="en-GB" altLang="en-US">
                <a:solidFill>
                  <a:srgbClr val="FFFFFF"/>
                </a:solidFill>
              </a:rPr>
              <a:t>about?</a:t>
            </a:r>
          </a:p>
        </p:txBody>
      </p:sp>
      <p:sp>
        <p:nvSpPr>
          <p:cNvPr id="19460" name="Rectangle 3">
            <a:extLst>
              <a:ext uri="{FF2B5EF4-FFF2-40B4-BE49-F238E27FC236}">
                <a16:creationId xmlns:a16="http://schemas.microsoft.com/office/drawing/2014/main" xmlns="" id="{82D95F19-3D81-4FA2-A2A4-56139AB12E23}"/>
              </a:ext>
            </a:extLst>
          </p:cNvPr>
          <p:cNvSpPr>
            <a:spLocks noGrp="1" noChangeArrowheads="1"/>
          </p:cNvSpPr>
          <p:nvPr>
            <p:ph idx="1"/>
          </p:nvPr>
        </p:nvSpPr>
        <p:spPr>
          <a:xfrm>
            <a:off x="3886200" y="1066800"/>
            <a:ext cx="4729502" cy="5249334"/>
          </a:xfrm>
        </p:spPr>
        <p:txBody>
          <a:bodyPr anchor="ctr">
            <a:normAutofit/>
          </a:bodyPr>
          <a:lstStyle/>
          <a:p>
            <a:r>
              <a:rPr lang="en-GB" altLang="en-US" sz="2800" dirty="0"/>
              <a:t>This poem is about having a mixed cultural background, being half-English and half-Pakistani. </a:t>
            </a:r>
          </a:p>
          <a:p>
            <a:endParaRPr lang="en-GB" altLang="en-US" sz="2800" dirty="0"/>
          </a:p>
          <a:p>
            <a:r>
              <a:rPr lang="en-GB" altLang="en-US" sz="2800" dirty="0"/>
              <a:t>The poem is about how confusing this was when Moniza Alvi was a young girl.</a:t>
            </a:r>
          </a:p>
          <a:p>
            <a:pPr eaLnBrk="1" hangingPunct="1">
              <a:buFontTx/>
              <a:buNone/>
            </a:pPr>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78592E-9594-4D5A-9AF0-8A291541E737}"/>
              </a:ext>
            </a:extLst>
          </p:cNvPr>
          <p:cNvSpPr>
            <a:spLocks noGrp="1"/>
          </p:cNvSpPr>
          <p:nvPr>
            <p:ph type="title"/>
          </p:nvPr>
        </p:nvSpPr>
        <p:spPr/>
        <p:txBody>
          <a:bodyPr/>
          <a:lstStyle/>
          <a:p>
            <a:r>
              <a:rPr lang="en-GB" dirty="0"/>
              <a:t>What is the poem about?</a:t>
            </a:r>
          </a:p>
        </p:txBody>
      </p:sp>
      <p:sp>
        <p:nvSpPr>
          <p:cNvPr id="4" name="Content Placeholder 3">
            <a:extLst>
              <a:ext uri="{FF2B5EF4-FFF2-40B4-BE49-F238E27FC236}">
                <a16:creationId xmlns:a16="http://schemas.microsoft.com/office/drawing/2014/main" xmlns="" id="{FDC6B5ED-8574-45E6-892C-F66F0C77EE9C}"/>
              </a:ext>
            </a:extLst>
          </p:cNvPr>
          <p:cNvSpPr>
            <a:spLocks noGrp="1"/>
          </p:cNvSpPr>
          <p:nvPr>
            <p:ph idx="1"/>
          </p:nvPr>
        </p:nvSpPr>
        <p:spPr>
          <a:xfrm>
            <a:off x="609600" y="2084832"/>
            <a:ext cx="7696200" cy="5077967"/>
          </a:xfrm>
        </p:spPr>
        <p:txBody>
          <a:bodyPr>
            <a:normAutofit lnSpcReduction="10000"/>
          </a:bodyPr>
          <a:lstStyle/>
          <a:p>
            <a:r>
              <a:rPr lang="en-GB" sz="2400" i="1" dirty="0"/>
              <a:t>Presents From My Aunts in Pakistan</a:t>
            </a:r>
            <a:r>
              <a:rPr lang="en-GB" sz="2400" dirty="0"/>
              <a:t> focuses on the feelings of a teenage girl who is </a:t>
            </a:r>
            <a:r>
              <a:rPr lang="en-GB" sz="2400" b="1" dirty="0"/>
              <a:t>caught between cultures</a:t>
            </a:r>
            <a:r>
              <a:rPr lang="en-GB" sz="2400" dirty="0"/>
              <a:t>, having a father from Pakistan and an English mother. It is set in the past, the speaker recalling the time she received the gifts. The poem is </a:t>
            </a:r>
            <a:r>
              <a:rPr lang="en-GB" sz="2400" b="1" dirty="0"/>
              <a:t>an exploration of cultural identity</a:t>
            </a:r>
            <a:r>
              <a:rPr lang="en-GB" sz="2400" dirty="0"/>
              <a:t>.</a:t>
            </a:r>
          </a:p>
          <a:p>
            <a:endParaRPr lang="en-GB" sz="2400" dirty="0"/>
          </a:p>
          <a:p>
            <a:r>
              <a:rPr lang="en-GB" sz="2400" dirty="0"/>
              <a:t>The gifts she receives, vividly coloured traditional Pakistani clothes, bangles and shoes, both delight and confuse her. They set off a train of thoughts, feelings and memories that take the speaker all the way from England to Pakistan and back.</a:t>
            </a:r>
          </a:p>
          <a:p>
            <a:r>
              <a:rPr lang="en-US" sz="2400" dirty="0"/>
              <a:t/>
            </a:r>
            <a:br>
              <a:rPr lang="en-US" sz="2400" dirty="0"/>
            </a:br>
            <a:r>
              <a:rPr lang="en-US" dirty="0"/>
              <a:t/>
            </a:r>
            <a:br>
              <a:rPr lang="en-US" dirty="0"/>
            </a:br>
            <a:r>
              <a:rPr lang="en-US" dirty="0"/>
              <a:t/>
            </a:r>
            <a:br>
              <a:rPr lang="en-US" dirty="0"/>
            </a:br>
            <a:r>
              <a:rPr lang="en-US" dirty="0"/>
              <a:t/>
            </a:r>
            <a:br>
              <a:rPr lang="en-US" dirty="0"/>
            </a:br>
            <a:endParaRPr lang="en-GB" dirty="0"/>
          </a:p>
        </p:txBody>
      </p:sp>
    </p:spTree>
    <p:extLst>
      <p:ext uri="{BB962C8B-B14F-4D97-AF65-F5344CB8AC3E}">
        <p14:creationId xmlns:p14="http://schemas.microsoft.com/office/powerpoint/2010/main" val="405534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78592E-9594-4D5A-9AF0-8A291541E737}"/>
              </a:ext>
            </a:extLst>
          </p:cNvPr>
          <p:cNvSpPr>
            <a:spLocks noGrp="1"/>
          </p:cNvSpPr>
          <p:nvPr>
            <p:ph type="title"/>
          </p:nvPr>
        </p:nvSpPr>
        <p:spPr/>
        <p:txBody>
          <a:bodyPr/>
          <a:lstStyle/>
          <a:p>
            <a:r>
              <a:rPr lang="en-GB" dirty="0"/>
              <a:t>Cultural Identity</a:t>
            </a:r>
          </a:p>
        </p:txBody>
      </p:sp>
      <p:sp>
        <p:nvSpPr>
          <p:cNvPr id="4" name="Content Placeholder 3">
            <a:extLst>
              <a:ext uri="{FF2B5EF4-FFF2-40B4-BE49-F238E27FC236}">
                <a16:creationId xmlns:a16="http://schemas.microsoft.com/office/drawing/2014/main" xmlns="" id="{FDC6B5ED-8574-45E6-892C-F66F0C77EE9C}"/>
              </a:ext>
            </a:extLst>
          </p:cNvPr>
          <p:cNvSpPr>
            <a:spLocks noGrp="1"/>
          </p:cNvSpPr>
          <p:nvPr>
            <p:ph idx="1"/>
          </p:nvPr>
        </p:nvSpPr>
        <p:spPr>
          <a:xfrm>
            <a:off x="609600" y="2084832"/>
            <a:ext cx="7696200" cy="5077967"/>
          </a:xfrm>
        </p:spPr>
        <p:txBody>
          <a:bodyPr>
            <a:normAutofit/>
          </a:bodyPr>
          <a:lstStyle/>
          <a:p>
            <a:pPr marL="0" indent="0">
              <a:buNone/>
            </a:pPr>
            <a:r>
              <a:rPr lang="en-GB" sz="2400" dirty="0"/>
              <a:t>When we talk about cultural identity, we are talking about how we feel and identify within ourselves as part of the world around us. </a:t>
            </a:r>
          </a:p>
          <a:p>
            <a:pPr marL="0" indent="0">
              <a:buNone/>
            </a:pPr>
            <a:r>
              <a:rPr lang="en-GB" sz="2400" dirty="0"/>
              <a:t>This could mean our nationality, our religion, our sexuality, our skin colour, and many other things.</a:t>
            </a:r>
          </a:p>
          <a:p>
            <a:pPr marL="0" indent="0">
              <a:buNone/>
            </a:pPr>
            <a:endParaRPr lang="en-GB" sz="2400" dirty="0"/>
          </a:p>
          <a:p>
            <a:pPr marL="0" indent="0">
              <a:buNone/>
            </a:pPr>
            <a:r>
              <a:rPr lang="en-GB" sz="2400" dirty="0"/>
              <a:t>How would you describe your cultural identity?</a:t>
            </a:r>
          </a:p>
          <a:p>
            <a:r>
              <a:rPr lang="en-US" sz="2400" dirty="0"/>
              <a:t/>
            </a:r>
            <a:br>
              <a:rPr lang="en-US" sz="2400" dirty="0"/>
            </a:br>
            <a:r>
              <a:rPr lang="en-US" dirty="0"/>
              <a:t/>
            </a:r>
            <a:br>
              <a:rPr lang="en-US" dirty="0"/>
            </a:br>
            <a:r>
              <a:rPr lang="en-US" dirty="0"/>
              <a:t/>
            </a:r>
            <a:br>
              <a:rPr lang="en-US" dirty="0"/>
            </a:br>
            <a:r>
              <a:rPr lang="en-US" dirty="0"/>
              <a:t/>
            </a:r>
            <a:br>
              <a:rPr lang="en-US" dirty="0"/>
            </a:br>
            <a:endParaRPr lang="en-GB" dirty="0"/>
          </a:p>
        </p:txBody>
      </p:sp>
    </p:spTree>
    <p:extLst>
      <p:ext uri="{BB962C8B-B14F-4D97-AF65-F5344CB8AC3E}">
        <p14:creationId xmlns:p14="http://schemas.microsoft.com/office/powerpoint/2010/main" val="253450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78592E-9594-4D5A-9AF0-8A291541E737}"/>
              </a:ext>
            </a:extLst>
          </p:cNvPr>
          <p:cNvSpPr>
            <a:spLocks noGrp="1"/>
          </p:cNvSpPr>
          <p:nvPr>
            <p:ph type="title"/>
          </p:nvPr>
        </p:nvSpPr>
        <p:spPr/>
        <p:txBody>
          <a:bodyPr/>
          <a:lstStyle/>
          <a:p>
            <a:r>
              <a:rPr lang="en-GB" dirty="0"/>
              <a:t>What is the poem about?</a:t>
            </a:r>
          </a:p>
        </p:txBody>
      </p:sp>
      <p:sp>
        <p:nvSpPr>
          <p:cNvPr id="4" name="Content Placeholder 3">
            <a:extLst>
              <a:ext uri="{FF2B5EF4-FFF2-40B4-BE49-F238E27FC236}">
                <a16:creationId xmlns:a16="http://schemas.microsoft.com/office/drawing/2014/main" xmlns="" id="{FDC6B5ED-8574-45E6-892C-F66F0C77EE9C}"/>
              </a:ext>
            </a:extLst>
          </p:cNvPr>
          <p:cNvSpPr>
            <a:spLocks noGrp="1"/>
          </p:cNvSpPr>
          <p:nvPr>
            <p:ph idx="1"/>
          </p:nvPr>
        </p:nvSpPr>
        <p:spPr>
          <a:xfrm>
            <a:off x="609600" y="2084832"/>
            <a:ext cx="7696200" cy="5535168"/>
          </a:xfrm>
        </p:spPr>
        <p:txBody>
          <a:bodyPr>
            <a:normAutofit fontScale="92500" lnSpcReduction="20000"/>
          </a:bodyPr>
          <a:lstStyle/>
          <a:p>
            <a:r>
              <a:rPr lang="en-GB" sz="2600" dirty="0"/>
              <a:t>Above all, it is a person-centred poem, </a:t>
            </a:r>
            <a:r>
              <a:rPr lang="en-GB" sz="2600" b="1" dirty="0"/>
              <a:t>autobiographical</a:t>
            </a:r>
            <a:r>
              <a:rPr lang="en-GB" sz="2600" dirty="0"/>
              <a:t>. As the poet herself says:</a:t>
            </a:r>
          </a:p>
          <a:p>
            <a:endParaRPr lang="en-GB" sz="2600" dirty="0"/>
          </a:p>
          <a:p>
            <a:r>
              <a:rPr lang="en-GB" sz="2600" i="1" dirty="0"/>
              <a:t>'The girl in the poem would be me at about thirteen. The clothes seem to stick to her in an uncomfortable way, a bit like a kind of false skin, and she thinks things aren't straightforward for her.’</a:t>
            </a:r>
          </a:p>
          <a:p>
            <a:pPr algn="ctr"/>
            <a:endParaRPr lang="en-GB" sz="2600" i="1" dirty="0"/>
          </a:p>
          <a:p>
            <a:r>
              <a:rPr lang="en-GB" sz="2600" dirty="0"/>
              <a:t>She feels part of two different cultures, but also feels separate from them. </a:t>
            </a:r>
          </a:p>
          <a:p>
            <a:endParaRPr lang="en-GB" sz="2400" dirty="0"/>
          </a:p>
          <a:p>
            <a:r>
              <a:rPr lang="en-US" sz="2400" dirty="0"/>
              <a:t/>
            </a:r>
            <a:br>
              <a:rPr lang="en-US" sz="2400" dirty="0"/>
            </a:br>
            <a:r>
              <a:rPr lang="en-US" dirty="0"/>
              <a:t/>
            </a:r>
            <a:br>
              <a:rPr lang="en-US" dirty="0"/>
            </a:br>
            <a:r>
              <a:rPr lang="en-US" dirty="0"/>
              <a:t/>
            </a:r>
            <a:br>
              <a:rPr lang="en-US" dirty="0"/>
            </a:br>
            <a:r>
              <a:rPr lang="en-US" dirty="0"/>
              <a:t/>
            </a:r>
            <a:br>
              <a:rPr lang="en-US" dirty="0"/>
            </a:br>
            <a:endParaRPr lang="en-GB" dirty="0"/>
          </a:p>
        </p:txBody>
      </p:sp>
    </p:spTree>
    <p:extLst>
      <p:ext uri="{BB962C8B-B14F-4D97-AF65-F5344CB8AC3E}">
        <p14:creationId xmlns:p14="http://schemas.microsoft.com/office/powerpoint/2010/main" val="93655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78592E-9594-4D5A-9AF0-8A291541E737}"/>
              </a:ext>
            </a:extLst>
          </p:cNvPr>
          <p:cNvSpPr>
            <a:spLocks noGrp="1"/>
          </p:cNvSpPr>
          <p:nvPr>
            <p:ph type="title"/>
          </p:nvPr>
        </p:nvSpPr>
        <p:spPr/>
        <p:txBody>
          <a:bodyPr/>
          <a:lstStyle/>
          <a:p>
            <a:r>
              <a:rPr lang="en-GB" dirty="0"/>
              <a:t>What is the poem about?</a:t>
            </a:r>
          </a:p>
        </p:txBody>
      </p:sp>
      <p:sp>
        <p:nvSpPr>
          <p:cNvPr id="4" name="Content Placeholder 3">
            <a:extLst>
              <a:ext uri="{FF2B5EF4-FFF2-40B4-BE49-F238E27FC236}">
                <a16:creationId xmlns:a16="http://schemas.microsoft.com/office/drawing/2014/main" xmlns="" id="{FDC6B5ED-8574-45E6-892C-F66F0C77EE9C}"/>
              </a:ext>
            </a:extLst>
          </p:cNvPr>
          <p:cNvSpPr>
            <a:spLocks noGrp="1"/>
          </p:cNvSpPr>
          <p:nvPr>
            <p:ph idx="1"/>
          </p:nvPr>
        </p:nvSpPr>
        <p:spPr>
          <a:xfrm>
            <a:off x="741202" y="2286000"/>
            <a:ext cx="7448550" cy="4456176"/>
          </a:xfrm>
        </p:spPr>
        <p:txBody>
          <a:bodyPr>
            <a:normAutofit fontScale="92500" lnSpcReduction="20000"/>
          </a:bodyPr>
          <a:lstStyle/>
          <a:p>
            <a:pPr>
              <a:spcAft>
                <a:spcPts val="0"/>
              </a:spcAft>
            </a:pPr>
            <a:r>
              <a:rPr lang="en-GB" sz="2400" dirty="0" smtClean="0"/>
              <a:t>The speaker of the poem is uncertain about herself and where she comes from, and how she fits in as a British-Pakistani person. There </a:t>
            </a:r>
            <a:r>
              <a:rPr lang="en-GB" sz="2400" dirty="0"/>
              <a:t>are some </a:t>
            </a:r>
            <a:r>
              <a:rPr lang="en-GB" sz="2400" b="1" dirty="0"/>
              <a:t>feelings of guilt </a:t>
            </a:r>
            <a:r>
              <a:rPr lang="en-GB" sz="2400" dirty="0"/>
              <a:t>about this uncertain attitude. There is a general sense of a young person </a:t>
            </a:r>
            <a:r>
              <a:rPr lang="en-GB" sz="2400" b="1" dirty="0"/>
              <a:t>trying to work who they are</a:t>
            </a:r>
            <a:r>
              <a:rPr lang="en-GB" sz="2400" dirty="0" smtClean="0"/>
              <a:t>.</a:t>
            </a:r>
            <a:endParaRPr lang="en-US" sz="2400" dirty="0"/>
          </a:p>
          <a:p>
            <a:r>
              <a:rPr lang="en-GB" sz="2400" dirty="0" smtClean="0"/>
              <a:t>The Pakistani clothes she is sent </a:t>
            </a:r>
            <a:r>
              <a:rPr lang="en-GB" sz="2400" dirty="0"/>
              <a:t>are made to sound </a:t>
            </a:r>
            <a:r>
              <a:rPr lang="en-GB" sz="2400" b="1" dirty="0"/>
              <a:t>vibrant and attractive</a:t>
            </a:r>
            <a:r>
              <a:rPr lang="en-GB" sz="2400" dirty="0"/>
              <a:t>, but this </a:t>
            </a:r>
            <a:r>
              <a:rPr lang="en-GB" sz="2400" dirty="0" smtClean="0"/>
              <a:t>contrasts with the </a:t>
            </a:r>
            <a:r>
              <a:rPr lang="en-GB" sz="2400" dirty="0"/>
              <a:t>final stanzas, where we hear more </a:t>
            </a:r>
            <a:r>
              <a:rPr lang="en-GB" sz="2400" b="1" dirty="0"/>
              <a:t>negative things </a:t>
            </a:r>
            <a:r>
              <a:rPr lang="en-GB" sz="2400" dirty="0"/>
              <a:t>about the poet's 'home' country: For example, 'conflict' and 'beggars</a:t>
            </a:r>
            <a:r>
              <a:rPr lang="en-GB" sz="2400" dirty="0" smtClean="0"/>
              <a:t>'. </a:t>
            </a:r>
          </a:p>
          <a:p>
            <a:r>
              <a:rPr lang="en-GB" sz="2400" dirty="0" smtClean="0"/>
              <a:t>We also see a contrast between the British clothes she ‘longs’ for and the more </a:t>
            </a:r>
            <a:r>
              <a:rPr lang="en-GB" sz="2400" b="1" dirty="0" smtClean="0"/>
              <a:t>negative aspects </a:t>
            </a:r>
            <a:r>
              <a:rPr lang="en-GB" sz="2400" dirty="0" smtClean="0"/>
              <a:t>of British culture, like the thieves stealing her mother’s jewellery from their car.</a:t>
            </a:r>
            <a:r>
              <a:rPr lang="en-US" sz="2400" dirty="0"/>
              <a:t/>
            </a:r>
            <a:br>
              <a:rPr lang="en-US" sz="2400" dirty="0"/>
            </a:br>
            <a:r>
              <a:rPr lang="en-US" dirty="0"/>
              <a:t/>
            </a:r>
            <a:br>
              <a:rPr lang="en-US" dirty="0"/>
            </a:br>
            <a:r>
              <a:rPr lang="en-US" dirty="0"/>
              <a:t/>
            </a:r>
            <a:br>
              <a:rPr lang="en-US" dirty="0"/>
            </a:br>
            <a:r>
              <a:rPr lang="en-US" dirty="0"/>
              <a:t/>
            </a:r>
            <a:br>
              <a:rPr lang="en-US" dirty="0"/>
            </a:br>
            <a:endParaRPr lang="en-GB" dirty="0"/>
          </a:p>
        </p:txBody>
      </p:sp>
    </p:spTree>
    <p:extLst>
      <p:ext uri="{BB962C8B-B14F-4D97-AF65-F5344CB8AC3E}">
        <p14:creationId xmlns:p14="http://schemas.microsoft.com/office/powerpoint/2010/main" val="363881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78592E-9594-4D5A-9AF0-8A291541E737}"/>
              </a:ext>
            </a:extLst>
          </p:cNvPr>
          <p:cNvSpPr>
            <a:spLocks noGrp="1"/>
          </p:cNvSpPr>
          <p:nvPr>
            <p:ph type="title"/>
          </p:nvPr>
        </p:nvSpPr>
        <p:spPr/>
        <p:txBody>
          <a:bodyPr/>
          <a:lstStyle/>
          <a:p>
            <a:r>
              <a:rPr lang="en-GB" dirty="0"/>
              <a:t>Structure</a:t>
            </a:r>
          </a:p>
        </p:txBody>
      </p:sp>
      <p:sp>
        <p:nvSpPr>
          <p:cNvPr id="4" name="Content Placeholder 3">
            <a:extLst>
              <a:ext uri="{FF2B5EF4-FFF2-40B4-BE49-F238E27FC236}">
                <a16:creationId xmlns:a16="http://schemas.microsoft.com/office/drawing/2014/main" xmlns="" id="{FDC6B5ED-8574-45E6-892C-F66F0C77EE9C}"/>
              </a:ext>
            </a:extLst>
          </p:cNvPr>
          <p:cNvSpPr>
            <a:spLocks noGrp="1"/>
          </p:cNvSpPr>
          <p:nvPr>
            <p:ph idx="1"/>
          </p:nvPr>
        </p:nvSpPr>
        <p:spPr>
          <a:xfrm>
            <a:off x="539496" y="2084832"/>
            <a:ext cx="7747254" cy="4769224"/>
          </a:xfrm>
        </p:spPr>
        <p:txBody>
          <a:bodyPr>
            <a:normAutofit fontScale="85000" lnSpcReduction="10000"/>
          </a:bodyPr>
          <a:lstStyle/>
          <a:p>
            <a:r>
              <a:rPr lang="en-GB" sz="2600" i="1" dirty="0"/>
              <a:t>Presents From My Aunts in Pakistan</a:t>
            </a:r>
            <a:r>
              <a:rPr lang="en-GB" sz="2600" dirty="0"/>
              <a:t> is a </a:t>
            </a:r>
            <a:r>
              <a:rPr lang="en-GB" sz="2600" b="1" dirty="0"/>
              <a:t>free verse poem </a:t>
            </a:r>
            <a:r>
              <a:rPr lang="en-GB" sz="2600" dirty="0"/>
              <a:t>of seven stanzas with a total of 68 lines. There is no set rhyme scheme.</a:t>
            </a:r>
          </a:p>
          <a:p>
            <a:endParaRPr lang="en-GB" sz="2600" dirty="0"/>
          </a:p>
          <a:p>
            <a:r>
              <a:rPr lang="en-GB" sz="2600" dirty="0"/>
              <a:t>It is poem that appears restless on the page, moving from right to left as the lines become indented, shorter, staggered and longer. </a:t>
            </a:r>
          </a:p>
          <a:p>
            <a:pPr marL="0" indent="0">
              <a:buNone/>
            </a:pPr>
            <a:endParaRPr lang="en-US" sz="2600" dirty="0"/>
          </a:p>
          <a:p>
            <a:r>
              <a:rPr lang="en-GB" sz="2600" dirty="0"/>
              <a:t>The form of the poem is irregular, with lines starting at different places, and being of different lengths. This creates a slightly </a:t>
            </a:r>
            <a:r>
              <a:rPr lang="en-GB" sz="2600" b="1" dirty="0"/>
              <a:t>unsettled, fluid feel to the poem</a:t>
            </a:r>
            <a:r>
              <a:rPr lang="en-GB" sz="2600" dirty="0"/>
              <a:t>, reflecting </a:t>
            </a:r>
            <a:r>
              <a:rPr lang="en-GB" sz="2600" b="1" dirty="0"/>
              <a:t>the poet's feelings about her identity</a:t>
            </a:r>
            <a:r>
              <a:rPr lang="en-GB" sz="2600" dirty="0"/>
              <a:t>.</a:t>
            </a:r>
            <a:endParaRPr lang="en-GB" sz="2600" dirty="0">
              <a:latin typeface="Times New Roman" panose="02020603050405020304" pitchFamily="18" charset="0"/>
              <a:ea typeface="Times New Roman" panose="02020603050405020304" pitchFamily="18" charset="0"/>
            </a:endParaRPr>
          </a:p>
          <a:p>
            <a:r>
              <a:rPr lang="en-US" sz="2400" dirty="0"/>
              <a:t/>
            </a:r>
            <a:br>
              <a:rPr lang="en-US" sz="2400" dirty="0"/>
            </a:br>
            <a:r>
              <a:rPr lang="en-US" dirty="0"/>
              <a:t/>
            </a:r>
            <a:br>
              <a:rPr lang="en-US" dirty="0"/>
            </a:br>
            <a:r>
              <a:rPr lang="en-US" dirty="0"/>
              <a:t/>
            </a:r>
            <a:br>
              <a:rPr lang="en-US" dirty="0"/>
            </a:br>
            <a:r>
              <a:rPr lang="en-US" dirty="0"/>
              <a:t/>
            </a:r>
            <a:br>
              <a:rPr lang="en-US" dirty="0"/>
            </a:br>
            <a:endParaRPr lang="en-GB" dirty="0"/>
          </a:p>
        </p:txBody>
      </p:sp>
    </p:spTree>
    <p:extLst>
      <p:ext uri="{BB962C8B-B14F-4D97-AF65-F5344CB8AC3E}">
        <p14:creationId xmlns:p14="http://schemas.microsoft.com/office/powerpoint/2010/main" val="24486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What is the main theme of this poem?</a:t>
            </a:r>
            <a:endParaRPr lang="en-GB" sz="4000" dirty="0"/>
          </a:p>
        </p:txBody>
      </p:sp>
      <p:sp>
        <p:nvSpPr>
          <p:cNvPr id="3" name="Content Placeholder 2"/>
          <p:cNvSpPr>
            <a:spLocks noGrp="1"/>
          </p:cNvSpPr>
          <p:nvPr>
            <p:ph idx="1"/>
          </p:nvPr>
        </p:nvSpPr>
        <p:spPr/>
        <p:txBody>
          <a:bodyPr>
            <a:normAutofit/>
          </a:bodyPr>
          <a:lstStyle/>
          <a:p>
            <a:pPr algn="ctr"/>
            <a:endParaRPr lang="en-GB" sz="5400" dirty="0" smtClean="0"/>
          </a:p>
          <a:p>
            <a:pPr algn="ctr"/>
            <a:r>
              <a:rPr lang="en-GB" sz="5400" dirty="0" smtClean="0"/>
              <a:t>Identity</a:t>
            </a:r>
            <a:endParaRPr lang="en-GB" sz="5400" dirty="0"/>
          </a:p>
        </p:txBody>
      </p:sp>
      <p:sp>
        <p:nvSpPr>
          <p:cNvPr id="4" name="Footer Placeholder 3"/>
          <p:cNvSpPr>
            <a:spLocks noGrp="1"/>
          </p:cNvSpPr>
          <p:nvPr>
            <p:ph type="ftr" sz="quarter" idx="11"/>
          </p:nvPr>
        </p:nvSpPr>
        <p:spPr/>
        <p:txBody>
          <a:bodyPr/>
          <a:lstStyle/>
          <a:p>
            <a:pPr>
              <a:defRPr/>
            </a:pPr>
            <a:r>
              <a:rPr lang="en-GB" smtClean="0"/>
              <a:t>Mid-Term Break</a:t>
            </a:r>
          </a:p>
          <a:p>
            <a:pPr>
              <a:defRPr/>
            </a:pPr>
            <a:r>
              <a:rPr lang="en-US" smtClean="0"/>
              <a:t>By Seamus Heaney</a:t>
            </a:r>
            <a:endParaRPr lang="en-GB"/>
          </a:p>
        </p:txBody>
      </p:sp>
    </p:spTree>
    <p:extLst>
      <p:ext uri="{BB962C8B-B14F-4D97-AF65-F5344CB8AC3E}">
        <p14:creationId xmlns:p14="http://schemas.microsoft.com/office/powerpoint/2010/main" val="78317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xmlns="" id="{0B654541-2243-4767-B538-017C2739A183}"/>
              </a:ext>
            </a:extLst>
          </p:cNvPr>
          <p:cNvSpPr>
            <a:spLocks noGrp="1" noChangeArrowheads="1"/>
          </p:cNvSpPr>
          <p:nvPr>
            <p:ph type="title"/>
          </p:nvPr>
        </p:nvSpPr>
        <p:spPr/>
        <p:txBody>
          <a:bodyPr/>
          <a:lstStyle/>
          <a:p>
            <a:pPr eaLnBrk="1" hangingPunct="1"/>
            <a:r>
              <a:rPr lang="en-US" altLang="en-US"/>
              <a:t>The Big Picture</a:t>
            </a:r>
            <a:endParaRPr lang="en-GB" altLang="en-US"/>
          </a:p>
        </p:txBody>
      </p:sp>
      <p:sp>
        <p:nvSpPr>
          <p:cNvPr id="3075" name="Rectangle 3">
            <a:extLst>
              <a:ext uri="{FF2B5EF4-FFF2-40B4-BE49-F238E27FC236}">
                <a16:creationId xmlns:a16="http://schemas.microsoft.com/office/drawing/2014/main" xmlns="" id="{F18008DC-DBF8-4AE0-84B3-82901095812D}"/>
              </a:ext>
            </a:extLst>
          </p:cNvPr>
          <p:cNvSpPr>
            <a:spLocks noGrp="1" noChangeArrowheads="1"/>
          </p:cNvSpPr>
          <p:nvPr>
            <p:ph idx="1"/>
          </p:nvPr>
        </p:nvSpPr>
        <p:spPr/>
        <p:txBody>
          <a:bodyPr/>
          <a:lstStyle/>
          <a:p>
            <a:pPr marL="0" indent="0" eaLnBrk="1" hangingPunct="1">
              <a:lnSpc>
                <a:spcPct val="90000"/>
              </a:lnSpc>
              <a:buNone/>
            </a:pPr>
            <a:r>
              <a:rPr lang="en-US" altLang="en-US" sz="2800" dirty="0"/>
              <a:t>During this unit we will:</a:t>
            </a:r>
          </a:p>
          <a:p>
            <a:pPr eaLnBrk="1" hangingPunct="1">
              <a:lnSpc>
                <a:spcPct val="90000"/>
              </a:lnSpc>
            </a:pPr>
            <a:r>
              <a:rPr lang="en-US" altLang="en-US" sz="2800" dirty="0"/>
              <a:t>Read the poem </a:t>
            </a:r>
            <a:r>
              <a:rPr lang="en-US" altLang="en-US" sz="2800" i="1" dirty="0"/>
              <a:t>Presents from My Aunts in Pakistan </a:t>
            </a:r>
            <a:r>
              <a:rPr lang="en-US" altLang="en-US" sz="2800" dirty="0"/>
              <a:t>by Moniza </a:t>
            </a:r>
            <a:r>
              <a:rPr lang="en-US" altLang="en-US" sz="2800" dirty="0" err="1"/>
              <a:t>Alvi</a:t>
            </a:r>
            <a:endParaRPr lang="en-US" altLang="en-US" sz="2800" dirty="0"/>
          </a:p>
          <a:p>
            <a:pPr eaLnBrk="1" hangingPunct="1">
              <a:lnSpc>
                <a:spcPct val="90000"/>
              </a:lnSpc>
            </a:pPr>
            <a:r>
              <a:rPr lang="en-US" altLang="en-US" sz="2800" dirty="0"/>
              <a:t>Understand what is meant by the terms:         word choice, simile, assonance, form and structure</a:t>
            </a:r>
          </a:p>
          <a:p>
            <a:pPr>
              <a:lnSpc>
                <a:spcPct val="90000"/>
              </a:lnSpc>
            </a:pPr>
            <a:r>
              <a:rPr lang="en-US" altLang="en-US" sz="2800" dirty="0"/>
              <a:t>Discuss the themes and meanings of the </a:t>
            </a:r>
            <a:r>
              <a:rPr lang="en-US" altLang="en-US" sz="2800" dirty="0" smtClean="0"/>
              <a:t>poem</a:t>
            </a:r>
          </a:p>
          <a:p>
            <a:pPr>
              <a:lnSpc>
                <a:spcPct val="90000"/>
              </a:lnSpc>
            </a:pPr>
            <a:r>
              <a:rPr lang="en-US" altLang="en-US" sz="2800" dirty="0" smtClean="0"/>
              <a:t>Write a critical essay about the poem</a:t>
            </a:r>
            <a:endParaRPr lang="en-US" altLang="en-US" sz="2800" dirty="0"/>
          </a:p>
          <a:p>
            <a:pPr eaLnBrk="1" hangingPunct="1">
              <a:lnSpc>
                <a:spcPct val="90000"/>
              </a:lnSpc>
              <a:buFontTx/>
              <a:buNone/>
            </a:pPr>
            <a:r>
              <a:rPr lang="en-US" altLang="en-US" dirty="0"/>
              <a:t> </a:t>
            </a:r>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8770" name="Group 98">
            <a:extLst>
              <a:ext uri="{FF2B5EF4-FFF2-40B4-BE49-F238E27FC236}">
                <a16:creationId xmlns:a16="http://schemas.microsoft.com/office/drawing/2014/main" xmlns="" id="{7722CDE4-8AE7-4B6A-9684-C2CB06135138}"/>
              </a:ext>
            </a:extLst>
          </p:cNvPr>
          <p:cNvGraphicFramePr>
            <a:graphicFrameLocks noGrp="1"/>
          </p:cNvGraphicFramePr>
          <p:nvPr>
            <p:ph/>
            <p:extLst>
              <p:ext uri="{D42A27DB-BD31-4B8C-83A1-F6EECF244321}">
                <p14:modId xmlns:p14="http://schemas.microsoft.com/office/powerpoint/2010/main" val="1936133425"/>
              </p:ext>
            </p:extLst>
          </p:nvPr>
        </p:nvGraphicFramePr>
        <p:xfrm>
          <a:off x="457200" y="533400"/>
          <a:ext cx="8229600" cy="5715000"/>
        </p:xfrm>
        <a:graphic>
          <a:graphicData uri="http://schemas.openxmlformats.org/drawingml/2006/table">
            <a:tbl>
              <a:tblPr/>
              <a:tblGrid>
                <a:gridCol w="16764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17526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4743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rial" charset="0"/>
                        </a:rPr>
                        <a:t>Technique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a:ln>
                            <a:noFill/>
                          </a:ln>
                          <a:solidFill>
                            <a:schemeClr val="tx1"/>
                          </a:solidFill>
                          <a:effectLst/>
                          <a:latin typeface="Arial" charset="0"/>
                        </a:rPr>
                        <a:t>Definition</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a:ln>
                            <a:noFill/>
                          </a:ln>
                          <a:solidFill>
                            <a:schemeClr val="tx1"/>
                          </a:solidFill>
                          <a:effectLst/>
                          <a:latin typeface="Arial" charset="0"/>
                        </a:rPr>
                        <a:t>Example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a:ln>
                            <a:noFill/>
                          </a:ln>
                          <a:solidFill>
                            <a:schemeClr val="tx1"/>
                          </a:solidFill>
                          <a:effectLst/>
                          <a:latin typeface="Arial" charset="0"/>
                        </a:rPr>
                        <a:t>Effect</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8580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rial" charset="0"/>
                        </a:rPr>
                        <a:t>Word Choice</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rPr>
                        <a:t>Poet’s choice of language; has a specific intended effect</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8774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rial" charset="0"/>
                        </a:rPr>
                        <a:t>Assonance </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rPr>
                        <a:t>Repetition of the same vowel sound</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rial" charset="0"/>
                        </a:rPr>
                        <a:t>Settings</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rPr>
                        <a:t>Places which are referenced in the poem</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rial" charset="0"/>
                        </a:rPr>
                        <a:t>Metaphor</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rPr>
                        <a:t>Comparing two things, as if one </a:t>
                      </a:r>
                      <a:r>
                        <a:rPr kumimoji="0" lang="en-GB" sz="1600" b="0" i="1" u="none" strike="noStrike" cap="none" normalizeH="0" baseline="0" dirty="0">
                          <a:ln>
                            <a:noFill/>
                          </a:ln>
                          <a:solidFill>
                            <a:schemeClr val="tx1"/>
                          </a:solidFill>
                          <a:effectLst/>
                          <a:latin typeface="Arial" charset="0"/>
                        </a:rPr>
                        <a:t>actually is</a:t>
                      </a:r>
                      <a:r>
                        <a:rPr kumimoji="0" lang="en-GB" sz="1600" b="0" i="0" u="none" strike="noStrike" cap="none" normalizeH="0" baseline="0" dirty="0">
                          <a:ln>
                            <a:noFill/>
                          </a:ln>
                          <a:solidFill>
                            <a:schemeClr val="tx1"/>
                          </a:solidFill>
                          <a:effectLst/>
                          <a:latin typeface="Arial" charset="0"/>
                        </a:rPr>
                        <a:t> the other </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9454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rial" charset="0"/>
                        </a:rPr>
                        <a:t>Simile</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rPr>
                        <a:t>Comparing two things, using ‘like’ or ‘as’</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8833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rial" charset="0"/>
                        </a:rPr>
                        <a:t>Contrast</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rPr>
                        <a:t>Placing words beside each other which are very different</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8"/>
                  </a:ext>
                </a:extLst>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8770" name="Group 98">
            <a:extLst>
              <a:ext uri="{FF2B5EF4-FFF2-40B4-BE49-F238E27FC236}">
                <a16:creationId xmlns:a16="http://schemas.microsoft.com/office/drawing/2014/main" xmlns="" id="{7722CDE4-8AE7-4B6A-9684-C2CB06135138}"/>
              </a:ext>
            </a:extLst>
          </p:cNvPr>
          <p:cNvGraphicFramePr>
            <a:graphicFrameLocks noGrp="1"/>
          </p:cNvGraphicFramePr>
          <p:nvPr>
            <p:ph/>
            <p:extLst>
              <p:ext uri="{D42A27DB-BD31-4B8C-83A1-F6EECF244321}">
                <p14:modId xmlns:p14="http://schemas.microsoft.com/office/powerpoint/2010/main" val="1063911461"/>
              </p:ext>
            </p:extLst>
          </p:nvPr>
        </p:nvGraphicFramePr>
        <p:xfrm>
          <a:off x="457200" y="533400"/>
          <a:ext cx="8229600" cy="5981056"/>
        </p:xfrm>
        <a:graphic>
          <a:graphicData uri="http://schemas.openxmlformats.org/drawingml/2006/table">
            <a:tbl>
              <a:tblPr/>
              <a:tblGrid>
                <a:gridCol w="16764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175260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4743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rial" charset="0"/>
                        </a:rPr>
                        <a:t>Technique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a:ln>
                            <a:noFill/>
                          </a:ln>
                          <a:solidFill>
                            <a:schemeClr val="tx1"/>
                          </a:solidFill>
                          <a:effectLst/>
                          <a:latin typeface="Arial" charset="0"/>
                        </a:rPr>
                        <a:t>Definition</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a:ln>
                            <a:noFill/>
                          </a:ln>
                          <a:solidFill>
                            <a:schemeClr val="tx1"/>
                          </a:solidFill>
                          <a:effectLst/>
                          <a:latin typeface="Arial" charset="0"/>
                        </a:rPr>
                        <a:t>Example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a:ln>
                            <a:noFill/>
                          </a:ln>
                          <a:solidFill>
                            <a:schemeClr val="tx1"/>
                          </a:solidFill>
                          <a:effectLst/>
                          <a:latin typeface="Arial" charset="0"/>
                        </a:rPr>
                        <a:t>Effect</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8580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rial" charset="0"/>
                        </a:rPr>
                        <a:t>Word Choice</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rPr>
                        <a:t>Poet’s choice of language; has a specific intended effect</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‘alien’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‘costume’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‘radiant’</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8774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rial" charset="0"/>
                        </a:rPr>
                        <a:t>Assonance </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rPr>
                        <a:t>Repetition of the same vowel sound</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‘candy-striped glass </a:t>
                      </a:r>
                      <a:r>
                        <a:rPr kumimoji="0" lang="en-US" sz="1600" b="0" i="0" u="none" strike="noStrike" cap="none" normalizeH="0" baseline="0" dirty="0" smtClean="0">
                          <a:ln>
                            <a:noFill/>
                          </a:ln>
                          <a:solidFill>
                            <a:schemeClr val="tx1"/>
                          </a:solidFill>
                          <a:effectLst/>
                          <a:latin typeface="Arial" charset="0"/>
                        </a:rPr>
                        <a:t>bangles snapped’</a:t>
                      </a:r>
                      <a:endParaRPr kumimoji="0" lang="en-US" sz="1600" b="0" i="0" u="none" strike="noStrike" cap="none" normalizeH="0" baseline="0" dirty="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rial" charset="0"/>
                        </a:rPr>
                        <a:t>Settings</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rPr>
                        <a:t>Places which are referenced in the poem</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‘sailed to England’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‘I saw Lahore’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rial" charset="0"/>
                        </a:rPr>
                        <a:t>Metaphor</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rPr>
                        <a:t>Comparing two things, as if one </a:t>
                      </a:r>
                      <a:r>
                        <a:rPr kumimoji="0" lang="en-GB" sz="1600" b="0" i="1" u="none" strike="noStrike" cap="none" normalizeH="0" baseline="0" dirty="0">
                          <a:ln>
                            <a:noFill/>
                          </a:ln>
                          <a:solidFill>
                            <a:schemeClr val="tx1"/>
                          </a:solidFill>
                          <a:effectLst/>
                          <a:latin typeface="Arial" charset="0"/>
                        </a:rPr>
                        <a:t>actually is</a:t>
                      </a:r>
                      <a:r>
                        <a:rPr kumimoji="0" lang="en-GB" sz="1600" b="0" i="0" u="none" strike="noStrike" cap="none" normalizeH="0" baseline="0" dirty="0">
                          <a:ln>
                            <a:noFill/>
                          </a:ln>
                          <a:solidFill>
                            <a:schemeClr val="tx1"/>
                          </a:solidFill>
                          <a:effectLst/>
                          <a:latin typeface="Arial" charset="0"/>
                        </a:rPr>
                        <a:t> the other </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‘I was aflame’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‘a fractured land’</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9454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rial" charset="0"/>
                        </a:rPr>
                        <a:t>Simile</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rPr>
                        <a:t>Comparing two things, using ‘like’ or ‘as’</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‘like an orange split open’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‘like stained glass’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8833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a:ln>
                            <a:noFill/>
                          </a:ln>
                          <a:solidFill>
                            <a:schemeClr val="tx1"/>
                          </a:solidFill>
                          <a:effectLst/>
                          <a:latin typeface="Arial" charset="0"/>
                        </a:rPr>
                        <a:t>Contrast</a:t>
                      </a: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a:ln>
                            <a:noFill/>
                          </a:ln>
                          <a:solidFill>
                            <a:schemeClr val="tx1"/>
                          </a:solidFill>
                          <a:effectLst/>
                          <a:latin typeface="Arial" charset="0"/>
                        </a:rPr>
                        <a:t>Placing words beside each other which are very different</a:t>
                      </a: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‘satin-silken top’ ‘denim and corduroy’</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392489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xmlns="" id="{0F1EF240-C19F-4588-A268-30C25128C0E5}"/>
              </a:ext>
            </a:extLst>
          </p:cNvPr>
          <p:cNvSpPr>
            <a:spLocks noGrp="1" noChangeArrowheads="1"/>
          </p:cNvSpPr>
          <p:nvPr>
            <p:ph type="title"/>
          </p:nvPr>
        </p:nvSpPr>
        <p:spPr/>
        <p:txBody>
          <a:bodyPr/>
          <a:lstStyle/>
          <a:p>
            <a:pPr eaLnBrk="1" hangingPunct="1"/>
            <a:r>
              <a:rPr lang="en-GB" altLang="en-US" dirty="0"/>
              <a:t>Critical essay</a:t>
            </a:r>
          </a:p>
        </p:txBody>
      </p:sp>
      <p:sp>
        <p:nvSpPr>
          <p:cNvPr id="48132" name="Rectangle 3">
            <a:extLst>
              <a:ext uri="{FF2B5EF4-FFF2-40B4-BE49-F238E27FC236}">
                <a16:creationId xmlns:a16="http://schemas.microsoft.com/office/drawing/2014/main" xmlns="" id="{3D379DF4-1585-462E-A07F-B04125F5AC2A}"/>
              </a:ext>
            </a:extLst>
          </p:cNvPr>
          <p:cNvSpPr>
            <a:spLocks noGrp="1" noChangeArrowheads="1"/>
          </p:cNvSpPr>
          <p:nvPr>
            <p:ph idx="1"/>
          </p:nvPr>
        </p:nvSpPr>
        <p:spPr>
          <a:xfrm>
            <a:off x="685800" y="2362200"/>
            <a:ext cx="7772400" cy="4023360"/>
          </a:xfrm>
        </p:spPr>
        <p:txBody>
          <a:bodyPr>
            <a:normAutofit/>
          </a:bodyPr>
          <a:lstStyle/>
          <a:p>
            <a:pPr marL="0" indent="0" algn="ctr" eaLnBrk="1" hangingPunct="1">
              <a:buNone/>
            </a:pPr>
            <a:r>
              <a:rPr lang="en-GB" altLang="en-US" sz="3600" b="1" dirty="0"/>
              <a:t>Question: </a:t>
            </a:r>
            <a:r>
              <a:rPr lang="en-GB" altLang="en-US" sz="3600" dirty="0"/>
              <a:t>Discuss how the theme of </a:t>
            </a:r>
            <a:r>
              <a:rPr lang="en-GB" altLang="en-US" sz="3600" u="sng" dirty="0"/>
              <a:t>identity</a:t>
            </a:r>
            <a:r>
              <a:rPr lang="en-GB" altLang="en-US" sz="3600" b="1" dirty="0"/>
              <a:t> </a:t>
            </a:r>
            <a:r>
              <a:rPr lang="en-GB" altLang="en-US" sz="3600" dirty="0"/>
              <a:t>is explored in the poem </a:t>
            </a:r>
            <a:r>
              <a:rPr lang="en-GB" altLang="en-US" sz="3600" i="1" dirty="0"/>
              <a:t>Presents from My Aunts in Pakistan. </a:t>
            </a:r>
            <a:endParaRPr lang="en-GB"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a:extLst>
              <a:ext uri="{FF2B5EF4-FFF2-40B4-BE49-F238E27FC236}">
                <a16:creationId xmlns:a16="http://schemas.microsoft.com/office/drawing/2014/main" xmlns="" id="{164AB1FE-1B6F-49F4-83D9-202B5D1AC23C}"/>
              </a:ext>
            </a:extLst>
          </p:cNvPr>
          <p:cNvSpPr>
            <a:spLocks noGrp="1" noChangeArrowheads="1"/>
          </p:cNvSpPr>
          <p:nvPr>
            <p:ph type="title"/>
          </p:nvPr>
        </p:nvSpPr>
        <p:spPr/>
        <p:txBody>
          <a:bodyPr/>
          <a:lstStyle/>
          <a:p>
            <a:pPr eaLnBrk="1" hangingPunct="1"/>
            <a:r>
              <a:rPr lang="en-GB" altLang="en-US" dirty="0"/>
              <a:t>Essay Structure</a:t>
            </a:r>
          </a:p>
        </p:txBody>
      </p:sp>
      <p:sp>
        <p:nvSpPr>
          <p:cNvPr id="50180" name="Rectangle 3">
            <a:extLst>
              <a:ext uri="{FF2B5EF4-FFF2-40B4-BE49-F238E27FC236}">
                <a16:creationId xmlns:a16="http://schemas.microsoft.com/office/drawing/2014/main" xmlns="" id="{5D1C3B5F-B6B2-47E9-A50E-6678D132FE88}"/>
              </a:ext>
            </a:extLst>
          </p:cNvPr>
          <p:cNvSpPr>
            <a:spLocks noGrp="1" noChangeArrowheads="1"/>
          </p:cNvSpPr>
          <p:nvPr>
            <p:ph idx="1"/>
          </p:nvPr>
        </p:nvSpPr>
        <p:spPr>
          <a:xfrm>
            <a:off x="938758" y="1981200"/>
            <a:ext cx="7633742" cy="3593591"/>
          </a:xfrm>
        </p:spPr>
        <p:txBody>
          <a:bodyPr/>
          <a:lstStyle/>
          <a:p>
            <a:pPr marL="457200" indent="-457200" eaLnBrk="1" hangingPunct="1">
              <a:buAutoNum type="arabicPeriod"/>
            </a:pPr>
            <a:r>
              <a:rPr lang="en-GB" altLang="en-US" sz="2400" dirty="0"/>
              <a:t>Introduction</a:t>
            </a:r>
          </a:p>
          <a:p>
            <a:pPr marL="457200" indent="-457200" eaLnBrk="1" hangingPunct="1">
              <a:buAutoNum type="arabicPeriod"/>
            </a:pPr>
            <a:r>
              <a:rPr lang="en-GB" altLang="en-US" sz="2400" dirty="0"/>
              <a:t>Summary</a:t>
            </a:r>
          </a:p>
          <a:p>
            <a:pPr marL="457200" indent="-457200" eaLnBrk="1" hangingPunct="1">
              <a:buAutoNum type="arabicPeriod"/>
            </a:pPr>
            <a:r>
              <a:rPr lang="en-GB" altLang="en-US" sz="2400" dirty="0"/>
              <a:t>PEAR Paragraph 1</a:t>
            </a:r>
          </a:p>
          <a:p>
            <a:pPr marL="457200" indent="-457200">
              <a:buFont typeface="Arial" panose="020B0604020202020204" pitchFamily="34" charset="0"/>
              <a:buAutoNum type="arabicPeriod"/>
            </a:pPr>
            <a:r>
              <a:rPr lang="en-GB" altLang="en-US" sz="2400" dirty="0"/>
              <a:t>PEAR Paragraph 2</a:t>
            </a:r>
          </a:p>
          <a:p>
            <a:pPr marL="457200" indent="-457200">
              <a:buFont typeface="Arial" panose="020B0604020202020204" pitchFamily="34" charset="0"/>
              <a:buAutoNum type="arabicPeriod"/>
            </a:pPr>
            <a:r>
              <a:rPr lang="en-GB" altLang="en-US" sz="2400" dirty="0"/>
              <a:t>PEAR Paragraph 3</a:t>
            </a:r>
          </a:p>
          <a:p>
            <a:pPr marL="457200" indent="-457200" eaLnBrk="1" hangingPunct="1">
              <a:buAutoNum type="arabicPeriod"/>
            </a:pPr>
            <a:r>
              <a:rPr lang="en-GB" altLang="en-US" sz="2400" dirty="0"/>
              <a:t>Conclusion</a:t>
            </a:r>
          </a:p>
          <a:p>
            <a:pPr marL="457200" indent="-457200" eaLnBrk="1" hangingPunct="1">
              <a:buAutoNum type="arabicPeriod"/>
            </a:pPr>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8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8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18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18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a:extLst>
              <a:ext uri="{FF2B5EF4-FFF2-40B4-BE49-F238E27FC236}">
                <a16:creationId xmlns:a16="http://schemas.microsoft.com/office/drawing/2014/main" xmlns="" id="{164AB1FE-1B6F-49F4-83D9-202B5D1AC23C}"/>
              </a:ext>
            </a:extLst>
          </p:cNvPr>
          <p:cNvSpPr>
            <a:spLocks noGrp="1" noChangeArrowheads="1"/>
          </p:cNvSpPr>
          <p:nvPr>
            <p:ph type="title"/>
          </p:nvPr>
        </p:nvSpPr>
        <p:spPr/>
        <p:txBody>
          <a:bodyPr/>
          <a:lstStyle/>
          <a:p>
            <a:pPr eaLnBrk="1" hangingPunct="1"/>
            <a:r>
              <a:rPr lang="en-GB" altLang="en-US" dirty="0"/>
              <a:t>Introduction</a:t>
            </a:r>
          </a:p>
        </p:txBody>
      </p:sp>
      <p:sp>
        <p:nvSpPr>
          <p:cNvPr id="50180" name="Rectangle 3">
            <a:extLst>
              <a:ext uri="{FF2B5EF4-FFF2-40B4-BE49-F238E27FC236}">
                <a16:creationId xmlns:a16="http://schemas.microsoft.com/office/drawing/2014/main" xmlns="" id="{5D1C3B5F-B6B2-47E9-A50E-6678D132FE88}"/>
              </a:ext>
            </a:extLst>
          </p:cNvPr>
          <p:cNvSpPr>
            <a:spLocks noGrp="1" noChangeArrowheads="1"/>
          </p:cNvSpPr>
          <p:nvPr>
            <p:ph idx="1"/>
          </p:nvPr>
        </p:nvSpPr>
        <p:spPr>
          <a:xfrm>
            <a:off x="938758" y="1981201"/>
            <a:ext cx="7633742" cy="1981200"/>
          </a:xfrm>
        </p:spPr>
        <p:txBody>
          <a:bodyPr/>
          <a:lstStyle/>
          <a:p>
            <a:pPr marL="0" indent="0" eaLnBrk="1" hangingPunct="1">
              <a:buNone/>
            </a:pPr>
            <a:r>
              <a:rPr lang="en-GB" altLang="en-US" sz="2400" dirty="0"/>
              <a:t>Your introduction should include:</a:t>
            </a:r>
          </a:p>
          <a:p>
            <a:pPr lvl="1">
              <a:buFontTx/>
              <a:buChar char="-"/>
            </a:pPr>
            <a:r>
              <a:rPr lang="en-GB" altLang="en-US" sz="2200" dirty="0"/>
              <a:t>The name of the poem</a:t>
            </a:r>
          </a:p>
          <a:p>
            <a:pPr lvl="1">
              <a:buFontTx/>
              <a:buChar char="-"/>
            </a:pPr>
            <a:r>
              <a:rPr lang="en-GB" altLang="en-US" sz="2200" dirty="0"/>
              <a:t>The name of the poet</a:t>
            </a:r>
          </a:p>
          <a:p>
            <a:pPr lvl="1">
              <a:buFontTx/>
              <a:buChar char="-"/>
            </a:pPr>
            <a:r>
              <a:rPr lang="en-GB" altLang="en-US" sz="2200" dirty="0"/>
              <a:t>Reference to the question</a:t>
            </a:r>
          </a:p>
        </p:txBody>
      </p:sp>
      <p:sp>
        <p:nvSpPr>
          <p:cNvPr id="5" name="Rectangle 3">
            <a:extLst>
              <a:ext uri="{FF2B5EF4-FFF2-40B4-BE49-F238E27FC236}">
                <a16:creationId xmlns:a16="http://schemas.microsoft.com/office/drawing/2014/main" xmlns="" id="{B37796F8-CA8B-4A96-9F97-4F318F539511}"/>
              </a:ext>
            </a:extLst>
          </p:cNvPr>
          <p:cNvSpPr txBox="1">
            <a:spLocks noChangeArrowheads="1"/>
          </p:cNvSpPr>
          <p:nvPr/>
        </p:nvSpPr>
        <p:spPr>
          <a:xfrm>
            <a:off x="838200" y="3953436"/>
            <a:ext cx="7633742" cy="3124199"/>
          </a:xfrm>
          <a:prstGeom prst="rect">
            <a:avLst/>
          </a:prstGeom>
        </p:spPr>
        <p:txBody>
          <a:bodyPr vert="horz" lIns="91440" tIns="45720" rIns="91440" bIns="4572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GB" altLang="en-US" sz="2400" dirty="0"/>
              <a:t>For example:</a:t>
            </a:r>
          </a:p>
          <a:p>
            <a:pPr marL="0" indent="0" algn="ctr">
              <a:buFont typeface="Arial" panose="020B0604020202020204" pitchFamily="34" charset="0"/>
              <a:buNone/>
            </a:pPr>
            <a:r>
              <a:rPr lang="en-GB" altLang="en-US" i="1" dirty="0"/>
              <a:t>‘Presents from My Aunts in Pakistan’ is a poem by Moniza Alvi which explores the theme of identity. </a:t>
            </a:r>
          </a:p>
        </p:txBody>
      </p:sp>
    </p:spTree>
    <p:extLst>
      <p:ext uri="{BB962C8B-B14F-4D97-AF65-F5344CB8AC3E}">
        <p14:creationId xmlns:p14="http://schemas.microsoft.com/office/powerpoint/2010/main" val="1634412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18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18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18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build="p"/>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a:extLst>
              <a:ext uri="{FF2B5EF4-FFF2-40B4-BE49-F238E27FC236}">
                <a16:creationId xmlns:a16="http://schemas.microsoft.com/office/drawing/2014/main" xmlns="" id="{164AB1FE-1B6F-49F4-83D9-202B5D1AC23C}"/>
              </a:ext>
            </a:extLst>
          </p:cNvPr>
          <p:cNvSpPr>
            <a:spLocks noGrp="1" noChangeArrowheads="1"/>
          </p:cNvSpPr>
          <p:nvPr>
            <p:ph type="title"/>
          </p:nvPr>
        </p:nvSpPr>
        <p:spPr/>
        <p:txBody>
          <a:bodyPr/>
          <a:lstStyle/>
          <a:p>
            <a:pPr eaLnBrk="1" hangingPunct="1"/>
            <a:r>
              <a:rPr lang="en-GB" altLang="en-US" dirty="0"/>
              <a:t>Summary</a:t>
            </a:r>
          </a:p>
        </p:txBody>
      </p:sp>
      <p:sp>
        <p:nvSpPr>
          <p:cNvPr id="50180" name="Rectangle 3">
            <a:extLst>
              <a:ext uri="{FF2B5EF4-FFF2-40B4-BE49-F238E27FC236}">
                <a16:creationId xmlns:a16="http://schemas.microsoft.com/office/drawing/2014/main" xmlns="" id="{5D1C3B5F-B6B2-47E9-A50E-6678D132FE88}"/>
              </a:ext>
            </a:extLst>
          </p:cNvPr>
          <p:cNvSpPr>
            <a:spLocks noGrp="1" noChangeArrowheads="1"/>
          </p:cNvSpPr>
          <p:nvPr>
            <p:ph idx="1"/>
          </p:nvPr>
        </p:nvSpPr>
        <p:spPr>
          <a:xfrm>
            <a:off x="938758" y="1981201"/>
            <a:ext cx="7633742" cy="923363"/>
          </a:xfrm>
        </p:spPr>
        <p:txBody>
          <a:bodyPr/>
          <a:lstStyle/>
          <a:p>
            <a:pPr marL="0" indent="0" eaLnBrk="1" hangingPunct="1">
              <a:buNone/>
            </a:pPr>
            <a:r>
              <a:rPr lang="en-GB" altLang="en-US" sz="2400" dirty="0"/>
              <a:t>Briefly summarise what the poem is about.</a:t>
            </a:r>
            <a:endParaRPr lang="en-GB" altLang="en-US" sz="2200" dirty="0"/>
          </a:p>
        </p:txBody>
      </p:sp>
      <p:sp>
        <p:nvSpPr>
          <p:cNvPr id="5" name="Rectangle 3">
            <a:extLst>
              <a:ext uri="{FF2B5EF4-FFF2-40B4-BE49-F238E27FC236}">
                <a16:creationId xmlns:a16="http://schemas.microsoft.com/office/drawing/2014/main" xmlns="" id="{B37796F8-CA8B-4A96-9F97-4F318F539511}"/>
              </a:ext>
            </a:extLst>
          </p:cNvPr>
          <p:cNvSpPr txBox="1">
            <a:spLocks noChangeArrowheads="1"/>
          </p:cNvSpPr>
          <p:nvPr/>
        </p:nvSpPr>
        <p:spPr>
          <a:xfrm>
            <a:off x="925311" y="2904564"/>
            <a:ext cx="7633742" cy="3124199"/>
          </a:xfrm>
          <a:prstGeom prst="rect">
            <a:avLst/>
          </a:prstGeom>
        </p:spPr>
        <p:txBody>
          <a:bodyPr vert="horz" lIns="91440" tIns="45720" rIns="91440" bIns="4572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GB" altLang="en-US" sz="2400" dirty="0"/>
              <a:t>For example:</a:t>
            </a:r>
          </a:p>
          <a:p>
            <a:pPr marL="0" indent="0" algn="ctr">
              <a:buNone/>
            </a:pPr>
            <a:r>
              <a:rPr lang="en-GB" altLang="en-US" sz="2400" i="1" dirty="0"/>
              <a:t>The poem is about a girl who is half-British and half-Pakistani, and explores the conflict </a:t>
            </a:r>
            <a:r>
              <a:rPr lang="en-GB" altLang="en-US" sz="2400" i="1" dirty="0" smtClean="0"/>
              <a:t>and confusion within </a:t>
            </a:r>
            <a:r>
              <a:rPr lang="en-GB" altLang="en-US" sz="2400" i="1" dirty="0"/>
              <a:t>her about her </a:t>
            </a:r>
            <a:r>
              <a:rPr lang="en-GB" altLang="en-US" sz="2400" i="1" dirty="0" smtClean="0"/>
              <a:t>cultural identity when </a:t>
            </a:r>
            <a:r>
              <a:rPr lang="en-GB" altLang="en-US" sz="2400" i="1" dirty="0"/>
              <a:t>her aunts send her clothes from Pakistan.</a:t>
            </a:r>
          </a:p>
        </p:txBody>
      </p:sp>
    </p:spTree>
    <p:extLst>
      <p:ext uri="{BB962C8B-B14F-4D97-AF65-F5344CB8AC3E}">
        <p14:creationId xmlns:p14="http://schemas.microsoft.com/office/powerpoint/2010/main" val="401886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build="p"/>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xmlns="" id="{24FDCE46-9F0E-44A3-934A-E83D1089079E}"/>
              </a:ext>
            </a:extLst>
          </p:cNvPr>
          <p:cNvSpPr>
            <a:spLocks noGrp="1" noChangeArrowheads="1"/>
          </p:cNvSpPr>
          <p:nvPr>
            <p:ph type="title"/>
          </p:nvPr>
        </p:nvSpPr>
        <p:spPr/>
        <p:txBody>
          <a:bodyPr>
            <a:normAutofit/>
          </a:bodyPr>
          <a:lstStyle/>
          <a:p>
            <a:pPr eaLnBrk="1" hangingPunct="1"/>
            <a:r>
              <a:rPr lang="en-US" altLang="en-US" sz="4000" dirty="0"/>
              <a:t>How is the theme of identity explored in </a:t>
            </a:r>
            <a:r>
              <a:rPr lang="en-US" altLang="en-US" sz="4000" i="1" dirty="0"/>
              <a:t>Presents from my aunts in Pakistan?</a:t>
            </a:r>
            <a:endParaRPr lang="en-GB" altLang="en-US" sz="4000" dirty="0"/>
          </a:p>
        </p:txBody>
      </p:sp>
      <p:sp>
        <p:nvSpPr>
          <p:cNvPr id="53252" name="Rectangle 3">
            <a:extLst>
              <a:ext uri="{FF2B5EF4-FFF2-40B4-BE49-F238E27FC236}">
                <a16:creationId xmlns:a16="http://schemas.microsoft.com/office/drawing/2014/main" xmlns="" id="{D874537C-DC0F-4042-8A3D-BD8807E8A64B}"/>
              </a:ext>
            </a:extLst>
          </p:cNvPr>
          <p:cNvSpPr>
            <a:spLocks noGrp="1" noChangeArrowheads="1"/>
          </p:cNvSpPr>
          <p:nvPr>
            <p:ph idx="1"/>
          </p:nvPr>
        </p:nvSpPr>
        <p:spPr/>
        <p:txBody>
          <a:bodyPr>
            <a:normAutofit/>
          </a:bodyPr>
          <a:lstStyle/>
          <a:p>
            <a:pPr marL="609600" indent="-609600" eaLnBrk="1" hangingPunct="1">
              <a:buFontTx/>
              <a:buAutoNum type="arabicPeriod"/>
            </a:pPr>
            <a:r>
              <a:rPr lang="en-US" altLang="en-US" sz="2800" dirty="0"/>
              <a:t>Through metaphor</a:t>
            </a:r>
          </a:p>
          <a:p>
            <a:pPr marL="609600" indent="-609600" eaLnBrk="1" hangingPunct="1">
              <a:buFontTx/>
              <a:buAutoNum type="arabicPeriod"/>
            </a:pPr>
            <a:r>
              <a:rPr lang="en-US" altLang="en-US" sz="2800" dirty="0"/>
              <a:t>Through simile</a:t>
            </a:r>
          </a:p>
          <a:p>
            <a:pPr marL="609600" indent="-609600" eaLnBrk="1" hangingPunct="1">
              <a:buFontTx/>
              <a:buAutoNum type="arabicPeriod"/>
            </a:pPr>
            <a:r>
              <a:rPr lang="en-US" altLang="en-US" sz="2800" dirty="0"/>
              <a:t>Through word choice</a:t>
            </a:r>
          </a:p>
          <a:p>
            <a:pPr marL="609600" indent="-609600" eaLnBrk="1" hangingPunct="1">
              <a:buFontTx/>
              <a:buAutoNum type="arabicPeriod"/>
            </a:pPr>
            <a:r>
              <a:rPr lang="en-US" altLang="en-US" sz="2800" dirty="0"/>
              <a:t>Through contrast</a:t>
            </a:r>
          </a:p>
          <a:p>
            <a:pPr marL="609600" indent="-609600" eaLnBrk="1" hangingPunct="1">
              <a:buFontTx/>
              <a:buAutoNum type="arabicPeriod"/>
            </a:pPr>
            <a:r>
              <a:rPr lang="en-US" altLang="en-US" sz="2800" dirty="0"/>
              <a:t>Through setting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5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xmlns="" id="{24FDCE46-9F0E-44A3-934A-E83D1089079E}"/>
              </a:ext>
            </a:extLst>
          </p:cNvPr>
          <p:cNvSpPr>
            <a:spLocks noGrp="1" noChangeArrowheads="1"/>
          </p:cNvSpPr>
          <p:nvPr>
            <p:ph type="title"/>
          </p:nvPr>
        </p:nvSpPr>
        <p:spPr/>
        <p:txBody>
          <a:bodyPr>
            <a:normAutofit/>
          </a:bodyPr>
          <a:lstStyle/>
          <a:p>
            <a:pPr eaLnBrk="1" hangingPunct="1"/>
            <a:r>
              <a:rPr lang="en-US" altLang="en-US" sz="5400" dirty="0"/>
              <a:t>PEAR Paragraphs</a:t>
            </a:r>
            <a:endParaRPr lang="en-GB" altLang="en-US" sz="5400" dirty="0"/>
          </a:p>
        </p:txBody>
      </p:sp>
      <p:sp>
        <p:nvSpPr>
          <p:cNvPr id="53252" name="Rectangle 3">
            <a:extLst>
              <a:ext uri="{FF2B5EF4-FFF2-40B4-BE49-F238E27FC236}">
                <a16:creationId xmlns:a16="http://schemas.microsoft.com/office/drawing/2014/main" xmlns="" id="{D874537C-DC0F-4042-8A3D-BD8807E8A64B}"/>
              </a:ext>
            </a:extLst>
          </p:cNvPr>
          <p:cNvSpPr>
            <a:spLocks noGrp="1" noChangeArrowheads="1"/>
          </p:cNvSpPr>
          <p:nvPr>
            <p:ph idx="1"/>
          </p:nvPr>
        </p:nvSpPr>
        <p:spPr>
          <a:xfrm>
            <a:off x="938758" y="2057400"/>
            <a:ext cx="7633742" cy="3822193"/>
          </a:xfrm>
        </p:spPr>
        <p:txBody>
          <a:bodyPr>
            <a:normAutofit/>
          </a:bodyPr>
          <a:lstStyle/>
          <a:p>
            <a:pPr marL="0" indent="0" eaLnBrk="1" hangingPunct="1">
              <a:buNone/>
            </a:pPr>
            <a:r>
              <a:rPr lang="en-US" altLang="en-US" sz="2400" dirty="0"/>
              <a:t>We will be using PEAR paragraphs to structure the main body of our essays. PEAR stands for:</a:t>
            </a:r>
          </a:p>
          <a:p>
            <a:pPr marL="0" indent="0" eaLnBrk="1" hangingPunct="1">
              <a:buNone/>
            </a:pPr>
            <a:r>
              <a:rPr lang="en-US" altLang="en-US" sz="3200" dirty="0">
                <a:solidFill>
                  <a:srgbClr val="FF0000"/>
                </a:solidFill>
              </a:rPr>
              <a:t>Point</a:t>
            </a:r>
          </a:p>
          <a:p>
            <a:pPr marL="0" indent="0" eaLnBrk="1" hangingPunct="1">
              <a:buNone/>
            </a:pPr>
            <a:r>
              <a:rPr lang="en-US" altLang="en-US" sz="3200" dirty="0">
                <a:solidFill>
                  <a:schemeClr val="accent3">
                    <a:lumMod val="75000"/>
                  </a:schemeClr>
                </a:solidFill>
              </a:rPr>
              <a:t>Evidence</a:t>
            </a:r>
          </a:p>
          <a:p>
            <a:pPr marL="0" indent="0" eaLnBrk="1" hangingPunct="1">
              <a:buNone/>
            </a:pPr>
            <a:r>
              <a:rPr lang="en-US" altLang="en-US" sz="3200" dirty="0">
                <a:solidFill>
                  <a:schemeClr val="accent1">
                    <a:lumMod val="75000"/>
                  </a:schemeClr>
                </a:solidFill>
              </a:rPr>
              <a:t>Analysis </a:t>
            </a:r>
          </a:p>
          <a:p>
            <a:pPr marL="0" indent="0" eaLnBrk="1" hangingPunct="1">
              <a:buNone/>
            </a:pPr>
            <a:r>
              <a:rPr lang="en-US" altLang="en-US" sz="3200" dirty="0" smtClean="0">
                <a:solidFill>
                  <a:schemeClr val="accent5">
                    <a:lumMod val="75000"/>
                  </a:schemeClr>
                </a:solidFill>
              </a:rPr>
              <a:t>Response</a:t>
            </a:r>
            <a:endParaRPr lang="en-GB" altLang="en-US" sz="3200" dirty="0">
              <a:solidFill>
                <a:schemeClr val="accent5">
                  <a:lumMod val="75000"/>
                </a:schemeClr>
              </a:solidFill>
            </a:endParaRPr>
          </a:p>
        </p:txBody>
      </p:sp>
    </p:spTree>
    <p:extLst>
      <p:ext uri="{BB962C8B-B14F-4D97-AF65-F5344CB8AC3E}">
        <p14:creationId xmlns:p14="http://schemas.microsoft.com/office/powerpoint/2010/main" val="86617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5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xmlns="" id="{24FDCE46-9F0E-44A3-934A-E83D1089079E}"/>
              </a:ext>
            </a:extLst>
          </p:cNvPr>
          <p:cNvSpPr>
            <a:spLocks noGrp="1" noChangeArrowheads="1"/>
          </p:cNvSpPr>
          <p:nvPr>
            <p:ph type="title"/>
          </p:nvPr>
        </p:nvSpPr>
        <p:spPr/>
        <p:txBody>
          <a:bodyPr>
            <a:normAutofit/>
          </a:bodyPr>
          <a:lstStyle/>
          <a:p>
            <a:pPr eaLnBrk="1" hangingPunct="1"/>
            <a:r>
              <a:rPr lang="en-US" altLang="en-US" sz="5400" dirty="0"/>
              <a:t>PEAR Paragraphs</a:t>
            </a:r>
            <a:endParaRPr lang="en-GB" altLang="en-US" sz="5400" dirty="0"/>
          </a:p>
        </p:txBody>
      </p:sp>
      <p:sp>
        <p:nvSpPr>
          <p:cNvPr id="53252" name="Rectangle 3">
            <a:extLst>
              <a:ext uri="{FF2B5EF4-FFF2-40B4-BE49-F238E27FC236}">
                <a16:creationId xmlns:a16="http://schemas.microsoft.com/office/drawing/2014/main" xmlns="" id="{D874537C-DC0F-4042-8A3D-BD8807E8A64B}"/>
              </a:ext>
            </a:extLst>
          </p:cNvPr>
          <p:cNvSpPr>
            <a:spLocks noGrp="1" noChangeArrowheads="1"/>
          </p:cNvSpPr>
          <p:nvPr>
            <p:ph idx="1"/>
          </p:nvPr>
        </p:nvSpPr>
        <p:spPr>
          <a:xfrm>
            <a:off x="938758" y="2057400"/>
            <a:ext cx="7633742" cy="3822193"/>
          </a:xfrm>
        </p:spPr>
        <p:txBody>
          <a:bodyPr>
            <a:normAutofit/>
          </a:bodyPr>
          <a:lstStyle/>
          <a:p>
            <a:pPr marL="0" indent="0" eaLnBrk="1" hangingPunct="1">
              <a:buNone/>
            </a:pPr>
            <a:r>
              <a:rPr lang="en-US" altLang="en-US" sz="2800" dirty="0">
                <a:solidFill>
                  <a:srgbClr val="FF0000"/>
                </a:solidFill>
              </a:rPr>
              <a:t>Point </a:t>
            </a:r>
            <a:r>
              <a:rPr lang="en-US" altLang="en-US" sz="2800" dirty="0">
                <a:solidFill>
                  <a:schemeClr val="tx1"/>
                </a:solidFill>
              </a:rPr>
              <a:t>– State what you will be discussing in the paragraph. </a:t>
            </a:r>
          </a:p>
          <a:p>
            <a:pPr marL="0" indent="0" eaLnBrk="1" hangingPunct="1">
              <a:buNone/>
            </a:pPr>
            <a:r>
              <a:rPr lang="en-US" altLang="en-US" sz="2800" dirty="0">
                <a:solidFill>
                  <a:schemeClr val="tx1"/>
                </a:solidFill>
              </a:rPr>
              <a:t>For example: </a:t>
            </a:r>
            <a:r>
              <a:rPr lang="en-US" altLang="en-US" sz="2800" i="1" dirty="0">
                <a:solidFill>
                  <a:schemeClr val="tx1"/>
                </a:solidFill>
              </a:rPr>
              <a:t>One way Alvi explores the theme of identity is through word choice.</a:t>
            </a:r>
            <a:endParaRPr lang="en-US" altLang="en-US" sz="2800" i="1" dirty="0">
              <a:solidFill>
                <a:srgbClr val="FF0000"/>
              </a:solidFill>
            </a:endParaRPr>
          </a:p>
          <a:p>
            <a:pPr marL="0" indent="0" eaLnBrk="1" hangingPunct="1">
              <a:buNone/>
            </a:pPr>
            <a:endParaRPr lang="en-US" altLang="en-US" sz="2800" dirty="0">
              <a:solidFill>
                <a:schemeClr val="accent6">
                  <a:lumMod val="60000"/>
                  <a:lumOff val="40000"/>
                </a:schemeClr>
              </a:solidFill>
            </a:endParaRPr>
          </a:p>
          <a:p>
            <a:pPr marL="0" indent="0" eaLnBrk="1" hangingPunct="1">
              <a:buNone/>
            </a:pPr>
            <a:r>
              <a:rPr lang="en-US" altLang="en-US" sz="2800" dirty="0">
                <a:solidFill>
                  <a:schemeClr val="accent3">
                    <a:lumMod val="75000"/>
                  </a:schemeClr>
                </a:solidFill>
              </a:rPr>
              <a:t>Evidence</a:t>
            </a:r>
            <a:r>
              <a:rPr lang="en-US" altLang="en-US" sz="2800" dirty="0">
                <a:solidFill>
                  <a:schemeClr val="accent6">
                    <a:lumMod val="60000"/>
                    <a:lumOff val="40000"/>
                  </a:schemeClr>
                </a:solidFill>
              </a:rPr>
              <a:t> </a:t>
            </a:r>
            <a:r>
              <a:rPr lang="en-US" altLang="en-US" sz="2800" dirty="0">
                <a:solidFill>
                  <a:schemeClr val="tx1"/>
                </a:solidFill>
              </a:rPr>
              <a:t>– Give a quote from the poem. </a:t>
            </a:r>
          </a:p>
          <a:p>
            <a:pPr marL="0" indent="0" eaLnBrk="1" hangingPunct="1">
              <a:buNone/>
            </a:pPr>
            <a:r>
              <a:rPr lang="en-US" altLang="en-US" sz="2800" i="1" dirty="0">
                <a:solidFill>
                  <a:schemeClr val="tx1"/>
                </a:solidFill>
              </a:rPr>
              <a:t>‘My costume clung to me’. </a:t>
            </a:r>
          </a:p>
        </p:txBody>
      </p:sp>
    </p:spTree>
    <p:extLst>
      <p:ext uri="{BB962C8B-B14F-4D97-AF65-F5344CB8AC3E}">
        <p14:creationId xmlns:p14="http://schemas.microsoft.com/office/powerpoint/2010/main" val="98761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5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xmlns="" id="{24FDCE46-9F0E-44A3-934A-E83D1089079E}"/>
              </a:ext>
            </a:extLst>
          </p:cNvPr>
          <p:cNvSpPr>
            <a:spLocks noGrp="1" noChangeArrowheads="1"/>
          </p:cNvSpPr>
          <p:nvPr>
            <p:ph type="title"/>
          </p:nvPr>
        </p:nvSpPr>
        <p:spPr/>
        <p:txBody>
          <a:bodyPr>
            <a:normAutofit/>
          </a:bodyPr>
          <a:lstStyle/>
          <a:p>
            <a:pPr eaLnBrk="1" hangingPunct="1"/>
            <a:r>
              <a:rPr lang="en-US" altLang="en-US" sz="5400" dirty="0"/>
              <a:t>PEAR Paragraphs</a:t>
            </a:r>
            <a:endParaRPr lang="en-GB" altLang="en-US" sz="5400" dirty="0"/>
          </a:p>
        </p:txBody>
      </p:sp>
      <p:sp>
        <p:nvSpPr>
          <p:cNvPr id="53252" name="Rectangle 3">
            <a:extLst>
              <a:ext uri="{FF2B5EF4-FFF2-40B4-BE49-F238E27FC236}">
                <a16:creationId xmlns:a16="http://schemas.microsoft.com/office/drawing/2014/main" xmlns="" id="{D874537C-DC0F-4042-8A3D-BD8807E8A64B}"/>
              </a:ext>
            </a:extLst>
          </p:cNvPr>
          <p:cNvSpPr>
            <a:spLocks noGrp="1" noChangeArrowheads="1"/>
          </p:cNvSpPr>
          <p:nvPr>
            <p:ph idx="1"/>
          </p:nvPr>
        </p:nvSpPr>
        <p:spPr>
          <a:xfrm>
            <a:off x="938758" y="2057400"/>
            <a:ext cx="7748042" cy="4114800"/>
          </a:xfrm>
        </p:spPr>
        <p:txBody>
          <a:bodyPr>
            <a:normAutofit fontScale="85000" lnSpcReduction="20000"/>
          </a:bodyPr>
          <a:lstStyle/>
          <a:p>
            <a:pPr marL="0" indent="0">
              <a:buNone/>
            </a:pPr>
            <a:r>
              <a:rPr lang="en-US" altLang="en-US" sz="2800" dirty="0">
                <a:solidFill>
                  <a:schemeClr val="accent1">
                    <a:lumMod val="75000"/>
                  </a:schemeClr>
                </a:solidFill>
              </a:rPr>
              <a:t>Analysis </a:t>
            </a:r>
            <a:r>
              <a:rPr lang="en-US" altLang="en-US" sz="2800" dirty="0">
                <a:solidFill>
                  <a:schemeClr val="tx1"/>
                </a:solidFill>
              </a:rPr>
              <a:t>– Analyse how the quote shows what you have stated in your point. </a:t>
            </a:r>
          </a:p>
          <a:p>
            <a:pPr marL="0" indent="0">
              <a:buNone/>
            </a:pPr>
            <a:r>
              <a:rPr lang="en-US" altLang="en-US" sz="2800" dirty="0">
                <a:solidFill>
                  <a:schemeClr val="tx1"/>
                </a:solidFill>
              </a:rPr>
              <a:t>For example: “</a:t>
            </a:r>
            <a:r>
              <a:rPr lang="en-US" altLang="en-US" sz="2800" i="1" dirty="0">
                <a:solidFill>
                  <a:schemeClr val="tx1"/>
                </a:solidFill>
              </a:rPr>
              <a:t>The word choice of ‘costume’ suggests something you woul</a:t>
            </a:r>
            <a:r>
              <a:rPr lang="en-US" altLang="en-US" sz="2800" i="1" dirty="0"/>
              <a:t>d wear if dressing up or acting, while ‘clung’ suggests that the clothes are stuck to her skin in an uncomfortable way. </a:t>
            </a:r>
            <a:r>
              <a:rPr lang="en-GB" altLang="en-US" sz="2800" i="1" dirty="0"/>
              <a:t>This tells us that the clothes from Pakistan do not feel like her real clothes, and that she does not feel comfortable in them, like a ‘real’ Pakistani person would.</a:t>
            </a:r>
          </a:p>
          <a:p>
            <a:pPr marL="0" indent="0">
              <a:buNone/>
            </a:pPr>
            <a:endParaRPr lang="en-US" altLang="en-US" sz="2800" dirty="0">
              <a:solidFill>
                <a:schemeClr val="accent1">
                  <a:lumMod val="75000"/>
                </a:schemeClr>
              </a:solidFill>
            </a:endParaRPr>
          </a:p>
          <a:p>
            <a:pPr marL="0" indent="0">
              <a:buNone/>
            </a:pPr>
            <a:r>
              <a:rPr lang="en-US" altLang="en-US" sz="2800" dirty="0" smtClean="0">
                <a:solidFill>
                  <a:schemeClr val="accent5">
                    <a:lumMod val="75000"/>
                  </a:schemeClr>
                </a:solidFill>
              </a:rPr>
              <a:t>Response </a:t>
            </a:r>
            <a:r>
              <a:rPr lang="en-US" altLang="en-US" sz="2800" dirty="0">
                <a:solidFill>
                  <a:schemeClr val="tx1"/>
                </a:solidFill>
              </a:rPr>
              <a:t>– Relate back to the question. </a:t>
            </a:r>
          </a:p>
          <a:p>
            <a:pPr marL="0" indent="0">
              <a:buNone/>
            </a:pPr>
            <a:r>
              <a:rPr lang="en-US" altLang="en-US" sz="2800" dirty="0">
                <a:solidFill>
                  <a:schemeClr val="tx1"/>
                </a:solidFill>
              </a:rPr>
              <a:t>For example: </a:t>
            </a:r>
            <a:r>
              <a:rPr lang="en-US" altLang="en-US" sz="2800" i="1" dirty="0">
                <a:solidFill>
                  <a:schemeClr val="tx1"/>
                </a:solidFill>
              </a:rPr>
              <a:t>“This shows the theme of identity because we can see that she is not comfortable with her Pakistani identity.”</a:t>
            </a:r>
            <a:endParaRPr lang="en-GB" altLang="en-US" sz="2800" dirty="0">
              <a:solidFill>
                <a:schemeClr val="accent5">
                  <a:lumMod val="75000"/>
                </a:schemeClr>
              </a:solidFill>
            </a:endParaRPr>
          </a:p>
        </p:txBody>
      </p:sp>
    </p:spTree>
    <p:extLst>
      <p:ext uri="{BB962C8B-B14F-4D97-AF65-F5344CB8AC3E}">
        <p14:creationId xmlns:p14="http://schemas.microsoft.com/office/powerpoint/2010/main" val="125185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5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Poetry – Techniques and terms</a:t>
            </a:r>
            <a:endParaRPr lang="en-GB" dirty="0"/>
          </a:p>
        </p:txBody>
      </p:sp>
      <p:sp>
        <p:nvSpPr>
          <p:cNvPr id="3" name="Content Placeholder 2"/>
          <p:cNvSpPr>
            <a:spLocks noGrp="1"/>
          </p:cNvSpPr>
          <p:nvPr>
            <p:ph idx="1"/>
          </p:nvPr>
        </p:nvSpPr>
        <p:spPr>
          <a:xfrm>
            <a:off x="768096" y="1981200"/>
            <a:ext cx="7290054" cy="4328160"/>
          </a:xfrm>
        </p:spPr>
        <p:txBody>
          <a:bodyPr>
            <a:normAutofit fontScale="77500" lnSpcReduction="20000"/>
          </a:bodyPr>
          <a:lstStyle/>
          <a:p>
            <a:r>
              <a:rPr lang="en-GB" sz="3500" dirty="0" smtClean="0"/>
              <a:t>Metaphor</a:t>
            </a:r>
          </a:p>
          <a:p>
            <a:r>
              <a:rPr lang="en-GB" sz="3500" dirty="0" smtClean="0"/>
              <a:t>Simile</a:t>
            </a:r>
          </a:p>
          <a:p>
            <a:r>
              <a:rPr lang="en-GB" sz="3500" dirty="0" smtClean="0"/>
              <a:t>Personification</a:t>
            </a:r>
          </a:p>
          <a:p>
            <a:r>
              <a:rPr lang="en-GB" sz="3500" dirty="0" smtClean="0"/>
              <a:t>Alliteration</a:t>
            </a:r>
          </a:p>
          <a:p>
            <a:r>
              <a:rPr lang="en-GB" sz="3500" dirty="0" smtClean="0"/>
              <a:t>Assonance</a:t>
            </a:r>
          </a:p>
          <a:p>
            <a:r>
              <a:rPr lang="en-GB" sz="3500" dirty="0" smtClean="0"/>
              <a:t>Enjambment</a:t>
            </a:r>
          </a:p>
          <a:p>
            <a:r>
              <a:rPr lang="en-GB" sz="3500" dirty="0" smtClean="0"/>
              <a:t>Stanza</a:t>
            </a:r>
          </a:p>
          <a:p>
            <a:r>
              <a:rPr lang="en-GB" sz="3500" dirty="0" smtClean="0"/>
              <a:t>Setting</a:t>
            </a:r>
          </a:p>
          <a:p>
            <a:r>
              <a:rPr lang="en-GB" sz="3500" dirty="0" smtClean="0"/>
              <a:t>Contrast</a:t>
            </a:r>
          </a:p>
          <a:p>
            <a:endParaRPr lang="en-GB" dirty="0"/>
          </a:p>
        </p:txBody>
      </p:sp>
    </p:spTree>
    <p:extLst>
      <p:ext uri="{BB962C8B-B14F-4D97-AF65-F5344CB8AC3E}">
        <p14:creationId xmlns:p14="http://schemas.microsoft.com/office/powerpoint/2010/main" val="383163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xmlns="" id="{24FDCE46-9F0E-44A3-934A-E83D1089079E}"/>
              </a:ext>
            </a:extLst>
          </p:cNvPr>
          <p:cNvSpPr>
            <a:spLocks noGrp="1" noChangeArrowheads="1"/>
          </p:cNvSpPr>
          <p:nvPr>
            <p:ph type="title"/>
          </p:nvPr>
        </p:nvSpPr>
        <p:spPr/>
        <p:txBody>
          <a:bodyPr>
            <a:normAutofit/>
          </a:bodyPr>
          <a:lstStyle/>
          <a:p>
            <a:pPr eaLnBrk="1" hangingPunct="1"/>
            <a:r>
              <a:rPr lang="en-US" altLang="en-US" sz="5400" dirty="0"/>
              <a:t>Example pear paragraph</a:t>
            </a:r>
            <a:endParaRPr lang="en-GB" altLang="en-US" sz="5400" dirty="0"/>
          </a:p>
        </p:txBody>
      </p:sp>
      <p:sp>
        <p:nvSpPr>
          <p:cNvPr id="53252" name="Rectangle 3">
            <a:extLst>
              <a:ext uri="{FF2B5EF4-FFF2-40B4-BE49-F238E27FC236}">
                <a16:creationId xmlns:a16="http://schemas.microsoft.com/office/drawing/2014/main" xmlns="" id="{D874537C-DC0F-4042-8A3D-BD8807E8A64B}"/>
              </a:ext>
            </a:extLst>
          </p:cNvPr>
          <p:cNvSpPr>
            <a:spLocks noGrp="1" noChangeArrowheads="1"/>
          </p:cNvSpPr>
          <p:nvPr>
            <p:ph idx="1"/>
          </p:nvPr>
        </p:nvSpPr>
        <p:spPr>
          <a:xfrm>
            <a:off x="772578" y="1905000"/>
            <a:ext cx="7633742" cy="4648200"/>
          </a:xfrm>
        </p:spPr>
        <p:txBody>
          <a:bodyPr>
            <a:normAutofit/>
          </a:bodyPr>
          <a:lstStyle/>
          <a:p>
            <a:pPr marL="0" indent="0" algn="just">
              <a:lnSpc>
                <a:spcPct val="170000"/>
              </a:lnSpc>
              <a:buNone/>
            </a:pPr>
            <a:r>
              <a:rPr lang="en-GB" altLang="en-US" dirty="0">
                <a:solidFill>
                  <a:srgbClr val="FF0000"/>
                </a:solidFill>
              </a:rPr>
              <a:t>One way Alvi explores the theme of identity is through word choice.</a:t>
            </a:r>
          </a:p>
          <a:p>
            <a:pPr marL="0" indent="0">
              <a:buNone/>
            </a:pPr>
            <a:endParaRPr lang="en-GB" altLang="en-US" sz="2800" dirty="0">
              <a:solidFill>
                <a:schemeClr val="accent5">
                  <a:lumMod val="75000"/>
                </a:schemeClr>
              </a:solidFill>
            </a:endParaRPr>
          </a:p>
        </p:txBody>
      </p:sp>
    </p:spTree>
    <p:extLst>
      <p:ext uri="{BB962C8B-B14F-4D97-AF65-F5344CB8AC3E}">
        <p14:creationId xmlns:p14="http://schemas.microsoft.com/office/powerpoint/2010/main" val="416759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xmlns="" id="{24FDCE46-9F0E-44A3-934A-E83D1089079E}"/>
              </a:ext>
            </a:extLst>
          </p:cNvPr>
          <p:cNvSpPr>
            <a:spLocks noGrp="1" noChangeArrowheads="1"/>
          </p:cNvSpPr>
          <p:nvPr>
            <p:ph type="title"/>
          </p:nvPr>
        </p:nvSpPr>
        <p:spPr/>
        <p:txBody>
          <a:bodyPr>
            <a:normAutofit/>
          </a:bodyPr>
          <a:lstStyle/>
          <a:p>
            <a:pPr eaLnBrk="1" hangingPunct="1"/>
            <a:r>
              <a:rPr lang="en-US" altLang="en-US" sz="5400" dirty="0"/>
              <a:t>Example pear paragraph</a:t>
            </a:r>
            <a:endParaRPr lang="en-GB" altLang="en-US" sz="5400" dirty="0"/>
          </a:p>
        </p:txBody>
      </p:sp>
      <p:sp>
        <p:nvSpPr>
          <p:cNvPr id="53252" name="Rectangle 3">
            <a:extLst>
              <a:ext uri="{FF2B5EF4-FFF2-40B4-BE49-F238E27FC236}">
                <a16:creationId xmlns:a16="http://schemas.microsoft.com/office/drawing/2014/main" xmlns="" id="{D874537C-DC0F-4042-8A3D-BD8807E8A64B}"/>
              </a:ext>
            </a:extLst>
          </p:cNvPr>
          <p:cNvSpPr>
            <a:spLocks noGrp="1" noChangeArrowheads="1"/>
          </p:cNvSpPr>
          <p:nvPr>
            <p:ph idx="1"/>
          </p:nvPr>
        </p:nvSpPr>
        <p:spPr>
          <a:xfrm>
            <a:off x="772578" y="1905000"/>
            <a:ext cx="7633742" cy="4648200"/>
          </a:xfrm>
        </p:spPr>
        <p:txBody>
          <a:bodyPr>
            <a:normAutofit/>
          </a:bodyPr>
          <a:lstStyle/>
          <a:p>
            <a:pPr marL="0" indent="0" algn="just">
              <a:lnSpc>
                <a:spcPct val="170000"/>
              </a:lnSpc>
              <a:buNone/>
            </a:pPr>
            <a:r>
              <a:rPr lang="en-GB" altLang="en-US" dirty="0">
                <a:solidFill>
                  <a:srgbClr val="FF0000"/>
                </a:solidFill>
              </a:rPr>
              <a:t>One way Alvi explores the theme of identity is through word choice. </a:t>
            </a:r>
            <a:r>
              <a:rPr lang="en-GB" altLang="en-US" dirty="0">
                <a:solidFill>
                  <a:schemeClr val="accent3">
                    <a:lumMod val="75000"/>
                  </a:schemeClr>
                </a:solidFill>
              </a:rPr>
              <a:t>‘My costume clung to me’. </a:t>
            </a:r>
          </a:p>
          <a:p>
            <a:pPr marL="0" indent="0" algn="just">
              <a:lnSpc>
                <a:spcPct val="170000"/>
              </a:lnSpc>
              <a:buNone/>
            </a:pPr>
            <a:endParaRPr lang="en-GB" altLang="en-US" sz="1800" dirty="0">
              <a:solidFill>
                <a:srgbClr val="FF0000"/>
              </a:solidFill>
            </a:endParaRPr>
          </a:p>
          <a:p>
            <a:pPr marL="0" indent="0">
              <a:buNone/>
            </a:pPr>
            <a:endParaRPr lang="en-GB" altLang="en-US" sz="2800" dirty="0">
              <a:solidFill>
                <a:schemeClr val="accent5">
                  <a:lumMod val="75000"/>
                </a:schemeClr>
              </a:solidFill>
            </a:endParaRPr>
          </a:p>
        </p:txBody>
      </p:sp>
    </p:spTree>
    <p:extLst>
      <p:ext uri="{BB962C8B-B14F-4D97-AF65-F5344CB8AC3E}">
        <p14:creationId xmlns:p14="http://schemas.microsoft.com/office/powerpoint/2010/main" val="33313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xmlns="" id="{24FDCE46-9F0E-44A3-934A-E83D1089079E}"/>
              </a:ext>
            </a:extLst>
          </p:cNvPr>
          <p:cNvSpPr>
            <a:spLocks noGrp="1" noChangeArrowheads="1"/>
          </p:cNvSpPr>
          <p:nvPr>
            <p:ph type="title"/>
          </p:nvPr>
        </p:nvSpPr>
        <p:spPr/>
        <p:txBody>
          <a:bodyPr>
            <a:normAutofit/>
          </a:bodyPr>
          <a:lstStyle/>
          <a:p>
            <a:pPr eaLnBrk="1" hangingPunct="1"/>
            <a:r>
              <a:rPr lang="en-US" altLang="en-US" sz="5400" dirty="0"/>
              <a:t>Example pear paragraph</a:t>
            </a:r>
            <a:endParaRPr lang="en-GB" altLang="en-US" sz="5400" dirty="0"/>
          </a:p>
        </p:txBody>
      </p:sp>
      <p:sp>
        <p:nvSpPr>
          <p:cNvPr id="53252" name="Rectangle 3">
            <a:extLst>
              <a:ext uri="{FF2B5EF4-FFF2-40B4-BE49-F238E27FC236}">
                <a16:creationId xmlns:a16="http://schemas.microsoft.com/office/drawing/2014/main" xmlns="" id="{D874537C-DC0F-4042-8A3D-BD8807E8A64B}"/>
              </a:ext>
            </a:extLst>
          </p:cNvPr>
          <p:cNvSpPr>
            <a:spLocks noGrp="1" noChangeArrowheads="1"/>
          </p:cNvSpPr>
          <p:nvPr>
            <p:ph idx="1"/>
          </p:nvPr>
        </p:nvSpPr>
        <p:spPr>
          <a:xfrm>
            <a:off x="772578" y="1905000"/>
            <a:ext cx="7633742" cy="4648200"/>
          </a:xfrm>
        </p:spPr>
        <p:txBody>
          <a:bodyPr>
            <a:normAutofit/>
          </a:bodyPr>
          <a:lstStyle/>
          <a:p>
            <a:pPr marL="0" indent="0" algn="just">
              <a:lnSpc>
                <a:spcPct val="170000"/>
              </a:lnSpc>
              <a:buNone/>
            </a:pPr>
            <a:r>
              <a:rPr lang="en-GB" altLang="en-US" dirty="0">
                <a:solidFill>
                  <a:srgbClr val="FF0000"/>
                </a:solidFill>
              </a:rPr>
              <a:t>One way Alvi explores the theme of identity is through word choice. </a:t>
            </a:r>
            <a:r>
              <a:rPr lang="en-GB" altLang="en-US" dirty="0">
                <a:solidFill>
                  <a:schemeClr val="accent3">
                    <a:lumMod val="75000"/>
                  </a:schemeClr>
                </a:solidFill>
              </a:rPr>
              <a:t>‘My costume clung to me’. </a:t>
            </a:r>
            <a:r>
              <a:rPr lang="en-GB" altLang="en-US" dirty="0">
                <a:solidFill>
                  <a:schemeClr val="accent1">
                    <a:lumMod val="75000"/>
                  </a:schemeClr>
                </a:solidFill>
              </a:rPr>
              <a:t>The word choice of ‘costume’ suggests something you would wear if dressing up or acting, while ‘clung’ suggests that the clothes are stuck to her skin in an uncomfortable way. This tells us that the clothes from Pakistan do not feel like her real clothes, and that she does not feel comfortable in them, like a ‘real’ Pakistani person would.</a:t>
            </a:r>
          </a:p>
          <a:p>
            <a:pPr marL="0" indent="0" algn="just">
              <a:lnSpc>
                <a:spcPct val="170000"/>
              </a:lnSpc>
              <a:buNone/>
            </a:pPr>
            <a:endParaRPr lang="en-GB" altLang="en-US" sz="1800" dirty="0">
              <a:solidFill>
                <a:schemeClr val="accent3">
                  <a:lumMod val="75000"/>
                </a:schemeClr>
              </a:solidFill>
            </a:endParaRPr>
          </a:p>
          <a:p>
            <a:pPr marL="0" indent="0" algn="just">
              <a:lnSpc>
                <a:spcPct val="170000"/>
              </a:lnSpc>
              <a:buNone/>
            </a:pPr>
            <a:endParaRPr lang="en-GB" altLang="en-US" sz="1800" dirty="0">
              <a:solidFill>
                <a:srgbClr val="FF0000"/>
              </a:solidFill>
            </a:endParaRPr>
          </a:p>
          <a:p>
            <a:pPr marL="0" indent="0">
              <a:buNone/>
            </a:pPr>
            <a:endParaRPr lang="en-GB" altLang="en-US" sz="2800" dirty="0">
              <a:solidFill>
                <a:schemeClr val="accent5">
                  <a:lumMod val="75000"/>
                </a:schemeClr>
              </a:solidFill>
            </a:endParaRPr>
          </a:p>
        </p:txBody>
      </p:sp>
    </p:spTree>
    <p:extLst>
      <p:ext uri="{BB962C8B-B14F-4D97-AF65-F5344CB8AC3E}">
        <p14:creationId xmlns:p14="http://schemas.microsoft.com/office/powerpoint/2010/main" val="203290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xmlns="" id="{24FDCE46-9F0E-44A3-934A-E83D1089079E}"/>
              </a:ext>
            </a:extLst>
          </p:cNvPr>
          <p:cNvSpPr>
            <a:spLocks noGrp="1" noChangeArrowheads="1"/>
          </p:cNvSpPr>
          <p:nvPr>
            <p:ph type="title"/>
          </p:nvPr>
        </p:nvSpPr>
        <p:spPr/>
        <p:txBody>
          <a:bodyPr>
            <a:normAutofit/>
          </a:bodyPr>
          <a:lstStyle/>
          <a:p>
            <a:pPr eaLnBrk="1" hangingPunct="1"/>
            <a:r>
              <a:rPr lang="en-US" altLang="en-US" sz="5400" dirty="0"/>
              <a:t>Example pear paragraph</a:t>
            </a:r>
            <a:endParaRPr lang="en-GB" altLang="en-US" sz="5400" dirty="0"/>
          </a:p>
        </p:txBody>
      </p:sp>
      <p:sp>
        <p:nvSpPr>
          <p:cNvPr id="53252" name="Rectangle 3">
            <a:extLst>
              <a:ext uri="{FF2B5EF4-FFF2-40B4-BE49-F238E27FC236}">
                <a16:creationId xmlns:a16="http://schemas.microsoft.com/office/drawing/2014/main" xmlns="" id="{D874537C-DC0F-4042-8A3D-BD8807E8A64B}"/>
              </a:ext>
            </a:extLst>
          </p:cNvPr>
          <p:cNvSpPr>
            <a:spLocks noGrp="1" noChangeArrowheads="1"/>
          </p:cNvSpPr>
          <p:nvPr>
            <p:ph idx="1"/>
          </p:nvPr>
        </p:nvSpPr>
        <p:spPr>
          <a:xfrm>
            <a:off x="772578" y="1905000"/>
            <a:ext cx="7633742" cy="4648200"/>
          </a:xfrm>
        </p:spPr>
        <p:txBody>
          <a:bodyPr>
            <a:normAutofit/>
          </a:bodyPr>
          <a:lstStyle/>
          <a:p>
            <a:pPr marL="0" indent="0" algn="just">
              <a:lnSpc>
                <a:spcPct val="170000"/>
              </a:lnSpc>
              <a:buNone/>
            </a:pPr>
            <a:r>
              <a:rPr lang="en-GB" altLang="en-US" dirty="0">
                <a:solidFill>
                  <a:srgbClr val="FF0000"/>
                </a:solidFill>
              </a:rPr>
              <a:t>One way Alvi explores the theme of identity is through word choice. </a:t>
            </a:r>
            <a:r>
              <a:rPr lang="en-GB" altLang="en-US" dirty="0">
                <a:solidFill>
                  <a:schemeClr val="accent3">
                    <a:lumMod val="75000"/>
                  </a:schemeClr>
                </a:solidFill>
              </a:rPr>
              <a:t>‘My costume clung to me’. </a:t>
            </a:r>
            <a:r>
              <a:rPr lang="en-GB" altLang="en-US" dirty="0">
                <a:solidFill>
                  <a:schemeClr val="accent1">
                    <a:lumMod val="75000"/>
                  </a:schemeClr>
                </a:solidFill>
              </a:rPr>
              <a:t>The word choice of ‘costume’ suggests something you would wear if dressing up or acting, while ‘clung’ suggests that the clothes are stuck to her skin in an uncomfortable way. This tells us that the clothes from Pakistan do not feel like her real clothes, and that she does not feel comfortable in them, like a ‘real’ Pakistani person would. </a:t>
            </a:r>
            <a:r>
              <a:rPr lang="en-GB" altLang="en-US" dirty="0">
                <a:solidFill>
                  <a:schemeClr val="accent5">
                    <a:lumMod val="75000"/>
                  </a:schemeClr>
                </a:solidFill>
              </a:rPr>
              <a:t>This shows the theme of identity because we can see that she is not comfortable with her Pakistani identity.</a:t>
            </a:r>
            <a:endParaRPr lang="en-GB" altLang="en-US" dirty="0">
              <a:solidFill>
                <a:schemeClr val="accent1">
                  <a:lumMod val="75000"/>
                </a:schemeClr>
              </a:solidFill>
            </a:endParaRPr>
          </a:p>
          <a:p>
            <a:pPr marL="0" indent="0" algn="just">
              <a:lnSpc>
                <a:spcPct val="170000"/>
              </a:lnSpc>
              <a:buNone/>
            </a:pPr>
            <a:endParaRPr lang="en-GB" altLang="en-US" sz="1800" dirty="0">
              <a:solidFill>
                <a:schemeClr val="accent3">
                  <a:lumMod val="75000"/>
                </a:schemeClr>
              </a:solidFill>
            </a:endParaRPr>
          </a:p>
          <a:p>
            <a:pPr marL="0" indent="0" algn="just">
              <a:lnSpc>
                <a:spcPct val="170000"/>
              </a:lnSpc>
              <a:buNone/>
            </a:pPr>
            <a:endParaRPr lang="en-GB" altLang="en-US" sz="1800" dirty="0">
              <a:solidFill>
                <a:srgbClr val="FF0000"/>
              </a:solidFill>
            </a:endParaRPr>
          </a:p>
          <a:p>
            <a:pPr marL="0" indent="0">
              <a:buNone/>
            </a:pPr>
            <a:endParaRPr lang="en-GB" altLang="en-US" sz="2800" dirty="0">
              <a:solidFill>
                <a:schemeClr val="accent5">
                  <a:lumMod val="75000"/>
                </a:schemeClr>
              </a:solidFill>
            </a:endParaRPr>
          </a:p>
        </p:txBody>
      </p:sp>
    </p:spTree>
    <p:extLst>
      <p:ext uri="{BB962C8B-B14F-4D97-AF65-F5344CB8AC3E}">
        <p14:creationId xmlns:p14="http://schemas.microsoft.com/office/powerpoint/2010/main" val="65498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a:extLst>
              <a:ext uri="{FF2B5EF4-FFF2-40B4-BE49-F238E27FC236}">
                <a16:creationId xmlns:a16="http://schemas.microsoft.com/office/drawing/2014/main" xmlns="" id="{164AB1FE-1B6F-49F4-83D9-202B5D1AC23C}"/>
              </a:ext>
            </a:extLst>
          </p:cNvPr>
          <p:cNvSpPr>
            <a:spLocks noGrp="1" noChangeArrowheads="1"/>
          </p:cNvSpPr>
          <p:nvPr>
            <p:ph type="title"/>
          </p:nvPr>
        </p:nvSpPr>
        <p:spPr/>
        <p:txBody>
          <a:bodyPr/>
          <a:lstStyle/>
          <a:p>
            <a:pPr eaLnBrk="1" hangingPunct="1"/>
            <a:r>
              <a:rPr lang="en-GB" altLang="en-US" dirty="0"/>
              <a:t>Conclusion</a:t>
            </a:r>
          </a:p>
        </p:txBody>
      </p:sp>
      <p:sp>
        <p:nvSpPr>
          <p:cNvPr id="50180" name="Rectangle 3">
            <a:extLst>
              <a:ext uri="{FF2B5EF4-FFF2-40B4-BE49-F238E27FC236}">
                <a16:creationId xmlns:a16="http://schemas.microsoft.com/office/drawing/2014/main" xmlns="" id="{5D1C3B5F-B6B2-47E9-A50E-6678D132FE88}"/>
              </a:ext>
            </a:extLst>
          </p:cNvPr>
          <p:cNvSpPr>
            <a:spLocks noGrp="1" noChangeArrowheads="1"/>
          </p:cNvSpPr>
          <p:nvPr>
            <p:ph idx="1"/>
          </p:nvPr>
        </p:nvSpPr>
        <p:spPr>
          <a:xfrm>
            <a:off x="938758" y="1600200"/>
            <a:ext cx="7633742" cy="2362201"/>
          </a:xfrm>
        </p:spPr>
        <p:txBody>
          <a:bodyPr>
            <a:normAutofit/>
          </a:bodyPr>
          <a:lstStyle/>
          <a:p>
            <a:pPr marL="0" indent="0" eaLnBrk="1" hangingPunct="1">
              <a:buNone/>
            </a:pPr>
            <a:r>
              <a:rPr lang="en-GB" altLang="en-US" sz="2400" dirty="0"/>
              <a:t>Your conclusion should restate the name of the poem, the poet, and reference the question you have answered.</a:t>
            </a:r>
          </a:p>
          <a:p>
            <a:pPr marL="0" indent="0" eaLnBrk="1" hangingPunct="1">
              <a:buNone/>
            </a:pPr>
            <a:r>
              <a:rPr lang="en-GB" altLang="en-US" sz="2400" dirty="0"/>
              <a:t>You should then give your opinion of the poem – </a:t>
            </a:r>
            <a:r>
              <a:rPr lang="en-GB" altLang="en-US" sz="2400" b="1" dirty="0"/>
              <a:t>be detailed and insightful. </a:t>
            </a:r>
            <a:endParaRPr lang="en-GB" altLang="en-US" sz="2200" dirty="0"/>
          </a:p>
        </p:txBody>
      </p:sp>
      <p:sp>
        <p:nvSpPr>
          <p:cNvPr id="5" name="Rectangle 3">
            <a:extLst>
              <a:ext uri="{FF2B5EF4-FFF2-40B4-BE49-F238E27FC236}">
                <a16:creationId xmlns:a16="http://schemas.microsoft.com/office/drawing/2014/main" xmlns="" id="{B37796F8-CA8B-4A96-9F97-4F318F539511}"/>
              </a:ext>
            </a:extLst>
          </p:cNvPr>
          <p:cNvSpPr txBox="1">
            <a:spLocks noChangeArrowheads="1"/>
          </p:cNvSpPr>
          <p:nvPr/>
        </p:nvSpPr>
        <p:spPr>
          <a:xfrm>
            <a:off x="838200" y="3657600"/>
            <a:ext cx="7633742" cy="3420035"/>
          </a:xfrm>
          <a:prstGeom prst="rect">
            <a:avLst/>
          </a:prstGeom>
        </p:spPr>
        <p:txBody>
          <a:bodyPr vert="horz" lIns="91440" tIns="45720" rIns="91440" bIns="4572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GB" altLang="en-US" sz="2400" dirty="0"/>
              <a:t>For example:</a:t>
            </a:r>
          </a:p>
          <a:p>
            <a:pPr marL="0" indent="0" algn="ctr">
              <a:buFont typeface="Arial" panose="020B0604020202020204" pitchFamily="34" charset="0"/>
              <a:buNone/>
            </a:pPr>
            <a:r>
              <a:rPr lang="en-GB" altLang="en-US" i="1" dirty="0"/>
              <a:t>In conclusion, ‘Presents from My Aunts in Pakistan’ by Moniza Alvi is a poem which explores the theme of identity. By using a range of techniques like </a:t>
            </a:r>
            <a:r>
              <a:rPr lang="en-GB" altLang="en-US" i="1" dirty="0" smtClean="0"/>
              <a:t>__________, </a:t>
            </a:r>
            <a:r>
              <a:rPr lang="en-GB" altLang="en-US" i="1" dirty="0"/>
              <a:t>Alvi explores the experience of a girl who feels trapped between two cultures. In my opinion, this poem is…</a:t>
            </a:r>
          </a:p>
        </p:txBody>
      </p:sp>
    </p:spTree>
    <p:extLst>
      <p:ext uri="{BB962C8B-B14F-4D97-AF65-F5344CB8AC3E}">
        <p14:creationId xmlns:p14="http://schemas.microsoft.com/office/powerpoint/2010/main" val="152843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build="p"/>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a:extLst>
              <a:ext uri="{FF2B5EF4-FFF2-40B4-BE49-F238E27FC236}">
                <a16:creationId xmlns:a16="http://schemas.microsoft.com/office/drawing/2014/main" xmlns="" id="{164AB1FE-1B6F-49F4-83D9-202B5D1AC23C}"/>
              </a:ext>
            </a:extLst>
          </p:cNvPr>
          <p:cNvSpPr>
            <a:spLocks noGrp="1" noChangeArrowheads="1"/>
          </p:cNvSpPr>
          <p:nvPr>
            <p:ph type="title"/>
          </p:nvPr>
        </p:nvSpPr>
        <p:spPr/>
        <p:txBody>
          <a:bodyPr/>
          <a:lstStyle/>
          <a:p>
            <a:pPr eaLnBrk="1" hangingPunct="1"/>
            <a:r>
              <a:rPr lang="en-GB" altLang="en-US" dirty="0"/>
              <a:t>Essay Structure</a:t>
            </a:r>
          </a:p>
        </p:txBody>
      </p:sp>
      <p:sp>
        <p:nvSpPr>
          <p:cNvPr id="50180" name="Rectangle 3">
            <a:extLst>
              <a:ext uri="{FF2B5EF4-FFF2-40B4-BE49-F238E27FC236}">
                <a16:creationId xmlns:a16="http://schemas.microsoft.com/office/drawing/2014/main" xmlns="" id="{5D1C3B5F-B6B2-47E9-A50E-6678D132FE88}"/>
              </a:ext>
            </a:extLst>
          </p:cNvPr>
          <p:cNvSpPr>
            <a:spLocks noGrp="1" noChangeArrowheads="1"/>
          </p:cNvSpPr>
          <p:nvPr>
            <p:ph idx="1"/>
          </p:nvPr>
        </p:nvSpPr>
        <p:spPr>
          <a:xfrm>
            <a:off x="938758" y="1981200"/>
            <a:ext cx="7633742" cy="3593591"/>
          </a:xfrm>
        </p:spPr>
        <p:txBody>
          <a:bodyPr/>
          <a:lstStyle/>
          <a:p>
            <a:pPr marL="457200" indent="-457200" eaLnBrk="1" hangingPunct="1">
              <a:buAutoNum type="arabicPeriod"/>
            </a:pPr>
            <a:r>
              <a:rPr lang="en-GB" altLang="en-US" sz="2400" dirty="0"/>
              <a:t>Introduction</a:t>
            </a:r>
          </a:p>
          <a:p>
            <a:pPr marL="457200" indent="-457200" eaLnBrk="1" hangingPunct="1">
              <a:buAutoNum type="arabicPeriod"/>
            </a:pPr>
            <a:r>
              <a:rPr lang="en-GB" altLang="en-US" sz="2400" dirty="0"/>
              <a:t>Summary</a:t>
            </a:r>
          </a:p>
          <a:p>
            <a:pPr marL="457200" indent="-457200" eaLnBrk="1" hangingPunct="1">
              <a:buAutoNum type="arabicPeriod"/>
            </a:pPr>
            <a:r>
              <a:rPr lang="en-GB" altLang="en-US" sz="2400" dirty="0"/>
              <a:t>PEAR Paragraph 1</a:t>
            </a:r>
          </a:p>
          <a:p>
            <a:pPr marL="457200" indent="-457200">
              <a:buFont typeface="Arial" panose="020B0604020202020204" pitchFamily="34" charset="0"/>
              <a:buAutoNum type="arabicPeriod"/>
            </a:pPr>
            <a:r>
              <a:rPr lang="en-GB" altLang="en-US" sz="2400" dirty="0"/>
              <a:t>PEAR Paragraph 2</a:t>
            </a:r>
          </a:p>
          <a:p>
            <a:pPr marL="457200" indent="-457200">
              <a:buFont typeface="Arial" panose="020B0604020202020204" pitchFamily="34" charset="0"/>
              <a:buAutoNum type="arabicPeriod"/>
            </a:pPr>
            <a:r>
              <a:rPr lang="en-GB" altLang="en-US" sz="2400" dirty="0"/>
              <a:t>PEAR Paragraph 3</a:t>
            </a:r>
          </a:p>
          <a:p>
            <a:pPr marL="457200" indent="-457200" eaLnBrk="1" hangingPunct="1">
              <a:buAutoNum type="arabicPeriod"/>
            </a:pPr>
            <a:r>
              <a:rPr lang="en-GB" altLang="en-US" sz="2400" dirty="0"/>
              <a:t>Conclusion</a:t>
            </a:r>
          </a:p>
          <a:p>
            <a:pPr marL="457200" indent="-457200" eaLnBrk="1" hangingPunct="1">
              <a:buAutoNum type="arabicPeriod"/>
            </a:pPr>
            <a:endParaRPr lang="en-GB" altLang="en-US" dirty="0"/>
          </a:p>
        </p:txBody>
      </p:sp>
    </p:spTree>
    <p:extLst>
      <p:ext uri="{BB962C8B-B14F-4D97-AF65-F5344CB8AC3E}">
        <p14:creationId xmlns:p14="http://schemas.microsoft.com/office/powerpoint/2010/main" val="249994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8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8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18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18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5659" y="4572000"/>
            <a:ext cx="5293730" cy="19642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1" name="Rectangle 2">
            <a:extLst>
              <a:ext uri="{FF2B5EF4-FFF2-40B4-BE49-F238E27FC236}">
                <a16:creationId xmlns:a16="http://schemas.microsoft.com/office/drawing/2014/main" xmlns="" id="{B1291E85-D2BF-483A-B0C1-B0DDF71F8B73}"/>
              </a:ext>
            </a:extLst>
          </p:cNvPr>
          <p:cNvSpPr>
            <a:spLocks noGrp="1" noChangeArrowheads="1"/>
          </p:cNvSpPr>
          <p:nvPr>
            <p:ph type="title"/>
          </p:nvPr>
        </p:nvSpPr>
        <p:spPr>
          <a:xfrm>
            <a:off x="393192" y="4767072"/>
            <a:ext cx="4945641" cy="1625210"/>
          </a:xfrm>
        </p:spPr>
        <p:txBody>
          <a:bodyPr>
            <a:normAutofit/>
          </a:bodyPr>
          <a:lstStyle/>
          <a:p>
            <a:pPr algn="r" eaLnBrk="1" hangingPunct="1"/>
            <a:r>
              <a:rPr lang="en-GB" altLang="en-US" dirty="0">
                <a:solidFill>
                  <a:srgbClr val="FFFFFF"/>
                </a:solidFill>
              </a:rPr>
              <a:t>Who is Moniza Alvi?</a:t>
            </a:r>
          </a:p>
        </p:txBody>
      </p:sp>
      <p:pic>
        <p:nvPicPr>
          <p:cNvPr id="4" name="Picture 3">
            <a:extLst>
              <a:ext uri="{FF2B5EF4-FFF2-40B4-BE49-F238E27FC236}">
                <a16:creationId xmlns:a16="http://schemas.microsoft.com/office/drawing/2014/main" xmlns="" id="{15EA618D-3FE6-409D-AC26-C9E818B3E3CD}"/>
              </a:ext>
            </a:extLst>
          </p:cNvPr>
          <p:cNvPicPr>
            <a:picLocks noChangeAspect="1"/>
          </p:cNvPicPr>
          <p:nvPr/>
        </p:nvPicPr>
        <p:blipFill rotWithShape="1">
          <a:blip r:embed="rId2"/>
          <a:srcRect t="24226" r="-2" b="16223"/>
          <a:stretch/>
        </p:blipFill>
        <p:spPr>
          <a:xfrm>
            <a:off x="245660" y="321733"/>
            <a:ext cx="5293729" cy="4107392"/>
          </a:xfrm>
          <a:prstGeom prst="rect">
            <a:avLst/>
          </a:prstGeom>
        </p:spPr>
      </p:pic>
      <p:sp>
        <p:nvSpPr>
          <p:cNvPr id="139" name="Rectangle 138">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2" name="Rectangle 3">
            <a:extLst>
              <a:ext uri="{FF2B5EF4-FFF2-40B4-BE49-F238E27FC236}">
                <a16:creationId xmlns:a16="http://schemas.microsoft.com/office/drawing/2014/main" xmlns="" id="{D55B860E-3F03-47A1-A211-E1B1B2E5C5AA}"/>
              </a:ext>
            </a:extLst>
          </p:cNvPr>
          <p:cNvSpPr>
            <a:spLocks noGrp="1" noChangeArrowheads="1"/>
          </p:cNvSpPr>
          <p:nvPr>
            <p:ph idx="1"/>
          </p:nvPr>
        </p:nvSpPr>
        <p:spPr>
          <a:xfrm>
            <a:off x="6021989" y="917725"/>
            <a:ext cx="2568554" cy="4852362"/>
          </a:xfrm>
        </p:spPr>
        <p:txBody>
          <a:bodyPr anchor="ctr">
            <a:noAutofit/>
          </a:bodyPr>
          <a:lstStyle/>
          <a:p>
            <a:pPr eaLnBrk="1" hangingPunct="1"/>
            <a:r>
              <a:rPr lang="en-US" altLang="en-US" b="1" dirty="0">
                <a:solidFill>
                  <a:srgbClr val="FFFFFF"/>
                </a:solidFill>
              </a:rPr>
              <a:t>Moniza </a:t>
            </a:r>
            <a:r>
              <a:rPr lang="en-US" altLang="en-US" b="1" dirty="0" err="1">
                <a:solidFill>
                  <a:srgbClr val="FFFFFF"/>
                </a:solidFill>
              </a:rPr>
              <a:t>Alvi</a:t>
            </a:r>
            <a:r>
              <a:rPr lang="en-US" altLang="en-US" b="1" dirty="0">
                <a:solidFill>
                  <a:srgbClr val="FFFFFF"/>
                </a:solidFill>
              </a:rPr>
              <a:t> </a:t>
            </a:r>
            <a:r>
              <a:rPr lang="en-US" altLang="en-US" dirty="0">
                <a:solidFill>
                  <a:srgbClr val="FFFFFF"/>
                </a:solidFill>
              </a:rPr>
              <a:t>(born 2 April 1954) is a Pakistani-British poet and writer. </a:t>
            </a:r>
          </a:p>
          <a:p>
            <a:pPr eaLnBrk="1" hangingPunct="1"/>
            <a:r>
              <a:rPr lang="en-US" altLang="en-US" dirty="0">
                <a:solidFill>
                  <a:srgbClr val="FFFFFF"/>
                </a:solidFill>
              </a:rPr>
              <a:t>She was born in Pakistan to a Pakistani father and a British mother. Her family moved to England when she was a few months old. </a:t>
            </a:r>
          </a:p>
          <a:p>
            <a:pPr eaLnBrk="1" hangingPunct="1"/>
            <a:r>
              <a:rPr lang="en-US" altLang="en-US" dirty="0" err="1">
                <a:solidFill>
                  <a:srgbClr val="FFFFFF"/>
                </a:solidFill>
              </a:rPr>
              <a:t>Alvi</a:t>
            </a:r>
            <a:r>
              <a:rPr lang="en-US" altLang="en-US" dirty="0">
                <a:solidFill>
                  <a:srgbClr val="FFFFFF"/>
                </a:solidFill>
              </a:rPr>
              <a:t> has won a number of prizes for her poetry. </a:t>
            </a:r>
            <a:r>
              <a:rPr lang="en-US" altLang="en-US" i="1" dirty="0">
                <a:solidFill>
                  <a:srgbClr val="FFFFFF"/>
                </a:solidFill>
              </a:rPr>
              <a:t>Presents from My Aunts in Pakistan </a:t>
            </a:r>
            <a:r>
              <a:rPr lang="en-US" altLang="en-US" dirty="0">
                <a:solidFill>
                  <a:srgbClr val="FFFFFF"/>
                </a:solidFill>
              </a:rPr>
              <a:t>was one of the first poems she ever wrote.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xmlns="" id="{AA211EB1-1953-4468-A7B4-68E803E345FB}"/>
              </a:ext>
            </a:extLst>
          </p:cNvPr>
          <p:cNvSpPr>
            <a:spLocks noGrp="1" noChangeArrowheads="1"/>
          </p:cNvSpPr>
          <p:nvPr>
            <p:ph type="title"/>
          </p:nvPr>
        </p:nvSpPr>
        <p:spPr>
          <a:xfrm>
            <a:off x="926973" y="2286000"/>
            <a:ext cx="7290054" cy="1499616"/>
          </a:xfrm>
        </p:spPr>
        <p:txBody>
          <a:bodyPr/>
          <a:lstStyle/>
          <a:p>
            <a:pPr eaLnBrk="1" hangingPunct="1"/>
            <a:r>
              <a:rPr lang="en-GB" altLang="en-US" dirty="0"/>
              <a:t>We are now going to read the poem.</a:t>
            </a:r>
          </a:p>
        </p:txBody>
      </p:sp>
      <p:sp>
        <p:nvSpPr>
          <p:cNvPr id="2" name="Rectangle 1">
            <a:extLst>
              <a:ext uri="{FF2B5EF4-FFF2-40B4-BE49-F238E27FC236}">
                <a16:creationId xmlns:a16="http://schemas.microsoft.com/office/drawing/2014/main" xmlns="" id="{2AE382A8-AC23-447A-B768-2F42987391A6}"/>
              </a:ext>
            </a:extLst>
          </p:cNvPr>
          <p:cNvSpPr/>
          <p:nvPr/>
        </p:nvSpPr>
        <p:spPr>
          <a:xfrm>
            <a:off x="228600" y="685800"/>
            <a:ext cx="990600"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6860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78592E-9594-4D5A-9AF0-8A291541E737}"/>
              </a:ext>
            </a:extLst>
          </p:cNvPr>
          <p:cNvSpPr>
            <a:spLocks noGrp="1"/>
          </p:cNvSpPr>
          <p:nvPr>
            <p:ph type="title"/>
          </p:nvPr>
        </p:nvSpPr>
        <p:spPr/>
        <p:txBody>
          <a:bodyPr/>
          <a:lstStyle/>
          <a:p>
            <a:r>
              <a:rPr lang="en-GB" dirty="0"/>
              <a:t>Presents from my aunts in Pakistan</a:t>
            </a:r>
          </a:p>
        </p:txBody>
      </p:sp>
      <p:sp>
        <p:nvSpPr>
          <p:cNvPr id="4" name="Content Placeholder 3">
            <a:extLst>
              <a:ext uri="{FF2B5EF4-FFF2-40B4-BE49-F238E27FC236}">
                <a16:creationId xmlns:a16="http://schemas.microsoft.com/office/drawing/2014/main" xmlns="" id="{FDC6B5ED-8574-45E6-892C-F66F0C77EE9C}"/>
              </a:ext>
            </a:extLst>
          </p:cNvPr>
          <p:cNvSpPr>
            <a:spLocks noGrp="1"/>
          </p:cNvSpPr>
          <p:nvPr>
            <p:ph idx="1"/>
          </p:nvPr>
        </p:nvSpPr>
        <p:spPr>
          <a:xfrm>
            <a:off x="1409700" y="2276318"/>
            <a:ext cx="6324600" cy="4023360"/>
          </a:xfrm>
        </p:spPr>
        <p:txBody>
          <a:bodyPr>
            <a:normAutofit fontScale="92500" lnSpcReduction="10000"/>
          </a:bodyPr>
          <a:lstStyle/>
          <a:p>
            <a:pPr>
              <a:spcAft>
                <a:spcPts val="600"/>
              </a:spcAft>
            </a:pPr>
            <a:r>
              <a:rPr lang="en-US" sz="2200" dirty="0"/>
              <a:t> 	They sent me a salwar kameez</a:t>
            </a:r>
            <a:br>
              <a:rPr lang="en-US" sz="2200" dirty="0"/>
            </a:br>
            <a:r>
              <a:rPr lang="en-US" sz="2200" dirty="0"/>
              <a:t>			   peacock-blue,</a:t>
            </a:r>
            <a:br>
              <a:rPr lang="en-US" sz="2200" dirty="0"/>
            </a:br>
            <a:r>
              <a:rPr lang="en-US" sz="2200" dirty="0"/>
              <a:t>				   and another</a:t>
            </a:r>
            <a:br>
              <a:rPr lang="en-US" sz="2200" dirty="0"/>
            </a:br>
            <a:r>
              <a:rPr lang="en-US" sz="2200" dirty="0"/>
              <a:t>	  glistening like an orange split open,</a:t>
            </a:r>
            <a:br>
              <a:rPr lang="en-US" sz="2200" dirty="0"/>
            </a:br>
            <a:r>
              <a:rPr lang="en-US" sz="2200" dirty="0"/>
              <a:t>	embossed slippers, gold and black</a:t>
            </a:r>
            <a:br>
              <a:rPr lang="en-US" sz="2200" dirty="0"/>
            </a:br>
            <a:r>
              <a:rPr lang="en-US" sz="2200" dirty="0"/>
              <a:t>				  points curling.</a:t>
            </a:r>
            <a:br>
              <a:rPr lang="en-US" sz="2200" dirty="0"/>
            </a:br>
            <a:r>
              <a:rPr lang="en-US" sz="2200" dirty="0"/>
              <a:t>		Candy-striped glass bangles</a:t>
            </a:r>
            <a:br>
              <a:rPr lang="en-US" sz="2200" dirty="0"/>
            </a:br>
            <a:r>
              <a:rPr lang="en-US" sz="2200" dirty="0"/>
              <a:t>			 snapped, drew blood.</a:t>
            </a:r>
            <a:br>
              <a:rPr lang="en-US" sz="2200" dirty="0"/>
            </a:br>
            <a:r>
              <a:rPr lang="en-US" sz="2200" dirty="0"/>
              <a:t>		Like at school, fashions changed</a:t>
            </a:r>
            <a:br>
              <a:rPr lang="en-US" sz="2200" dirty="0"/>
            </a:br>
            <a:r>
              <a:rPr lang="en-US" sz="2200" dirty="0"/>
              <a:t>				 in Pakistan -  </a:t>
            </a:r>
            <a:br>
              <a:rPr lang="en-US" sz="2200" dirty="0"/>
            </a:br>
            <a:r>
              <a:rPr lang="en-US" sz="2200" dirty="0"/>
              <a:t>	the salwar bottoms were broad and stiff,</a:t>
            </a:r>
            <a:br>
              <a:rPr lang="en-US" sz="2200" dirty="0"/>
            </a:br>
            <a:r>
              <a:rPr lang="en-US" sz="2200" dirty="0"/>
              <a:t>			   then narrow.</a:t>
            </a:r>
            <a:br>
              <a:rPr lang="en-US" sz="2200" dirty="0"/>
            </a:br>
            <a:r>
              <a:rPr lang="en-US" sz="2200" dirty="0"/>
              <a:t>	My aunts chose an apple-green sari,</a:t>
            </a:r>
            <a:br>
              <a:rPr lang="en-US" sz="2200" dirty="0"/>
            </a:br>
            <a:r>
              <a:rPr lang="en-US" sz="2200" dirty="0"/>
              <a:t>		  silver-bordered</a:t>
            </a:r>
            <a:br>
              <a:rPr lang="en-US" sz="2200" dirty="0"/>
            </a:br>
            <a:r>
              <a:rPr lang="en-US" sz="2200" dirty="0"/>
              <a:t>			    for my teens.</a:t>
            </a:r>
            <a:r>
              <a:rPr lang="en-US" dirty="0"/>
              <a:t/>
            </a:r>
            <a:br>
              <a:rPr lang="en-US" dirty="0"/>
            </a:br>
            <a:endParaRPr lang="en-GB" dirty="0"/>
          </a:p>
        </p:txBody>
      </p:sp>
    </p:spTree>
    <p:extLst>
      <p:ext uri="{BB962C8B-B14F-4D97-AF65-F5344CB8AC3E}">
        <p14:creationId xmlns:p14="http://schemas.microsoft.com/office/powerpoint/2010/main" val="41885129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78592E-9594-4D5A-9AF0-8A291541E737}"/>
              </a:ext>
            </a:extLst>
          </p:cNvPr>
          <p:cNvSpPr>
            <a:spLocks noGrp="1"/>
          </p:cNvSpPr>
          <p:nvPr>
            <p:ph type="title"/>
          </p:nvPr>
        </p:nvSpPr>
        <p:spPr/>
        <p:txBody>
          <a:bodyPr/>
          <a:lstStyle/>
          <a:p>
            <a:r>
              <a:rPr lang="en-GB" dirty="0"/>
              <a:t>Presents from my aunts in Pakistan</a:t>
            </a:r>
          </a:p>
        </p:txBody>
      </p:sp>
      <p:sp>
        <p:nvSpPr>
          <p:cNvPr id="4" name="Content Placeholder 3">
            <a:extLst>
              <a:ext uri="{FF2B5EF4-FFF2-40B4-BE49-F238E27FC236}">
                <a16:creationId xmlns:a16="http://schemas.microsoft.com/office/drawing/2014/main" xmlns="" id="{FDC6B5ED-8574-45E6-892C-F66F0C77EE9C}"/>
              </a:ext>
            </a:extLst>
          </p:cNvPr>
          <p:cNvSpPr>
            <a:spLocks noGrp="1"/>
          </p:cNvSpPr>
          <p:nvPr>
            <p:ph idx="1"/>
          </p:nvPr>
        </p:nvSpPr>
        <p:spPr>
          <a:xfrm>
            <a:off x="1447800" y="2276318"/>
            <a:ext cx="7290054" cy="4023360"/>
          </a:xfrm>
        </p:spPr>
        <p:txBody>
          <a:bodyPr>
            <a:normAutofit/>
          </a:bodyPr>
          <a:lstStyle/>
          <a:p>
            <a:r>
              <a:rPr lang="en-US" dirty="0"/>
              <a:t> 	I tried each satin-silken top -  </a:t>
            </a:r>
            <a:br>
              <a:rPr lang="en-US" dirty="0"/>
            </a:br>
            <a:r>
              <a:rPr lang="en-US" dirty="0"/>
              <a:t>		was alien in the sitting-room.</a:t>
            </a:r>
            <a:br>
              <a:rPr lang="en-US" dirty="0"/>
            </a:br>
            <a:r>
              <a:rPr lang="en-US" dirty="0"/>
              <a:t>	I could never be as lovely </a:t>
            </a:r>
            <a:br>
              <a:rPr lang="en-US" dirty="0"/>
            </a:br>
            <a:r>
              <a:rPr lang="en-US" dirty="0"/>
              <a:t>			  as those clothes -  </a:t>
            </a:r>
            <a:br>
              <a:rPr lang="en-US" dirty="0"/>
            </a:br>
            <a:r>
              <a:rPr lang="en-US" dirty="0"/>
              <a:t>		 I longed</a:t>
            </a:r>
            <a:br>
              <a:rPr lang="en-US" dirty="0"/>
            </a:br>
            <a:r>
              <a:rPr lang="en-US" dirty="0"/>
              <a:t>	for denim and corduroy.</a:t>
            </a:r>
            <a:br>
              <a:rPr lang="en-US" dirty="0"/>
            </a:br>
            <a:r>
              <a:rPr lang="en-US" dirty="0"/>
              <a:t>	     My costume clung to me</a:t>
            </a:r>
            <a:br>
              <a:rPr lang="en-US" dirty="0"/>
            </a:br>
            <a:r>
              <a:rPr lang="en-US" dirty="0"/>
              <a:t>			  and I was aflame,</a:t>
            </a:r>
            <a:br>
              <a:rPr lang="en-US" dirty="0"/>
            </a:br>
            <a:r>
              <a:rPr lang="en-US" dirty="0"/>
              <a:t>	I couldn't rise up out of its fire,</a:t>
            </a:r>
            <a:br>
              <a:rPr lang="en-US" dirty="0"/>
            </a:br>
            <a:r>
              <a:rPr lang="en-US" dirty="0"/>
              <a:t>	      half-English,</a:t>
            </a:r>
            <a:br>
              <a:rPr lang="en-US" dirty="0"/>
            </a:br>
            <a:r>
              <a:rPr lang="en-US" dirty="0"/>
              <a:t>			  unlike Aunt Jamila.</a:t>
            </a:r>
            <a:br>
              <a:rPr lang="en-US" dirty="0"/>
            </a:br>
            <a:endParaRPr lang="en-GB" dirty="0"/>
          </a:p>
        </p:txBody>
      </p:sp>
    </p:spTree>
    <p:extLst>
      <p:ext uri="{BB962C8B-B14F-4D97-AF65-F5344CB8AC3E}">
        <p14:creationId xmlns:p14="http://schemas.microsoft.com/office/powerpoint/2010/main" val="70417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78592E-9594-4D5A-9AF0-8A291541E737}"/>
              </a:ext>
            </a:extLst>
          </p:cNvPr>
          <p:cNvSpPr>
            <a:spLocks noGrp="1"/>
          </p:cNvSpPr>
          <p:nvPr>
            <p:ph type="title"/>
          </p:nvPr>
        </p:nvSpPr>
        <p:spPr/>
        <p:txBody>
          <a:bodyPr/>
          <a:lstStyle/>
          <a:p>
            <a:r>
              <a:rPr lang="en-GB" dirty="0"/>
              <a:t>Presents from my aunts in Pakistan</a:t>
            </a:r>
          </a:p>
        </p:txBody>
      </p:sp>
      <p:sp>
        <p:nvSpPr>
          <p:cNvPr id="4" name="Content Placeholder 3">
            <a:extLst>
              <a:ext uri="{FF2B5EF4-FFF2-40B4-BE49-F238E27FC236}">
                <a16:creationId xmlns:a16="http://schemas.microsoft.com/office/drawing/2014/main" xmlns="" id="{FDC6B5ED-8574-45E6-892C-F66F0C77EE9C}"/>
              </a:ext>
            </a:extLst>
          </p:cNvPr>
          <p:cNvSpPr>
            <a:spLocks noGrp="1"/>
          </p:cNvSpPr>
          <p:nvPr>
            <p:ph idx="1"/>
          </p:nvPr>
        </p:nvSpPr>
        <p:spPr>
          <a:xfrm>
            <a:off x="1295400" y="2438400"/>
            <a:ext cx="7290054" cy="4023360"/>
          </a:xfrm>
        </p:spPr>
        <p:txBody>
          <a:bodyPr>
            <a:normAutofit/>
          </a:bodyPr>
          <a:lstStyle/>
          <a:p>
            <a:r>
              <a:rPr lang="en-US" sz="2400" dirty="0"/>
              <a:t>I wanted my parents' camel-skin lamp -  </a:t>
            </a:r>
            <a:br>
              <a:rPr lang="en-US" sz="2400" dirty="0"/>
            </a:br>
            <a:r>
              <a:rPr lang="en-US" sz="2400" dirty="0"/>
              <a:t>		 switching it on in my bedroom,</a:t>
            </a:r>
            <a:br>
              <a:rPr lang="en-US" sz="2400" dirty="0"/>
            </a:br>
            <a:r>
              <a:rPr lang="en-US" sz="2400" dirty="0"/>
              <a:t>	to consider the cruelty</a:t>
            </a:r>
            <a:br>
              <a:rPr lang="en-US" sz="2400" dirty="0"/>
            </a:br>
            <a:r>
              <a:rPr lang="en-US" sz="2400" dirty="0"/>
              <a:t>		    and the transformation</a:t>
            </a:r>
            <a:br>
              <a:rPr lang="en-US" sz="2400" dirty="0"/>
            </a:br>
            <a:r>
              <a:rPr lang="en-US" sz="2400" dirty="0"/>
              <a:t>	from camel to shade,</a:t>
            </a:r>
            <a:br>
              <a:rPr lang="en-US" sz="2400" dirty="0"/>
            </a:br>
            <a:r>
              <a:rPr lang="en-US" sz="2400" dirty="0"/>
              <a:t>		  marvel at the </a:t>
            </a:r>
            <a:r>
              <a:rPr lang="en-US" sz="2400" dirty="0" err="1"/>
              <a:t>colours</a:t>
            </a:r>
            <a:r>
              <a:rPr lang="en-US" sz="2400" dirty="0"/>
              <a:t/>
            </a:r>
            <a:br>
              <a:rPr lang="en-US" sz="2400" dirty="0"/>
            </a:br>
            <a:r>
              <a:rPr lang="en-US" sz="2400" dirty="0"/>
              <a:t>			    like stained glass.</a:t>
            </a:r>
            <a:r>
              <a:rPr lang="en-US" dirty="0"/>
              <a:t/>
            </a:r>
            <a:br>
              <a:rPr lang="en-US" dirty="0"/>
            </a:br>
            <a:r>
              <a:rPr lang="en-US" dirty="0"/>
              <a:t/>
            </a:r>
            <a:br>
              <a:rPr lang="en-US" dirty="0"/>
            </a:br>
            <a:endParaRPr lang="en-GB" dirty="0"/>
          </a:p>
        </p:txBody>
      </p:sp>
    </p:spTree>
    <p:extLst>
      <p:ext uri="{BB962C8B-B14F-4D97-AF65-F5344CB8AC3E}">
        <p14:creationId xmlns:p14="http://schemas.microsoft.com/office/powerpoint/2010/main" val="1507271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78592E-9594-4D5A-9AF0-8A291541E737}"/>
              </a:ext>
            </a:extLst>
          </p:cNvPr>
          <p:cNvSpPr>
            <a:spLocks noGrp="1"/>
          </p:cNvSpPr>
          <p:nvPr>
            <p:ph type="title"/>
          </p:nvPr>
        </p:nvSpPr>
        <p:spPr/>
        <p:txBody>
          <a:bodyPr/>
          <a:lstStyle/>
          <a:p>
            <a:r>
              <a:rPr lang="en-GB" dirty="0"/>
              <a:t>Presents from my aunts in Pakistan</a:t>
            </a:r>
          </a:p>
        </p:txBody>
      </p:sp>
      <p:sp>
        <p:nvSpPr>
          <p:cNvPr id="4" name="Content Placeholder 3">
            <a:extLst>
              <a:ext uri="{FF2B5EF4-FFF2-40B4-BE49-F238E27FC236}">
                <a16:creationId xmlns:a16="http://schemas.microsoft.com/office/drawing/2014/main" xmlns="" id="{FDC6B5ED-8574-45E6-892C-F66F0C77EE9C}"/>
              </a:ext>
            </a:extLst>
          </p:cNvPr>
          <p:cNvSpPr>
            <a:spLocks noGrp="1"/>
          </p:cNvSpPr>
          <p:nvPr>
            <p:ph idx="1"/>
          </p:nvPr>
        </p:nvSpPr>
        <p:spPr>
          <a:xfrm>
            <a:off x="768096" y="2590800"/>
            <a:ext cx="7290054" cy="4023360"/>
          </a:xfrm>
        </p:spPr>
        <p:txBody>
          <a:bodyPr>
            <a:normAutofit/>
          </a:bodyPr>
          <a:lstStyle/>
          <a:p>
            <a:r>
              <a:rPr lang="en-US" dirty="0"/>
              <a:t>	</a:t>
            </a:r>
            <a:r>
              <a:rPr lang="en-US" sz="2400" dirty="0"/>
              <a:t>My mother cherished her </a:t>
            </a:r>
            <a:r>
              <a:rPr lang="en-US" sz="2400" dirty="0" err="1"/>
              <a:t>jewellery</a:t>
            </a:r>
            <a:r>
              <a:rPr lang="en-US" sz="2400" dirty="0"/>
              <a:t> -  </a:t>
            </a:r>
            <a:br>
              <a:rPr lang="en-US" sz="2400" dirty="0"/>
            </a:br>
            <a:r>
              <a:rPr lang="en-US" sz="2400" i="1" dirty="0"/>
              <a:t>	</a:t>
            </a:r>
            <a:r>
              <a:rPr lang="en-US" sz="2400" dirty="0"/>
              <a:t>     Indian gold, dangling, filigree.</a:t>
            </a:r>
            <a:br>
              <a:rPr lang="en-US" sz="2400" dirty="0"/>
            </a:br>
            <a:r>
              <a:rPr lang="en-US" sz="2400" dirty="0"/>
              <a:t>			     But it was stolen from our car.</a:t>
            </a:r>
            <a:br>
              <a:rPr lang="en-US" sz="2400" dirty="0"/>
            </a:br>
            <a:r>
              <a:rPr lang="en-US" sz="2400" dirty="0"/>
              <a:t>	The presents were radiant in my wardrobe.</a:t>
            </a:r>
            <a:br>
              <a:rPr lang="en-US" sz="2400" dirty="0"/>
            </a:br>
            <a:r>
              <a:rPr lang="en-US" sz="2400" dirty="0"/>
              <a:t>		My aunts requested cardigans</a:t>
            </a:r>
            <a:br>
              <a:rPr lang="en-US" sz="2400" dirty="0"/>
            </a:br>
            <a:r>
              <a:rPr lang="en-US" sz="2400" dirty="0"/>
              <a:t>			   from Marks and </a:t>
            </a:r>
            <a:r>
              <a:rPr lang="en-US" sz="2400" dirty="0" err="1"/>
              <a:t>Spencers</a:t>
            </a:r>
            <a:r>
              <a:rPr lang="en-US" sz="2400" dirty="0"/>
              <a:t>.</a:t>
            </a:r>
            <a:r>
              <a:rPr lang="en-US" dirty="0"/>
              <a:t/>
            </a:r>
            <a:br>
              <a:rPr lang="en-US" dirty="0"/>
            </a:br>
            <a:r>
              <a:rPr lang="en-US" dirty="0"/>
              <a:t/>
            </a:r>
            <a:br>
              <a:rPr lang="en-US" dirty="0"/>
            </a:br>
            <a:endParaRPr lang="en-GB" dirty="0"/>
          </a:p>
        </p:txBody>
      </p:sp>
    </p:spTree>
    <p:extLst>
      <p:ext uri="{BB962C8B-B14F-4D97-AF65-F5344CB8AC3E}">
        <p14:creationId xmlns:p14="http://schemas.microsoft.com/office/powerpoint/2010/main" val="42789559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B4028482-F53A-4442-AB14-9B7A43F44F9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TotalTime>
  <Words>1638</Words>
  <Application>Microsoft Office PowerPoint</Application>
  <PresentationFormat>On-screen Show (4:3)</PresentationFormat>
  <Paragraphs>188</Paragraphs>
  <Slides>35</Slides>
  <Notes>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Integral</vt:lpstr>
      <vt:lpstr>Presents from my aunts in pakistan</vt:lpstr>
      <vt:lpstr>The Big Picture</vt:lpstr>
      <vt:lpstr>Poetry – Techniques and terms</vt:lpstr>
      <vt:lpstr>Who is Moniza Alvi?</vt:lpstr>
      <vt:lpstr>We are now going to read the poem.</vt:lpstr>
      <vt:lpstr>Presents from my aunts in Pakistan</vt:lpstr>
      <vt:lpstr>Presents from my aunts in Pakistan</vt:lpstr>
      <vt:lpstr>Presents from my aunts in Pakistan</vt:lpstr>
      <vt:lpstr>Presents from my aunts in Pakistan</vt:lpstr>
      <vt:lpstr>Presents from my aunts in Pakistan</vt:lpstr>
      <vt:lpstr>Presents from my aunts in Pakistan</vt:lpstr>
      <vt:lpstr>Presents from my aunts in Pakistan</vt:lpstr>
      <vt:lpstr>What is Presents from my aunts in Pakistan about?</vt:lpstr>
      <vt:lpstr>What is the poem about?</vt:lpstr>
      <vt:lpstr>Cultural Identity</vt:lpstr>
      <vt:lpstr>What is the poem about?</vt:lpstr>
      <vt:lpstr>What is the poem about?</vt:lpstr>
      <vt:lpstr>Structure</vt:lpstr>
      <vt:lpstr>What is the main theme of this poem?</vt:lpstr>
      <vt:lpstr>PowerPoint Presentation</vt:lpstr>
      <vt:lpstr>PowerPoint Presentation</vt:lpstr>
      <vt:lpstr>Critical essay</vt:lpstr>
      <vt:lpstr>Essay Structure</vt:lpstr>
      <vt:lpstr>Introduction</vt:lpstr>
      <vt:lpstr>Summary</vt:lpstr>
      <vt:lpstr>How is the theme of identity explored in Presents from my aunts in Pakistan?</vt:lpstr>
      <vt:lpstr>PEAR Paragraphs</vt:lpstr>
      <vt:lpstr>PEAR Paragraphs</vt:lpstr>
      <vt:lpstr>PEAR Paragraphs</vt:lpstr>
      <vt:lpstr>Example pear paragraph</vt:lpstr>
      <vt:lpstr>Example pear paragraph</vt:lpstr>
      <vt:lpstr>Example pear paragraph</vt:lpstr>
      <vt:lpstr>Example pear paragraph</vt:lpstr>
      <vt:lpstr>Conclusion</vt:lpstr>
      <vt:lpstr>Essay Structure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Presents from my aunts in pakistan</dc:title>
  <dc:creator>Liam Dias</dc:creator>
  <cp:lastModifiedBy>HMcDonald (Shawlands)</cp:lastModifiedBy>
  <cp:revision>21</cp:revision>
  <dcterms:created xsi:type="dcterms:W3CDTF">2019-08-06T17:53:01Z</dcterms:created>
  <dcterms:modified xsi:type="dcterms:W3CDTF">2020-01-24T15:25:49Z</dcterms:modified>
</cp:coreProperties>
</file>