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9" r:id="rId4"/>
    <p:sldId id="278" r:id="rId5"/>
    <p:sldId id="279" r:id="rId6"/>
    <p:sldId id="280" r:id="rId7"/>
    <p:sldId id="281" r:id="rId8"/>
    <p:sldId id="282" r:id="rId9"/>
    <p:sldId id="283" r:id="rId10"/>
    <p:sldId id="284" r:id="rId11"/>
    <p:sldId id="285" r:id="rId12"/>
    <p:sldId id="286" r:id="rId13"/>
    <p:sldId id="287" r:id="rId14"/>
    <p:sldId id="288" r:id="rId15"/>
    <p:sldId id="289" r:id="rId16"/>
    <p:sldId id="257" r:id="rId17"/>
    <p:sldId id="290" r:id="rId18"/>
    <p:sldId id="291" r:id="rId19"/>
    <p:sldId id="293" r:id="rId20"/>
    <p:sldId id="297" r:id="rId21"/>
    <p:sldId id="294" r:id="rId22"/>
    <p:sldId id="298" r:id="rId23"/>
    <p:sldId id="295" r:id="rId24"/>
    <p:sldId id="299" r:id="rId25"/>
    <p:sldId id="296" r:id="rId26"/>
    <p:sldId id="301" r:id="rId27"/>
    <p:sldId id="300" r:id="rId28"/>
    <p:sldId id="292" r:id="rId29"/>
    <p:sldId id="258" r:id="rId30"/>
    <p:sldId id="261" r:id="rId31"/>
    <p:sldId id="277" r:id="rId32"/>
    <p:sldId id="260" r:id="rId33"/>
    <p:sldId id="262" r:id="rId34"/>
    <p:sldId id="263" r:id="rId35"/>
    <p:sldId id="264" r:id="rId36"/>
    <p:sldId id="303"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5FDC-928E-40F9-816F-AD7249A8D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C5A89C9-27E9-4C3C-AA34-AAA45B6D1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99D0EEC-896C-4433-BF9D-795A81D9FFCF}"/>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5" name="Footer Placeholder 4">
            <a:extLst>
              <a:ext uri="{FF2B5EF4-FFF2-40B4-BE49-F238E27FC236}">
                <a16:creationId xmlns:a16="http://schemas.microsoft.com/office/drawing/2014/main" xmlns="" id="{594E91AA-380F-4FF4-9D51-5B26716A1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DE97E7A-EC84-4D96-AF4A-DDC860CC4C42}"/>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280040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7D8AB-0914-46FA-A535-8BEAC7B537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258C289-2402-4569-AE3D-245AB56EBA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224001D-6ED5-439B-977F-3D89AF0CFFD2}"/>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5" name="Footer Placeholder 4">
            <a:extLst>
              <a:ext uri="{FF2B5EF4-FFF2-40B4-BE49-F238E27FC236}">
                <a16:creationId xmlns:a16="http://schemas.microsoft.com/office/drawing/2014/main" xmlns="" id="{BB1D8222-B677-4695-BF37-2C1BDD43D5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BBC393-A838-4705-B9C9-6D997390EF2E}"/>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79802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FE2884-F84E-435B-A328-81F8901F9A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D4D3881-5EEC-4D15-8503-C9D9F4407D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B6FD953-58EA-4B3A-A46B-062EEE77A023}"/>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5" name="Footer Placeholder 4">
            <a:extLst>
              <a:ext uri="{FF2B5EF4-FFF2-40B4-BE49-F238E27FC236}">
                <a16:creationId xmlns:a16="http://schemas.microsoft.com/office/drawing/2014/main" xmlns="" id="{EB198481-8DED-4E36-8DD0-5DCF9BAA7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3F856DB-9EBD-4955-B96F-71FB960327FE}"/>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101059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1E6E9-CE26-4297-8678-48CB65F212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D971B34-BD2D-4498-B707-A832CADF70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6FEC4FD-FD0A-4750-9915-AE9EC3DEDDA7}"/>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5" name="Footer Placeholder 4">
            <a:extLst>
              <a:ext uri="{FF2B5EF4-FFF2-40B4-BE49-F238E27FC236}">
                <a16:creationId xmlns:a16="http://schemas.microsoft.com/office/drawing/2014/main" xmlns="" id="{67AEF8C9-067A-44E8-A1F9-ED7266795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B6BFAF1-B2D4-44D2-92CE-22CCA79CC3BE}"/>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108269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47CB4-723D-4A29-AEB6-13876760B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B74C623-823D-40E3-8F13-90A339AE0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A6DC163-7959-43AB-AB50-721553F1B45A}"/>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5" name="Footer Placeholder 4">
            <a:extLst>
              <a:ext uri="{FF2B5EF4-FFF2-40B4-BE49-F238E27FC236}">
                <a16:creationId xmlns:a16="http://schemas.microsoft.com/office/drawing/2014/main" xmlns="" id="{1B0E72F2-0333-461D-94D3-693B713EF3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6174BFD-2BA6-4ED1-AE7A-ED672707E255}"/>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78670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D84FB-A5BB-44FF-8D17-D87B5F3955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BDB5AAD-D210-45EC-980D-E53CB2369F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4D29873-D25F-4825-95E5-2824470F71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8AA46A1E-F9A4-4106-B306-7A819D8029D6}"/>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6" name="Footer Placeholder 5">
            <a:extLst>
              <a:ext uri="{FF2B5EF4-FFF2-40B4-BE49-F238E27FC236}">
                <a16:creationId xmlns:a16="http://schemas.microsoft.com/office/drawing/2014/main" xmlns="" id="{78FEF912-EA98-4ED2-8339-AACC1ABD80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2D0214E-E3C1-4CED-AA9A-F579E0A32D34}"/>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51241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56662-9876-4CC0-A273-A05DCBB420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765415D-9AC7-4E3C-9452-6DBCBACE2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041A4CE-4F9F-4B07-89E0-BBE2F671B1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CDA4137-8C30-482A-BCF2-836B2D6C6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F33A492-E598-4E81-995F-F347AD7BA3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F6D0BD3-0879-4B27-B7C7-74B80A6B1A85}"/>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8" name="Footer Placeholder 7">
            <a:extLst>
              <a:ext uri="{FF2B5EF4-FFF2-40B4-BE49-F238E27FC236}">
                <a16:creationId xmlns:a16="http://schemas.microsoft.com/office/drawing/2014/main" xmlns="" id="{506044E9-567D-4B16-8D96-E72D0270E0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D5D5CCB-43D2-4E94-8A55-DB994C4E9BDD}"/>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153172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E87F5-BC2C-4283-A61D-AE85B3D861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FB77609-610C-4C93-9370-71D097C32F6B}"/>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4" name="Footer Placeholder 3">
            <a:extLst>
              <a:ext uri="{FF2B5EF4-FFF2-40B4-BE49-F238E27FC236}">
                <a16:creationId xmlns:a16="http://schemas.microsoft.com/office/drawing/2014/main" xmlns="" id="{33CD34B1-8BCA-47CC-B469-CE3A9E13B6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1036EAA-A8A4-47B5-9BD2-CBBCFE1E885C}"/>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320947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57FEEA-8535-479D-9D65-0BA75FC23CE0}"/>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3" name="Footer Placeholder 2">
            <a:extLst>
              <a:ext uri="{FF2B5EF4-FFF2-40B4-BE49-F238E27FC236}">
                <a16:creationId xmlns:a16="http://schemas.microsoft.com/office/drawing/2014/main" xmlns="" id="{46D326A8-6CB2-4D11-96C3-6681AA8A06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B045FED-59F0-4287-AE2A-F5712FFE1703}"/>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175186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03CE0-9FE4-482D-99A7-3B815968F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321AAD1-2027-4E10-985E-A5BF39588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DD86EF9-D582-4959-92D3-C0C74CD9E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942611E-2AFF-4C84-A28D-4C6B98426AA7}"/>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6" name="Footer Placeholder 5">
            <a:extLst>
              <a:ext uri="{FF2B5EF4-FFF2-40B4-BE49-F238E27FC236}">
                <a16:creationId xmlns:a16="http://schemas.microsoft.com/office/drawing/2014/main" xmlns="" id="{6C511A84-BAED-4F94-A29C-EA03454A6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6C96B32-794E-4953-AB4E-A5DDDD2BF7F6}"/>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422066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2F359-6B2D-4531-9BBE-CD5702ABB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E6E5905-8DB1-426E-9334-BF9E87C3B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A34EFD2-CC90-491B-B57B-73D249B10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F95C775-F221-4F2F-9CEA-4B791EEF71FD}"/>
              </a:ext>
            </a:extLst>
          </p:cNvPr>
          <p:cNvSpPr>
            <a:spLocks noGrp="1"/>
          </p:cNvSpPr>
          <p:nvPr>
            <p:ph type="dt" sz="half" idx="10"/>
          </p:nvPr>
        </p:nvSpPr>
        <p:spPr/>
        <p:txBody>
          <a:bodyPr/>
          <a:lstStyle/>
          <a:p>
            <a:fld id="{495D8B50-DDF4-4116-90E2-21E636210D3A}" type="datetimeFigureOut">
              <a:rPr lang="en-GB" smtClean="0"/>
              <a:pPr/>
              <a:t>20/03/2020</a:t>
            </a:fld>
            <a:endParaRPr lang="en-GB"/>
          </a:p>
        </p:txBody>
      </p:sp>
      <p:sp>
        <p:nvSpPr>
          <p:cNvPr id="6" name="Footer Placeholder 5">
            <a:extLst>
              <a:ext uri="{FF2B5EF4-FFF2-40B4-BE49-F238E27FC236}">
                <a16:creationId xmlns:a16="http://schemas.microsoft.com/office/drawing/2014/main" xmlns="" id="{7F4E6E3D-E8F7-43DC-9057-1C7C26A8E6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BADD9A2-8D44-4E4E-B110-3B1B3B1233B0}"/>
              </a:ext>
            </a:extLst>
          </p:cNvPr>
          <p:cNvSpPr>
            <a:spLocks noGrp="1"/>
          </p:cNvSpPr>
          <p:nvPr>
            <p:ph type="sldNum" sz="quarter" idx="12"/>
          </p:nvPr>
        </p:nvSpPr>
        <p:spPr/>
        <p:txBody>
          <a:bodyPr/>
          <a:lstStyle/>
          <a:p>
            <a:fld id="{35639A60-DD07-47DF-95E3-B3EFC06E93F9}" type="slidenum">
              <a:rPr lang="en-GB" smtClean="0"/>
              <a:pPr/>
              <a:t>‹#›</a:t>
            </a:fld>
            <a:endParaRPr lang="en-GB"/>
          </a:p>
        </p:txBody>
      </p:sp>
    </p:spTree>
    <p:extLst>
      <p:ext uri="{BB962C8B-B14F-4D97-AF65-F5344CB8AC3E}">
        <p14:creationId xmlns:p14="http://schemas.microsoft.com/office/powerpoint/2010/main" val="157719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B584664-5DF5-441E-91D4-62AE21B6C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8B82816-829D-46B2-B51F-2AA1A08C9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693EB6-6B8A-4848-8C46-F701960FF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8B50-DDF4-4116-90E2-21E636210D3A}" type="datetimeFigureOut">
              <a:rPr lang="en-GB" smtClean="0"/>
              <a:pPr/>
              <a:t>20/03/2020</a:t>
            </a:fld>
            <a:endParaRPr lang="en-GB"/>
          </a:p>
        </p:txBody>
      </p:sp>
      <p:sp>
        <p:nvSpPr>
          <p:cNvPr id="5" name="Footer Placeholder 4">
            <a:extLst>
              <a:ext uri="{FF2B5EF4-FFF2-40B4-BE49-F238E27FC236}">
                <a16:creationId xmlns:a16="http://schemas.microsoft.com/office/drawing/2014/main" xmlns="" id="{AAB3D527-96E1-4B9D-BBE7-8E2F03342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47BEE49-8218-457D-9251-9D9AA6679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39A60-DD07-47DF-95E3-B3EFC06E93F9}" type="slidenum">
              <a:rPr lang="en-GB" smtClean="0"/>
              <a:pPr/>
              <a:t>‹#›</a:t>
            </a:fld>
            <a:endParaRPr lang="en-GB"/>
          </a:p>
        </p:txBody>
      </p:sp>
    </p:spTree>
    <p:extLst>
      <p:ext uri="{BB962C8B-B14F-4D97-AF65-F5344CB8AC3E}">
        <p14:creationId xmlns:p14="http://schemas.microsoft.com/office/powerpoint/2010/main" val="17932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posing for the camera&#10;&#10;Description generated with very high confidence">
            <a:extLst>
              <a:ext uri="{FF2B5EF4-FFF2-40B4-BE49-F238E27FC236}">
                <a16:creationId xmlns:a16="http://schemas.microsoft.com/office/drawing/2014/main" xmlns="" id="{A12B65D1-713D-47D6-B8CC-AF6039E7330C}"/>
              </a:ext>
            </a:extLst>
          </p:cNvPr>
          <p:cNvPicPr>
            <a:picLocks noChangeAspect="1"/>
          </p:cNvPicPr>
          <p:nvPr/>
        </p:nvPicPr>
        <p:blipFill rotWithShape="1">
          <a:blip r:embed="rId2"/>
          <a:srcRect b="40000"/>
          <a:stretch/>
        </p:blipFill>
        <p:spPr>
          <a:xfrm>
            <a:off x="20" y="10"/>
            <a:ext cx="12191980" cy="6857990"/>
          </a:xfrm>
          <a:prstGeom prst="rect">
            <a:avLst/>
          </a:prstGeom>
        </p:spPr>
      </p:pic>
      <p:sp>
        <p:nvSpPr>
          <p:cNvPr id="18"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E34350EE-6E72-44AE-BCC8-CAF20852B923}"/>
              </a:ext>
            </a:extLst>
          </p:cNvPr>
          <p:cNvSpPr>
            <a:spLocks noGrp="1"/>
          </p:cNvSpPr>
          <p:nvPr>
            <p:ph type="ctrTitle"/>
          </p:nvPr>
        </p:nvSpPr>
        <p:spPr>
          <a:xfrm>
            <a:off x="8022021" y="3231931"/>
            <a:ext cx="3852041" cy="1834056"/>
          </a:xfrm>
        </p:spPr>
        <p:txBody>
          <a:bodyPr>
            <a:normAutofit/>
          </a:bodyPr>
          <a:lstStyle/>
          <a:p>
            <a:r>
              <a:rPr lang="en-GB" sz="5400" b="1" dirty="0">
                <a:solidFill>
                  <a:schemeClr val="bg1"/>
                </a:solidFill>
              </a:rPr>
              <a:t>‘The Boxer’</a:t>
            </a:r>
          </a:p>
        </p:txBody>
      </p:sp>
      <p:sp>
        <p:nvSpPr>
          <p:cNvPr id="3" name="Subtitle 2">
            <a:extLst>
              <a:ext uri="{FF2B5EF4-FFF2-40B4-BE49-F238E27FC236}">
                <a16:creationId xmlns:a16="http://schemas.microsoft.com/office/drawing/2014/main" xmlns="" id="{20990750-12C1-4AA4-A21B-F474F880AEFD}"/>
              </a:ext>
            </a:extLst>
          </p:cNvPr>
          <p:cNvSpPr>
            <a:spLocks noGrp="1"/>
          </p:cNvSpPr>
          <p:nvPr>
            <p:ph type="subTitle" idx="1"/>
          </p:nvPr>
        </p:nvSpPr>
        <p:spPr>
          <a:xfrm>
            <a:off x="7782910" y="5242675"/>
            <a:ext cx="4330262" cy="683284"/>
          </a:xfrm>
        </p:spPr>
        <p:txBody>
          <a:bodyPr>
            <a:normAutofit/>
          </a:bodyPr>
          <a:lstStyle/>
          <a:p>
            <a:r>
              <a:rPr lang="en-GB" sz="3200" dirty="0">
                <a:solidFill>
                  <a:schemeClr val="bg1"/>
                </a:solidFill>
              </a:rPr>
              <a:t>Emma Payne </a:t>
            </a:r>
          </a:p>
        </p:txBody>
      </p:sp>
      <p:cxnSp>
        <p:nvCxnSpPr>
          <p:cNvPr id="20" name="Straight Connector 19">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697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C604B-7F0B-4A8D-A006-E809729AE9D3}"/>
              </a:ext>
            </a:extLst>
          </p:cNvPr>
          <p:cNvSpPr>
            <a:spLocks noGrp="1"/>
          </p:cNvSpPr>
          <p:nvPr>
            <p:ph type="title"/>
          </p:nvPr>
        </p:nvSpPr>
        <p:spPr>
          <a:xfrm>
            <a:off x="648929" y="629266"/>
            <a:ext cx="3651467" cy="1676603"/>
          </a:xfrm>
        </p:spPr>
        <p:txBody>
          <a:bodyPr>
            <a:normAutofit/>
          </a:bodyPr>
          <a:lstStyle/>
          <a:p>
            <a:endParaRPr lang="en-GB"/>
          </a:p>
        </p:txBody>
      </p:sp>
      <p:sp>
        <p:nvSpPr>
          <p:cNvPr id="3" name="Content Placeholder 2">
            <a:extLst>
              <a:ext uri="{FF2B5EF4-FFF2-40B4-BE49-F238E27FC236}">
                <a16:creationId xmlns:a16="http://schemas.microsoft.com/office/drawing/2014/main" xmlns="" id="{52B6C969-0CA2-4F91-9872-A77D8807BA00}"/>
              </a:ext>
            </a:extLst>
          </p:cNvPr>
          <p:cNvSpPr>
            <a:spLocks noGrp="1"/>
          </p:cNvSpPr>
          <p:nvPr>
            <p:ph idx="1"/>
          </p:nvPr>
        </p:nvSpPr>
        <p:spPr>
          <a:xfrm>
            <a:off x="648931" y="2438400"/>
            <a:ext cx="3651466" cy="3785419"/>
          </a:xfrm>
        </p:spPr>
        <p:txBody>
          <a:bodyPr>
            <a:normAutofit/>
          </a:bodyPr>
          <a:lstStyle/>
          <a:p>
            <a:endParaRPr lang="en-GB" sz="3600" dirty="0"/>
          </a:p>
          <a:p>
            <a:pPr marL="0" indent="0">
              <a:buNone/>
            </a:pPr>
            <a:r>
              <a:rPr lang="en-GB" sz="3600" dirty="0"/>
              <a:t>Lets look at simile and metaphor in more detail…</a:t>
            </a:r>
          </a:p>
        </p:txBody>
      </p:sp>
      <p:pic>
        <p:nvPicPr>
          <p:cNvPr id="4" name="Picture 3">
            <a:extLst>
              <a:ext uri="{FF2B5EF4-FFF2-40B4-BE49-F238E27FC236}">
                <a16:creationId xmlns:a16="http://schemas.microsoft.com/office/drawing/2014/main" xmlns="" id="{D40993E3-4088-43BD-B192-E58B215A712A}"/>
              </a:ext>
            </a:extLst>
          </p:cNvPr>
          <p:cNvPicPr>
            <a:picLocks noChangeAspect="1"/>
          </p:cNvPicPr>
          <p:nvPr/>
        </p:nvPicPr>
        <p:blipFill rotWithShape="1">
          <a:blip r:embed="rId2"/>
          <a:srcRect l="11148" r="26902"/>
          <a:stretch/>
        </p:blipFill>
        <p:spPr>
          <a:xfrm>
            <a:off x="4639056" y="10"/>
            <a:ext cx="7552944" cy="6857990"/>
          </a:xfrm>
          <a:prstGeom prst="rect">
            <a:avLst/>
          </a:prstGeom>
          <a:effectLst/>
        </p:spPr>
      </p:pic>
    </p:spTree>
    <p:extLst>
      <p:ext uri="{BB962C8B-B14F-4D97-AF65-F5344CB8AC3E}">
        <p14:creationId xmlns:p14="http://schemas.microsoft.com/office/powerpoint/2010/main" val="2522309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CCBE8-E7D4-4BDF-918D-9045BDECD2A0}"/>
              </a:ext>
            </a:extLst>
          </p:cNvPr>
          <p:cNvSpPr>
            <a:spLocks noGrp="1"/>
          </p:cNvSpPr>
          <p:nvPr>
            <p:ph type="title"/>
          </p:nvPr>
        </p:nvSpPr>
        <p:spPr>
          <a:xfrm>
            <a:off x="838200" y="365125"/>
            <a:ext cx="10515600" cy="1325563"/>
          </a:xfrm>
        </p:spPr>
        <p:txBody>
          <a:bodyPr>
            <a:normAutofit/>
          </a:bodyPr>
          <a:lstStyle/>
          <a:p>
            <a:r>
              <a:rPr lang="en-GB" b="1"/>
              <a:t>Personification </a:t>
            </a:r>
          </a:p>
        </p:txBody>
      </p:sp>
      <p:sp>
        <p:nvSpPr>
          <p:cNvPr id="3" name="Content Placeholder 2">
            <a:extLst>
              <a:ext uri="{FF2B5EF4-FFF2-40B4-BE49-F238E27FC236}">
                <a16:creationId xmlns:a16="http://schemas.microsoft.com/office/drawing/2014/main" xmlns="" id="{0042321C-45D4-42F5-A84B-1124F897C4E7}"/>
              </a:ext>
            </a:extLst>
          </p:cNvPr>
          <p:cNvSpPr>
            <a:spLocks noGrp="1"/>
          </p:cNvSpPr>
          <p:nvPr>
            <p:ph idx="1"/>
          </p:nvPr>
        </p:nvSpPr>
        <p:spPr>
          <a:xfrm>
            <a:off x="838200" y="1825625"/>
            <a:ext cx="3797807" cy="4351338"/>
          </a:xfrm>
        </p:spPr>
        <p:txBody>
          <a:bodyPr>
            <a:normAutofit/>
          </a:bodyPr>
          <a:lstStyle/>
          <a:p>
            <a:pPr marL="0" indent="0">
              <a:buNone/>
            </a:pPr>
            <a:r>
              <a:rPr lang="en-GB" sz="2000"/>
              <a:t>Personification is a technique which gives a non-living object living features. For example:</a:t>
            </a:r>
          </a:p>
          <a:p>
            <a:pPr marL="0" indent="0"/>
            <a:r>
              <a:rPr lang="en-GB" sz="2000" i="1"/>
              <a:t>The shadows of the trees danced on the ground.</a:t>
            </a:r>
          </a:p>
          <a:p>
            <a:pPr marL="0" indent="0"/>
            <a:endParaRPr lang="en-GB" sz="2000" i="1"/>
          </a:p>
          <a:p>
            <a:pPr marL="0" indent="0">
              <a:buNone/>
            </a:pPr>
            <a:r>
              <a:rPr lang="en-GB" sz="2000"/>
              <a:t>Trees’ shadows cannot literally dance, because they don’t have legs! However this kind of imagery helps us imagine the </a:t>
            </a:r>
            <a:r>
              <a:rPr lang="en-GB" sz="2000" b="1"/>
              <a:t>way </a:t>
            </a:r>
            <a:r>
              <a:rPr lang="en-GB" sz="2000"/>
              <a:t>things are happening – we can imagine how the trees’ shadows are moving here.</a:t>
            </a:r>
          </a:p>
          <a:p>
            <a:endParaRPr lang="en-GB" sz="2000"/>
          </a:p>
        </p:txBody>
      </p:sp>
      <p:pic>
        <p:nvPicPr>
          <p:cNvPr id="5" name="Picture 4">
            <a:extLst>
              <a:ext uri="{FF2B5EF4-FFF2-40B4-BE49-F238E27FC236}">
                <a16:creationId xmlns:a16="http://schemas.microsoft.com/office/drawing/2014/main" xmlns="" id="{43FCCC54-051F-4D01-9D6F-5E81AA639728}"/>
              </a:ext>
            </a:extLst>
          </p:cNvPr>
          <p:cNvPicPr>
            <a:picLocks noChangeAspect="1"/>
          </p:cNvPicPr>
          <p:nvPr/>
        </p:nvPicPr>
        <p:blipFill rotWithShape="1">
          <a:blip r:embed="rId2"/>
          <a:srcRect r="23410"/>
          <a:stretch/>
        </p:blipFill>
        <p:spPr>
          <a:xfrm>
            <a:off x="5120640" y="1904281"/>
            <a:ext cx="6233160" cy="4272681"/>
          </a:xfrm>
          <a:prstGeom prst="rect">
            <a:avLst/>
          </a:prstGeom>
        </p:spPr>
      </p:pic>
    </p:spTree>
    <p:extLst>
      <p:ext uri="{BB962C8B-B14F-4D97-AF65-F5344CB8AC3E}">
        <p14:creationId xmlns:p14="http://schemas.microsoft.com/office/powerpoint/2010/main" val="194659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399BD-D00C-46BD-B65E-E81A9E3CDC35}"/>
              </a:ext>
            </a:extLst>
          </p:cNvPr>
          <p:cNvSpPr>
            <a:spLocks noGrp="1"/>
          </p:cNvSpPr>
          <p:nvPr>
            <p:ph type="title"/>
          </p:nvPr>
        </p:nvSpPr>
        <p:spPr/>
        <p:txBody>
          <a:bodyPr/>
          <a:lstStyle/>
          <a:p>
            <a:r>
              <a:rPr lang="en-GB" b="1" dirty="0"/>
              <a:t>Alliteration</a:t>
            </a:r>
          </a:p>
        </p:txBody>
      </p:sp>
      <p:sp>
        <p:nvSpPr>
          <p:cNvPr id="3" name="Content Placeholder 2">
            <a:extLst>
              <a:ext uri="{FF2B5EF4-FFF2-40B4-BE49-F238E27FC236}">
                <a16:creationId xmlns:a16="http://schemas.microsoft.com/office/drawing/2014/main" xmlns="" id="{3A9C2F92-49BC-49E1-84BA-A987119EE139}"/>
              </a:ext>
            </a:extLst>
          </p:cNvPr>
          <p:cNvSpPr>
            <a:spLocks noGrp="1"/>
          </p:cNvSpPr>
          <p:nvPr>
            <p:ph idx="1"/>
          </p:nvPr>
        </p:nvSpPr>
        <p:spPr/>
        <p:txBody>
          <a:bodyPr/>
          <a:lstStyle/>
          <a:p>
            <a:pPr marL="0" indent="0">
              <a:buNone/>
            </a:pPr>
            <a:endParaRPr lang="en-GB" dirty="0"/>
          </a:p>
          <a:p>
            <a:pPr marL="0" indent="0">
              <a:buNone/>
            </a:pPr>
            <a:r>
              <a:rPr lang="en-GB" dirty="0"/>
              <a:t>Alliteration is a technique where many of the words in a line all start with the same letter, creating a specific effect. For example: </a:t>
            </a:r>
          </a:p>
          <a:p>
            <a:pPr marL="0" indent="0"/>
            <a:r>
              <a:rPr lang="en-GB" i="1" dirty="0"/>
              <a:t>The snake slithered softly on the soil. </a:t>
            </a:r>
          </a:p>
          <a:p>
            <a:pPr marL="0" indent="0"/>
            <a:endParaRPr lang="en-GB" i="1" dirty="0"/>
          </a:p>
          <a:p>
            <a:pPr marL="0" indent="0">
              <a:buNone/>
            </a:pPr>
            <a:r>
              <a:rPr lang="en-GB" dirty="0"/>
              <a:t>This is usually used to draw attention to a specific phrase or sentence. What do you think the effect of the ‘s’ sound here is?</a:t>
            </a:r>
          </a:p>
          <a:p>
            <a:endParaRPr lang="en-GB" dirty="0"/>
          </a:p>
        </p:txBody>
      </p:sp>
      <p:pic>
        <p:nvPicPr>
          <p:cNvPr id="4" name="Picture 3">
            <a:extLst>
              <a:ext uri="{FF2B5EF4-FFF2-40B4-BE49-F238E27FC236}">
                <a16:creationId xmlns:a16="http://schemas.microsoft.com/office/drawing/2014/main" xmlns="" id="{7C992F07-5799-4430-9F55-F05EAFCCEA75}"/>
              </a:ext>
            </a:extLst>
          </p:cNvPr>
          <p:cNvPicPr>
            <a:picLocks noChangeAspect="1"/>
          </p:cNvPicPr>
          <p:nvPr/>
        </p:nvPicPr>
        <p:blipFill>
          <a:blip r:embed="rId2"/>
          <a:stretch>
            <a:fillRect/>
          </a:stretch>
        </p:blipFill>
        <p:spPr>
          <a:xfrm>
            <a:off x="8268579" y="365125"/>
            <a:ext cx="2857500" cy="1600200"/>
          </a:xfrm>
          <a:prstGeom prst="rect">
            <a:avLst/>
          </a:prstGeom>
        </p:spPr>
      </p:pic>
    </p:spTree>
    <p:extLst>
      <p:ext uri="{BB962C8B-B14F-4D97-AF65-F5344CB8AC3E}">
        <p14:creationId xmlns:p14="http://schemas.microsoft.com/office/powerpoint/2010/main" val="359629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A0E26-7EA2-4FDD-A093-1883311FD9F8}"/>
              </a:ext>
            </a:extLst>
          </p:cNvPr>
          <p:cNvSpPr>
            <a:spLocks noGrp="1"/>
          </p:cNvSpPr>
          <p:nvPr>
            <p:ph type="title"/>
          </p:nvPr>
        </p:nvSpPr>
        <p:spPr/>
        <p:txBody>
          <a:bodyPr/>
          <a:lstStyle/>
          <a:p>
            <a:r>
              <a:rPr lang="en-GB" b="1" dirty="0"/>
              <a:t>Repetition </a:t>
            </a:r>
          </a:p>
        </p:txBody>
      </p:sp>
      <p:sp>
        <p:nvSpPr>
          <p:cNvPr id="3" name="Content Placeholder 2">
            <a:extLst>
              <a:ext uri="{FF2B5EF4-FFF2-40B4-BE49-F238E27FC236}">
                <a16:creationId xmlns:a16="http://schemas.microsoft.com/office/drawing/2014/main" xmlns="" id="{8B90770A-279C-4602-B39A-5040FDE959F4}"/>
              </a:ext>
            </a:extLst>
          </p:cNvPr>
          <p:cNvSpPr>
            <a:spLocks noGrp="1"/>
          </p:cNvSpPr>
          <p:nvPr>
            <p:ph idx="1"/>
          </p:nvPr>
        </p:nvSpPr>
        <p:spPr>
          <a:xfrm>
            <a:off x="838200" y="2292130"/>
            <a:ext cx="10515600" cy="4351338"/>
          </a:xfrm>
        </p:spPr>
        <p:txBody>
          <a:bodyPr/>
          <a:lstStyle/>
          <a:p>
            <a:pPr>
              <a:buNone/>
            </a:pPr>
            <a:r>
              <a:rPr lang="en-GB" dirty="0"/>
              <a:t>Repetition is where words or phrases are repeated several times. For</a:t>
            </a:r>
          </a:p>
          <a:p>
            <a:pPr>
              <a:buNone/>
            </a:pPr>
            <a:r>
              <a:rPr lang="en-GB" dirty="0"/>
              <a:t>example:</a:t>
            </a:r>
          </a:p>
          <a:p>
            <a:pPr algn="ctr">
              <a:buNone/>
            </a:pPr>
            <a:r>
              <a:rPr lang="en-GB" i="1" dirty="0"/>
              <a:t>“In the swinging and the ringing</a:t>
            </a:r>
          </a:p>
          <a:p>
            <a:pPr algn="ctr">
              <a:buNone/>
            </a:pPr>
            <a:r>
              <a:rPr lang="en-GB" i="1" dirty="0"/>
              <a:t>Of the bells, bells, bells.”</a:t>
            </a:r>
          </a:p>
          <a:p>
            <a:pPr algn="ctr">
              <a:buNone/>
            </a:pPr>
            <a:endParaRPr lang="en-GB" i="1" dirty="0"/>
          </a:p>
          <a:p>
            <a:pPr>
              <a:buNone/>
            </a:pPr>
            <a:r>
              <a:rPr lang="en-GB" dirty="0"/>
              <a:t>What do you think the effect of the repetition is here?</a:t>
            </a:r>
          </a:p>
          <a:p>
            <a:endParaRPr lang="en-GB" dirty="0"/>
          </a:p>
        </p:txBody>
      </p:sp>
      <p:pic>
        <p:nvPicPr>
          <p:cNvPr id="4" name="Picture 3">
            <a:extLst>
              <a:ext uri="{FF2B5EF4-FFF2-40B4-BE49-F238E27FC236}">
                <a16:creationId xmlns:a16="http://schemas.microsoft.com/office/drawing/2014/main" xmlns="" id="{77624CC3-CCAB-406C-940E-FCC16637FD23}"/>
              </a:ext>
            </a:extLst>
          </p:cNvPr>
          <p:cNvPicPr>
            <a:picLocks noChangeAspect="1"/>
          </p:cNvPicPr>
          <p:nvPr/>
        </p:nvPicPr>
        <p:blipFill>
          <a:blip r:embed="rId2"/>
          <a:stretch>
            <a:fillRect/>
          </a:stretch>
        </p:blipFill>
        <p:spPr>
          <a:xfrm>
            <a:off x="8934523" y="365125"/>
            <a:ext cx="2847975" cy="1600200"/>
          </a:xfrm>
          <a:prstGeom prst="rect">
            <a:avLst/>
          </a:prstGeom>
        </p:spPr>
      </p:pic>
    </p:spTree>
    <p:extLst>
      <p:ext uri="{BB962C8B-B14F-4D97-AF65-F5344CB8AC3E}">
        <p14:creationId xmlns:p14="http://schemas.microsoft.com/office/powerpoint/2010/main" val="973018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FF508-0D76-4581-B011-149B2ABD4CF6}"/>
              </a:ext>
            </a:extLst>
          </p:cNvPr>
          <p:cNvSpPr>
            <a:spLocks noGrp="1"/>
          </p:cNvSpPr>
          <p:nvPr>
            <p:ph type="title"/>
          </p:nvPr>
        </p:nvSpPr>
        <p:spPr/>
        <p:txBody>
          <a:bodyPr/>
          <a:lstStyle/>
          <a:p>
            <a:r>
              <a:rPr lang="en-GB" b="1" dirty="0"/>
              <a:t>Enjambment </a:t>
            </a:r>
          </a:p>
        </p:txBody>
      </p:sp>
      <p:sp>
        <p:nvSpPr>
          <p:cNvPr id="3" name="Content Placeholder 2">
            <a:extLst>
              <a:ext uri="{FF2B5EF4-FFF2-40B4-BE49-F238E27FC236}">
                <a16:creationId xmlns:a16="http://schemas.microsoft.com/office/drawing/2014/main" xmlns="" id="{872E67C7-7268-4DC3-AF87-152861D3861E}"/>
              </a:ext>
            </a:extLst>
          </p:cNvPr>
          <p:cNvSpPr>
            <a:spLocks noGrp="1"/>
          </p:cNvSpPr>
          <p:nvPr>
            <p:ph idx="1"/>
          </p:nvPr>
        </p:nvSpPr>
        <p:spPr/>
        <p:txBody>
          <a:bodyPr/>
          <a:lstStyle/>
          <a:p>
            <a:r>
              <a:rPr lang="en-GB" dirty="0"/>
              <a:t>Enjambment is a technique where a sentence runs over from one line to the next, without punctuation. For example:</a:t>
            </a:r>
          </a:p>
          <a:p>
            <a:pPr algn="ctr">
              <a:buNone/>
            </a:pPr>
            <a:endParaRPr lang="en-GB" i="1" dirty="0"/>
          </a:p>
          <a:p>
            <a:pPr algn="ctr">
              <a:buNone/>
            </a:pPr>
            <a:r>
              <a:rPr lang="en-GB" i="1" dirty="0"/>
              <a:t>The flower unveils its colours, slowly</a:t>
            </a:r>
            <a:br>
              <a:rPr lang="en-GB" i="1" dirty="0"/>
            </a:br>
            <a:r>
              <a:rPr lang="en-GB" i="1" dirty="0"/>
              <a:t>Letting the shades reveal themselves to us.</a:t>
            </a:r>
          </a:p>
          <a:p>
            <a:pPr>
              <a:buNone/>
            </a:pPr>
            <a:endParaRPr lang="en-GB" i="1" dirty="0"/>
          </a:p>
          <a:p>
            <a:pPr>
              <a:buNone/>
            </a:pPr>
            <a:r>
              <a:rPr lang="en-GB" dirty="0"/>
              <a:t>Enjambment is used to draw attention to what is at the end of the line. What do you think the effect of the enjambment is here?</a:t>
            </a:r>
          </a:p>
          <a:p>
            <a:endParaRPr lang="en-GB" dirty="0"/>
          </a:p>
        </p:txBody>
      </p:sp>
    </p:spTree>
    <p:extLst>
      <p:ext uri="{BB962C8B-B14F-4D97-AF65-F5344CB8AC3E}">
        <p14:creationId xmlns:p14="http://schemas.microsoft.com/office/powerpoint/2010/main" val="258318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387B7-FA4F-4C87-A103-AAEEC9DA8298}"/>
              </a:ext>
            </a:extLst>
          </p:cNvPr>
          <p:cNvSpPr>
            <a:spLocks noGrp="1"/>
          </p:cNvSpPr>
          <p:nvPr>
            <p:ph type="title"/>
          </p:nvPr>
        </p:nvSpPr>
        <p:spPr/>
        <p:txBody>
          <a:bodyPr/>
          <a:lstStyle/>
          <a:p>
            <a:r>
              <a:rPr lang="en-GB" b="1" dirty="0"/>
              <a:t>Task: </a:t>
            </a:r>
          </a:p>
        </p:txBody>
      </p:sp>
      <p:sp>
        <p:nvSpPr>
          <p:cNvPr id="3" name="Content Placeholder 2">
            <a:extLst>
              <a:ext uri="{FF2B5EF4-FFF2-40B4-BE49-F238E27FC236}">
                <a16:creationId xmlns:a16="http://schemas.microsoft.com/office/drawing/2014/main" xmlns="" id="{0BC688F6-2B49-45E2-8C78-163FC9C0A382}"/>
              </a:ext>
            </a:extLst>
          </p:cNvPr>
          <p:cNvSpPr>
            <a:spLocks noGrp="1"/>
          </p:cNvSpPr>
          <p:nvPr>
            <p:ph idx="1"/>
          </p:nvPr>
        </p:nvSpPr>
        <p:spPr/>
        <p:txBody>
          <a:bodyPr>
            <a:normAutofit fontScale="92500" lnSpcReduction="20000"/>
          </a:bodyPr>
          <a:lstStyle/>
          <a:p>
            <a:pPr algn="ctr">
              <a:buNone/>
            </a:pPr>
            <a:r>
              <a:rPr lang="en-GB" dirty="0"/>
              <a:t>Write down the following sentences and identify the poetic techniques being used.</a:t>
            </a:r>
          </a:p>
          <a:p>
            <a:pPr algn="ctr">
              <a:buNone/>
            </a:pPr>
            <a:endParaRPr lang="en-GB" dirty="0"/>
          </a:p>
          <a:p>
            <a:pPr algn="ctr">
              <a:buNone/>
            </a:pPr>
            <a:r>
              <a:rPr lang="en-GB" dirty="0"/>
              <a:t>1. My living, laughing love.</a:t>
            </a:r>
          </a:p>
          <a:p>
            <a:pPr algn="ctr">
              <a:buNone/>
            </a:pPr>
            <a:r>
              <a:rPr lang="en-GB" dirty="0"/>
              <a:t>2. The chair was a spinning world. </a:t>
            </a:r>
          </a:p>
          <a:p>
            <a:pPr algn="ctr">
              <a:buNone/>
            </a:pPr>
            <a:r>
              <a:rPr lang="en-GB" dirty="0"/>
              <a:t>3.  The stars twinkle like diamonds in the sky.</a:t>
            </a:r>
          </a:p>
          <a:p>
            <a:pPr algn="ctr">
              <a:buNone/>
            </a:pPr>
            <a:r>
              <a:rPr lang="en-GB" dirty="0"/>
              <a:t>4.  Let it snow, let it snow, let it snow. </a:t>
            </a:r>
          </a:p>
          <a:p>
            <a:pPr algn="ctr">
              <a:buNone/>
            </a:pPr>
            <a:r>
              <a:rPr lang="en-GB" dirty="0"/>
              <a:t>5. We shouted shrilly in silhouette. </a:t>
            </a:r>
          </a:p>
          <a:p>
            <a:pPr algn="ctr">
              <a:buNone/>
            </a:pPr>
            <a:r>
              <a:rPr lang="en-GB" dirty="0"/>
              <a:t>6. The hospital smell combs my nostrils. </a:t>
            </a:r>
          </a:p>
          <a:p>
            <a:pPr algn="ctr">
              <a:buNone/>
            </a:pPr>
            <a:endParaRPr lang="en-GB" dirty="0"/>
          </a:p>
          <a:p>
            <a:pPr>
              <a:buNone/>
            </a:pPr>
            <a:r>
              <a:rPr lang="en-GB" b="1" dirty="0"/>
              <a:t>We are now going to read the poem.</a:t>
            </a:r>
          </a:p>
          <a:p>
            <a:pPr>
              <a:buNone/>
            </a:pPr>
            <a:endParaRPr lang="en-GB" b="1" dirty="0"/>
          </a:p>
          <a:p>
            <a:endParaRPr lang="en-GB" dirty="0"/>
          </a:p>
        </p:txBody>
      </p:sp>
    </p:spTree>
    <p:extLst>
      <p:ext uri="{BB962C8B-B14F-4D97-AF65-F5344CB8AC3E}">
        <p14:creationId xmlns:p14="http://schemas.microsoft.com/office/powerpoint/2010/main" val="343269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FB4D76-6A2B-4C65-A183-0A5E6F8D0063}"/>
              </a:ext>
            </a:extLst>
          </p:cNvPr>
          <p:cNvSpPr>
            <a:spLocks noGrp="1"/>
          </p:cNvSpPr>
          <p:nvPr>
            <p:ph idx="4294967295"/>
          </p:nvPr>
        </p:nvSpPr>
        <p:spPr>
          <a:xfrm>
            <a:off x="520505" y="531397"/>
            <a:ext cx="10515600" cy="6094486"/>
          </a:xfrm>
        </p:spPr>
        <p:txBody>
          <a:bodyPr>
            <a:noAutofit/>
          </a:bodyPr>
          <a:lstStyle/>
          <a:p>
            <a:pPr marL="0" indent="0">
              <a:buNone/>
            </a:pPr>
            <a:r>
              <a:rPr lang="en-GB" sz="2000" b="1" dirty="0"/>
              <a:t>The Boxer</a:t>
            </a:r>
            <a:endParaRPr lang="en-GB" sz="2000" dirty="0"/>
          </a:p>
          <a:p>
            <a:pPr marL="0" indent="0">
              <a:buNone/>
            </a:pPr>
            <a:r>
              <a:rPr lang="en-GB" sz="2000" dirty="0"/>
              <a:t>The </a:t>
            </a:r>
            <a:r>
              <a:rPr lang="en-GB" sz="2000" dirty="0" smtClean="0"/>
              <a:t>great </a:t>
            </a:r>
            <a:r>
              <a:rPr lang="en-GB" sz="2000" dirty="0"/>
              <a:t>iron figure crouches,</a:t>
            </a:r>
            <a:br>
              <a:rPr lang="en-GB" sz="2000" dirty="0"/>
            </a:br>
            <a:r>
              <a:rPr lang="en-GB" sz="2000" dirty="0"/>
              <a:t>Scabs like flowers on his knees,</a:t>
            </a:r>
            <a:br>
              <a:rPr lang="en-GB" sz="2000" dirty="0"/>
            </a:br>
            <a:r>
              <a:rPr lang="en-GB" sz="2000" dirty="0"/>
              <a:t>And his chest is like a mountain</a:t>
            </a:r>
            <a:br>
              <a:rPr lang="en-GB" sz="2000" dirty="0"/>
            </a:br>
            <a:r>
              <a:rPr lang="en-GB" sz="2000" dirty="0"/>
              <a:t>And his legs are thick as a tree.</a:t>
            </a:r>
            <a:br>
              <a:rPr lang="en-GB" sz="2000" dirty="0"/>
            </a:br>
            <a:r>
              <a:rPr lang="en-GB" sz="2000" dirty="0"/>
              <a:t/>
            </a:r>
            <a:br>
              <a:rPr lang="en-GB" sz="2000" dirty="0"/>
            </a:br>
            <a:r>
              <a:rPr lang="en-GB" sz="2000" dirty="0"/>
              <a:t>He spits blood like a cherub</a:t>
            </a:r>
            <a:br>
              <a:rPr lang="en-GB" sz="2000" dirty="0"/>
            </a:br>
            <a:r>
              <a:rPr lang="en-GB" sz="2000" dirty="0"/>
              <a:t>In a fountain spouting foam,</a:t>
            </a:r>
            <a:br>
              <a:rPr lang="en-GB" sz="2000" dirty="0"/>
            </a:br>
            <a:r>
              <a:rPr lang="en-GB" sz="2000" dirty="0"/>
              <a:t>Ringed around by swing ropes</a:t>
            </a:r>
            <a:br>
              <a:rPr lang="en-GB" sz="2000" dirty="0"/>
            </a:br>
            <a:r>
              <a:rPr lang="en-GB" sz="2000" dirty="0"/>
              <a:t>And punters going home.</a:t>
            </a:r>
            <a:br>
              <a:rPr lang="en-GB" sz="2000" dirty="0"/>
            </a:br>
            <a:r>
              <a:rPr lang="en-GB" sz="2000" dirty="0"/>
              <a:t/>
            </a:r>
            <a:br>
              <a:rPr lang="en-GB" sz="2000" dirty="0"/>
            </a:br>
            <a:r>
              <a:rPr lang="en-GB" sz="2000" dirty="0"/>
              <a:t>Broken- knuckled, skinny eyed,</a:t>
            </a:r>
            <a:br>
              <a:rPr lang="en-GB" sz="2000" dirty="0"/>
            </a:br>
            <a:r>
              <a:rPr lang="en-GB" sz="2000" dirty="0"/>
              <a:t>Battered, bruised, and wet</a:t>
            </a:r>
            <a:br>
              <a:rPr lang="en-GB" sz="2000" dirty="0"/>
            </a:br>
            <a:r>
              <a:rPr lang="en-GB" sz="2000" dirty="0"/>
              <a:t>With droplets like cold rubies,</a:t>
            </a:r>
            <a:br>
              <a:rPr lang="en-GB" sz="2000" dirty="0"/>
            </a:br>
            <a:r>
              <a:rPr lang="en-GB" sz="2000" dirty="0"/>
              <a:t>And laced with bitter sweat.</a:t>
            </a:r>
            <a:br>
              <a:rPr lang="en-GB" sz="2000" dirty="0"/>
            </a:br>
            <a:r>
              <a:rPr lang="en-GB" sz="2000" dirty="0"/>
              <a:t/>
            </a:r>
            <a:br>
              <a:rPr lang="en-GB" sz="2000" dirty="0"/>
            </a:br>
            <a:r>
              <a:rPr lang="en-GB" sz="2000" dirty="0"/>
              <a:t>He crouches in a corner</a:t>
            </a:r>
            <a:br>
              <a:rPr lang="en-GB" sz="2000" dirty="0"/>
            </a:br>
            <a:r>
              <a:rPr lang="en-GB" sz="2000" dirty="0"/>
              <a:t>In his pool of sparkling red</a:t>
            </a:r>
            <a:br>
              <a:rPr lang="en-GB" sz="2000" dirty="0"/>
            </a:br>
            <a:r>
              <a:rPr lang="en-GB" sz="2000" dirty="0"/>
              <a:t>And dreads the jeers which soon fall</a:t>
            </a:r>
            <a:br>
              <a:rPr lang="en-GB" sz="2000" dirty="0"/>
            </a:br>
            <a:r>
              <a:rPr lang="en-GB" sz="2000" dirty="0"/>
              <a:t>Like blows upon his head.</a:t>
            </a:r>
          </a:p>
        </p:txBody>
      </p:sp>
      <p:pic>
        <p:nvPicPr>
          <p:cNvPr id="4" name="Picture 3">
            <a:extLst>
              <a:ext uri="{FF2B5EF4-FFF2-40B4-BE49-F238E27FC236}">
                <a16:creationId xmlns:a16="http://schemas.microsoft.com/office/drawing/2014/main" xmlns="" id="{066B051C-42E0-4CE2-A800-A53BE3F2EA7E}"/>
              </a:ext>
            </a:extLst>
          </p:cNvPr>
          <p:cNvPicPr>
            <a:picLocks noChangeAspect="1"/>
          </p:cNvPicPr>
          <p:nvPr/>
        </p:nvPicPr>
        <p:blipFill>
          <a:blip r:embed="rId2"/>
          <a:stretch>
            <a:fillRect/>
          </a:stretch>
        </p:blipFill>
        <p:spPr>
          <a:xfrm>
            <a:off x="4858043" y="1042474"/>
            <a:ext cx="6014095" cy="4218843"/>
          </a:xfrm>
          <a:prstGeom prst="rect">
            <a:avLst/>
          </a:prstGeom>
        </p:spPr>
      </p:pic>
    </p:spTree>
    <p:extLst>
      <p:ext uri="{BB962C8B-B14F-4D97-AF65-F5344CB8AC3E}">
        <p14:creationId xmlns:p14="http://schemas.microsoft.com/office/powerpoint/2010/main" val="2031248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D24CD-3AF4-4A63-B612-F9FE1AEF9D73}"/>
              </a:ext>
            </a:extLst>
          </p:cNvPr>
          <p:cNvSpPr>
            <a:spLocks noGrp="1"/>
          </p:cNvSpPr>
          <p:nvPr>
            <p:ph type="title"/>
          </p:nvPr>
        </p:nvSpPr>
        <p:spPr/>
        <p:txBody>
          <a:bodyPr/>
          <a:lstStyle/>
          <a:p>
            <a:r>
              <a:rPr lang="en-GB" b="1" dirty="0"/>
              <a:t>Answer the following questions in your jotters. </a:t>
            </a:r>
          </a:p>
        </p:txBody>
      </p:sp>
      <p:sp>
        <p:nvSpPr>
          <p:cNvPr id="3" name="Content Placeholder 2">
            <a:extLst>
              <a:ext uri="{FF2B5EF4-FFF2-40B4-BE49-F238E27FC236}">
                <a16:creationId xmlns:a16="http://schemas.microsoft.com/office/drawing/2014/main" xmlns="" id="{61A53F0B-12B5-4AF9-BE02-C88206C942AA}"/>
              </a:ext>
            </a:extLst>
          </p:cNvPr>
          <p:cNvSpPr>
            <a:spLocks noGrp="1"/>
          </p:cNvSpPr>
          <p:nvPr>
            <p:ph idx="1"/>
          </p:nvPr>
        </p:nvSpPr>
        <p:spPr/>
        <p:txBody>
          <a:bodyPr/>
          <a:lstStyle/>
          <a:p>
            <a:pPr marL="342900" indent="-342900">
              <a:buAutoNum type="arabicPeriod"/>
            </a:pPr>
            <a:endParaRPr lang="en-GB" dirty="0"/>
          </a:p>
          <a:p>
            <a:pPr marL="342900" indent="-342900">
              <a:buAutoNum type="arabicPeriod"/>
            </a:pPr>
            <a:r>
              <a:rPr lang="en-GB" dirty="0"/>
              <a:t>What do you think this poem is about?</a:t>
            </a:r>
          </a:p>
          <a:p>
            <a:pPr marL="342900" indent="-342900">
              <a:buAutoNum type="arabicPeriod"/>
            </a:pPr>
            <a:r>
              <a:rPr lang="en-GB" dirty="0"/>
              <a:t>How do you know this?</a:t>
            </a:r>
          </a:p>
          <a:p>
            <a:pPr marL="342900" indent="-342900">
              <a:buAutoNum type="arabicPeriod"/>
            </a:pPr>
            <a:r>
              <a:rPr lang="en-GB" dirty="0"/>
              <a:t>What is the poem describing?</a:t>
            </a:r>
          </a:p>
          <a:p>
            <a:pPr marL="342900" indent="-342900">
              <a:buAutoNum type="arabicPeriod"/>
            </a:pPr>
            <a:r>
              <a:rPr lang="en-GB" dirty="0"/>
              <a:t>Choose three words from the poem which are interesting to you and explain why you find them interesting.</a:t>
            </a:r>
          </a:p>
          <a:p>
            <a:pPr marL="342900" indent="-342900">
              <a:buAutoNum type="arabicPeriod"/>
            </a:pPr>
            <a:r>
              <a:rPr lang="en-GB" dirty="0"/>
              <a:t>Choose three phrases which are memorable images and explain why you think they are memorable. </a:t>
            </a:r>
          </a:p>
          <a:p>
            <a:endParaRPr lang="en-GB" dirty="0"/>
          </a:p>
        </p:txBody>
      </p:sp>
    </p:spTree>
    <p:extLst>
      <p:ext uri="{BB962C8B-B14F-4D97-AF65-F5344CB8AC3E}">
        <p14:creationId xmlns:p14="http://schemas.microsoft.com/office/powerpoint/2010/main" val="736193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F8446F7-0B8F-4E81-A9F9-99BE9C8209D2}"/>
              </a:ext>
            </a:extLst>
          </p:cNvPr>
          <p:cNvSpPr>
            <a:spLocks noGrp="1"/>
          </p:cNvSpPr>
          <p:nvPr>
            <p:ph type="title"/>
          </p:nvPr>
        </p:nvSpPr>
        <p:spPr>
          <a:xfrm>
            <a:off x="6094105" y="802955"/>
            <a:ext cx="4977976" cy="1454051"/>
          </a:xfrm>
        </p:spPr>
        <p:txBody>
          <a:bodyPr>
            <a:normAutofit/>
          </a:bodyPr>
          <a:lstStyle/>
          <a:p>
            <a:r>
              <a:rPr lang="en-GB">
                <a:solidFill>
                  <a:srgbClr val="000000"/>
                </a:solidFill>
              </a:rPr>
              <a:t>We are now going to </a:t>
            </a:r>
            <a:r>
              <a:rPr lang="en-GB" b="1">
                <a:solidFill>
                  <a:srgbClr val="000000"/>
                </a:solidFill>
              </a:rPr>
              <a:t>annotate</a:t>
            </a:r>
            <a:r>
              <a:rPr lang="en-GB">
                <a:solidFill>
                  <a:srgbClr val="000000"/>
                </a:solidFill>
              </a:rPr>
              <a:t> the poem.</a:t>
            </a:r>
          </a:p>
        </p:txBody>
      </p:sp>
      <p:sp>
        <p:nvSpPr>
          <p:cNvPr id="13"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DCEC3F33-6BD7-4C62-A711-CD047DC0643A}"/>
              </a:ext>
            </a:extLst>
          </p:cNvPr>
          <p:cNvPicPr>
            <a:picLocks noChangeAspect="1"/>
          </p:cNvPicPr>
          <p:nvPr/>
        </p:nvPicPr>
        <p:blipFill>
          <a:blip r:embed="rId3"/>
          <a:stretch>
            <a:fillRect/>
          </a:stretch>
        </p:blipFill>
        <p:spPr>
          <a:xfrm>
            <a:off x="429349" y="1726562"/>
            <a:ext cx="3661831" cy="3425074"/>
          </a:xfrm>
          <a:prstGeom prst="rect">
            <a:avLst/>
          </a:prstGeom>
        </p:spPr>
      </p:pic>
      <p:sp>
        <p:nvSpPr>
          <p:cNvPr id="3" name="Content Placeholder 2">
            <a:extLst>
              <a:ext uri="{FF2B5EF4-FFF2-40B4-BE49-F238E27FC236}">
                <a16:creationId xmlns:a16="http://schemas.microsoft.com/office/drawing/2014/main" xmlns="" id="{D887483E-2358-4DFB-AA84-CC1419E5CB4E}"/>
              </a:ext>
            </a:extLst>
          </p:cNvPr>
          <p:cNvSpPr>
            <a:spLocks noGrp="1"/>
          </p:cNvSpPr>
          <p:nvPr>
            <p:ph idx="1"/>
          </p:nvPr>
        </p:nvSpPr>
        <p:spPr>
          <a:xfrm>
            <a:off x="6090574" y="2421682"/>
            <a:ext cx="4977578" cy="3639289"/>
          </a:xfrm>
        </p:spPr>
        <p:txBody>
          <a:bodyPr anchor="ctr">
            <a:normAutofit/>
          </a:bodyPr>
          <a:lstStyle/>
          <a:p>
            <a:endParaRPr lang="en-GB" sz="3200" b="1" dirty="0">
              <a:solidFill>
                <a:srgbClr val="000000"/>
              </a:solidFill>
            </a:endParaRPr>
          </a:p>
          <a:p>
            <a:r>
              <a:rPr lang="en-GB" sz="3200" b="1" dirty="0">
                <a:solidFill>
                  <a:srgbClr val="000000"/>
                </a:solidFill>
              </a:rPr>
              <a:t>Annotation </a:t>
            </a:r>
            <a:r>
              <a:rPr lang="en-GB" sz="3200" dirty="0">
                <a:solidFill>
                  <a:srgbClr val="000000"/>
                </a:solidFill>
              </a:rPr>
              <a:t>is when we write comments, explanations and analysis on a poem to help us understand it.</a:t>
            </a:r>
            <a:endParaRPr lang="en-GB" sz="3200" b="1" dirty="0">
              <a:solidFill>
                <a:srgbClr val="000000"/>
              </a:solidFill>
            </a:endParaRPr>
          </a:p>
          <a:p>
            <a:endParaRPr lang="en-GB" sz="2000" dirty="0">
              <a:solidFill>
                <a:srgbClr val="000000"/>
              </a:solidFill>
            </a:endParaRPr>
          </a:p>
        </p:txBody>
      </p:sp>
    </p:spTree>
    <p:extLst>
      <p:ext uri="{BB962C8B-B14F-4D97-AF65-F5344CB8AC3E}">
        <p14:creationId xmlns:p14="http://schemas.microsoft.com/office/powerpoint/2010/main" val="4149365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D3767-2EF3-4642-A9DF-2D792334625F}"/>
              </a:ext>
            </a:extLst>
          </p:cNvPr>
          <p:cNvSpPr>
            <a:spLocks noGrp="1"/>
          </p:cNvSpPr>
          <p:nvPr>
            <p:ph type="title"/>
          </p:nvPr>
        </p:nvSpPr>
        <p:spPr/>
        <p:txBody>
          <a:bodyPr/>
          <a:lstStyle/>
          <a:p>
            <a:r>
              <a:rPr lang="en-GB" b="1" dirty="0"/>
              <a:t>Stanza 1</a:t>
            </a:r>
            <a:endParaRPr lang="en-GB" dirty="0"/>
          </a:p>
        </p:txBody>
      </p:sp>
      <p:sp>
        <p:nvSpPr>
          <p:cNvPr id="3" name="Content Placeholder 2">
            <a:extLst>
              <a:ext uri="{FF2B5EF4-FFF2-40B4-BE49-F238E27FC236}">
                <a16:creationId xmlns:a16="http://schemas.microsoft.com/office/drawing/2014/main" xmlns="" id="{AA63DA2B-9BE6-4391-A994-18B7654546A6}"/>
              </a:ext>
            </a:extLst>
          </p:cNvPr>
          <p:cNvSpPr>
            <a:spLocks noGrp="1"/>
          </p:cNvSpPr>
          <p:nvPr>
            <p:ph idx="1"/>
          </p:nvPr>
        </p:nvSpPr>
        <p:spPr>
          <a:xfrm>
            <a:off x="838200" y="1878634"/>
            <a:ext cx="10515600" cy="4351338"/>
          </a:xfrm>
        </p:spPr>
        <p:txBody>
          <a:bodyPr>
            <a:normAutofit/>
          </a:bodyPr>
          <a:lstStyle/>
          <a:p>
            <a:r>
              <a:rPr lang="en-GB" dirty="0"/>
              <a:t>The first stanza gives the physical description of the Boxer, using a lot of </a:t>
            </a:r>
            <a:r>
              <a:rPr lang="en-GB" b="1" dirty="0"/>
              <a:t>imagery. </a:t>
            </a:r>
          </a:p>
          <a:p>
            <a:endParaRPr lang="en-GB" dirty="0"/>
          </a:p>
          <a:p>
            <a:r>
              <a:rPr lang="en-GB" dirty="0"/>
              <a:t>The man, who is very </a:t>
            </a:r>
            <a:r>
              <a:rPr lang="en-GB" b="1" dirty="0"/>
              <a:t>strong</a:t>
            </a:r>
            <a:r>
              <a:rPr lang="en-GB" dirty="0"/>
              <a:t> and has a </a:t>
            </a:r>
            <a:r>
              <a:rPr lang="en-GB" b="1" dirty="0"/>
              <a:t>good build</a:t>
            </a:r>
            <a:r>
              <a:rPr lang="en-GB" dirty="0"/>
              <a:t>, is described through </a:t>
            </a:r>
            <a:r>
              <a:rPr lang="en-GB" b="1" dirty="0"/>
              <a:t>images from nature </a:t>
            </a:r>
            <a:r>
              <a:rPr lang="en-GB" dirty="0"/>
              <a:t>to show that he is like a natural force , very </a:t>
            </a:r>
            <a:r>
              <a:rPr lang="en-GB" b="1" dirty="0"/>
              <a:t>tough</a:t>
            </a:r>
            <a:r>
              <a:rPr lang="en-GB" dirty="0"/>
              <a:t> and </a:t>
            </a:r>
            <a:r>
              <a:rPr lang="en-GB" b="1" dirty="0"/>
              <a:t>immovable</a:t>
            </a:r>
            <a:r>
              <a:rPr lang="en-GB" dirty="0"/>
              <a:t> (mountain simile, which also suggests that his chest is broad and muscular ). </a:t>
            </a:r>
          </a:p>
          <a:p>
            <a:endParaRPr lang="en-GB" dirty="0"/>
          </a:p>
        </p:txBody>
      </p:sp>
    </p:spTree>
    <p:extLst>
      <p:ext uri="{BB962C8B-B14F-4D97-AF65-F5344CB8AC3E}">
        <p14:creationId xmlns:p14="http://schemas.microsoft.com/office/powerpoint/2010/main" val="242553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8A94A-A7A8-4007-B38F-A538A300B54A}"/>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xmlns="" id="{389961A8-360A-452D-9B59-781B38E746BC}"/>
              </a:ext>
            </a:extLst>
          </p:cNvPr>
          <p:cNvPicPr>
            <a:picLocks noGrp="1" noChangeAspect="1"/>
          </p:cNvPicPr>
          <p:nvPr>
            <p:ph idx="1"/>
          </p:nvPr>
        </p:nvPicPr>
        <p:blipFill>
          <a:blip r:embed="rId2"/>
          <a:stretch>
            <a:fillRect/>
          </a:stretch>
        </p:blipFill>
        <p:spPr>
          <a:xfrm>
            <a:off x="3760764" y="111017"/>
            <a:ext cx="4670472" cy="6635965"/>
          </a:xfrm>
          <a:prstGeom prst="rect">
            <a:avLst/>
          </a:prstGeom>
        </p:spPr>
      </p:pic>
    </p:spTree>
    <p:extLst>
      <p:ext uri="{BB962C8B-B14F-4D97-AF65-F5344CB8AC3E}">
        <p14:creationId xmlns:p14="http://schemas.microsoft.com/office/powerpoint/2010/main" val="2247955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9B95A-4E19-4D92-87F0-C56DD17D757A}"/>
              </a:ext>
            </a:extLst>
          </p:cNvPr>
          <p:cNvSpPr>
            <a:spLocks noGrp="1"/>
          </p:cNvSpPr>
          <p:nvPr>
            <p:ph type="title"/>
          </p:nvPr>
        </p:nvSpPr>
        <p:spPr/>
        <p:txBody>
          <a:bodyPr/>
          <a:lstStyle/>
          <a:p>
            <a:r>
              <a:rPr lang="en-GB" b="1" dirty="0"/>
              <a:t>Stanza 1 </a:t>
            </a:r>
          </a:p>
        </p:txBody>
      </p:sp>
      <p:sp>
        <p:nvSpPr>
          <p:cNvPr id="3" name="Content Placeholder 2">
            <a:extLst>
              <a:ext uri="{FF2B5EF4-FFF2-40B4-BE49-F238E27FC236}">
                <a16:creationId xmlns:a16="http://schemas.microsoft.com/office/drawing/2014/main" xmlns="" id="{4454627A-D81D-403B-8298-9B51C42428F3}"/>
              </a:ext>
            </a:extLst>
          </p:cNvPr>
          <p:cNvSpPr>
            <a:spLocks noGrp="1"/>
          </p:cNvSpPr>
          <p:nvPr>
            <p:ph idx="1"/>
          </p:nvPr>
        </p:nvSpPr>
        <p:spPr/>
        <p:txBody>
          <a:bodyPr/>
          <a:lstStyle/>
          <a:p>
            <a:endParaRPr lang="en-GB" dirty="0"/>
          </a:p>
          <a:p>
            <a:r>
              <a:rPr lang="en-GB" dirty="0"/>
              <a:t>His legs are thick with muscle. His strength is displayed in his “great iron figure” (he is very </a:t>
            </a:r>
            <a:r>
              <a:rPr lang="en-GB" b="1" dirty="0"/>
              <a:t>hard to beat</a:t>
            </a:r>
            <a:r>
              <a:rPr lang="en-GB" dirty="0"/>
              <a:t>). </a:t>
            </a:r>
            <a:r>
              <a:rPr lang="en-GB" b="1" dirty="0"/>
              <a:t>But he is also hurt </a:t>
            </a:r>
            <a:r>
              <a:rPr lang="en-GB" dirty="0"/>
              <a:t>: he has </a:t>
            </a:r>
            <a:r>
              <a:rPr lang="en-GB" b="1" dirty="0"/>
              <a:t>“scabs like flowers”</a:t>
            </a:r>
            <a:r>
              <a:rPr lang="en-GB" dirty="0"/>
              <a:t> because they are bright red. This simile, which is creative and surprising, is the first hint of injury: the comparison between ugly, painful scabs and lovely soft flowers makes us think of the red symbols of his courage and perseverance)</a:t>
            </a:r>
          </a:p>
          <a:p>
            <a:endParaRPr lang="en-GB" dirty="0"/>
          </a:p>
        </p:txBody>
      </p:sp>
    </p:spTree>
    <p:extLst>
      <p:ext uri="{BB962C8B-B14F-4D97-AF65-F5344CB8AC3E}">
        <p14:creationId xmlns:p14="http://schemas.microsoft.com/office/powerpoint/2010/main" val="2597581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5EFB4-44F5-455B-BE74-788CCCED7595}"/>
              </a:ext>
            </a:extLst>
          </p:cNvPr>
          <p:cNvSpPr>
            <a:spLocks noGrp="1"/>
          </p:cNvSpPr>
          <p:nvPr>
            <p:ph type="title"/>
          </p:nvPr>
        </p:nvSpPr>
        <p:spPr/>
        <p:txBody>
          <a:bodyPr/>
          <a:lstStyle/>
          <a:p>
            <a:r>
              <a:rPr lang="en-GB" b="1" dirty="0"/>
              <a:t>Stanza 2</a:t>
            </a:r>
          </a:p>
        </p:txBody>
      </p:sp>
      <p:sp>
        <p:nvSpPr>
          <p:cNvPr id="3" name="Content Placeholder 2">
            <a:extLst>
              <a:ext uri="{FF2B5EF4-FFF2-40B4-BE49-F238E27FC236}">
                <a16:creationId xmlns:a16="http://schemas.microsoft.com/office/drawing/2014/main" xmlns="" id="{75C8EFC7-F4C4-42B2-B8A6-52232A0F4DA4}"/>
              </a:ext>
            </a:extLst>
          </p:cNvPr>
          <p:cNvSpPr>
            <a:spLocks noGrp="1"/>
          </p:cNvSpPr>
          <p:nvPr>
            <p:ph idx="1"/>
          </p:nvPr>
        </p:nvSpPr>
        <p:spPr/>
        <p:txBody>
          <a:bodyPr/>
          <a:lstStyle/>
          <a:p>
            <a:r>
              <a:rPr lang="en-GB" dirty="0"/>
              <a:t>Here we learn that he is </a:t>
            </a:r>
            <a:r>
              <a:rPr lang="en-GB" b="1" dirty="0"/>
              <a:t>struggling</a:t>
            </a:r>
            <a:r>
              <a:rPr lang="en-GB" dirty="0"/>
              <a:t>, through the </a:t>
            </a:r>
            <a:r>
              <a:rPr lang="en-GB" b="1" dirty="0"/>
              <a:t>juxtaposition</a:t>
            </a:r>
            <a:r>
              <a:rPr lang="en-GB" dirty="0"/>
              <a:t> between the calm and gentle action of “a cherub” spouting water in a fountain and the vulgar, violent action of spitting blood. This emphasizes that the boxer is </a:t>
            </a:r>
            <a:r>
              <a:rPr lang="en-GB" b="1" dirty="0"/>
              <a:t>very badly injured </a:t>
            </a:r>
            <a:r>
              <a:rPr lang="en-GB" dirty="0"/>
              <a:t>and is </a:t>
            </a:r>
            <a:r>
              <a:rPr lang="en-GB" b="1" dirty="0"/>
              <a:t>losing a lot of blood,</a:t>
            </a:r>
            <a:r>
              <a:rPr lang="en-GB" dirty="0"/>
              <a:t> however, he is really </a:t>
            </a:r>
            <a:r>
              <a:rPr lang="en-GB" b="1" dirty="0"/>
              <a:t>determined</a:t>
            </a:r>
            <a:r>
              <a:rPr lang="en-GB" dirty="0"/>
              <a:t> because he carries on with his fight and is determined to finish it off.</a:t>
            </a:r>
            <a:br>
              <a:rPr lang="en-GB" dirty="0"/>
            </a:br>
            <a:endParaRPr lang="en-GB" dirty="0"/>
          </a:p>
          <a:p>
            <a:r>
              <a:rPr lang="en-GB" b="1" dirty="0"/>
              <a:t>“The punters going home” </a:t>
            </a:r>
            <a:r>
              <a:rPr lang="en-GB" dirty="0"/>
              <a:t>show that </a:t>
            </a:r>
            <a:r>
              <a:rPr lang="en-GB" b="1" dirty="0"/>
              <a:t>people now are giving up on him</a:t>
            </a:r>
            <a:r>
              <a:rPr lang="en-GB" dirty="0"/>
              <a:t> : the match has ended because the people who betted that he would win, are leaving.</a:t>
            </a:r>
          </a:p>
          <a:p>
            <a:endParaRPr lang="en-GB" dirty="0"/>
          </a:p>
        </p:txBody>
      </p:sp>
    </p:spTree>
    <p:extLst>
      <p:ext uri="{BB962C8B-B14F-4D97-AF65-F5344CB8AC3E}">
        <p14:creationId xmlns:p14="http://schemas.microsoft.com/office/powerpoint/2010/main" val="3895141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61691-4778-4CE8-988F-2400D79F33F4}"/>
              </a:ext>
            </a:extLst>
          </p:cNvPr>
          <p:cNvSpPr>
            <a:spLocks noGrp="1"/>
          </p:cNvSpPr>
          <p:nvPr>
            <p:ph type="title"/>
          </p:nvPr>
        </p:nvSpPr>
        <p:spPr/>
        <p:txBody>
          <a:bodyPr/>
          <a:lstStyle/>
          <a:p>
            <a:r>
              <a:rPr lang="en-GB" b="1" dirty="0"/>
              <a:t>Juxtaposition </a:t>
            </a:r>
            <a:endParaRPr lang="en-GB" dirty="0"/>
          </a:p>
        </p:txBody>
      </p:sp>
      <p:sp>
        <p:nvSpPr>
          <p:cNvPr id="3" name="Content Placeholder 2">
            <a:extLst>
              <a:ext uri="{FF2B5EF4-FFF2-40B4-BE49-F238E27FC236}">
                <a16:creationId xmlns:a16="http://schemas.microsoft.com/office/drawing/2014/main" xmlns="" id="{FE1BDE8D-68AE-41E0-93C5-149E164E397A}"/>
              </a:ext>
            </a:extLst>
          </p:cNvPr>
          <p:cNvSpPr>
            <a:spLocks noGrp="1"/>
          </p:cNvSpPr>
          <p:nvPr>
            <p:ph idx="1"/>
          </p:nvPr>
        </p:nvSpPr>
        <p:spPr/>
        <p:txBody>
          <a:bodyPr/>
          <a:lstStyle/>
          <a:p>
            <a:endParaRPr lang="en-GB" dirty="0"/>
          </a:p>
          <a:p>
            <a:r>
              <a:rPr lang="en-GB" dirty="0"/>
              <a:t>The fact of two things being seen or placed close together with contrasting effect.</a:t>
            </a:r>
            <a:endParaRPr lang="en-GB" b="1" dirty="0"/>
          </a:p>
        </p:txBody>
      </p:sp>
    </p:spTree>
    <p:extLst>
      <p:ext uri="{BB962C8B-B14F-4D97-AF65-F5344CB8AC3E}">
        <p14:creationId xmlns:p14="http://schemas.microsoft.com/office/powerpoint/2010/main" val="571644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7410C-4EA2-4B83-AEAA-ABB00D182A9D}"/>
              </a:ext>
            </a:extLst>
          </p:cNvPr>
          <p:cNvSpPr>
            <a:spLocks noGrp="1"/>
          </p:cNvSpPr>
          <p:nvPr>
            <p:ph type="title"/>
          </p:nvPr>
        </p:nvSpPr>
        <p:spPr/>
        <p:txBody>
          <a:bodyPr/>
          <a:lstStyle/>
          <a:p>
            <a:r>
              <a:rPr lang="en-GB" b="1" dirty="0"/>
              <a:t>Stanza 3</a:t>
            </a:r>
          </a:p>
        </p:txBody>
      </p:sp>
      <p:sp>
        <p:nvSpPr>
          <p:cNvPr id="3" name="Content Placeholder 2">
            <a:extLst>
              <a:ext uri="{FF2B5EF4-FFF2-40B4-BE49-F238E27FC236}">
                <a16:creationId xmlns:a16="http://schemas.microsoft.com/office/drawing/2014/main" xmlns="" id="{C6033A14-C943-49DA-89EA-8ABF09643261}"/>
              </a:ext>
            </a:extLst>
          </p:cNvPr>
          <p:cNvSpPr>
            <a:spLocks noGrp="1"/>
          </p:cNvSpPr>
          <p:nvPr>
            <p:ph idx="1"/>
          </p:nvPr>
        </p:nvSpPr>
        <p:spPr/>
        <p:txBody>
          <a:bodyPr>
            <a:normAutofit/>
          </a:bodyPr>
          <a:lstStyle/>
          <a:p>
            <a:r>
              <a:rPr lang="en-GB" dirty="0"/>
              <a:t>This stanza gives another physical description of the boxer, which </a:t>
            </a:r>
            <a:r>
              <a:rPr lang="en-GB" b="1" dirty="0"/>
              <a:t>contrasts</a:t>
            </a:r>
            <a:r>
              <a:rPr lang="en-GB" dirty="0"/>
              <a:t> with the one in the first stanza.</a:t>
            </a:r>
          </a:p>
          <a:p>
            <a:endParaRPr lang="en-GB" dirty="0"/>
          </a:p>
          <a:p>
            <a:r>
              <a:rPr lang="en-GB" dirty="0"/>
              <a:t>He is depicted as </a:t>
            </a:r>
            <a:r>
              <a:rPr lang="en-GB" b="1" dirty="0"/>
              <a:t>broken</a:t>
            </a:r>
            <a:r>
              <a:rPr lang="en-GB" dirty="0"/>
              <a:t> and </a:t>
            </a:r>
            <a:r>
              <a:rPr lang="en-GB" b="1" dirty="0"/>
              <a:t>badly beaten up</a:t>
            </a:r>
            <a:r>
              <a:rPr lang="en-GB" dirty="0"/>
              <a:t>, and “the cold rubies” may refer both to his drops of blood and to the gemstones, meaning that is he </a:t>
            </a:r>
            <a:r>
              <a:rPr lang="en-GB" b="1" dirty="0"/>
              <a:t>losing the match and money. </a:t>
            </a:r>
            <a:r>
              <a:rPr lang="en-GB" dirty="0"/>
              <a:t>The “bitter sweat” can also represent the </a:t>
            </a:r>
            <a:r>
              <a:rPr lang="en-GB" b="1" dirty="0"/>
              <a:t>bitterness of defeat</a:t>
            </a:r>
            <a:r>
              <a:rPr lang="en-GB" dirty="0"/>
              <a:t>. This stanza draws further attention to the </a:t>
            </a:r>
            <a:r>
              <a:rPr lang="en-GB" b="1" dirty="0"/>
              <a:t>injuries</a:t>
            </a:r>
            <a:r>
              <a:rPr lang="en-GB" dirty="0"/>
              <a:t> sustained by the boxer: they seem to have dried up, which suggests he has already lost the fight.</a:t>
            </a:r>
            <a:br>
              <a:rPr lang="en-GB" dirty="0"/>
            </a:br>
            <a:endParaRPr lang="en-GB" dirty="0"/>
          </a:p>
        </p:txBody>
      </p:sp>
    </p:spTree>
    <p:extLst>
      <p:ext uri="{BB962C8B-B14F-4D97-AF65-F5344CB8AC3E}">
        <p14:creationId xmlns:p14="http://schemas.microsoft.com/office/powerpoint/2010/main" val="3059995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48758-7705-43E1-8705-E3E6A72488AA}"/>
              </a:ext>
            </a:extLst>
          </p:cNvPr>
          <p:cNvSpPr>
            <a:spLocks noGrp="1"/>
          </p:cNvSpPr>
          <p:nvPr>
            <p:ph type="title"/>
          </p:nvPr>
        </p:nvSpPr>
        <p:spPr/>
        <p:txBody>
          <a:bodyPr/>
          <a:lstStyle/>
          <a:p>
            <a:r>
              <a:rPr lang="en-GB" b="1" dirty="0"/>
              <a:t>Stanza 3 </a:t>
            </a:r>
          </a:p>
        </p:txBody>
      </p:sp>
      <p:sp>
        <p:nvSpPr>
          <p:cNvPr id="3" name="Content Placeholder 2">
            <a:extLst>
              <a:ext uri="{FF2B5EF4-FFF2-40B4-BE49-F238E27FC236}">
                <a16:creationId xmlns:a16="http://schemas.microsoft.com/office/drawing/2014/main" xmlns="" id="{EAA164EE-EA53-4C79-8B85-4CE682E351D9}"/>
              </a:ext>
            </a:extLst>
          </p:cNvPr>
          <p:cNvSpPr>
            <a:spLocks noGrp="1"/>
          </p:cNvSpPr>
          <p:nvPr>
            <p:ph idx="1"/>
          </p:nvPr>
        </p:nvSpPr>
        <p:spPr/>
        <p:txBody>
          <a:bodyPr/>
          <a:lstStyle/>
          <a:p>
            <a:endParaRPr lang="en-GB" dirty="0"/>
          </a:p>
          <a:p>
            <a:r>
              <a:rPr lang="en-GB" dirty="0"/>
              <a:t>The poet uses a simile to describe the boxer’s </a:t>
            </a:r>
            <a:r>
              <a:rPr lang="en-GB" b="1" dirty="0"/>
              <a:t>exhaustion</a:t>
            </a:r>
            <a:r>
              <a:rPr lang="en-GB" dirty="0"/>
              <a:t> during the match: he is very tired as he is </a:t>
            </a:r>
            <a:r>
              <a:rPr lang="en-GB" b="1" dirty="0"/>
              <a:t>sweating</a:t>
            </a:r>
            <a:r>
              <a:rPr lang="en-GB" dirty="0"/>
              <a:t> profusely and is losing water, which is necessary in an exhausting sport like boxing. Therefore losing it is like losing rubies in the poem.</a:t>
            </a:r>
          </a:p>
          <a:p>
            <a:endParaRPr lang="en-GB" dirty="0"/>
          </a:p>
        </p:txBody>
      </p:sp>
    </p:spTree>
    <p:extLst>
      <p:ext uri="{BB962C8B-B14F-4D97-AF65-F5344CB8AC3E}">
        <p14:creationId xmlns:p14="http://schemas.microsoft.com/office/powerpoint/2010/main" val="338635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4BBB3-8225-47ED-95CC-23363DA6E402}"/>
              </a:ext>
            </a:extLst>
          </p:cNvPr>
          <p:cNvSpPr>
            <a:spLocks noGrp="1"/>
          </p:cNvSpPr>
          <p:nvPr>
            <p:ph type="title"/>
          </p:nvPr>
        </p:nvSpPr>
        <p:spPr/>
        <p:txBody>
          <a:bodyPr/>
          <a:lstStyle/>
          <a:p>
            <a:r>
              <a:rPr lang="en-GB" b="1" dirty="0"/>
              <a:t>Stanza 4</a:t>
            </a:r>
            <a:endParaRPr lang="en-GB" dirty="0"/>
          </a:p>
        </p:txBody>
      </p:sp>
      <p:sp>
        <p:nvSpPr>
          <p:cNvPr id="3" name="Content Placeholder 2">
            <a:extLst>
              <a:ext uri="{FF2B5EF4-FFF2-40B4-BE49-F238E27FC236}">
                <a16:creationId xmlns:a16="http://schemas.microsoft.com/office/drawing/2014/main" xmlns="" id="{0F37FECE-9A22-4E42-88D7-3194645F6863}"/>
              </a:ext>
            </a:extLst>
          </p:cNvPr>
          <p:cNvSpPr>
            <a:spLocks noGrp="1"/>
          </p:cNvSpPr>
          <p:nvPr>
            <p:ph idx="1"/>
          </p:nvPr>
        </p:nvSpPr>
        <p:spPr/>
        <p:txBody>
          <a:bodyPr>
            <a:normAutofit/>
          </a:bodyPr>
          <a:lstStyle/>
          <a:p>
            <a:endParaRPr lang="en-GB" dirty="0"/>
          </a:p>
          <a:p>
            <a:r>
              <a:rPr lang="en-GB" dirty="0"/>
              <a:t>At the beginning of this stanza the word “crouches” is used again, but with a different meaning: the man, once victorious, seems hiding in a corner, ashamed.</a:t>
            </a:r>
          </a:p>
          <a:p>
            <a:endParaRPr lang="en-GB" dirty="0"/>
          </a:p>
          <a:p>
            <a:r>
              <a:rPr lang="en-GB" dirty="0"/>
              <a:t>The poem ends with an effective image: the immovable boxer, crouching in a corner. It seems like he is refusing to lose. </a:t>
            </a:r>
          </a:p>
        </p:txBody>
      </p:sp>
    </p:spTree>
    <p:extLst>
      <p:ext uri="{BB962C8B-B14F-4D97-AF65-F5344CB8AC3E}">
        <p14:creationId xmlns:p14="http://schemas.microsoft.com/office/powerpoint/2010/main" val="1398045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D8081-422A-4CF2-B347-670B45E10CC5}"/>
              </a:ext>
            </a:extLst>
          </p:cNvPr>
          <p:cNvSpPr>
            <a:spLocks noGrp="1"/>
          </p:cNvSpPr>
          <p:nvPr>
            <p:ph type="title"/>
          </p:nvPr>
        </p:nvSpPr>
        <p:spPr/>
        <p:txBody>
          <a:bodyPr/>
          <a:lstStyle/>
          <a:p>
            <a:r>
              <a:rPr lang="en-GB" b="1" dirty="0"/>
              <a:t>Stanza 4 </a:t>
            </a:r>
          </a:p>
        </p:txBody>
      </p:sp>
      <p:sp>
        <p:nvSpPr>
          <p:cNvPr id="3" name="Content Placeholder 2">
            <a:extLst>
              <a:ext uri="{FF2B5EF4-FFF2-40B4-BE49-F238E27FC236}">
                <a16:creationId xmlns:a16="http://schemas.microsoft.com/office/drawing/2014/main" xmlns="" id="{9669D15F-4F48-4529-99E3-3BA649BECFA8}"/>
              </a:ext>
            </a:extLst>
          </p:cNvPr>
          <p:cNvSpPr>
            <a:spLocks noGrp="1"/>
          </p:cNvSpPr>
          <p:nvPr>
            <p:ph idx="1"/>
          </p:nvPr>
        </p:nvSpPr>
        <p:spPr/>
        <p:txBody>
          <a:bodyPr>
            <a:normAutofit fontScale="62500" lnSpcReduction="20000"/>
          </a:bodyPr>
          <a:lstStyle/>
          <a:p>
            <a:r>
              <a:rPr lang="en-GB" sz="3600" dirty="0"/>
              <a:t>He has not fallen to the ground yet. </a:t>
            </a:r>
          </a:p>
          <a:p>
            <a:endParaRPr lang="en-GB" sz="3600" dirty="0"/>
          </a:p>
          <a:p>
            <a:r>
              <a:rPr lang="en-GB" sz="3600" dirty="0"/>
              <a:t>In “his pool of sparkling red”, he does not seem to fear all the physical blows on him but the comments of the audience - </a:t>
            </a:r>
            <a:r>
              <a:rPr lang="en-GB" sz="3600" i="1" dirty="0"/>
              <a:t>“the jeers which will soon fall/ like blows upon his head”. </a:t>
            </a:r>
          </a:p>
          <a:p>
            <a:pPr marL="0" indent="0">
              <a:buNone/>
            </a:pPr>
            <a:endParaRPr lang="en-GB" sz="3600" dirty="0"/>
          </a:p>
          <a:p>
            <a:r>
              <a:rPr lang="en-GB" sz="3600" dirty="0"/>
              <a:t>But the simile shows that the boxer is brave enough to stay and receive the jeers without walking away like a coward.</a:t>
            </a:r>
          </a:p>
          <a:p>
            <a:endParaRPr lang="en-GB" sz="3600" dirty="0"/>
          </a:p>
          <a:p>
            <a:r>
              <a:rPr lang="en-GB" sz="3600" dirty="0"/>
              <a:t>Though he faces the crowd’s jeers if he were to lose the battle, which is very likely, he is determined to finish the fight, regardless of his loss: he is strong-willed, brave enough to continue although he is badly injured and in bad condition.</a:t>
            </a:r>
            <a:r>
              <a:rPr lang="en-GB" dirty="0"/>
              <a:t/>
            </a:r>
            <a:br>
              <a:rPr lang="en-GB" dirty="0"/>
            </a:br>
            <a:endParaRPr lang="en-GB" dirty="0"/>
          </a:p>
          <a:p>
            <a:endParaRPr lang="en-GB" dirty="0"/>
          </a:p>
        </p:txBody>
      </p:sp>
    </p:spTree>
    <p:extLst>
      <p:ext uri="{BB962C8B-B14F-4D97-AF65-F5344CB8AC3E}">
        <p14:creationId xmlns:p14="http://schemas.microsoft.com/office/powerpoint/2010/main" val="3293440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49B4D-7D39-4F36-8E54-8CE2B29CB8E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38945D3A-6D12-44F3-88D6-B678ABC84276}"/>
              </a:ext>
            </a:extLst>
          </p:cNvPr>
          <p:cNvSpPr>
            <a:spLocks noGrp="1"/>
          </p:cNvSpPr>
          <p:nvPr>
            <p:ph idx="1"/>
          </p:nvPr>
        </p:nvSpPr>
        <p:spPr/>
        <p:txBody>
          <a:bodyPr/>
          <a:lstStyle/>
          <a:p>
            <a:endParaRPr lang="en-GB" dirty="0"/>
          </a:p>
          <a:p>
            <a:r>
              <a:rPr lang="en-GB" dirty="0"/>
              <a:t>This poem focuses on the theme of never giving up and the message it conveys is that even if we are knocked down, or are beaten, we can refuse to give in because we can get back up again.</a:t>
            </a:r>
            <a:br>
              <a:rPr lang="en-GB" dirty="0"/>
            </a:br>
            <a:r>
              <a:rPr lang="en-GB" dirty="0"/>
              <a:t>The poem features many sound devices in this poem such as repetition and alliteration, imagery like powerful similes and metaphors.</a:t>
            </a:r>
          </a:p>
          <a:p>
            <a:endParaRPr lang="en-GB" dirty="0"/>
          </a:p>
        </p:txBody>
      </p:sp>
    </p:spTree>
    <p:extLst>
      <p:ext uri="{BB962C8B-B14F-4D97-AF65-F5344CB8AC3E}">
        <p14:creationId xmlns:p14="http://schemas.microsoft.com/office/powerpoint/2010/main" val="420770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E7D7E-7F28-45AE-8ECB-DDA46C9AF329}"/>
              </a:ext>
            </a:extLst>
          </p:cNvPr>
          <p:cNvSpPr>
            <a:spLocks noGrp="1"/>
          </p:cNvSpPr>
          <p:nvPr>
            <p:ph type="title"/>
          </p:nvPr>
        </p:nvSpPr>
        <p:spPr/>
        <p:txBody>
          <a:bodyPr/>
          <a:lstStyle/>
          <a:p>
            <a:r>
              <a:rPr lang="en-GB" b="1" dirty="0"/>
              <a:t>Task: </a:t>
            </a:r>
          </a:p>
        </p:txBody>
      </p:sp>
      <p:sp>
        <p:nvSpPr>
          <p:cNvPr id="3" name="Content Placeholder 2">
            <a:extLst>
              <a:ext uri="{FF2B5EF4-FFF2-40B4-BE49-F238E27FC236}">
                <a16:creationId xmlns:a16="http://schemas.microsoft.com/office/drawing/2014/main" xmlns="" id="{6E76D236-F1DE-487B-95EB-CAD45C6AD0B5}"/>
              </a:ext>
            </a:extLst>
          </p:cNvPr>
          <p:cNvSpPr>
            <a:spLocks noGrp="1"/>
          </p:cNvSpPr>
          <p:nvPr>
            <p:ph idx="1"/>
          </p:nvPr>
        </p:nvSpPr>
        <p:spPr/>
        <p:txBody>
          <a:bodyPr/>
          <a:lstStyle/>
          <a:p>
            <a:pPr marL="0" indent="0" algn="ctr">
              <a:buNone/>
            </a:pPr>
            <a:r>
              <a:rPr lang="en-GB" dirty="0"/>
              <a:t>You are now going to try writing your own poem about a person who does a job of your choice.  They can be a baker, a teacher, or any other occupation you can think of.  </a:t>
            </a:r>
          </a:p>
          <a:p>
            <a:pPr marL="0" indent="0" algn="ctr">
              <a:buNone/>
            </a:pPr>
            <a:endParaRPr lang="en-GB" sz="300" dirty="0"/>
          </a:p>
          <a:p>
            <a:pPr marL="0" indent="0" algn="ctr">
              <a:buNone/>
            </a:pPr>
            <a:r>
              <a:rPr lang="en-GB" dirty="0"/>
              <a:t>You can make it rhyme if you want and should use the poetic techniques we have explored so far, including imagery (metaphors, similes, personification), alliteration and repetition.</a:t>
            </a:r>
          </a:p>
          <a:p>
            <a:pPr marL="0" indent="0" algn="ctr">
              <a:buNone/>
            </a:pPr>
            <a:endParaRPr lang="en-GB" sz="300" dirty="0"/>
          </a:p>
          <a:p>
            <a:pPr marL="0" indent="0" algn="ctr">
              <a:buNone/>
            </a:pPr>
            <a:r>
              <a:rPr lang="en-GB" dirty="0"/>
              <a:t>Describe how they look and act in their job, and be as descriptive as possible.</a:t>
            </a:r>
          </a:p>
          <a:p>
            <a:endParaRPr lang="en-GB" dirty="0"/>
          </a:p>
        </p:txBody>
      </p:sp>
    </p:spTree>
    <p:extLst>
      <p:ext uri="{BB962C8B-B14F-4D97-AF65-F5344CB8AC3E}">
        <p14:creationId xmlns:p14="http://schemas.microsoft.com/office/powerpoint/2010/main" val="3604329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90D64-B664-45CD-8930-4B4B8F3716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0D83B771-2BB2-4686-A88E-DE8C86700759}"/>
              </a:ext>
            </a:extLst>
          </p:cNvPr>
          <p:cNvSpPr>
            <a:spLocks noGrp="1"/>
          </p:cNvSpPr>
          <p:nvPr>
            <p:ph idx="1"/>
          </p:nvPr>
        </p:nvSpPr>
        <p:spPr/>
        <p:txBody>
          <a:bodyPr/>
          <a:lstStyle/>
          <a:p>
            <a:endParaRPr lang="en-GB" dirty="0"/>
          </a:p>
          <a:p>
            <a:r>
              <a:rPr lang="en-GB" dirty="0"/>
              <a:t>This poem is very effective at creating an image in our heads of the character of the boxer. </a:t>
            </a:r>
          </a:p>
          <a:p>
            <a:endParaRPr lang="en-GB" dirty="0"/>
          </a:p>
          <a:p>
            <a:r>
              <a:rPr lang="en-GB" b="1" dirty="0"/>
              <a:t>Task:</a:t>
            </a:r>
            <a:r>
              <a:rPr lang="en-GB" dirty="0"/>
              <a:t> You are now going to try to draw the boxer based on the descriptions of him in the poem.</a:t>
            </a:r>
          </a:p>
          <a:p>
            <a:endParaRPr lang="en-GB" dirty="0"/>
          </a:p>
        </p:txBody>
      </p:sp>
    </p:spTree>
    <p:extLst>
      <p:ext uri="{BB962C8B-B14F-4D97-AF65-F5344CB8AC3E}">
        <p14:creationId xmlns:p14="http://schemas.microsoft.com/office/powerpoint/2010/main" val="2156162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5494F-BDA5-47AB-8C4D-01807253C648}"/>
              </a:ext>
            </a:extLst>
          </p:cNvPr>
          <p:cNvSpPr>
            <a:spLocks noGrp="1"/>
          </p:cNvSpPr>
          <p:nvPr>
            <p:ph type="title"/>
          </p:nvPr>
        </p:nvSpPr>
        <p:spPr>
          <a:xfrm>
            <a:off x="838200" y="365125"/>
            <a:ext cx="10515600" cy="1325563"/>
          </a:xfrm>
        </p:spPr>
        <p:txBody>
          <a:bodyPr>
            <a:normAutofit/>
          </a:bodyPr>
          <a:lstStyle/>
          <a:p>
            <a:r>
              <a:rPr lang="en-GB" b="1"/>
              <a:t>Learning Intentions </a:t>
            </a:r>
            <a:endParaRPr lang="en-GB" b="1" dirty="0"/>
          </a:p>
        </p:txBody>
      </p:sp>
      <p:sp>
        <p:nvSpPr>
          <p:cNvPr id="3" name="Content Placeholder 2">
            <a:extLst>
              <a:ext uri="{FF2B5EF4-FFF2-40B4-BE49-F238E27FC236}">
                <a16:creationId xmlns:a16="http://schemas.microsoft.com/office/drawing/2014/main" xmlns="" id="{439A000F-6EBC-4993-9467-933D1ECC32D6}"/>
              </a:ext>
            </a:extLst>
          </p:cNvPr>
          <p:cNvSpPr>
            <a:spLocks noGrp="1"/>
          </p:cNvSpPr>
          <p:nvPr>
            <p:ph idx="1"/>
          </p:nvPr>
        </p:nvSpPr>
        <p:spPr>
          <a:xfrm>
            <a:off x="838200" y="1825625"/>
            <a:ext cx="3797807" cy="4351338"/>
          </a:xfrm>
        </p:spPr>
        <p:txBody>
          <a:bodyPr>
            <a:normAutofit/>
          </a:bodyPr>
          <a:lstStyle/>
          <a:p>
            <a:pPr>
              <a:buNone/>
            </a:pPr>
            <a:endParaRPr lang="en-GB" sz="2000" dirty="0"/>
          </a:p>
          <a:p>
            <a:pPr>
              <a:buNone/>
            </a:pPr>
            <a:r>
              <a:rPr lang="en-GB" sz="2400" dirty="0"/>
              <a:t>We will:</a:t>
            </a:r>
          </a:p>
          <a:p>
            <a:pPr>
              <a:buNone/>
            </a:pPr>
            <a:endParaRPr lang="en-GB" sz="2400" dirty="0"/>
          </a:p>
          <a:p>
            <a:r>
              <a:rPr lang="en-GB" sz="2400" dirty="0"/>
              <a:t>Learn how to analyse poetic techniques such as simile and metaphor.</a:t>
            </a:r>
          </a:p>
          <a:p>
            <a:r>
              <a:rPr lang="en-GB" sz="2400" dirty="0"/>
              <a:t>Learn how to write a critical essay about poetry. </a:t>
            </a:r>
          </a:p>
          <a:p>
            <a:r>
              <a:rPr lang="en-GB" sz="2400" dirty="0"/>
              <a:t>We will write an essay about ‘The Boxer’. </a:t>
            </a:r>
          </a:p>
          <a:p>
            <a:endParaRPr lang="en-GB" sz="2000" dirty="0"/>
          </a:p>
        </p:txBody>
      </p:sp>
      <p:pic>
        <p:nvPicPr>
          <p:cNvPr id="4" name="Picture 3">
            <a:extLst>
              <a:ext uri="{FF2B5EF4-FFF2-40B4-BE49-F238E27FC236}">
                <a16:creationId xmlns:a16="http://schemas.microsoft.com/office/drawing/2014/main" xmlns="" id="{674EDFC1-2F4A-4EA5-BE26-4C829F29154B}"/>
              </a:ext>
            </a:extLst>
          </p:cNvPr>
          <p:cNvPicPr>
            <a:picLocks noChangeAspect="1"/>
          </p:cNvPicPr>
          <p:nvPr/>
        </p:nvPicPr>
        <p:blipFill rotWithShape="1">
          <a:blip r:embed="rId2"/>
          <a:srcRect r="-1" b="3162"/>
          <a:stretch/>
        </p:blipFill>
        <p:spPr>
          <a:xfrm>
            <a:off x="5120640" y="1904281"/>
            <a:ext cx="6233160" cy="4272681"/>
          </a:xfrm>
          <a:prstGeom prst="rect">
            <a:avLst/>
          </a:prstGeom>
        </p:spPr>
      </p:pic>
    </p:spTree>
    <p:extLst>
      <p:ext uri="{BB962C8B-B14F-4D97-AF65-F5344CB8AC3E}">
        <p14:creationId xmlns:p14="http://schemas.microsoft.com/office/powerpoint/2010/main" val="62113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75185-7F1E-4C39-B6BB-B8724C6E8B58}"/>
              </a:ext>
            </a:extLst>
          </p:cNvPr>
          <p:cNvSpPr>
            <a:spLocks noGrp="1"/>
          </p:cNvSpPr>
          <p:nvPr>
            <p:ph type="title"/>
          </p:nvPr>
        </p:nvSpPr>
        <p:spPr/>
        <p:txBody>
          <a:bodyPr/>
          <a:lstStyle/>
          <a:p>
            <a:r>
              <a:rPr lang="en-GB" b="1" dirty="0"/>
              <a:t>Poetic Techniques in ‘The Boxer’ </a:t>
            </a:r>
          </a:p>
        </p:txBody>
      </p:sp>
      <p:sp>
        <p:nvSpPr>
          <p:cNvPr id="3" name="Content Placeholder 2">
            <a:extLst>
              <a:ext uri="{FF2B5EF4-FFF2-40B4-BE49-F238E27FC236}">
                <a16:creationId xmlns:a16="http://schemas.microsoft.com/office/drawing/2014/main" xmlns="" id="{9D3682B9-A0E6-419F-B120-896ECCFDC0E1}"/>
              </a:ext>
            </a:extLst>
          </p:cNvPr>
          <p:cNvSpPr>
            <a:spLocks noGrp="1"/>
          </p:cNvSpPr>
          <p:nvPr>
            <p:ph idx="1"/>
          </p:nvPr>
        </p:nvSpPr>
        <p:spPr/>
        <p:txBody>
          <a:bodyPr/>
          <a:lstStyle/>
          <a:p>
            <a:r>
              <a:rPr lang="en-GB" b="1" dirty="0"/>
              <a:t>Task:</a:t>
            </a:r>
          </a:p>
          <a:p>
            <a:endParaRPr lang="en-GB" dirty="0"/>
          </a:p>
          <a:p>
            <a:r>
              <a:rPr lang="en-GB" dirty="0"/>
              <a:t>Using different colours, highlight as many similes and metaphors as you can find in the poem.  </a:t>
            </a:r>
          </a:p>
          <a:p>
            <a:r>
              <a:rPr lang="en-GB" dirty="0"/>
              <a:t>Pick your favourite one and explain why it is your favourite. Why is it effective? </a:t>
            </a:r>
          </a:p>
        </p:txBody>
      </p:sp>
    </p:spTree>
    <p:extLst>
      <p:ext uri="{BB962C8B-B14F-4D97-AF65-F5344CB8AC3E}">
        <p14:creationId xmlns:p14="http://schemas.microsoft.com/office/powerpoint/2010/main" val="1691925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88C7F57-791E-4C2A-81A7-51690C4A90A6}"/>
              </a:ext>
            </a:extLst>
          </p:cNvPr>
          <p:cNvSpPr/>
          <p:nvPr/>
        </p:nvSpPr>
        <p:spPr>
          <a:xfrm>
            <a:off x="728870" y="612844"/>
            <a:ext cx="6096000" cy="6001643"/>
          </a:xfrm>
          <a:prstGeom prst="rect">
            <a:avLst/>
          </a:prstGeom>
        </p:spPr>
        <p:txBody>
          <a:bodyPr>
            <a:spAutoFit/>
          </a:bodyPr>
          <a:lstStyle/>
          <a:p>
            <a:r>
              <a:rPr lang="en-GB" sz="2400" b="1" dirty="0"/>
              <a:t>‘The Boxer’</a:t>
            </a:r>
          </a:p>
          <a:p>
            <a:endParaRPr lang="en-GB" b="1" dirty="0"/>
          </a:p>
          <a:p>
            <a:r>
              <a:rPr lang="en-GB" b="1" dirty="0"/>
              <a:t>The </a:t>
            </a:r>
            <a:r>
              <a:rPr lang="en-GB" b="1" dirty="0">
                <a:solidFill>
                  <a:srgbClr val="00B050"/>
                </a:solidFill>
              </a:rPr>
              <a:t>Great iron figure </a:t>
            </a:r>
            <a:r>
              <a:rPr lang="en-GB" b="1" dirty="0"/>
              <a:t>crouches,</a:t>
            </a:r>
            <a:br>
              <a:rPr lang="en-GB" b="1" dirty="0"/>
            </a:br>
            <a:r>
              <a:rPr lang="en-GB" b="1" dirty="0">
                <a:solidFill>
                  <a:srgbClr val="0070C0"/>
                </a:solidFill>
              </a:rPr>
              <a:t>Scabs like flowers on his knees</a:t>
            </a:r>
            <a:r>
              <a:rPr lang="en-GB" b="1" dirty="0"/>
              <a:t>,</a:t>
            </a:r>
            <a:br>
              <a:rPr lang="en-GB" b="1" dirty="0"/>
            </a:br>
            <a:r>
              <a:rPr lang="en-GB" b="1" dirty="0"/>
              <a:t>And </a:t>
            </a:r>
            <a:r>
              <a:rPr lang="en-GB" b="1" dirty="0">
                <a:solidFill>
                  <a:srgbClr val="0070C0"/>
                </a:solidFill>
              </a:rPr>
              <a:t>his chest is like a mountain</a:t>
            </a:r>
            <a:r>
              <a:rPr lang="en-GB" b="1" dirty="0"/>
              <a:t/>
            </a:r>
            <a:br>
              <a:rPr lang="en-GB" b="1" dirty="0"/>
            </a:br>
            <a:r>
              <a:rPr lang="en-GB" b="1" dirty="0"/>
              <a:t>And </a:t>
            </a:r>
            <a:r>
              <a:rPr lang="en-GB" b="1" dirty="0">
                <a:solidFill>
                  <a:srgbClr val="0070C0"/>
                </a:solidFill>
              </a:rPr>
              <a:t>his legs are thick as a tree</a:t>
            </a:r>
            <a:r>
              <a:rPr lang="en-GB" b="1" dirty="0"/>
              <a:t>.</a:t>
            </a:r>
            <a:br>
              <a:rPr lang="en-GB" b="1" dirty="0"/>
            </a:br>
            <a:r>
              <a:rPr lang="en-GB" b="1" dirty="0"/>
              <a:t/>
            </a:r>
            <a:br>
              <a:rPr lang="en-GB" b="1" dirty="0"/>
            </a:br>
            <a:r>
              <a:rPr lang="en-GB" b="1" dirty="0">
                <a:solidFill>
                  <a:srgbClr val="0070C0"/>
                </a:solidFill>
              </a:rPr>
              <a:t>He spits blood like a cherub</a:t>
            </a:r>
            <a:r>
              <a:rPr lang="en-GB" b="1" dirty="0"/>
              <a:t/>
            </a:r>
            <a:br>
              <a:rPr lang="en-GB" b="1" dirty="0"/>
            </a:br>
            <a:r>
              <a:rPr lang="en-GB" b="1" dirty="0">
                <a:solidFill>
                  <a:srgbClr val="00B050"/>
                </a:solidFill>
              </a:rPr>
              <a:t>In a fountain spouting foam</a:t>
            </a:r>
            <a:r>
              <a:rPr lang="en-GB" b="1" dirty="0"/>
              <a:t>,</a:t>
            </a:r>
            <a:br>
              <a:rPr lang="en-GB" b="1" dirty="0"/>
            </a:br>
            <a:r>
              <a:rPr lang="en-GB" b="1" dirty="0"/>
              <a:t>Ringed around by swing ropes</a:t>
            </a:r>
            <a:br>
              <a:rPr lang="en-GB" b="1" dirty="0"/>
            </a:br>
            <a:r>
              <a:rPr lang="en-GB" b="1" dirty="0"/>
              <a:t>And punters going home.</a:t>
            </a:r>
            <a:br>
              <a:rPr lang="en-GB" b="1" dirty="0"/>
            </a:br>
            <a:r>
              <a:rPr lang="en-GB" b="1" dirty="0"/>
              <a:t/>
            </a:r>
            <a:br>
              <a:rPr lang="en-GB" b="1" dirty="0"/>
            </a:br>
            <a:r>
              <a:rPr lang="en-GB" b="1" dirty="0">
                <a:solidFill>
                  <a:srgbClr val="FF0000"/>
                </a:solidFill>
              </a:rPr>
              <a:t>Br</a:t>
            </a:r>
            <a:r>
              <a:rPr lang="en-GB" b="1" dirty="0"/>
              <a:t>oken- knuckled, skinny eyed,</a:t>
            </a:r>
            <a:br>
              <a:rPr lang="en-GB" b="1" dirty="0"/>
            </a:br>
            <a:r>
              <a:rPr lang="en-GB" b="1" dirty="0"/>
              <a:t>Battered, </a:t>
            </a:r>
            <a:r>
              <a:rPr lang="en-GB" b="1" dirty="0">
                <a:solidFill>
                  <a:srgbClr val="FF0000"/>
                </a:solidFill>
              </a:rPr>
              <a:t>br</a:t>
            </a:r>
            <a:r>
              <a:rPr lang="en-GB" b="1" dirty="0"/>
              <a:t>uised, and </a:t>
            </a:r>
            <a:r>
              <a:rPr lang="en-GB" b="1" dirty="0">
                <a:solidFill>
                  <a:srgbClr val="00B050"/>
                </a:solidFill>
              </a:rPr>
              <a:t>wet</a:t>
            </a:r>
            <a:br>
              <a:rPr lang="en-GB" b="1" dirty="0">
                <a:solidFill>
                  <a:srgbClr val="00B050"/>
                </a:solidFill>
              </a:rPr>
            </a:br>
            <a:r>
              <a:rPr lang="en-GB" b="1" dirty="0">
                <a:solidFill>
                  <a:srgbClr val="00B050"/>
                </a:solidFill>
              </a:rPr>
              <a:t>With droplets like cold rubies,</a:t>
            </a:r>
            <a:r>
              <a:rPr lang="en-GB" b="1" dirty="0"/>
              <a:t/>
            </a:r>
            <a:br>
              <a:rPr lang="en-GB" b="1" dirty="0"/>
            </a:br>
            <a:r>
              <a:rPr lang="en-GB" b="1" dirty="0"/>
              <a:t>And laced with bitter sweat.</a:t>
            </a:r>
            <a:br>
              <a:rPr lang="en-GB" b="1" dirty="0"/>
            </a:br>
            <a:r>
              <a:rPr lang="en-GB" b="1" dirty="0"/>
              <a:t/>
            </a:r>
            <a:br>
              <a:rPr lang="en-GB" b="1" dirty="0"/>
            </a:br>
            <a:r>
              <a:rPr lang="en-GB" b="1" dirty="0"/>
              <a:t>He crouches in a corner</a:t>
            </a:r>
            <a:br>
              <a:rPr lang="en-GB" b="1" dirty="0"/>
            </a:br>
            <a:r>
              <a:rPr lang="en-GB" b="1" dirty="0"/>
              <a:t>In his pool of sparkling red</a:t>
            </a:r>
            <a:br>
              <a:rPr lang="en-GB" b="1" dirty="0"/>
            </a:br>
            <a:r>
              <a:rPr lang="en-GB" b="1" dirty="0"/>
              <a:t>And dreads the jeers which soon fall</a:t>
            </a:r>
            <a:br>
              <a:rPr lang="en-GB" b="1" dirty="0"/>
            </a:br>
            <a:r>
              <a:rPr lang="en-GB" b="1" dirty="0">
                <a:solidFill>
                  <a:schemeClr val="accent1"/>
                </a:solidFill>
              </a:rPr>
              <a:t>Like blows upon his head.</a:t>
            </a:r>
          </a:p>
        </p:txBody>
      </p:sp>
    </p:spTree>
    <p:extLst>
      <p:ext uri="{BB962C8B-B14F-4D97-AF65-F5344CB8AC3E}">
        <p14:creationId xmlns:p14="http://schemas.microsoft.com/office/powerpoint/2010/main" val="2404066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79C6B-90B5-493A-A5D9-0706C1290F7B}"/>
              </a:ext>
            </a:extLst>
          </p:cNvPr>
          <p:cNvSpPr>
            <a:spLocks noGrp="1"/>
          </p:cNvSpPr>
          <p:nvPr>
            <p:ph type="title"/>
          </p:nvPr>
        </p:nvSpPr>
        <p:spPr/>
        <p:txBody>
          <a:bodyPr/>
          <a:lstStyle/>
          <a:p>
            <a:r>
              <a:rPr lang="en-GB" b="1" dirty="0"/>
              <a:t>Critical Essay Task </a:t>
            </a:r>
          </a:p>
        </p:txBody>
      </p:sp>
      <p:sp>
        <p:nvSpPr>
          <p:cNvPr id="3" name="Content Placeholder 2">
            <a:extLst>
              <a:ext uri="{FF2B5EF4-FFF2-40B4-BE49-F238E27FC236}">
                <a16:creationId xmlns:a16="http://schemas.microsoft.com/office/drawing/2014/main" xmlns="" id="{DBAA993F-5650-42D3-B035-298EC77D8AA2}"/>
              </a:ext>
            </a:extLst>
          </p:cNvPr>
          <p:cNvSpPr>
            <a:spLocks noGrp="1"/>
          </p:cNvSpPr>
          <p:nvPr>
            <p:ph idx="1"/>
          </p:nvPr>
        </p:nvSpPr>
        <p:spPr/>
        <p:txBody>
          <a:bodyPr/>
          <a:lstStyle/>
          <a:p>
            <a:pPr marL="0" indent="0">
              <a:buNone/>
            </a:pPr>
            <a:r>
              <a:rPr lang="en-GB" b="1" dirty="0"/>
              <a:t>Task: </a:t>
            </a:r>
          </a:p>
          <a:p>
            <a:pPr marL="0" indent="0">
              <a:buNone/>
            </a:pPr>
            <a:r>
              <a:rPr lang="en-GB" dirty="0"/>
              <a:t>You are now going to write a critical essay about the poem </a:t>
            </a:r>
            <a:r>
              <a:rPr lang="en-GB" i="1" dirty="0"/>
              <a:t>The Boxer. </a:t>
            </a:r>
          </a:p>
          <a:p>
            <a:endParaRPr lang="en-GB" dirty="0"/>
          </a:p>
          <a:p>
            <a:pPr marL="0" indent="0">
              <a:buNone/>
            </a:pPr>
            <a:r>
              <a:rPr lang="en-GB" b="1" dirty="0"/>
              <a:t>The Question:</a:t>
            </a:r>
          </a:p>
          <a:p>
            <a:pPr marL="0" indent="0">
              <a:buNone/>
            </a:pPr>
            <a:r>
              <a:rPr lang="en-GB" dirty="0"/>
              <a:t/>
            </a:r>
            <a:br>
              <a:rPr lang="en-GB" dirty="0"/>
            </a:br>
            <a:r>
              <a:rPr lang="en-GB" b="1" dirty="0"/>
              <a:t>Choose a poem which describes a person in a memorable way.</a:t>
            </a:r>
            <a:br>
              <a:rPr lang="en-GB" b="1" dirty="0"/>
            </a:br>
            <a:r>
              <a:rPr lang="en-GB" b="1" dirty="0"/>
              <a:t/>
            </a:r>
            <a:br>
              <a:rPr lang="en-GB" b="1" dirty="0"/>
            </a:br>
            <a:r>
              <a:rPr lang="en-GB" b="1" dirty="0"/>
              <a:t>By discussing poetic techniques (imagery, alliteration, etc.), show how the poet makes this person memorable.</a:t>
            </a:r>
          </a:p>
        </p:txBody>
      </p:sp>
    </p:spTree>
    <p:extLst>
      <p:ext uri="{BB962C8B-B14F-4D97-AF65-F5344CB8AC3E}">
        <p14:creationId xmlns:p14="http://schemas.microsoft.com/office/powerpoint/2010/main" val="1525215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F7884-356D-409D-B717-F2895A9E9635}"/>
              </a:ext>
            </a:extLst>
          </p:cNvPr>
          <p:cNvSpPr>
            <a:spLocks noGrp="1"/>
          </p:cNvSpPr>
          <p:nvPr>
            <p:ph type="title"/>
          </p:nvPr>
        </p:nvSpPr>
        <p:spPr/>
        <p:txBody>
          <a:bodyPr/>
          <a:lstStyle/>
          <a:p>
            <a:r>
              <a:rPr lang="en-GB" b="1" dirty="0"/>
              <a:t>Structure </a:t>
            </a:r>
          </a:p>
        </p:txBody>
      </p:sp>
      <p:sp>
        <p:nvSpPr>
          <p:cNvPr id="3" name="Content Placeholder 2">
            <a:extLst>
              <a:ext uri="{FF2B5EF4-FFF2-40B4-BE49-F238E27FC236}">
                <a16:creationId xmlns:a16="http://schemas.microsoft.com/office/drawing/2014/main" xmlns="" id="{1159BB99-9164-4021-9A3B-DE1C43D25062}"/>
              </a:ext>
            </a:extLst>
          </p:cNvPr>
          <p:cNvSpPr>
            <a:spLocks noGrp="1"/>
          </p:cNvSpPr>
          <p:nvPr>
            <p:ph idx="1"/>
          </p:nvPr>
        </p:nvSpPr>
        <p:spPr/>
        <p:txBody>
          <a:bodyPr>
            <a:normAutofit/>
          </a:bodyPr>
          <a:lstStyle/>
          <a:p>
            <a:pPr>
              <a:buNone/>
            </a:pPr>
            <a:endParaRPr lang="en-GB" dirty="0"/>
          </a:p>
          <a:p>
            <a:pPr>
              <a:buNone/>
            </a:pPr>
            <a:r>
              <a:rPr lang="en-GB" dirty="0"/>
              <a:t>Your essay will be structured like this:</a:t>
            </a:r>
          </a:p>
          <a:p>
            <a:r>
              <a:rPr lang="en-GB" dirty="0"/>
              <a:t>Introduction</a:t>
            </a:r>
          </a:p>
          <a:p>
            <a:r>
              <a:rPr lang="en-GB" dirty="0"/>
              <a:t>Summary</a:t>
            </a:r>
          </a:p>
          <a:p>
            <a:r>
              <a:rPr lang="en-GB" dirty="0"/>
              <a:t>PEAR paragraph 1</a:t>
            </a:r>
          </a:p>
          <a:p>
            <a:r>
              <a:rPr lang="en-GB" dirty="0"/>
              <a:t>PEAR paragraph 2</a:t>
            </a:r>
          </a:p>
          <a:p>
            <a:r>
              <a:rPr lang="en-GB" dirty="0"/>
              <a:t>PEAR paragraph 3</a:t>
            </a:r>
          </a:p>
          <a:p>
            <a:r>
              <a:rPr lang="en-GB" dirty="0"/>
              <a:t>Conclusion</a:t>
            </a:r>
          </a:p>
        </p:txBody>
      </p:sp>
    </p:spTree>
    <p:extLst>
      <p:ext uri="{BB962C8B-B14F-4D97-AF65-F5344CB8AC3E}">
        <p14:creationId xmlns:p14="http://schemas.microsoft.com/office/powerpoint/2010/main" val="3901453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227BD-DB3D-48C1-AF45-A5A5D2956865}"/>
              </a:ext>
            </a:extLst>
          </p:cNvPr>
          <p:cNvSpPr>
            <a:spLocks noGrp="1"/>
          </p:cNvSpPr>
          <p:nvPr>
            <p:ph type="title"/>
          </p:nvPr>
        </p:nvSpPr>
        <p:spPr/>
        <p:txBody>
          <a:bodyPr/>
          <a:lstStyle/>
          <a:p>
            <a:r>
              <a:rPr lang="en-GB" b="1" dirty="0"/>
              <a:t>Introduction </a:t>
            </a:r>
          </a:p>
        </p:txBody>
      </p:sp>
      <p:sp>
        <p:nvSpPr>
          <p:cNvPr id="3" name="Content Placeholder 2">
            <a:extLst>
              <a:ext uri="{FF2B5EF4-FFF2-40B4-BE49-F238E27FC236}">
                <a16:creationId xmlns:a16="http://schemas.microsoft.com/office/drawing/2014/main" xmlns="" id="{6A57CAE0-D5EE-4AC5-8827-F4142FD3E26F}"/>
              </a:ext>
            </a:extLst>
          </p:cNvPr>
          <p:cNvSpPr>
            <a:spLocks noGrp="1"/>
          </p:cNvSpPr>
          <p:nvPr>
            <p:ph idx="1"/>
          </p:nvPr>
        </p:nvSpPr>
        <p:spPr/>
        <p:txBody>
          <a:bodyPr>
            <a:normAutofit/>
          </a:bodyPr>
          <a:lstStyle/>
          <a:p>
            <a:endParaRPr lang="en-GB" sz="3200" dirty="0"/>
          </a:p>
          <a:p>
            <a:r>
              <a:rPr lang="en-GB" sz="3200" dirty="0"/>
              <a:t>In your introduction, you simply rewrite the question, adding in the name of the poem and the poet. For example: </a:t>
            </a:r>
          </a:p>
          <a:p>
            <a:pPr marL="0" indent="0" algn="ctr"/>
            <a:endParaRPr lang="en-GB" sz="3200" i="1" dirty="0"/>
          </a:p>
          <a:p>
            <a:pPr marL="0" indent="0" algn="ctr">
              <a:buNone/>
            </a:pPr>
            <a:r>
              <a:rPr lang="en-GB" sz="3200" i="1" dirty="0"/>
              <a:t>‘The Boxer’ by Emma Payne is a poem which describes a person in a memorable way. </a:t>
            </a:r>
          </a:p>
          <a:p>
            <a:endParaRPr lang="en-GB" sz="3200" dirty="0"/>
          </a:p>
        </p:txBody>
      </p:sp>
    </p:spTree>
    <p:extLst>
      <p:ext uri="{BB962C8B-B14F-4D97-AF65-F5344CB8AC3E}">
        <p14:creationId xmlns:p14="http://schemas.microsoft.com/office/powerpoint/2010/main" val="3522453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8FFD0-6A7A-4637-9DE0-0DB991813099}"/>
              </a:ext>
            </a:extLst>
          </p:cNvPr>
          <p:cNvSpPr>
            <a:spLocks noGrp="1"/>
          </p:cNvSpPr>
          <p:nvPr>
            <p:ph type="title"/>
          </p:nvPr>
        </p:nvSpPr>
        <p:spPr/>
        <p:txBody>
          <a:bodyPr/>
          <a:lstStyle/>
          <a:p>
            <a:r>
              <a:rPr lang="en-GB" b="1" dirty="0"/>
              <a:t>Summary </a:t>
            </a:r>
          </a:p>
        </p:txBody>
      </p:sp>
      <p:sp>
        <p:nvSpPr>
          <p:cNvPr id="3" name="Content Placeholder 2">
            <a:extLst>
              <a:ext uri="{FF2B5EF4-FFF2-40B4-BE49-F238E27FC236}">
                <a16:creationId xmlns:a16="http://schemas.microsoft.com/office/drawing/2014/main" xmlns="" id="{F389619A-C972-4ECE-958C-F36040F99D07}"/>
              </a:ext>
            </a:extLst>
          </p:cNvPr>
          <p:cNvSpPr>
            <a:spLocks noGrp="1"/>
          </p:cNvSpPr>
          <p:nvPr>
            <p:ph idx="1"/>
          </p:nvPr>
        </p:nvSpPr>
        <p:spPr/>
        <p:txBody>
          <a:bodyPr>
            <a:normAutofit/>
          </a:bodyPr>
          <a:lstStyle/>
          <a:p>
            <a:endParaRPr lang="en-GB" sz="3600" dirty="0"/>
          </a:p>
          <a:p>
            <a:r>
              <a:rPr lang="en-GB" sz="3600" dirty="0"/>
              <a:t>After your introduction, give a brief summary of what the poem is about. For example:</a:t>
            </a:r>
          </a:p>
          <a:p>
            <a:pPr marL="0" indent="0" algn="ctr"/>
            <a:endParaRPr lang="en-GB" sz="3600" i="1" dirty="0"/>
          </a:p>
          <a:p>
            <a:pPr marL="0" indent="0" algn="ctr">
              <a:buNone/>
            </a:pPr>
            <a:r>
              <a:rPr lang="en-GB" sz="3600" i="1" dirty="0"/>
              <a:t>The poem is about a boxer standing in a ring during a boxing match, and describes his appearance and his attitude towards the fight. </a:t>
            </a:r>
          </a:p>
          <a:p>
            <a:endParaRPr lang="en-GB" sz="3600" dirty="0"/>
          </a:p>
        </p:txBody>
      </p:sp>
    </p:spTree>
    <p:extLst>
      <p:ext uri="{BB962C8B-B14F-4D97-AF65-F5344CB8AC3E}">
        <p14:creationId xmlns:p14="http://schemas.microsoft.com/office/powerpoint/2010/main" val="4173115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E7DD3-0995-47D5-882B-AE048B2EEB27}"/>
              </a:ext>
            </a:extLst>
          </p:cNvPr>
          <p:cNvSpPr>
            <a:spLocks noGrp="1"/>
          </p:cNvSpPr>
          <p:nvPr>
            <p:ph type="title"/>
          </p:nvPr>
        </p:nvSpPr>
        <p:spPr/>
        <p:txBody>
          <a:bodyPr/>
          <a:lstStyle/>
          <a:p>
            <a:r>
              <a:rPr lang="en-GB" b="1" dirty="0"/>
              <a:t>Summary</a:t>
            </a:r>
            <a:r>
              <a:rPr lang="en-GB" dirty="0"/>
              <a:t> </a:t>
            </a:r>
          </a:p>
        </p:txBody>
      </p:sp>
      <p:sp>
        <p:nvSpPr>
          <p:cNvPr id="3" name="Content Placeholder 2">
            <a:extLst>
              <a:ext uri="{FF2B5EF4-FFF2-40B4-BE49-F238E27FC236}">
                <a16:creationId xmlns:a16="http://schemas.microsoft.com/office/drawing/2014/main" xmlns="" id="{754AF0FF-245B-417B-9E79-33B8CE0BB4DA}"/>
              </a:ext>
            </a:extLst>
          </p:cNvPr>
          <p:cNvSpPr>
            <a:spLocks noGrp="1"/>
          </p:cNvSpPr>
          <p:nvPr>
            <p:ph idx="1"/>
          </p:nvPr>
        </p:nvSpPr>
        <p:spPr/>
        <p:txBody>
          <a:bodyPr>
            <a:normAutofit/>
          </a:bodyPr>
          <a:lstStyle/>
          <a:p>
            <a:endParaRPr lang="en-GB" sz="3600" dirty="0"/>
          </a:p>
          <a:p>
            <a:r>
              <a:rPr lang="en-GB" sz="3600" dirty="0"/>
              <a:t>‘The Boxer’ is a descriptive poem about a boxer who fights in a brutal match. The boxer is fighting for victory however, it ends in bitter defeat. This poem describes his appearance, his attitude towards the fight and the struggles and pain he endures. </a:t>
            </a:r>
          </a:p>
          <a:p>
            <a:endParaRPr lang="en-GB" sz="3600" dirty="0"/>
          </a:p>
        </p:txBody>
      </p:sp>
    </p:spTree>
    <p:extLst>
      <p:ext uri="{BB962C8B-B14F-4D97-AF65-F5344CB8AC3E}">
        <p14:creationId xmlns:p14="http://schemas.microsoft.com/office/powerpoint/2010/main" val="3384367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FAD8FAB-EFB9-4F0E-92DC-179415207E8D}"/>
              </a:ext>
            </a:extLst>
          </p:cNvPr>
          <p:cNvSpPr>
            <a:spLocks noGrp="1"/>
          </p:cNvSpPr>
          <p:nvPr>
            <p:ph type="title"/>
          </p:nvPr>
        </p:nvSpPr>
        <p:spPr>
          <a:xfrm>
            <a:off x="6094105" y="802955"/>
            <a:ext cx="4977976" cy="1454051"/>
          </a:xfrm>
        </p:spPr>
        <p:txBody>
          <a:bodyPr>
            <a:normAutofit/>
          </a:bodyPr>
          <a:lstStyle/>
          <a:p>
            <a:r>
              <a:rPr lang="en-GB" sz="5400" b="1" dirty="0">
                <a:solidFill>
                  <a:srgbClr val="00B050"/>
                </a:solidFill>
              </a:rPr>
              <a:t>P</a:t>
            </a:r>
            <a:r>
              <a:rPr lang="en-GB" sz="5400" b="1" dirty="0">
                <a:solidFill>
                  <a:srgbClr val="FF0000"/>
                </a:solidFill>
              </a:rPr>
              <a:t>E</a:t>
            </a:r>
            <a:r>
              <a:rPr lang="en-GB" sz="5400" b="1" dirty="0">
                <a:solidFill>
                  <a:schemeClr val="accent1"/>
                </a:solidFill>
              </a:rPr>
              <a:t>A</a:t>
            </a:r>
            <a:r>
              <a:rPr lang="en-GB" sz="5400" b="1" dirty="0">
                <a:solidFill>
                  <a:srgbClr val="7030A0"/>
                </a:solidFill>
              </a:rPr>
              <a:t>R</a:t>
            </a:r>
            <a:r>
              <a:rPr lang="en-GB" sz="5400" dirty="0">
                <a:solidFill>
                  <a:srgbClr val="000000"/>
                </a:solidFill>
              </a:rPr>
              <a:t> Paragraphs </a:t>
            </a:r>
          </a:p>
        </p:txBody>
      </p:sp>
      <p:sp>
        <p:nvSpPr>
          <p:cNvPr id="15"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A5792EC2-6AFA-4429-A3E2-A1A97B33C738}"/>
              </a:ext>
            </a:extLst>
          </p:cNvPr>
          <p:cNvPicPr>
            <a:picLocks noChangeAspect="1"/>
          </p:cNvPicPr>
          <p:nvPr/>
        </p:nvPicPr>
        <p:blipFill>
          <a:blip r:embed="rId3"/>
          <a:stretch>
            <a:fillRect/>
          </a:stretch>
        </p:blipFill>
        <p:spPr>
          <a:xfrm>
            <a:off x="877005" y="1629089"/>
            <a:ext cx="2766519" cy="3620021"/>
          </a:xfrm>
          <a:prstGeom prst="rect">
            <a:avLst/>
          </a:prstGeom>
        </p:spPr>
      </p:pic>
      <p:sp>
        <p:nvSpPr>
          <p:cNvPr id="3" name="Content Placeholder 2">
            <a:extLst>
              <a:ext uri="{FF2B5EF4-FFF2-40B4-BE49-F238E27FC236}">
                <a16:creationId xmlns:a16="http://schemas.microsoft.com/office/drawing/2014/main" xmlns="" id="{1979AEC4-01A4-4A0D-AB88-F0827BD54D84}"/>
              </a:ext>
            </a:extLst>
          </p:cNvPr>
          <p:cNvSpPr>
            <a:spLocks noGrp="1"/>
          </p:cNvSpPr>
          <p:nvPr>
            <p:ph idx="1"/>
          </p:nvPr>
        </p:nvSpPr>
        <p:spPr>
          <a:xfrm>
            <a:off x="6090574" y="2421682"/>
            <a:ext cx="4977578" cy="3639289"/>
          </a:xfrm>
        </p:spPr>
        <p:txBody>
          <a:bodyPr anchor="ctr">
            <a:normAutofit fontScale="92500" lnSpcReduction="20000"/>
          </a:bodyPr>
          <a:lstStyle/>
          <a:p>
            <a:pPr>
              <a:buNone/>
            </a:pPr>
            <a:endParaRPr lang="en-GB" sz="3600" dirty="0">
              <a:solidFill>
                <a:srgbClr val="000000"/>
              </a:solidFill>
            </a:endParaRPr>
          </a:p>
          <a:p>
            <a:pPr>
              <a:buNone/>
            </a:pPr>
            <a:r>
              <a:rPr lang="en-GB" sz="3600" dirty="0">
                <a:solidFill>
                  <a:srgbClr val="000000"/>
                </a:solidFill>
              </a:rPr>
              <a:t>What does PEAR stand for?</a:t>
            </a:r>
          </a:p>
          <a:p>
            <a:pPr>
              <a:buNone/>
            </a:pPr>
            <a:endParaRPr lang="en-GB" sz="3600" dirty="0">
              <a:solidFill>
                <a:srgbClr val="000000"/>
              </a:solidFill>
            </a:endParaRPr>
          </a:p>
          <a:p>
            <a:r>
              <a:rPr lang="en-GB" sz="3600" b="1" i="1" dirty="0">
                <a:solidFill>
                  <a:srgbClr val="00B050"/>
                </a:solidFill>
              </a:rPr>
              <a:t>P</a:t>
            </a:r>
            <a:r>
              <a:rPr lang="en-GB" sz="3600" i="1" dirty="0">
                <a:solidFill>
                  <a:srgbClr val="000000"/>
                </a:solidFill>
              </a:rPr>
              <a:t>oint</a:t>
            </a:r>
          </a:p>
          <a:p>
            <a:r>
              <a:rPr lang="en-GB" sz="3600" b="1" i="1" dirty="0">
                <a:solidFill>
                  <a:srgbClr val="FF0000"/>
                </a:solidFill>
              </a:rPr>
              <a:t>E</a:t>
            </a:r>
            <a:r>
              <a:rPr lang="en-GB" sz="3600" i="1" dirty="0">
                <a:solidFill>
                  <a:srgbClr val="000000"/>
                </a:solidFill>
              </a:rPr>
              <a:t>vidence</a:t>
            </a:r>
          </a:p>
          <a:p>
            <a:r>
              <a:rPr lang="en-GB" sz="3600" b="1" i="1" dirty="0">
                <a:solidFill>
                  <a:srgbClr val="0070C0"/>
                </a:solidFill>
              </a:rPr>
              <a:t>A</a:t>
            </a:r>
            <a:r>
              <a:rPr lang="en-GB" sz="3600" i="1" dirty="0">
                <a:solidFill>
                  <a:srgbClr val="000000"/>
                </a:solidFill>
              </a:rPr>
              <a:t>nalysis </a:t>
            </a:r>
          </a:p>
          <a:p>
            <a:r>
              <a:rPr lang="en-GB" sz="3600" b="1" i="1" dirty="0">
                <a:solidFill>
                  <a:srgbClr val="7030A0"/>
                </a:solidFill>
              </a:rPr>
              <a:t>R</a:t>
            </a:r>
            <a:r>
              <a:rPr lang="en-GB" sz="3600" i="1" dirty="0">
                <a:solidFill>
                  <a:srgbClr val="000000"/>
                </a:solidFill>
              </a:rPr>
              <a:t>esponse</a:t>
            </a:r>
          </a:p>
          <a:p>
            <a:endParaRPr lang="en-GB" sz="2000" dirty="0">
              <a:solidFill>
                <a:srgbClr val="000000"/>
              </a:solidFill>
            </a:endParaRPr>
          </a:p>
        </p:txBody>
      </p:sp>
    </p:spTree>
    <p:extLst>
      <p:ext uri="{BB962C8B-B14F-4D97-AF65-F5344CB8AC3E}">
        <p14:creationId xmlns:p14="http://schemas.microsoft.com/office/powerpoint/2010/main" val="72651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77017B-FCC2-438A-9F78-50F1516809B1}"/>
              </a:ext>
            </a:extLst>
          </p:cNvPr>
          <p:cNvSpPr>
            <a:spLocks noGrp="1"/>
          </p:cNvSpPr>
          <p:nvPr>
            <p:ph type="title"/>
          </p:nvPr>
        </p:nvSpPr>
        <p:spPr/>
        <p:txBody>
          <a:bodyPr/>
          <a:lstStyle/>
          <a:p>
            <a:r>
              <a:rPr lang="en-GB" b="1" dirty="0">
                <a:solidFill>
                  <a:srgbClr val="00B050"/>
                </a:solidFill>
              </a:rPr>
              <a:t>Point </a:t>
            </a:r>
          </a:p>
        </p:txBody>
      </p:sp>
      <p:sp>
        <p:nvSpPr>
          <p:cNvPr id="3" name="Content Placeholder 2">
            <a:extLst>
              <a:ext uri="{FF2B5EF4-FFF2-40B4-BE49-F238E27FC236}">
                <a16:creationId xmlns:a16="http://schemas.microsoft.com/office/drawing/2014/main" xmlns="" id="{53BA6BFB-12C3-481B-9BE8-C851DCE7F41F}"/>
              </a:ext>
            </a:extLst>
          </p:cNvPr>
          <p:cNvSpPr>
            <a:spLocks noGrp="1"/>
          </p:cNvSpPr>
          <p:nvPr>
            <p:ph idx="1"/>
          </p:nvPr>
        </p:nvSpPr>
        <p:spPr/>
        <p:txBody>
          <a:bodyPr/>
          <a:lstStyle/>
          <a:p>
            <a:pPr>
              <a:buNone/>
            </a:pPr>
            <a:r>
              <a:rPr lang="en-GB" dirty="0"/>
              <a:t>For your point, you say one way the poet makes the boxer seem memorable. For example:</a:t>
            </a:r>
          </a:p>
          <a:p>
            <a:pPr>
              <a:buNone/>
            </a:pPr>
            <a:endParaRPr lang="en-GB" dirty="0"/>
          </a:p>
          <a:p>
            <a:pPr algn="ctr">
              <a:buNone/>
            </a:pPr>
            <a:r>
              <a:rPr lang="en-GB" sz="3600" i="1" dirty="0"/>
              <a:t>One way the poet makes the boxer seem memorable is through word choice.</a:t>
            </a:r>
            <a:endParaRPr lang="en-GB" sz="6000" i="1" dirty="0"/>
          </a:p>
          <a:p>
            <a:endParaRPr lang="en-GB" dirty="0"/>
          </a:p>
        </p:txBody>
      </p:sp>
    </p:spTree>
    <p:extLst>
      <p:ext uri="{BB962C8B-B14F-4D97-AF65-F5344CB8AC3E}">
        <p14:creationId xmlns:p14="http://schemas.microsoft.com/office/powerpoint/2010/main" val="4244802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0F748-707A-48AE-B53D-D47CC6381F89}"/>
              </a:ext>
            </a:extLst>
          </p:cNvPr>
          <p:cNvSpPr>
            <a:spLocks noGrp="1"/>
          </p:cNvSpPr>
          <p:nvPr>
            <p:ph type="title"/>
          </p:nvPr>
        </p:nvSpPr>
        <p:spPr/>
        <p:txBody>
          <a:bodyPr/>
          <a:lstStyle/>
          <a:p>
            <a:r>
              <a:rPr lang="en-GB" b="1" dirty="0">
                <a:solidFill>
                  <a:srgbClr val="FF0000"/>
                </a:solidFill>
              </a:rPr>
              <a:t>Evidence </a:t>
            </a:r>
          </a:p>
        </p:txBody>
      </p:sp>
      <p:sp>
        <p:nvSpPr>
          <p:cNvPr id="3" name="Content Placeholder 2">
            <a:extLst>
              <a:ext uri="{FF2B5EF4-FFF2-40B4-BE49-F238E27FC236}">
                <a16:creationId xmlns:a16="http://schemas.microsoft.com/office/drawing/2014/main" xmlns="" id="{9FF5C351-DAD4-42C1-AA1C-7CB4BF00D48F}"/>
              </a:ext>
            </a:extLst>
          </p:cNvPr>
          <p:cNvSpPr>
            <a:spLocks noGrp="1"/>
          </p:cNvSpPr>
          <p:nvPr>
            <p:ph idx="1"/>
          </p:nvPr>
        </p:nvSpPr>
        <p:spPr/>
        <p:txBody>
          <a:bodyPr/>
          <a:lstStyle/>
          <a:p>
            <a:pPr>
              <a:buNone/>
            </a:pPr>
            <a:endParaRPr lang="en-GB" dirty="0"/>
          </a:p>
          <a:p>
            <a:pPr>
              <a:buNone/>
            </a:pPr>
            <a:r>
              <a:rPr lang="en-GB" dirty="0"/>
              <a:t>For your evidence, you give a quote which backs up your point. For example:</a:t>
            </a:r>
          </a:p>
          <a:p>
            <a:pPr>
              <a:buNone/>
            </a:pPr>
            <a:endParaRPr lang="en-GB" dirty="0"/>
          </a:p>
          <a:p>
            <a:pPr algn="ctr">
              <a:buNone/>
            </a:pPr>
            <a:r>
              <a:rPr lang="en-GB" sz="3600" i="1" dirty="0"/>
              <a:t>An example of this would be “cold rubies.”</a:t>
            </a:r>
            <a:endParaRPr lang="en-GB" sz="6000" i="1" dirty="0"/>
          </a:p>
          <a:p>
            <a:endParaRPr lang="en-GB" dirty="0"/>
          </a:p>
        </p:txBody>
      </p:sp>
    </p:spTree>
    <p:extLst>
      <p:ext uri="{BB962C8B-B14F-4D97-AF65-F5344CB8AC3E}">
        <p14:creationId xmlns:p14="http://schemas.microsoft.com/office/powerpoint/2010/main" val="208972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56897-545F-4B7A-9AD1-BF4FBC7FA112}"/>
              </a:ext>
            </a:extLst>
          </p:cNvPr>
          <p:cNvSpPr>
            <a:spLocks noGrp="1"/>
          </p:cNvSpPr>
          <p:nvPr>
            <p:ph type="title"/>
          </p:nvPr>
        </p:nvSpPr>
        <p:spPr/>
        <p:txBody>
          <a:bodyPr/>
          <a:lstStyle/>
          <a:p>
            <a:r>
              <a:rPr lang="en-GB" b="1" dirty="0"/>
              <a:t>POETRY</a:t>
            </a:r>
            <a:r>
              <a:rPr lang="en-GB" dirty="0"/>
              <a:t> </a:t>
            </a:r>
          </a:p>
        </p:txBody>
      </p:sp>
      <p:sp>
        <p:nvSpPr>
          <p:cNvPr id="3" name="Content Placeholder 2">
            <a:extLst>
              <a:ext uri="{FF2B5EF4-FFF2-40B4-BE49-F238E27FC236}">
                <a16:creationId xmlns:a16="http://schemas.microsoft.com/office/drawing/2014/main" xmlns="" id="{F51A48A6-EF7D-4E4A-B2AE-391D91AD7226}"/>
              </a:ext>
            </a:extLst>
          </p:cNvPr>
          <p:cNvSpPr>
            <a:spLocks noGrp="1"/>
          </p:cNvSpPr>
          <p:nvPr>
            <p:ph idx="1"/>
          </p:nvPr>
        </p:nvSpPr>
        <p:spPr/>
        <p:txBody>
          <a:bodyPr/>
          <a:lstStyle/>
          <a:p>
            <a:r>
              <a:rPr lang="en-GB" dirty="0"/>
              <a:t>Studying poems is a very important part of English.</a:t>
            </a:r>
          </a:p>
          <a:p>
            <a:r>
              <a:rPr lang="en-GB" dirty="0"/>
              <a:t>This year, you will learn how to discuss, annotate and analyse poetry, and you will take these skills with you through school right up to National 5 and Higher English.</a:t>
            </a:r>
          </a:p>
          <a:p>
            <a:r>
              <a:rPr lang="en-GB" dirty="0"/>
              <a:t>The poem we are going to look at today is called </a:t>
            </a:r>
            <a:r>
              <a:rPr lang="en-GB" i="1" dirty="0"/>
              <a:t>The Boxer.</a:t>
            </a:r>
          </a:p>
          <a:p>
            <a:r>
              <a:rPr lang="en-GB" dirty="0"/>
              <a:t>First, though, we are going to discuss some common features of poetry that we need to know about.</a:t>
            </a:r>
          </a:p>
          <a:p>
            <a:endParaRPr lang="en-GB" sz="2000" dirty="0"/>
          </a:p>
          <a:p>
            <a:endParaRPr lang="en-GB" dirty="0"/>
          </a:p>
        </p:txBody>
      </p:sp>
    </p:spTree>
    <p:extLst>
      <p:ext uri="{BB962C8B-B14F-4D97-AF65-F5344CB8AC3E}">
        <p14:creationId xmlns:p14="http://schemas.microsoft.com/office/powerpoint/2010/main" val="1205003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0FF9A-EC3F-4E6D-9297-2353537FCC79}"/>
              </a:ext>
            </a:extLst>
          </p:cNvPr>
          <p:cNvSpPr>
            <a:spLocks noGrp="1"/>
          </p:cNvSpPr>
          <p:nvPr>
            <p:ph type="title"/>
          </p:nvPr>
        </p:nvSpPr>
        <p:spPr/>
        <p:txBody>
          <a:bodyPr/>
          <a:lstStyle/>
          <a:p>
            <a:r>
              <a:rPr lang="en-GB" b="1" dirty="0">
                <a:solidFill>
                  <a:srgbClr val="0070C0"/>
                </a:solidFill>
              </a:rPr>
              <a:t>Analysis </a:t>
            </a:r>
          </a:p>
        </p:txBody>
      </p:sp>
      <p:sp>
        <p:nvSpPr>
          <p:cNvPr id="3" name="Content Placeholder 2">
            <a:extLst>
              <a:ext uri="{FF2B5EF4-FFF2-40B4-BE49-F238E27FC236}">
                <a16:creationId xmlns:a16="http://schemas.microsoft.com/office/drawing/2014/main" xmlns="" id="{1C71CABE-A52A-46AC-AAA5-7F7367401898}"/>
              </a:ext>
            </a:extLst>
          </p:cNvPr>
          <p:cNvSpPr>
            <a:spLocks noGrp="1"/>
          </p:cNvSpPr>
          <p:nvPr>
            <p:ph idx="1"/>
          </p:nvPr>
        </p:nvSpPr>
        <p:spPr/>
        <p:txBody>
          <a:bodyPr>
            <a:normAutofit/>
          </a:bodyPr>
          <a:lstStyle/>
          <a:p>
            <a:pPr>
              <a:buNone/>
            </a:pPr>
            <a:r>
              <a:rPr lang="en-GB" sz="3200" dirty="0"/>
              <a:t>For your analysis, you show how your quote proves your</a:t>
            </a:r>
          </a:p>
          <a:p>
            <a:pPr>
              <a:buNone/>
            </a:pPr>
            <a:r>
              <a:rPr lang="en-GB" sz="3200" dirty="0"/>
              <a:t>point. You should use your annotated poem to help you here.</a:t>
            </a:r>
          </a:p>
          <a:p>
            <a:pPr>
              <a:buNone/>
            </a:pPr>
            <a:r>
              <a:rPr lang="en-GB" sz="3200" dirty="0"/>
              <a:t>For example:</a:t>
            </a:r>
          </a:p>
          <a:p>
            <a:pPr>
              <a:buNone/>
            </a:pPr>
            <a:endParaRPr lang="en-GB" sz="3200" dirty="0"/>
          </a:p>
          <a:p>
            <a:pPr>
              <a:buNone/>
            </a:pPr>
            <a:r>
              <a:rPr lang="en-GB" sz="3200" i="1" dirty="0"/>
              <a:t>The word choice is describing the blood on the floor of the boxing ring. It suggests that the boxer is losing both blood and money – ‘rubies’ are expensive, and red like blood.</a:t>
            </a:r>
          </a:p>
          <a:p>
            <a:endParaRPr lang="en-GB" sz="3200" dirty="0"/>
          </a:p>
        </p:txBody>
      </p:sp>
    </p:spTree>
    <p:extLst>
      <p:ext uri="{BB962C8B-B14F-4D97-AF65-F5344CB8AC3E}">
        <p14:creationId xmlns:p14="http://schemas.microsoft.com/office/powerpoint/2010/main" val="1893846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9876A-8546-43E6-8621-A2E49C85F05F}"/>
              </a:ext>
            </a:extLst>
          </p:cNvPr>
          <p:cNvSpPr>
            <a:spLocks noGrp="1"/>
          </p:cNvSpPr>
          <p:nvPr>
            <p:ph type="title"/>
          </p:nvPr>
        </p:nvSpPr>
        <p:spPr/>
        <p:txBody>
          <a:bodyPr/>
          <a:lstStyle/>
          <a:p>
            <a:r>
              <a:rPr lang="en-GB" b="1" dirty="0">
                <a:solidFill>
                  <a:srgbClr val="7030A0"/>
                </a:solidFill>
              </a:rPr>
              <a:t>Response </a:t>
            </a:r>
          </a:p>
        </p:txBody>
      </p:sp>
      <p:sp>
        <p:nvSpPr>
          <p:cNvPr id="3" name="Content Placeholder 2">
            <a:extLst>
              <a:ext uri="{FF2B5EF4-FFF2-40B4-BE49-F238E27FC236}">
                <a16:creationId xmlns:a16="http://schemas.microsoft.com/office/drawing/2014/main" xmlns="" id="{F8486946-D1D6-4B33-845E-A32D3C38EACD}"/>
              </a:ext>
            </a:extLst>
          </p:cNvPr>
          <p:cNvSpPr>
            <a:spLocks noGrp="1"/>
          </p:cNvSpPr>
          <p:nvPr>
            <p:ph idx="1"/>
          </p:nvPr>
        </p:nvSpPr>
        <p:spPr/>
        <p:txBody>
          <a:bodyPr>
            <a:normAutofit/>
          </a:bodyPr>
          <a:lstStyle/>
          <a:p>
            <a:pPr>
              <a:buNone/>
            </a:pPr>
            <a:endParaRPr lang="en-GB" sz="3600" dirty="0"/>
          </a:p>
          <a:p>
            <a:pPr>
              <a:buNone/>
            </a:pPr>
            <a:r>
              <a:rPr lang="en-GB" sz="3600" dirty="0"/>
              <a:t>In your response, you give a personal response about your feelings. For example:</a:t>
            </a:r>
          </a:p>
          <a:p>
            <a:pPr>
              <a:buNone/>
            </a:pPr>
            <a:endParaRPr lang="en-GB" sz="3600" dirty="0"/>
          </a:p>
          <a:p>
            <a:pPr algn="ctr">
              <a:buNone/>
            </a:pPr>
            <a:r>
              <a:rPr lang="en-GB" sz="3600" i="1" dirty="0"/>
              <a:t>I think this makes the boxer seem like a memorable character because I can imagine the blood dripping off his wounds easily.</a:t>
            </a:r>
          </a:p>
          <a:p>
            <a:endParaRPr lang="en-GB" sz="3600" dirty="0"/>
          </a:p>
        </p:txBody>
      </p:sp>
    </p:spTree>
    <p:extLst>
      <p:ext uri="{BB962C8B-B14F-4D97-AF65-F5344CB8AC3E}">
        <p14:creationId xmlns:p14="http://schemas.microsoft.com/office/powerpoint/2010/main" val="2895544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624D8-5236-42BA-AB2E-DF5133998572}"/>
              </a:ext>
            </a:extLst>
          </p:cNvPr>
          <p:cNvSpPr>
            <a:spLocks noGrp="1"/>
          </p:cNvSpPr>
          <p:nvPr>
            <p:ph type="title"/>
          </p:nvPr>
        </p:nvSpPr>
        <p:spPr>
          <a:xfrm>
            <a:off x="838200" y="365125"/>
            <a:ext cx="10515600" cy="1325563"/>
          </a:xfrm>
        </p:spPr>
        <p:txBody>
          <a:bodyPr/>
          <a:lstStyle/>
          <a:p>
            <a:r>
              <a:rPr lang="en-GB"/>
              <a:t>Pear Paragraph Exemplar </a:t>
            </a:r>
            <a:endParaRPr lang="en-GB" dirty="0"/>
          </a:p>
        </p:txBody>
      </p:sp>
      <p:sp>
        <p:nvSpPr>
          <p:cNvPr id="3" name="Content Placeholder 2">
            <a:extLst>
              <a:ext uri="{FF2B5EF4-FFF2-40B4-BE49-F238E27FC236}">
                <a16:creationId xmlns:a16="http://schemas.microsoft.com/office/drawing/2014/main" xmlns="" id="{587B1522-023F-4D21-9BE6-FC7F40DBD5CA}"/>
              </a:ext>
            </a:extLst>
          </p:cNvPr>
          <p:cNvSpPr>
            <a:spLocks noGrp="1"/>
          </p:cNvSpPr>
          <p:nvPr>
            <p:ph idx="1"/>
          </p:nvPr>
        </p:nvSpPr>
        <p:spPr>
          <a:xfrm>
            <a:off x="838200" y="1825625"/>
            <a:ext cx="10515600" cy="4351338"/>
          </a:xfrm>
        </p:spPr>
        <p:txBody>
          <a:bodyPr>
            <a:noAutofit/>
          </a:bodyPr>
          <a:lstStyle/>
          <a:p>
            <a:pPr marL="0" indent="0">
              <a:buNone/>
            </a:pPr>
            <a:r>
              <a:rPr lang="en-GB" sz="3600" cap="none" dirty="0"/>
              <a:t/>
            </a:r>
            <a:br>
              <a:rPr lang="en-GB" sz="3600" cap="none" dirty="0"/>
            </a:br>
            <a:r>
              <a:rPr lang="en-GB" sz="3600" dirty="0"/>
              <a:t>One way the poet makes the boxer seem memorable is through word choice. An example of this would be “cold rubies.” The word choice is describing the blood on the floor of the boxing ring. It suggests that the boxer is losing both blood and money – ‘rubies’ are expensive, and red like blood. I think this makes the boxer seem like a memorable character because I can imagine the blood dripping off his wounds easily.</a:t>
            </a:r>
            <a:r>
              <a:rPr lang="en-GB" sz="3600" i="1" dirty="0"/>
              <a:t/>
            </a:r>
            <a:br>
              <a:rPr lang="en-GB" sz="3600" i="1" dirty="0"/>
            </a:br>
            <a:r>
              <a:rPr lang="en-GB" sz="3600" i="1" dirty="0"/>
              <a:t/>
            </a:r>
            <a:br>
              <a:rPr lang="en-GB" sz="3600" i="1" dirty="0"/>
            </a:br>
            <a:r>
              <a:rPr lang="en-GB" sz="3600" i="1" dirty="0"/>
              <a:t/>
            </a:r>
            <a:br>
              <a:rPr lang="en-GB" sz="3600" i="1" dirty="0"/>
            </a:br>
            <a:endParaRPr lang="en-GB" sz="3600" dirty="0"/>
          </a:p>
        </p:txBody>
      </p:sp>
      <p:pic>
        <p:nvPicPr>
          <p:cNvPr id="7" name="Picture 6" descr="A picture containing clipart&#10;&#10;Description generated with very high confidence">
            <a:extLst>
              <a:ext uri="{FF2B5EF4-FFF2-40B4-BE49-F238E27FC236}">
                <a16:creationId xmlns:a16="http://schemas.microsoft.com/office/drawing/2014/main" xmlns="" id="{A3EEC1E1-9379-4008-945A-913BF7E8D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068" y="365125"/>
            <a:ext cx="1145344" cy="1501803"/>
          </a:xfrm>
          <a:prstGeom prst="rect">
            <a:avLst/>
          </a:prstGeom>
        </p:spPr>
      </p:pic>
    </p:spTree>
    <p:extLst>
      <p:ext uri="{BB962C8B-B14F-4D97-AF65-F5344CB8AC3E}">
        <p14:creationId xmlns:p14="http://schemas.microsoft.com/office/powerpoint/2010/main" val="2971364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3B28E-2835-4234-B20B-763ACE290A9E}"/>
              </a:ext>
            </a:extLst>
          </p:cNvPr>
          <p:cNvSpPr>
            <a:spLocks noGrp="1"/>
          </p:cNvSpPr>
          <p:nvPr>
            <p:ph type="title"/>
          </p:nvPr>
        </p:nvSpPr>
        <p:spPr/>
        <p:txBody>
          <a:bodyPr/>
          <a:lstStyle/>
          <a:p>
            <a:r>
              <a:rPr lang="en-GB" dirty="0"/>
              <a:t>Pear Paragraph Exemplar </a:t>
            </a:r>
          </a:p>
        </p:txBody>
      </p:sp>
      <p:sp>
        <p:nvSpPr>
          <p:cNvPr id="3" name="Content Placeholder 2">
            <a:extLst>
              <a:ext uri="{FF2B5EF4-FFF2-40B4-BE49-F238E27FC236}">
                <a16:creationId xmlns:a16="http://schemas.microsoft.com/office/drawing/2014/main" xmlns="" id="{A34E3E1B-E421-45F4-AA01-17BF44046D35}"/>
              </a:ext>
            </a:extLst>
          </p:cNvPr>
          <p:cNvSpPr>
            <a:spLocks noGrp="1"/>
          </p:cNvSpPr>
          <p:nvPr>
            <p:ph idx="1"/>
          </p:nvPr>
        </p:nvSpPr>
        <p:spPr/>
        <p:txBody>
          <a:bodyPr>
            <a:noAutofit/>
          </a:bodyPr>
          <a:lstStyle/>
          <a:p>
            <a:pPr marL="0" indent="0">
              <a:buNone/>
            </a:pPr>
            <a:endParaRPr lang="en-GB" sz="3600" dirty="0">
              <a:solidFill>
                <a:srgbClr val="00B050"/>
              </a:solidFill>
            </a:endParaRPr>
          </a:p>
          <a:p>
            <a:pPr marL="0" indent="0">
              <a:buNone/>
            </a:pPr>
            <a:r>
              <a:rPr lang="en-GB" sz="3600" dirty="0">
                <a:solidFill>
                  <a:srgbClr val="00B050"/>
                </a:solidFill>
              </a:rPr>
              <a:t>One way the poet makes the boxer seem memorable is through word choice.</a:t>
            </a:r>
            <a:r>
              <a:rPr lang="en-GB" sz="3600" dirty="0"/>
              <a:t> An example of this would be “cold rubies.” The word choice is describing the blood on the floor of the boxing ring. It suggests that the boxer is losing both blood and money – ‘rubies’ are expensive, and red like blood. I think this makes the boxer seem like a memorable character because I can imagine the blood dripping off his wounds easily.</a:t>
            </a:r>
            <a:r>
              <a:rPr lang="en-GB" sz="3600" i="1" dirty="0"/>
              <a:t/>
            </a:r>
            <a:br>
              <a:rPr lang="en-GB" sz="3600" i="1" dirty="0"/>
            </a:br>
            <a:r>
              <a:rPr lang="en-GB" sz="3600" i="1" dirty="0"/>
              <a:t/>
            </a:r>
            <a:br>
              <a:rPr lang="en-GB" sz="3600" i="1" dirty="0"/>
            </a:br>
            <a:r>
              <a:rPr lang="en-GB" sz="3600" i="1" dirty="0"/>
              <a:t/>
            </a:r>
            <a:br>
              <a:rPr lang="en-GB" sz="3600" i="1" dirty="0"/>
            </a:br>
            <a:endParaRPr lang="en-GB" sz="3600" dirty="0"/>
          </a:p>
        </p:txBody>
      </p:sp>
      <p:pic>
        <p:nvPicPr>
          <p:cNvPr id="5" name="Picture 4" descr="A picture containing clipart&#10;&#10;Description generated with very high confidence">
            <a:extLst>
              <a:ext uri="{FF2B5EF4-FFF2-40B4-BE49-F238E27FC236}">
                <a16:creationId xmlns:a16="http://schemas.microsoft.com/office/drawing/2014/main" xmlns="" id="{631B2959-088F-4F72-A320-D5AE144B5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654" y="163830"/>
            <a:ext cx="1317967" cy="1728151"/>
          </a:xfrm>
          <a:prstGeom prst="rect">
            <a:avLst/>
          </a:prstGeom>
        </p:spPr>
      </p:pic>
    </p:spTree>
    <p:extLst>
      <p:ext uri="{BB962C8B-B14F-4D97-AF65-F5344CB8AC3E}">
        <p14:creationId xmlns:p14="http://schemas.microsoft.com/office/powerpoint/2010/main" val="438270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EE08F-B14B-4DF1-A37D-DA5427D8B594}"/>
              </a:ext>
            </a:extLst>
          </p:cNvPr>
          <p:cNvSpPr>
            <a:spLocks noGrp="1"/>
          </p:cNvSpPr>
          <p:nvPr>
            <p:ph type="title"/>
          </p:nvPr>
        </p:nvSpPr>
        <p:spPr/>
        <p:txBody>
          <a:bodyPr/>
          <a:lstStyle/>
          <a:p>
            <a:r>
              <a:rPr lang="en-GB" dirty="0"/>
              <a:t>Pear Paragraph Exemplar </a:t>
            </a:r>
          </a:p>
        </p:txBody>
      </p:sp>
      <p:sp>
        <p:nvSpPr>
          <p:cNvPr id="3" name="Content Placeholder 2">
            <a:extLst>
              <a:ext uri="{FF2B5EF4-FFF2-40B4-BE49-F238E27FC236}">
                <a16:creationId xmlns:a16="http://schemas.microsoft.com/office/drawing/2014/main" xmlns="" id="{88D6158C-12F0-497E-8010-0CFE03FDA39C}"/>
              </a:ext>
            </a:extLst>
          </p:cNvPr>
          <p:cNvSpPr>
            <a:spLocks noGrp="1"/>
          </p:cNvSpPr>
          <p:nvPr>
            <p:ph idx="1"/>
          </p:nvPr>
        </p:nvSpPr>
        <p:spPr/>
        <p:txBody>
          <a:bodyPr>
            <a:noAutofit/>
          </a:bodyPr>
          <a:lstStyle/>
          <a:p>
            <a:pPr marL="0" indent="0">
              <a:buNone/>
            </a:pPr>
            <a:r>
              <a:rPr lang="en-GB" sz="3600" dirty="0">
                <a:solidFill>
                  <a:srgbClr val="00B050"/>
                </a:solidFill>
              </a:rPr>
              <a:t>One way the poet makes the boxer seem memorable is through word choice.</a:t>
            </a:r>
            <a:r>
              <a:rPr lang="en-GB" sz="3600" dirty="0"/>
              <a:t> </a:t>
            </a:r>
            <a:r>
              <a:rPr lang="en-GB" sz="3600" dirty="0">
                <a:solidFill>
                  <a:srgbClr val="FF0000"/>
                </a:solidFill>
              </a:rPr>
              <a:t>An example of this would be “cold rubies.”</a:t>
            </a:r>
            <a:r>
              <a:rPr lang="en-GB" sz="3600" dirty="0"/>
              <a:t> The word choice is describing the blood on the floor of the boxing ring. It suggests that the boxer is losing both blood and money – ‘rubies’ are expensive, and red like blood. I think this makes the boxer seem like a memorable character because I can imagine the blood dripping off his wounds easily.</a:t>
            </a:r>
            <a:r>
              <a:rPr lang="en-GB" sz="3600" i="1" dirty="0"/>
              <a:t/>
            </a:r>
            <a:br>
              <a:rPr lang="en-GB" sz="3600" i="1" dirty="0"/>
            </a:br>
            <a:r>
              <a:rPr lang="en-GB" sz="3600" i="1" dirty="0"/>
              <a:t/>
            </a:r>
            <a:br>
              <a:rPr lang="en-GB" sz="3600" i="1" dirty="0"/>
            </a:br>
            <a:r>
              <a:rPr lang="en-GB" sz="3600" i="1" dirty="0"/>
              <a:t/>
            </a:r>
            <a:br>
              <a:rPr lang="en-GB" sz="3600" i="1" dirty="0"/>
            </a:br>
            <a:endParaRPr lang="en-GB" sz="3600" dirty="0"/>
          </a:p>
        </p:txBody>
      </p:sp>
      <p:pic>
        <p:nvPicPr>
          <p:cNvPr id="5" name="Picture 4" descr="A picture containing clipart&#10;&#10;Description generated with very high confidence">
            <a:extLst>
              <a:ext uri="{FF2B5EF4-FFF2-40B4-BE49-F238E27FC236}">
                <a16:creationId xmlns:a16="http://schemas.microsoft.com/office/drawing/2014/main" xmlns="" id="{46D1DAE9-EE10-4853-98BF-8838B44FA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343" y="224057"/>
            <a:ext cx="1118520" cy="1466631"/>
          </a:xfrm>
          <a:prstGeom prst="rect">
            <a:avLst/>
          </a:prstGeom>
        </p:spPr>
      </p:pic>
    </p:spTree>
    <p:extLst>
      <p:ext uri="{BB962C8B-B14F-4D97-AF65-F5344CB8AC3E}">
        <p14:creationId xmlns:p14="http://schemas.microsoft.com/office/powerpoint/2010/main" val="3250867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59BCC-C6D3-4296-B954-6813FE5A7C42}"/>
              </a:ext>
            </a:extLst>
          </p:cNvPr>
          <p:cNvSpPr>
            <a:spLocks noGrp="1"/>
          </p:cNvSpPr>
          <p:nvPr>
            <p:ph type="title"/>
          </p:nvPr>
        </p:nvSpPr>
        <p:spPr/>
        <p:txBody>
          <a:bodyPr/>
          <a:lstStyle/>
          <a:p>
            <a:r>
              <a:rPr lang="en-GB" dirty="0"/>
              <a:t>Pear Paragraph Exemplar </a:t>
            </a:r>
          </a:p>
        </p:txBody>
      </p:sp>
      <p:sp>
        <p:nvSpPr>
          <p:cNvPr id="3" name="Content Placeholder 2">
            <a:extLst>
              <a:ext uri="{FF2B5EF4-FFF2-40B4-BE49-F238E27FC236}">
                <a16:creationId xmlns:a16="http://schemas.microsoft.com/office/drawing/2014/main" xmlns="" id="{8C3688D5-CA39-4DF3-B440-22F1F70B84C8}"/>
              </a:ext>
            </a:extLst>
          </p:cNvPr>
          <p:cNvSpPr>
            <a:spLocks noGrp="1"/>
          </p:cNvSpPr>
          <p:nvPr>
            <p:ph idx="1"/>
          </p:nvPr>
        </p:nvSpPr>
        <p:spPr/>
        <p:txBody>
          <a:bodyPr>
            <a:normAutofit fontScale="47500" lnSpcReduction="20000"/>
          </a:bodyPr>
          <a:lstStyle/>
          <a:p>
            <a:pPr marL="0" indent="0">
              <a:buNone/>
            </a:pPr>
            <a:endParaRPr lang="en-GB" sz="5100" dirty="0">
              <a:solidFill>
                <a:srgbClr val="00B050"/>
              </a:solidFill>
            </a:endParaRPr>
          </a:p>
          <a:p>
            <a:pPr marL="0" indent="0">
              <a:buNone/>
            </a:pPr>
            <a:r>
              <a:rPr lang="en-GB" sz="7600" dirty="0">
                <a:solidFill>
                  <a:srgbClr val="00B050"/>
                </a:solidFill>
              </a:rPr>
              <a:t>One way the poet makes the boxer seem memorable is through word choice.</a:t>
            </a:r>
            <a:r>
              <a:rPr lang="en-GB" sz="7600" dirty="0"/>
              <a:t> </a:t>
            </a:r>
            <a:r>
              <a:rPr lang="en-GB" sz="7600" dirty="0">
                <a:solidFill>
                  <a:srgbClr val="FF0000"/>
                </a:solidFill>
              </a:rPr>
              <a:t>An example of this would be “cold rubies.”</a:t>
            </a:r>
            <a:r>
              <a:rPr lang="en-GB" sz="7600" dirty="0"/>
              <a:t> </a:t>
            </a:r>
            <a:r>
              <a:rPr lang="en-GB" sz="7600" dirty="0">
                <a:solidFill>
                  <a:srgbClr val="0070C0"/>
                </a:solidFill>
              </a:rPr>
              <a:t>The word choice is describing the blood on the floor of the boxing ring. It suggests that the boxer is losing both blood and money – ‘rubies’ are expensive, and red like blood. </a:t>
            </a:r>
            <a:r>
              <a:rPr lang="en-GB" sz="7600" dirty="0"/>
              <a:t>I think this makes the boxer seem like a memorable character because I can imagine the blood dripping off his wounds easily.</a:t>
            </a:r>
            <a:r>
              <a:rPr lang="en-GB" sz="8800" i="1" dirty="0"/>
              <a:t/>
            </a:r>
            <a:br>
              <a:rPr lang="en-GB" sz="8800" i="1" dirty="0"/>
            </a:br>
            <a:r>
              <a:rPr lang="en-GB" sz="7200" i="1" dirty="0"/>
              <a:t/>
            </a:r>
            <a:br>
              <a:rPr lang="en-GB" sz="7200" i="1" dirty="0"/>
            </a:br>
            <a:r>
              <a:rPr lang="en-GB" sz="4400" i="1" dirty="0"/>
              <a:t/>
            </a:r>
            <a:br>
              <a:rPr lang="en-GB" sz="4400" i="1" dirty="0"/>
            </a:br>
            <a:endParaRPr lang="en-GB" dirty="0"/>
          </a:p>
        </p:txBody>
      </p:sp>
      <p:pic>
        <p:nvPicPr>
          <p:cNvPr id="5" name="Picture 4" descr="A picture containing clipart&#10;&#10;Description generated with very high confidence">
            <a:extLst>
              <a:ext uri="{FF2B5EF4-FFF2-40B4-BE49-F238E27FC236}">
                <a16:creationId xmlns:a16="http://schemas.microsoft.com/office/drawing/2014/main" xmlns="" id="{9002357A-03CF-442B-A482-EAFF0CA9F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594" y="154607"/>
            <a:ext cx="1171486" cy="1536081"/>
          </a:xfrm>
          <a:prstGeom prst="rect">
            <a:avLst/>
          </a:prstGeom>
        </p:spPr>
      </p:pic>
    </p:spTree>
    <p:extLst>
      <p:ext uri="{BB962C8B-B14F-4D97-AF65-F5344CB8AC3E}">
        <p14:creationId xmlns:p14="http://schemas.microsoft.com/office/powerpoint/2010/main" val="4287064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20F71-F261-497B-8DAC-95D22D4A088F}"/>
              </a:ext>
            </a:extLst>
          </p:cNvPr>
          <p:cNvSpPr>
            <a:spLocks noGrp="1"/>
          </p:cNvSpPr>
          <p:nvPr>
            <p:ph type="title"/>
          </p:nvPr>
        </p:nvSpPr>
        <p:spPr/>
        <p:txBody>
          <a:bodyPr/>
          <a:lstStyle/>
          <a:p>
            <a:r>
              <a:rPr lang="en-GB" b="1" dirty="0"/>
              <a:t>Pear Paragraph Exemplar </a:t>
            </a:r>
          </a:p>
        </p:txBody>
      </p:sp>
      <p:sp>
        <p:nvSpPr>
          <p:cNvPr id="3" name="Content Placeholder 2">
            <a:extLst>
              <a:ext uri="{FF2B5EF4-FFF2-40B4-BE49-F238E27FC236}">
                <a16:creationId xmlns:a16="http://schemas.microsoft.com/office/drawing/2014/main" xmlns="" id="{598B01CF-81DE-4C1F-8676-48D486884C7D}"/>
              </a:ext>
            </a:extLst>
          </p:cNvPr>
          <p:cNvSpPr>
            <a:spLocks noGrp="1"/>
          </p:cNvSpPr>
          <p:nvPr>
            <p:ph idx="1"/>
          </p:nvPr>
        </p:nvSpPr>
        <p:spPr/>
        <p:txBody>
          <a:bodyPr>
            <a:noAutofit/>
          </a:bodyPr>
          <a:lstStyle/>
          <a:p>
            <a:pPr marL="0" indent="0">
              <a:buNone/>
            </a:pPr>
            <a:r>
              <a:rPr lang="en-GB" sz="3600" dirty="0">
                <a:solidFill>
                  <a:srgbClr val="00B050"/>
                </a:solidFill>
              </a:rPr>
              <a:t>One way the poet makes the boxer seem memorable is through word choice.</a:t>
            </a:r>
            <a:r>
              <a:rPr lang="en-GB" sz="3600" dirty="0"/>
              <a:t> </a:t>
            </a:r>
            <a:r>
              <a:rPr lang="en-GB" sz="3600" dirty="0">
                <a:solidFill>
                  <a:srgbClr val="FF0000"/>
                </a:solidFill>
              </a:rPr>
              <a:t>An example of this would be “cold rubies.”</a:t>
            </a:r>
            <a:r>
              <a:rPr lang="en-GB" sz="3600" dirty="0"/>
              <a:t> </a:t>
            </a:r>
            <a:r>
              <a:rPr lang="en-GB" sz="3600" dirty="0">
                <a:solidFill>
                  <a:srgbClr val="0070C0"/>
                </a:solidFill>
              </a:rPr>
              <a:t>The word choice is describing the blood on the floor of the boxing ring. It suggests that the boxer is losing both blood and money – ‘rubies’ are expensive, and red like blood. </a:t>
            </a:r>
            <a:r>
              <a:rPr lang="en-GB" sz="3600" dirty="0">
                <a:solidFill>
                  <a:srgbClr val="7030A0"/>
                </a:solidFill>
              </a:rPr>
              <a:t>I think this makes the boxer seem like a memorable character because I can imagine the blood dripping off his wounds easily.</a:t>
            </a:r>
            <a:r>
              <a:rPr lang="en-GB" sz="3600" i="1" dirty="0"/>
              <a:t/>
            </a:r>
            <a:br>
              <a:rPr lang="en-GB" sz="3600" i="1" dirty="0"/>
            </a:br>
            <a:r>
              <a:rPr lang="en-GB" sz="3600" i="1" dirty="0"/>
              <a:t/>
            </a:r>
            <a:br>
              <a:rPr lang="en-GB" sz="3600" i="1" dirty="0"/>
            </a:br>
            <a:r>
              <a:rPr lang="en-GB" sz="3600" i="1" dirty="0"/>
              <a:t/>
            </a:r>
            <a:br>
              <a:rPr lang="en-GB" sz="3600" i="1" dirty="0"/>
            </a:br>
            <a:endParaRPr lang="en-GB" sz="3600" dirty="0"/>
          </a:p>
        </p:txBody>
      </p:sp>
      <p:pic>
        <p:nvPicPr>
          <p:cNvPr id="5" name="Picture 4" descr="A picture containing clipart&#10;&#10;Description generated with very high confidence">
            <a:extLst>
              <a:ext uri="{FF2B5EF4-FFF2-40B4-BE49-F238E27FC236}">
                <a16:creationId xmlns:a16="http://schemas.microsoft.com/office/drawing/2014/main" xmlns="" id="{1BAE23D3-D94E-46D2-A4CF-754E133D1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317" y="365125"/>
            <a:ext cx="1010935" cy="1325563"/>
          </a:xfrm>
          <a:prstGeom prst="rect">
            <a:avLst/>
          </a:prstGeom>
        </p:spPr>
      </p:pic>
    </p:spTree>
    <p:extLst>
      <p:ext uri="{BB962C8B-B14F-4D97-AF65-F5344CB8AC3E}">
        <p14:creationId xmlns:p14="http://schemas.microsoft.com/office/powerpoint/2010/main" val="371703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A4D15-10B5-492C-BC29-32E970B0C789}"/>
              </a:ext>
            </a:extLst>
          </p:cNvPr>
          <p:cNvSpPr>
            <a:spLocks noGrp="1"/>
          </p:cNvSpPr>
          <p:nvPr>
            <p:ph type="title"/>
          </p:nvPr>
        </p:nvSpPr>
        <p:spPr/>
        <p:txBody>
          <a:bodyPr/>
          <a:lstStyle/>
          <a:p>
            <a:r>
              <a:rPr lang="en-GB" b="1" dirty="0"/>
              <a:t>Question </a:t>
            </a:r>
          </a:p>
        </p:txBody>
      </p:sp>
      <p:sp>
        <p:nvSpPr>
          <p:cNvPr id="3" name="Content Placeholder 2">
            <a:extLst>
              <a:ext uri="{FF2B5EF4-FFF2-40B4-BE49-F238E27FC236}">
                <a16:creationId xmlns:a16="http://schemas.microsoft.com/office/drawing/2014/main" xmlns="" id="{9436F44E-4AD3-4197-B8C8-37553042D24C}"/>
              </a:ext>
            </a:extLst>
          </p:cNvPr>
          <p:cNvSpPr>
            <a:spLocks noGrp="1"/>
          </p:cNvSpPr>
          <p:nvPr>
            <p:ph idx="1"/>
          </p:nvPr>
        </p:nvSpPr>
        <p:spPr/>
        <p:txBody>
          <a:bodyPr/>
          <a:lstStyle/>
          <a:p>
            <a:pPr marL="0" indent="0">
              <a:buNone/>
            </a:pPr>
            <a:endParaRPr lang="en-GB" dirty="0"/>
          </a:p>
          <a:p>
            <a:pPr marL="0" indent="0">
              <a:buNone/>
            </a:pPr>
            <a:r>
              <a:rPr lang="en-GB" b="1" dirty="0"/>
              <a:t>Choose a poem which describes a person in a memorable way.</a:t>
            </a:r>
            <a:br>
              <a:rPr lang="en-GB" b="1" dirty="0"/>
            </a:br>
            <a:r>
              <a:rPr lang="en-GB" b="1" dirty="0"/>
              <a:t/>
            </a:r>
            <a:br>
              <a:rPr lang="en-GB" b="1" dirty="0"/>
            </a:br>
            <a:r>
              <a:rPr lang="en-GB" b="1" dirty="0"/>
              <a:t>By discussing poetic techniques (imagery, alliteration, etc.), show how the poet makes this person memorable.</a:t>
            </a:r>
          </a:p>
          <a:p>
            <a:pPr marL="0" indent="0">
              <a:buNone/>
            </a:pPr>
            <a:endParaRPr lang="en-GB" dirty="0"/>
          </a:p>
          <a:p>
            <a:pPr marL="0" indent="0">
              <a:buNone/>
            </a:pPr>
            <a:r>
              <a:rPr lang="en-GB" dirty="0"/>
              <a:t>Copy this on to A4 lined paper. </a:t>
            </a:r>
            <a:br>
              <a:rPr lang="en-GB" dirty="0"/>
            </a:br>
            <a:endParaRPr lang="en-GB" dirty="0"/>
          </a:p>
        </p:txBody>
      </p:sp>
    </p:spTree>
    <p:extLst>
      <p:ext uri="{BB962C8B-B14F-4D97-AF65-F5344CB8AC3E}">
        <p14:creationId xmlns:p14="http://schemas.microsoft.com/office/powerpoint/2010/main" val="2471303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1ACCE-2070-492A-969E-EA98AECFC74E}"/>
              </a:ext>
            </a:extLst>
          </p:cNvPr>
          <p:cNvSpPr>
            <a:spLocks noGrp="1"/>
          </p:cNvSpPr>
          <p:nvPr>
            <p:ph type="title"/>
          </p:nvPr>
        </p:nvSpPr>
        <p:spPr/>
        <p:txBody>
          <a:bodyPr/>
          <a:lstStyle/>
          <a:p>
            <a:r>
              <a:rPr lang="en-GB" b="1" dirty="0"/>
              <a:t>Conclusion </a:t>
            </a:r>
          </a:p>
        </p:txBody>
      </p:sp>
      <p:sp>
        <p:nvSpPr>
          <p:cNvPr id="3" name="Content Placeholder 2">
            <a:extLst>
              <a:ext uri="{FF2B5EF4-FFF2-40B4-BE49-F238E27FC236}">
                <a16:creationId xmlns:a16="http://schemas.microsoft.com/office/drawing/2014/main" xmlns="" id="{91243070-EF94-40B3-8145-447F645F8672}"/>
              </a:ext>
            </a:extLst>
          </p:cNvPr>
          <p:cNvSpPr>
            <a:spLocks noGrp="1"/>
          </p:cNvSpPr>
          <p:nvPr>
            <p:ph idx="1"/>
          </p:nvPr>
        </p:nvSpPr>
        <p:spPr/>
        <p:txBody>
          <a:bodyPr>
            <a:normAutofit/>
          </a:bodyPr>
          <a:lstStyle/>
          <a:p>
            <a:endParaRPr lang="en-GB" sz="3600" dirty="0"/>
          </a:p>
          <a:p>
            <a:r>
              <a:rPr lang="en-GB" sz="3600" dirty="0"/>
              <a:t>In your conclusion, you briefly summarise what you have discussed in your essay, and then give a final comment about your opinion or thoughts about the poem.</a:t>
            </a:r>
          </a:p>
          <a:p>
            <a:endParaRPr lang="en-GB" sz="3600" dirty="0"/>
          </a:p>
        </p:txBody>
      </p:sp>
    </p:spTree>
    <p:extLst>
      <p:ext uri="{BB962C8B-B14F-4D97-AF65-F5344CB8AC3E}">
        <p14:creationId xmlns:p14="http://schemas.microsoft.com/office/powerpoint/2010/main" val="2130961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r>
              <a:rPr lang="en-GB" sz="4000" i="1" dirty="0" smtClean="0"/>
              <a:t>‘The Boxer’ </a:t>
            </a:r>
            <a:r>
              <a:rPr lang="en-GB" sz="4000" dirty="0" smtClean="0"/>
              <a:t>by Emma Payne is a poem which describes a person in a memorable way. ‘The Boxer’ is a descriptive poem about a boxer who fights in a brutal match. The boxer is fighting for victory however, it ends in bitter defeat. This poem describes his appearance, his attitude towards the fight and the struggles and pain he endures. </a:t>
            </a:r>
          </a:p>
          <a:p>
            <a:endParaRPr lang="en-GB" sz="4000" dirty="0" smtClean="0"/>
          </a:p>
          <a:p>
            <a:endParaRPr lang="en-GB" sz="4000" i="1" dirty="0" smtClean="0"/>
          </a:p>
          <a:p>
            <a:endParaRPr lang="en-GB" sz="4000" dirty="0" smtClean="0"/>
          </a:p>
          <a:p>
            <a:endParaRPr lang="en-GB"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0845E-F0D1-4348-98A9-7DC3C64D538A}"/>
              </a:ext>
            </a:extLst>
          </p:cNvPr>
          <p:cNvSpPr>
            <a:spLocks noGrp="1"/>
          </p:cNvSpPr>
          <p:nvPr>
            <p:ph type="title"/>
          </p:nvPr>
        </p:nvSpPr>
        <p:spPr/>
        <p:txBody>
          <a:bodyPr/>
          <a:lstStyle/>
          <a:p>
            <a:r>
              <a:rPr lang="en-GB" b="1" dirty="0"/>
              <a:t>POEMS</a:t>
            </a:r>
            <a:r>
              <a:rPr lang="en-GB" dirty="0"/>
              <a:t> </a:t>
            </a:r>
          </a:p>
        </p:txBody>
      </p:sp>
      <p:sp>
        <p:nvSpPr>
          <p:cNvPr id="3" name="Content Placeholder 2">
            <a:extLst>
              <a:ext uri="{FF2B5EF4-FFF2-40B4-BE49-F238E27FC236}">
                <a16:creationId xmlns:a16="http://schemas.microsoft.com/office/drawing/2014/main" xmlns="" id="{9D578A77-7643-4737-9A83-DB1A71C2BA34}"/>
              </a:ext>
            </a:extLst>
          </p:cNvPr>
          <p:cNvSpPr>
            <a:spLocks noGrp="1"/>
          </p:cNvSpPr>
          <p:nvPr>
            <p:ph idx="1"/>
          </p:nvPr>
        </p:nvSpPr>
        <p:spPr/>
        <p:txBody>
          <a:bodyPr/>
          <a:lstStyle/>
          <a:p>
            <a:endParaRPr lang="en-GB" dirty="0"/>
          </a:p>
          <a:p>
            <a:r>
              <a:rPr lang="en-GB" dirty="0"/>
              <a:t>Poems are like very condensed, compressed stories. </a:t>
            </a:r>
          </a:p>
          <a:p>
            <a:r>
              <a:rPr lang="en-GB" dirty="0"/>
              <a:t>They are usually fairly short, and have lots of </a:t>
            </a:r>
            <a:r>
              <a:rPr lang="en-GB" b="1" dirty="0"/>
              <a:t>poetic techniques </a:t>
            </a:r>
            <a:r>
              <a:rPr lang="en-GB" dirty="0"/>
              <a:t>in them to make them interesting to read.</a:t>
            </a:r>
          </a:p>
          <a:p>
            <a:r>
              <a:rPr lang="en-GB" dirty="0"/>
              <a:t> Most poems contain an important </a:t>
            </a:r>
            <a:r>
              <a:rPr lang="en-GB" b="1" dirty="0"/>
              <a:t>theme</a:t>
            </a:r>
            <a:r>
              <a:rPr lang="en-GB" dirty="0"/>
              <a:t> or </a:t>
            </a:r>
            <a:r>
              <a:rPr lang="en-GB" b="1" dirty="0"/>
              <a:t>idea</a:t>
            </a:r>
            <a:r>
              <a:rPr lang="en-GB" dirty="0"/>
              <a:t> which should make you think.</a:t>
            </a:r>
          </a:p>
          <a:p>
            <a:endParaRPr lang="en-GB" sz="1600" dirty="0"/>
          </a:p>
          <a:p>
            <a:endParaRPr lang="en-GB" dirty="0"/>
          </a:p>
        </p:txBody>
      </p:sp>
    </p:spTree>
    <p:extLst>
      <p:ext uri="{BB962C8B-B14F-4D97-AF65-F5344CB8AC3E}">
        <p14:creationId xmlns:p14="http://schemas.microsoft.com/office/powerpoint/2010/main" val="27396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54E9C-83EC-4E07-9AA8-3E6B218F881E}"/>
              </a:ext>
            </a:extLst>
          </p:cNvPr>
          <p:cNvSpPr>
            <a:spLocks noGrp="1"/>
          </p:cNvSpPr>
          <p:nvPr>
            <p:ph type="title"/>
          </p:nvPr>
        </p:nvSpPr>
        <p:spPr/>
        <p:txBody>
          <a:bodyPr/>
          <a:lstStyle/>
          <a:p>
            <a:r>
              <a:rPr lang="en-GB" b="1" dirty="0"/>
              <a:t>Structure</a:t>
            </a:r>
            <a:r>
              <a:rPr lang="en-GB" dirty="0"/>
              <a:t> </a:t>
            </a:r>
          </a:p>
        </p:txBody>
      </p:sp>
      <p:sp>
        <p:nvSpPr>
          <p:cNvPr id="3" name="Content Placeholder 2">
            <a:extLst>
              <a:ext uri="{FF2B5EF4-FFF2-40B4-BE49-F238E27FC236}">
                <a16:creationId xmlns:a16="http://schemas.microsoft.com/office/drawing/2014/main" xmlns="" id="{5429826F-4609-44F7-B820-2A7FE6561E8C}"/>
              </a:ext>
            </a:extLst>
          </p:cNvPr>
          <p:cNvSpPr>
            <a:spLocks noGrp="1"/>
          </p:cNvSpPr>
          <p:nvPr>
            <p:ph idx="1"/>
          </p:nvPr>
        </p:nvSpPr>
        <p:spPr/>
        <p:txBody>
          <a:bodyPr/>
          <a:lstStyle/>
          <a:p>
            <a:endParaRPr lang="en-GB" dirty="0"/>
          </a:p>
          <a:p>
            <a:r>
              <a:rPr lang="en-GB" dirty="0"/>
              <a:t>Most poems are structured in a specific way. They will usually have different verses, known as </a:t>
            </a:r>
            <a:r>
              <a:rPr lang="en-GB" b="1" dirty="0"/>
              <a:t>stanzas. </a:t>
            </a:r>
            <a:endParaRPr lang="en-GB" dirty="0"/>
          </a:p>
          <a:p>
            <a:r>
              <a:rPr lang="en-GB" dirty="0"/>
              <a:t>When you refer to a particular section of a poem you can say which stanza it is in to make it clear which part of the poem you are talking about.</a:t>
            </a:r>
            <a:endParaRPr lang="en-GB" sz="4000" dirty="0"/>
          </a:p>
          <a:p>
            <a:endParaRPr lang="en-GB" sz="2000" dirty="0"/>
          </a:p>
          <a:p>
            <a:endParaRPr lang="en-GB" dirty="0"/>
          </a:p>
        </p:txBody>
      </p:sp>
    </p:spTree>
    <p:extLst>
      <p:ext uri="{BB962C8B-B14F-4D97-AF65-F5344CB8AC3E}">
        <p14:creationId xmlns:p14="http://schemas.microsoft.com/office/powerpoint/2010/main" val="26394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82AFA-8B5E-4763-A387-E755E3F91EA8}"/>
              </a:ext>
            </a:extLst>
          </p:cNvPr>
          <p:cNvSpPr>
            <a:spLocks noGrp="1"/>
          </p:cNvSpPr>
          <p:nvPr>
            <p:ph type="title"/>
          </p:nvPr>
        </p:nvSpPr>
        <p:spPr/>
        <p:txBody>
          <a:bodyPr/>
          <a:lstStyle/>
          <a:p>
            <a:r>
              <a:rPr lang="en-GB" b="1" dirty="0"/>
              <a:t>Poetic Techniques </a:t>
            </a:r>
          </a:p>
        </p:txBody>
      </p:sp>
      <p:sp>
        <p:nvSpPr>
          <p:cNvPr id="3" name="Content Placeholder 2">
            <a:extLst>
              <a:ext uri="{FF2B5EF4-FFF2-40B4-BE49-F238E27FC236}">
                <a16:creationId xmlns:a16="http://schemas.microsoft.com/office/drawing/2014/main" xmlns="" id="{3C2F3A1E-05E6-42B6-9C51-7073B0FEB80D}"/>
              </a:ext>
            </a:extLst>
          </p:cNvPr>
          <p:cNvSpPr>
            <a:spLocks noGrp="1"/>
          </p:cNvSpPr>
          <p:nvPr>
            <p:ph idx="1"/>
          </p:nvPr>
        </p:nvSpPr>
        <p:spPr/>
        <p:txBody>
          <a:bodyPr>
            <a:normAutofit fontScale="92500" lnSpcReduction="10000"/>
          </a:bodyPr>
          <a:lstStyle/>
          <a:p>
            <a:r>
              <a:rPr lang="en-GB" dirty="0"/>
              <a:t>Before we look at </a:t>
            </a:r>
            <a:r>
              <a:rPr lang="en-GB" i="1" dirty="0"/>
              <a:t>The Boxer, </a:t>
            </a:r>
            <a:r>
              <a:rPr lang="en-GB" dirty="0"/>
              <a:t>we are going to discuss some important </a:t>
            </a:r>
            <a:r>
              <a:rPr lang="en-GB" b="1" dirty="0"/>
              <a:t>poetic techniques </a:t>
            </a:r>
            <a:r>
              <a:rPr lang="en-GB" dirty="0"/>
              <a:t>that you should know about. These are:</a:t>
            </a:r>
          </a:p>
          <a:p>
            <a:endParaRPr lang="en-GB" dirty="0"/>
          </a:p>
          <a:p>
            <a:r>
              <a:rPr lang="en-GB" dirty="0"/>
              <a:t>Imagery</a:t>
            </a:r>
          </a:p>
          <a:p>
            <a:r>
              <a:rPr lang="en-GB" dirty="0"/>
              <a:t>Metaphor</a:t>
            </a:r>
          </a:p>
          <a:p>
            <a:r>
              <a:rPr lang="en-GB" dirty="0"/>
              <a:t>Simile</a:t>
            </a:r>
          </a:p>
          <a:p>
            <a:r>
              <a:rPr lang="en-GB" dirty="0"/>
              <a:t>Personification</a:t>
            </a:r>
          </a:p>
          <a:p>
            <a:r>
              <a:rPr lang="en-GB" dirty="0"/>
              <a:t>Alliteration</a:t>
            </a:r>
          </a:p>
          <a:p>
            <a:r>
              <a:rPr lang="en-GB" dirty="0"/>
              <a:t>Repetition</a:t>
            </a:r>
          </a:p>
          <a:p>
            <a:r>
              <a:rPr lang="en-GB" dirty="0"/>
              <a:t>Enjambment </a:t>
            </a:r>
            <a:endParaRPr lang="en-GB" sz="3600" dirty="0"/>
          </a:p>
          <a:p>
            <a:endParaRPr lang="en-GB" dirty="0"/>
          </a:p>
        </p:txBody>
      </p:sp>
    </p:spTree>
    <p:extLst>
      <p:ext uri="{BB962C8B-B14F-4D97-AF65-F5344CB8AC3E}">
        <p14:creationId xmlns:p14="http://schemas.microsoft.com/office/powerpoint/2010/main" val="126097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84330-39C1-4D13-BF4D-22A83DC74596}"/>
              </a:ext>
            </a:extLst>
          </p:cNvPr>
          <p:cNvSpPr>
            <a:spLocks noGrp="1"/>
          </p:cNvSpPr>
          <p:nvPr>
            <p:ph type="title"/>
          </p:nvPr>
        </p:nvSpPr>
        <p:spPr/>
        <p:txBody>
          <a:bodyPr/>
          <a:lstStyle/>
          <a:p>
            <a:r>
              <a:rPr lang="en-GB" b="1" dirty="0"/>
              <a:t>Imagery </a:t>
            </a:r>
          </a:p>
        </p:txBody>
      </p:sp>
      <p:sp>
        <p:nvSpPr>
          <p:cNvPr id="3" name="Content Placeholder 2">
            <a:extLst>
              <a:ext uri="{FF2B5EF4-FFF2-40B4-BE49-F238E27FC236}">
                <a16:creationId xmlns:a16="http://schemas.microsoft.com/office/drawing/2014/main" xmlns="" id="{E29C621B-EE14-4281-965A-EAFD3B735DDF}"/>
              </a:ext>
            </a:extLst>
          </p:cNvPr>
          <p:cNvSpPr>
            <a:spLocks noGrp="1"/>
          </p:cNvSpPr>
          <p:nvPr>
            <p:ph idx="1"/>
          </p:nvPr>
        </p:nvSpPr>
        <p:spPr/>
        <p:txBody>
          <a:bodyPr/>
          <a:lstStyle/>
          <a:p>
            <a:endParaRPr lang="en-GB" dirty="0"/>
          </a:p>
          <a:p>
            <a:r>
              <a:rPr lang="en-GB" dirty="0"/>
              <a:t>Phrases and sentences which create a particular image in a reader’s mind. Metaphors, similes, and personification are all examples of imagery. </a:t>
            </a:r>
            <a:endParaRPr lang="en-GB" sz="3600" i="1" dirty="0"/>
          </a:p>
          <a:p>
            <a:endParaRPr lang="en-GB" dirty="0"/>
          </a:p>
        </p:txBody>
      </p:sp>
    </p:spTree>
    <p:extLst>
      <p:ext uri="{BB962C8B-B14F-4D97-AF65-F5344CB8AC3E}">
        <p14:creationId xmlns:p14="http://schemas.microsoft.com/office/powerpoint/2010/main" val="244026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F64EE-0E99-4A65-A526-50C60BE017BC}"/>
              </a:ext>
            </a:extLst>
          </p:cNvPr>
          <p:cNvSpPr>
            <a:spLocks noGrp="1"/>
          </p:cNvSpPr>
          <p:nvPr>
            <p:ph type="title"/>
          </p:nvPr>
        </p:nvSpPr>
        <p:spPr>
          <a:xfrm>
            <a:off x="838200" y="365125"/>
            <a:ext cx="10515600" cy="1325563"/>
          </a:xfrm>
        </p:spPr>
        <p:txBody>
          <a:bodyPr/>
          <a:lstStyle/>
          <a:p>
            <a:r>
              <a:rPr lang="en-GB" b="1" dirty="0"/>
              <a:t>Simile and Metaphor </a:t>
            </a:r>
          </a:p>
        </p:txBody>
      </p:sp>
      <p:sp>
        <p:nvSpPr>
          <p:cNvPr id="3" name="Content Placeholder 2">
            <a:extLst>
              <a:ext uri="{FF2B5EF4-FFF2-40B4-BE49-F238E27FC236}">
                <a16:creationId xmlns:a16="http://schemas.microsoft.com/office/drawing/2014/main" xmlns="" id="{F1C44E3A-2077-44C6-B33B-E5ECD2862979}"/>
              </a:ext>
            </a:extLst>
          </p:cNvPr>
          <p:cNvSpPr>
            <a:spLocks noGrp="1"/>
          </p:cNvSpPr>
          <p:nvPr>
            <p:ph idx="1"/>
          </p:nvPr>
        </p:nvSpPr>
        <p:spPr>
          <a:xfrm>
            <a:off x="838200" y="1825625"/>
            <a:ext cx="10515600" cy="4351338"/>
          </a:xfrm>
        </p:spPr>
        <p:txBody>
          <a:bodyPr/>
          <a:lstStyle/>
          <a:p>
            <a:pPr>
              <a:lnSpc>
                <a:spcPct val="150000"/>
              </a:lnSpc>
              <a:buNone/>
            </a:pPr>
            <a:endParaRPr lang="en-GB" dirty="0"/>
          </a:p>
          <a:p>
            <a:pPr>
              <a:lnSpc>
                <a:spcPct val="150000"/>
              </a:lnSpc>
              <a:buNone/>
            </a:pPr>
            <a:r>
              <a:rPr lang="en-GB" dirty="0"/>
              <a:t>These are both examples of imagery which use a </a:t>
            </a:r>
            <a:r>
              <a:rPr lang="en-GB" b="1" dirty="0"/>
              <a:t>comparison.</a:t>
            </a:r>
            <a:endParaRPr lang="en-GB" dirty="0"/>
          </a:p>
          <a:p>
            <a:pPr>
              <a:lnSpc>
                <a:spcPct val="150000"/>
              </a:lnSpc>
            </a:pPr>
            <a:r>
              <a:rPr lang="en-GB" dirty="0"/>
              <a:t>A </a:t>
            </a:r>
            <a:r>
              <a:rPr lang="en-GB" b="1" dirty="0"/>
              <a:t>simile</a:t>
            </a:r>
            <a:r>
              <a:rPr lang="en-GB" dirty="0"/>
              <a:t> compares one thing to another using </a:t>
            </a:r>
            <a:r>
              <a:rPr lang="en-GB" b="1" dirty="0"/>
              <a:t>as </a:t>
            </a:r>
            <a:r>
              <a:rPr lang="en-GB" dirty="0"/>
              <a:t>or</a:t>
            </a:r>
            <a:r>
              <a:rPr lang="en-GB" b="1" dirty="0"/>
              <a:t> like</a:t>
            </a:r>
            <a:r>
              <a:rPr lang="en-GB" dirty="0"/>
              <a:t>, e.g. </a:t>
            </a:r>
            <a:r>
              <a:rPr lang="en-GB" i="1" dirty="0"/>
              <a:t>The moon was </a:t>
            </a:r>
            <a:r>
              <a:rPr lang="en-GB" i="1" u="sng" dirty="0"/>
              <a:t>as bright as</a:t>
            </a:r>
            <a:r>
              <a:rPr lang="en-GB" i="1" dirty="0"/>
              <a:t> a spotlight. </a:t>
            </a:r>
          </a:p>
          <a:p>
            <a:pPr>
              <a:lnSpc>
                <a:spcPct val="150000"/>
              </a:lnSpc>
            </a:pPr>
            <a:r>
              <a:rPr lang="en-GB" dirty="0"/>
              <a:t>A </a:t>
            </a:r>
            <a:r>
              <a:rPr lang="en-GB" b="1" dirty="0"/>
              <a:t>metaphor</a:t>
            </a:r>
            <a:r>
              <a:rPr lang="en-GB" dirty="0"/>
              <a:t> compares one thing saying it is something else e.g. </a:t>
            </a:r>
            <a:r>
              <a:rPr lang="en-GB" i="1" dirty="0"/>
              <a:t>The moon </a:t>
            </a:r>
            <a:r>
              <a:rPr lang="en-GB" i="1" u="sng" dirty="0"/>
              <a:t>was</a:t>
            </a:r>
            <a:r>
              <a:rPr lang="en-GB" i="1" dirty="0"/>
              <a:t> a spotlight. </a:t>
            </a:r>
            <a:endParaRPr lang="en-GB" dirty="0"/>
          </a:p>
          <a:p>
            <a:endParaRPr lang="en-GB" sz="3200" dirty="0"/>
          </a:p>
          <a:p>
            <a:endParaRPr lang="en-GB" dirty="0"/>
          </a:p>
        </p:txBody>
      </p:sp>
      <p:pic>
        <p:nvPicPr>
          <p:cNvPr id="5" name="Picture 4">
            <a:extLst>
              <a:ext uri="{FF2B5EF4-FFF2-40B4-BE49-F238E27FC236}">
                <a16:creationId xmlns:a16="http://schemas.microsoft.com/office/drawing/2014/main" xmlns="" id="{15818860-71AE-4A7F-AADC-9169CE723205}"/>
              </a:ext>
            </a:extLst>
          </p:cNvPr>
          <p:cNvPicPr>
            <a:picLocks noChangeAspect="1"/>
          </p:cNvPicPr>
          <p:nvPr/>
        </p:nvPicPr>
        <p:blipFill>
          <a:blip r:embed="rId2"/>
          <a:stretch>
            <a:fillRect/>
          </a:stretch>
        </p:blipFill>
        <p:spPr>
          <a:xfrm>
            <a:off x="7852704" y="533937"/>
            <a:ext cx="2628900" cy="1743075"/>
          </a:xfrm>
          <a:prstGeom prst="rect">
            <a:avLst/>
          </a:prstGeom>
        </p:spPr>
      </p:pic>
    </p:spTree>
    <p:extLst>
      <p:ext uri="{BB962C8B-B14F-4D97-AF65-F5344CB8AC3E}">
        <p14:creationId xmlns:p14="http://schemas.microsoft.com/office/powerpoint/2010/main" val="2423937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35463</TotalTime>
  <Words>2383</Words>
  <Application>Microsoft Office PowerPoint</Application>
  <PresentationFormat>Custom</PresentationFormat>
  <Paragraphs>222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‘The Boxer’</vt:lpstr>
      <vt:lpstr>PowerPoint Presentation</vt:lpstr>
      <vt:lpstr>Learning Intentions </vt:lpstr>
      <vt:lpstr>POETRY </vt:lpstr>
      <vt:lpstr>POEMS </vt:lpstr>
      <vt:lpstr>Structure </vt:lpstr>
      <vt:lpstr>Poetic Techniques </vt:lpstr>
      <vt:lpstr>Imagery </vt:lpstr>
      <vt:lpstr>Simile and Metaphor </vt:lpstr>
      <vt:lpstr>PowerPoint Presentation</vt:lpstr>
      <vt:lpstr>Personification </vt:lpstr>
      <vt:lpstr>Alliteration</vt:lpstr>
      <vt:lpstr>Repetition </vt:lpstr>
      <vt:lpstr>Enjambment </vt:lpstr>
      <vt:lpstr>Task: </vt:lpstr>
      <vt:lpstr>PowerPoint Presentation</vt:lpstr>
      <vt:lpstr>Answer the following questions in your jotters. </vt:lpstr>
      <vt:lpstr>We are now going to annotate the poem.</vt:lpstr>
      <vt:lpstr>Stanza 1</vt:lpstr>
      <vt:lpstr>Stanza 1 </vt:lpstr>
      <vt:lpstr>Stanza 2</vt:lpstr>
      <vt:lpstr>Juxtaposition </vt:lpstr>
      <vt:lpstr>Stanza 3</vt:lpstr>
      <vt:lpstr>Stanza 3 </vt:lpstr>
      <vt:lpstr>Stanza 4</vt:lpstr>
      <vt:lpstr>Stanza 4 </vt:lpstr>
      <vt:lpstr>PowerPoint Presentation</vt:lpstr>
      <vt:lpstr>Task: </vt:lpstr>
      <vt:lpstr>PowerPoint Presentation</vt:lpstr>
      <vt:lpstr>Poetic Techniques in ‘The Boxer’ </vt:lpstr>
      <vt:lpstr>PowerPoint Presentation</vt:lpstr>
      <vt:lpstr>Critical Essay Task </vt:lpstr>
      <vt:lpstr>Structure </vt:lpstr>
      <vt:lpstr>Introduction </vt:lpstr>
      <vt:lpstr>Summary </vt:lpstr>
      <vt:lpstr>Summary </vt:lpstr>
      <vt:lpstr>PEAR Paragraphs </vt:lpstr>
      <vt:lpstr>Point </vt:lpstr>
      <vt:lpstr>Evidence </vt:lpstr>
      <vt:lpstr>Analysis </vt:lpstr>
      <vt:lpstr>Response </vt:lpstr>
      <vt:lpstr>Pear Paragraph Exemplar </vt:lpstr>
      <vt:lpstr>Pear Paragraph Exemplar </vt:lpstr>
      <vt:lpstr>Pear Paragraph Exemplar </vt:lpstr>
      <vt:lpstr>Pear Paragraph Exemplar </vt:lpstr>
      <vt:lpstr>Pear Paragraph Exemplar </vt:lpstr>
      <vt:lpstr>Question </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Boxer’</dc:title>
  <dc:creator>Kerri-Anne Campbell</dc:creator>
  <cp:lastModifiedBy>HMcDonald (Shawlands)</cp:lastModifiedBy>
  <cp:revision>2292</cp:revision>
  <dcterms:created xsi:type="dcterms:W3CDTF">2018-08-19T14:31:56Z</dcterms:created>
  <dcterms:modified xsi:type="dcterms:W3CDTF">2020-03-20T09:23:05Z</dcterms:modified>
</cp:coreProperties>
</file>