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sldIdLst>
    <p:sldId id="256" r:id="rId5"/>
    <p:sldId id="258" r:id="rId6"/>
    <p:sldId id="259" r:id="rId7"/>
    <p:sldId id="262" r:id="rId8"/>
    <p:sldId id="265" r:id="rId9"/>
    <p:sldId id="267" r:id="rId10"/>
    <p:sldId id="264" r:id="rId11"/>
    <p:sldId id="266" r:id="rId12"/>
    <p:sldId id="271" r:id="rId13"/>
    <p:sldId id="270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A233A4A-04FA-4B0C-8177-D8E9782BEE6B}">
          <p14:sldIdLst>
            <p14:sldId id="256"/>
            <p14:sldId id="258"/>
            <p14:sldId id="259"/>
            <p14:sldId id="262"/>
          </p14:sldIdLst>
        </p14:section>
        <p14:section name="Week 1 - 18th Jan - Website Banner" id="{52222C55-F5FC-4C4F-9AE8-DE907D3018AC}">
          <p14:sldIdLst>
            <p14:sldId id="265"/>
            <p14:sldId id="267"/>
            <p14:sldId id="264"/>
            <p14:sldId id="266"/>
            <p14:sldId id="271"/>
            <p14:sldId id="270"/>
            <p14:sldId id="269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8D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21F2F9-1806-451E-96EA-539515612F9E}" v="1345" dt="2021-01-19T10:45:51.662"/>
    <p1510:client id="{5A55C348-3C1E-C665-8988-339694CA7D15}" v="149" dt="2021-01-19T13:10:11.704"/>
    <p1510:client id="{971FB80D-7487-4900-8C70-A0C99DD1E174}" v="37" dt="2021-01-26T13:58:20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Docherty" userId="S::gw17dochertyrachael@glow.sch.uk::12552711-7fdf-454f-9541-edde85915a25" providerId="AD" clId="Web-{971FB80D-7487-4900-8C70-A0C99DD1E174}"/>
    <pc:docChg chg="addSld modSld modSection">
      <pc:chgData name="Miss Docherty" userId="S::gw17dochertyrachael@glow.sch.uk::12552711-7fdf-454f-9541-edde85915a25" providerId="AD" clId="Web-{971FB80D-7487-4900-8C70-A0C99DD1E174}" dt="2021-01-26T13:58:20.953" v="19" actId="20577"/>
      <pc:docMkLst>
        <pc:docMk/>
      </pc:docMkLst>
      <pc:sldChg chg="modSp">
        <pc:chgData name="Miss Docherty" userId="S::gw17dochertyrachael@glow.sch.uk::12552711-7fdf-454f-9541-edde85915a25" providerId="AD" clId="Web-{971FB80D-7487-4900-8C70-A0C99DD1E174}" dt="2021-01-26T13:58:20.953" v="19" actId="20577"/>
        <pc:sldMkLst>
          <pc:docMk/>
          <pc:sldMk cId="2757189523" sldId="258"/>
        </pc:sldMkLst>
        <pc:spChg chg="mod">
          <ac:chgData name="Miss Docherty" userId="S::gw17dochertyrachael@glow.sch.uk::12552711-7fdf-454f-9541-edde85915a25" providerId="AD" clId="Web-{971FB80D-7487-4900-8C70-A0C99DD1E174}" dt="2021-01-26T13:58:20.953" v="19" actId="20577"/>
          <ac:spMkLst>
            <pc:docMk/>
            <pc:sldMk cId="2757189523" sldId="258"/>
            <ac:spMk id="3" creationId="{38CE972C-666A-4724-A0BF-D49EE2500514}"/>
          </ac:spMkLst>
        </pc:spChg>
      </pc:sldChg>
      <pc:sldChg chg="add">
        <pc:chgData name="Miss Docherty" userId="S::gw17dochertyrachael@glow.sch.uk::12552711-7fdf-454f-9541-edde85915a25" providerId="AD" clId="Web-{971FB80D-7487-4900-8C70-A0C99DD1E174}" dt="2021-01-26T13:57:49.404" v="0"/>
        <pc:sldMkLst>
          <pc:docMk/>
          <pc:sldMk cId="2148957371" sldId="268"/>
        </pc:sldMkLst>
      </pc:sldChg>
      <pc:sldChg chg="add">
        <pc:chgData name="Miss Docherty" userId="S::gw17dochertyrachael@glow.sch.uk::12552711-7fdf-454f-9541-edde85915a25" providerId="AD" clId="Web-{971FB80D-7487-4900-8C70-A0C99DD1E174}" dt="2021-01-26T13:57:49.482" v="1"/>
        <pc:sldMkLst>
          <pc:docMk/>
          <pc:sldMk cId="2382961467" sldId="269"/>
        </pc:sldMkLst>
      </pc:sldChg>
      <pc:sldChg chg="add">
        <pc:chgData name="Miss Docherty" userId="S::gw17dochertyrachael@glow.sch.uk::12552711-7fdf-454f-9541-edde85915a25" providerId="AD" clId="Web-{971FB80D-7487-4900-8C70-A0C99DD1E174}" dt="2021-01-26T13:57:49.607" v="2"/>
        <pc:sldMkLst>
          <pc:docMk/>
          <pc:sldMk cId="2778524149" sldId="270"/>
        </pc:sldMkLst>
      </pc:sldChg>
      <pc:sldChg chg="add">
        <pc:chgData name="Miss Docherty" userId="S::gw17dochertyrachael@glow.sch.uk::12552711-7fdf-454f-9541-edde85915a25" providerId="AD" clId="Web-{971FB80D-7487-4900-8C70-A0C99DD1E174}" dt="2021-01-26T13:57:49.685" v="3"/>
        <pc:sldMkLst>
          <pc:docMk/>
          <pc:sldMk cId="836078735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232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2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3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6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2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5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2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4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3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4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43" r:id="rId6"/>
    <p:sldLayoutId id="2147483739" r:id="rId7"/>
    <p:sldLayoutId id="2147483740" r:id="rId8"/>
    <p:sldLayoutId id="2147483741" r:id="rId9"/>
    <p:sldLayoutId id="2147483742" r:id="rId10"/>
    <p:sldLayoutId id="21474837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8D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55D7866-985D-4D23-BF0E-72CA30F5C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75F626-AFF9-45C7-A885-B69A7FA518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8" r="6" b="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731" y="4716089"/>
            <a:ext cx="6288261" cy="1573149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9388" y="4907629"/>
            <a:ext cx="3212386" cy="1185353"/>
          </a:xfrm>
        </p:spPr>
        <p:txBody>
          <a:bodyPr anchor="ctr">
            <a:normAutofit/>
          </a:bodyPr>
          <a:lstStyle/>
          <a:p>
            <a:r>
              <a:rPr lang="en-US" sz="2600">
                <a:cs typeface="Calibri Light"/>
              </a:rPr>
              <a:t>S3 Graphic Communication</a:t>
            </a:r>
            <a:endParaRPr lang="en-US" sz="2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3912" y="4907629"/>
            <a:ext cx="2228641" cy="1185353"/>
          </a:xfrm>
        </p:spPr>
        <p:txBody>
          <a:bodyPr anchor="ctr">
            <a:normAutofit/>
          </a:bodyPr>
          <a:lstStyle/>
          <a:p>
            <a:r>
              <a:rPr lang="en-US" sz="1700"/>
              <a:t>Home Learning Tasks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7962" y="5175711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722114" y="5495733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1315F0-CC22-4AFF-9F0F-F53DEE06AFA8}"/>
              </a:ext>
            </a:extLst>
          </p:cNvPr>
          <p:cNvSpPr/>
          <p:nvPr/>
        </p:nvSpPr>
        <p:spPr>
          <a:xfrm>
            <a:off x="444191" y="369850"/>
            <a:ext cx="11309191" cy="6105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DAEF554-3FC3-4EAB-9427-14A9EB70A944}"/>
              </a:ext>
            </a:extLst>
          </p:cNvPr>
          <p:cNvSpPr txBox="1">
            <a:spLocks/>
          </p:cNvSpPr>
          <p:nvPr/>
        </p:nvSpPr>
        <p:spPr>
          <a:xfrm>
            <a:off x="668095" y="675100"/>
            <a:ext cx="8485633" cy="72568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>
                <a:ea typeface="+mj-lt"/>
                <a:cs typeface="+mj-lt"/>
              </a:rPr>
              <a:t>Example:</a:t>
            </a:r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1346D43-635C-4210-97CE-2C8ACC64D471}"/>
              </a:ext>
            </a:extLst>
          </p:cNvPr>
          <p:cNvGrpSpPr/>
          <p:nvPr/>
        </p:nvGrpSpPr>
        <p:grpSpPr>
          <a:xfrm>
            <a:off x="311488" y="76515"/>
            <a:ext cx="11569024" cy="735411"/>
            <a:chOff x="438618" y="2230992"/>
            <a:chExt cx="11569024" cy="735411"/>
          </a:xfrm>
        </p:grpSpPr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C6AAF77A-D7AE-461D-AEBB-B687216ABB36}"/>
                </a:ext>
              </a:extLst>
            </p:cNvPr>
            <p:cNvSpPr txBox="1">
              <a:spLocks/>
            </p:cNvSpPr>
            <p:nvPr/>
          </p:nvSpPr>
          <p:spPr>
            <a:xfrm>
              <a:off x="438618" y="2230992"/>
              <a:ext cx="2016738" cy="735411"/>
            </a:xfrm>
            <a:prstGeom prst="rect">
              <a:avLst/>
            </a:prstGeom>
          </p:spPr>
          <p:txBody>
            <a:bodyPr lIns="91440" tIns="45720" rIns="91440" bIns="45720" anchor="t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>
                  <a:ea typeface="+mj-lt"/>
                  <a:cs typeface="+mj-lt"/>
                </a:rPr>
                <a:t>Task 2 </a:t>
              </a:r>
              <a:endParaRPr lang="en-US" sz="2400">
                <a:ea typeface="+mj-lt"/>
                <a:cs typeface="+mj-lt"/>
              </a:endParaRPr>
            </a:p>
          </p:txBody>
        </p:sp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1622CA51-9606-4A6D-ABF7-F6D150E380A0}"/>
                </a:ext>
              </a:extLst>
            </p:cNvPr>
            <p:cNvSpPr txBox="1">
              <a:spLocks/>
            </p:cNvSpPr>
            <p:nvPr/>
          </p:nvSpPr>
          <p:spPr>
            <a:xfrm>
              <a:off x="470702" y="2259066"/>
              <a:ext cx="11536940" cy="410408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sz="1800" i="1"/>
                <a:t>Learning Intention: To be understand the design principle </a:t>
              </a:r>
              <a:r>
                <a:rPr lang="en-US" sz="1800" b="1" i="1"/>
                <a:t>depth</a:t>
              </a:r>
            </a:p>
          </p:txBody>
        </p:sp>
      </p:grpSp>
      <p:pic>
        <p:nvPicPr>
          <p:cNvPr id="3" name="Picture 7" descr="Logo&#10;&#10;Description automatically generated">
            <a:extLst>
              <a:ext uri="{FF2B5EF4-FFF2-40B4-BE49-F238E27FC236}">
                <a16:creationId xmlns:a16="http://schemas.microsoft.com/office/drawing/2014/main" id="{0859834E-8854-4E6E-9ABE-131BEF982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240" y="1547379"/>
            <a:ext cx="5427518" cy="381519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D54E691-FE91-4F1F-9676-D79D38B6AB37}"/>
              </a:ext>
            </a:extLst>
          </p:cNvPr>
          <p:cNvSpPr/>
          <p:nvPr/>
        </p:nvSpPr>
        <p:spPr>
          <a:xfrm>
            <a:off x="586487" y="1589947"/>
            <a:ext cx="3080985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sz="1600">
                <a:solidFill>
                  <a:srgbClr val="000000"/>
                </a:solidFill>
                <a:latin typeface="TW Cen MT"/>
              </a:rPr>
              <a:t>Depth has been created using a gradient background (darker at the bottom, lighter at the top) to mimic the sky.  </a:t>
            </a:r>
            <a:endParaRPr lang="en-GB" sz="16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D8F04C-BB3C-4989-A814-E5F6B2526BBD}"/>
              </a:ext>
            </a:extLst>
          </p:cNvPr>
          <p:cNvSpPr txBox="1"/>
          <p:nvPr/>
        </p:nvSpPr>
        <p:spPr>
          <a:xfrm>
            <a:off x="585354" y="3581400"/>
            <a:ext cx="274320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>
                <a:latin typeface="TW Cen MT"/>
              </a:rPr>
              <a:t>Depth has been created by overlapping the hills to create a sense of layers. This creates the illusion of some of the hills being further away than others. </a:t>
            </a:r>
            <a:endParaRPr lang="en-GB" sz="16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A4F311-7DFA-4FEF-9313-6BD667EE7A9A}"/>
              </a:ext>
            </a:extLst>
          </p:cNvPr>
          <p:cNvSpPr txBox="1"/>
          <p:nvPr/>
        </p:nvSpPr>
        <p:spPr>
          <a:xfrm>
            <a:off x="9071263" y="4724400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>
                <a:latin typeface="TW Cen MT"/>
              </a:rPr>
              <a:t>The use of transparency in the hill containing the saltire creates depth.</a:t>
            </a:r>
            <a:endParaRPr lang="en-GB" sz="16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F0E8D8-20FA-4181-9FCC-CEDF8EF239D4}"/>
              </a:ext>
            </a:extLst>
          </p:cNvPr>
          <p:cNvSpPr txBox="1"/>
          <p:nvPr/>
        </p:nvSpPr>
        <p:spPr>
          <a:xfrm>
            <a:off x="9244445" y="897083"/>
            <a:ext cx="274320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>
                <a:latin typeface="TW Cen MT"/>
              </a:rPr>
              <a:t>The style of the title creates depth using 3D text and the shades of orange getting darker, the further back it goes. </a:t>
            </a:r>
            <a:endParaRPr lang="en-GB" sz="160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CA07812-E51C-48D9-A350-A0055A4993F6}"/>
              </a:ext>
            </a:extLst>
          </p:cNvPr>
          <p:cNvCxnSpPr/>
          <p:nvPr/>
        </p:nvCxnSpPr>
        <p:spPr>
          <a:xfrm flipV="1">
            <a:off x="2131869" y="2370859"/>
            <a:ext cx="1477240" cy="116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90DAC58-5D23-44A5-9809-00B71B6E3949}"/>
              </a:ext>
            </a:extLst>
          </p:cNvPr>
          <p:cNvCxnSpPr>
            <a:cxnSpLocks/>
          </p:cNvCxnSpPr>
          <p:nvPr/>
        </p:nvCxnSpPr>
        <p:spPr>
          <a:xfrm>
            <a:off x="2911186" y="3950276"/>
            <a:ext cx="2213263" cy="3255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FC0ED4B-5B35-4FB5-A748-FF94706D3585}"/>
              </a:ext>
            </a:extLst>
          </p:cNvPr>
          <p:cNvCxnSpPr/>
          <p:nvPr/>
        </p:nvCxnSpPr>
        <p:spPr>
          <a:xfrm flipH="1" flipV="1">
            <a:off x="8618392" y="3535506"/>
            <a:ext cx="410442" cy="13629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830676-FF96-437A-9801-221A7EB44436}"/>
              </a:ext>
            </a:extLst>
          </p:cNvPr>
          <p:cNvCxnSpPr/>
          <p:nvPr/>
        </p:nvCxnSpPr>
        <p:spPr>
          <a:xfrm flipH="1">
            <a:off x="8380267" y="1335232"/>
            <a:ext cx="860714" cy="2563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52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1315F0-CC22-4AFF-9F0F-F53DEE06AFA8}"/>
              </a:ext>
            </a:extLst>
          </p:cNvPr>
          <p:cNvSpPr/>
          <p:nvPr/>
        </p:nvSpPr>
        <p:spPr>
          <a:xfrm>
            <a:off x="444191" y="369850"/>
            <a:ext cx="11309191" cy="6105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1346D43-635C-4210-97CE-2C8ACC64D471}"/>
              </a:ext>
            </a:extLst>
          </p:cNvPr>
          <p:cNvGrpSpPr/>
          <p:nvPr/>
        </p:nvGrpSpPr>
        <p:grpSpPr>
          <a:xfrm>
            <a:off x="311488" y="76515"/>
            <a:ext cx="11569024" cy="735411"/>
            <a:chOff x="438618" y="2230992"/>
            <a:chExt cx="11569024" cy="735411"/>
          </a:xfrm>
        </p:grpSpPr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C6AAF77A-D7AE-461D-AEBB-B687216ABB36}"/>
                </a:ext>
              </a:extLst>
            </p:cNvPr>
            <p:cNvSpPr txBox="1">
              <a:spLocks/>
            </p:cNvSpPr>
            <p:nvPr/>
          </p:nvSpPr>
          <p:spPr>
            <a:xfrm>
              <a:off x="438618" y="2230992"/>
              <a:ext cx="2016738" cy="735411"/>
            </a:xfrm>
            <a:prstGeom prst="rect">
              <a:avLst/>
            </a:prstGeom>
          </p:spPr>
          <p:txBody>
            <a:bodyPr lIns="91440" tIns="45720" rIns="91440" bIns="45720" anchor="t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>
                  <a:ea typeface="+mj-lt"/>
                  <a:cs typeface="+mj-lt"/>
                </a:rPr>
                <a:t>Task 2 </a:t>
              </a:r>
              <a:endParaRPr lang="en-US" sz="2400">
                <a:ea typeface="+mj-lt"/>
                <a:cs typeface="+mj-lt"/>
              </a:endParaRPr>
            </a:p>
          </p:txBody>
        </p:sp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1622CA51-9606-4A6D-ABF7-F6D150E380A0}"/>
                </a:ext>
              </a:extLst>
            </p:cNvPr>
            <p:cNvSpPr txBox="1">
              <a:spLocks/>
            </p:cNvSpPr>
            <p:nvPr/>
          </p:nvSpPr>
          <p:spPr>
            <a:xfrm>
              <a:off x="470702" y="2259066"/>
              <a:ext cx="11536940" cy="410408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sz="1800" i="1"/>
                <a:t>Learning Intention: To be understand the design principle </a:t>
              </a:r>
              <a:r>
                <a:rPr lang="en-US" sz="1800" b="1" i="1"/>
                <a:t>depth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073A6FE-19F9-47E6-8286-C6B902DAADAE}"/>
              </a:ext>
            </a:extLst>
          </p:cNvPr>
          <p:cNvSpPr txBox="1"/>
          <p:nvPr/>
        </p:nvSpPr>
        <p:spPr>
          <a:xfrm>
            <a:off x="715241" y="703414"/>
            <a:ext cx="11090563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>
                <a:cs typeface="Segoe UI"/>
              </a:rPr>
              <a:t>Task:</a:t>
            </a:r>
            <a:endParaRPr lang="en-US"/>
          </a:p>
          <a:p>
            <a:endParaRPr lang="en-US" i="1">
              <a:cs typeface="Segoe UI"/>
            </a:endParaRPr>
          </a:p>
          <a:p>
            <a:r>
              <a:rPr lang="en-US">
                <a:cs typeface="Segoe UI"/>
              </a:rPr>
              <a:t>Choose a place (it can be fictional). Create an A5 postcard showcasing your chosen destination. The postcard can be landscape or portrait. </a:t>
            </a:r>
            <a:endParaRPr lang="en-US" i="1">
              <a:cs typeface="Segoe UI"/>
            </a:endParaRPr>
          </a:p>
          <a:p>
            <a:r>
              <a:rPr lang="en-US">
                <a:cs typeface="Segoe UI"/>
              </a:rPr>
              <a:t>​</a:t>
            </a:r>
          </a:p>
          <a:p>
            <a:r>
              <a:rPr lang="en-US">
                <a:cs typeface="Segoe UI"/>
              </a:rPr>
              <a:t>It must:​</a:t>
            </a:r>
          </a:p>
          <a:p>
            <a:pPr marL="285750" indent="-285750">
              <a:buFont typeface="Courier New"/>
              <a:buChar char="o"/>
            </a:pPr>
            <a:r>
              <a:rPr lang="en-US">
                <a:cs typeface="Arial"/>
              </a:rPr>
              <a:t>Include the name of place/country</a:t>
            </a:r>
          </a:p>
          <a:p>
            <a:pPr marL="285750" indent="-285750">
              <a:buFont typeface="Courier New"/>
              <a:buChar char="o"/>
            </a:pPr>
            <a:r>
              <a:rPr lang="en-US">
                <a:cs typeface="Arial"/>
              </a:rPr>
              <a:t>Look modern</a:t>
            </a:r>
          </a:p>
          <a:p>
            <a:pPr marL="285750" indent="-285750">
              <a:buFont typeface="Courier New"/>
              <a:buChar char="o"/>
            </a:pPr>
            <a:r>
              <a:rPr lang="en-US">
                <a:cs typeface="Arial"/>
              </a:rPr>
              <a:t>Use </a:t>
            </a:r>
            <a:r>
              <a:rPr lang="en-US" err="1">
                <a:cs typeface="Arial"/>
              </a:rPr>
              <a:t>harmonising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colours</a:t>
            </a:r>
            <a:r>
              <a:rPr lang="en-US">
                <a:cs typeface="Arial"/>
              </a:rPr>
              <a:t> that you associate with the place/country</a:t>
            </a:r>
            <a:endParaRPr lang="en-US"/>
          </a:p>
          <a:p>
            <a:pPr marL="285750" indent="-285750">
              <a:buFont typeface="Courier New"/>
              <a:buChar char="o"/>
            </a:pPr>
            <a:r>
              <a:rPr lang="en-US">
                <a:cs typeface="Arial"/>
              </a:rPr>
              <a:t>Use the design principle </a:t>
            </a:r>
            <a:r>
              <a:rPr lang="en-US" b="1">
                <a:cs typeface="Arial"/>
              </a:rPr>
              <a:t>depth</a:t>
            </a:r>
          </a:p>
          <a:p>
            <a:pPr marL="285750" indent="-285750">
              <a:buFont typeface="Courier New"/>
              <a:buChar char="o"/>
            </a:pPr>
            <a:r>
              <a:rPr lang="en-US" b="1">
                <a:cs typeface="Arial"/>
              </a:rPr>
              <a:t>You cannot use photographs – only graphics you have created yourself or icons from keynote </a:t>
            </a:r>
          </a:p>
          <a:p>
            <a:pPr marL="285750" indent="-285750">
              <a:buFont typeface="Courier New"/>
              <a:buChar char="o"/>
            </a:pPr>
            <a:endParaRPr lang="en-US" b="1">
              <a:cs typeface="Arial"/>
            </a:endParaRPr>
          </a:p>
          <a:p>
            <a:pPr marL="285750" indent="-285750">
              <a:buFont typeface="Courier New"/>
              <a:buChar char="o"/>
            </a:pPr>
            <a:endParaRPr lang="en-US" b="1">
              <a:cs typeface="Arial"/>
            </a:endParaRPr>
          </a:p>
          <a:p>
            <a:pPr marL="285750" indent="-285750">
              <a:buFont typeface="Courier New"/>
              <a:buChar char="o"/>
            </a:pPr>
            <a:endParaRPr lang="en-US" b="1">
              <a:cs typeface="Arial"/>
            </a:endParaRPr>
          </a:p>
          <a:p>
            <a:endParaRPr lang="en-US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382961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1315F0-CC22-4AFF-9F0F-F53DEE06AFA8}"/>
              </a:ext>
            </a:extLst>
          </p:cNvPr>
          <p:cNvSpPr/>
          <p:nvPr/>
        </p:nvSpPr>
        <p:spPr>
          <a:xfrm>
            <a:off x="444191" y="369850"/>
            <a:ext cx="11309191" cy="6105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1346D43-635C-4210-97CE-2C8ACC64D471}"/>
              </a:ext>
            </a:extLst>
          </p:cNvPr>
          <p:cNvGrpSpPr/>
          <p:nvPr/>
        </p:nvGrpSpPr>
        <p:grpSpPr>
          <a:xfrm>
            <a:off x="311488" y="76515"/>
            <a:ext cx="11569024" cy="735411"/>
            <a:chOff x="438618" y="2230992"/>
            <a:chExt cx="11569024" cy="735411"/>
          </a:xfrm>
        </p:grpSpPr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C6AAF77A-D7AE-461D-AEBB-B687216ABB36}"/>
                </a:ext>
              </a:extLst>
            </p:cNvPr>
            <p:cNvSpPr txBox="1">
              <a:spLocks/>
            </p:cNvSpPr>
            <p:nvPr/>
          </p:nvSpPr>
          <p:spPr>
            <a:xfrm>
              <a:off x="438618" y="2230992"/>
              <a:ext cx="2016738" cy="735411"/>
            </a:xfrm>
            <a:prstGeom prst="rect">
              <a:avLst/>
            </a:prstGeom>
          </p:spPr>
          <p:txBody>
            <a:bodyPr lIns="91440" tIns="45720" rIns="91440" bIns="45720" anchor="t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>
                  <a:ea typeface="+mj-lt"/>
                  <a:cs typeface="+mj-lt"/>
                </a:rPr>
                <a:t>Task 2 </a:t>
              </a:r>
              <a:endParaRPr lang="en-US" sz="2400">
                <a:ea typeface="+mj-lt"/>
                <a:cs typeface="+mj-lt"/>
              </a:endParaRPr>
            </a:p>
          </p:txBody>
        </p:sp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1622CA51-9606-4A6D-ABF7-F6D150E380A0}"/>
                </a:ext>
              </a:extLst>
            </p:cNvPr>
            <p:cNvSpPr txBox="1">
              <a:spLocks/>
            </p:cNvSpPr>
            <p:nvPr/>
          </p:nvSpPr>
          <p:spPr>
            <a:xfrm>
              <a:off x="470702" y="2259066"/>
              <a:ext cx="11536940" cy="410408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sz="1800" i="1"/>
                <a:t>Learning Intention: To be understand the design principle </a:t>
              </a:r>
              <a:r>
                <a:rPr lang="en-US" sz="1800" b="1" i="1"/>
                <a:t>depth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073A6FE-19F9-47E6-8286-C6B902DAADAE}"/>
              </a:ext>
            </a:extLst>
          </p:cNvPr>
          <p:cNvSpPr txBox="1"/>
          <p:nvPr/>
        </p:nvSpPr>
        <p:spPr>
          <a:xfrm>
            <a:off x="715241" y="703414"/>
            <a:ext cx="11090563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i="1">
              <a:cs typeface="Segoe UI"/>
            </a:endParaRPr>
          </a:p>
          <a:p>
            <a:pPr marL="285750" indent="-285750">
              <a:buFont typeface="Courier New"/>
              <a:buChar char="o"/>
            </a:pPr>
            <a:endParaRPr lang="en-US" b="1">
              <a:cs typeface="Arial"/>
            </a:endParaRPr>
          </a:p>
          <a:p>
            <a:pPr marL="285750" indent="-285750">
              <a:buFont typeface="Courier New"/>
              <a:buChar char="o"/>
            </a:pPr>
            <a:endParaRPr lang="en-US" b="1">
              <a:cs typeface="Arial"/>
            </a:endParaRPr>
          </a:p>
          <a:p>
            <a:pPr marL="285750" indent="-285750">
              <a:buFont typeface="Courier New"/>
              <a:buChar char="o"/>
            </a:pPr>
            <a:endParaRPr lang="en-US" b="1">
              <a:cs typeface="Arial"/>
            </a:endParaRPr>
          </a:p>
          <a:p>
            <a:endParaRPr lang="en-US">
              <a:cs typeface="Segoe U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76FFD6-B3E6-4862-B966-5C562B6B224F}"/>
              </a:ext>
            </a:extLst>
          </p:cNvPr>
          <p:cNvSpPr/>
          <p:nvPr/>
        </p:nvSpPr>
        <p:spPr>
          <a:xfrm>
            <a:off x="588724" y="780259"/>
            <a:ext cx="11159086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>
              <a:buAutoNum type="alphaLcParenR"/>
            </a:pPr>
            <a:r>
              <a:rPr lang="en-US" sz="2400"/>
              <a:t>Sketch 2 thumbnails ideas for your postcard. These must should be on paper and annotated.</a:t>
            </a:r>
          </a:p>
          <a:p>
            <a:pPr lvl="1"/>
            <a:endParaRPr lang="en-US" sz="2400"/>
          </a:p>
          <a:p>
            <a:pPr marL="514350" indent="-514350">
              <a:buAutoNum type="alphaLcParenR"/>
            </a:pPr>
            <a:endParaRPr lang="en-US" sz="2400"/>
          </a:p>
          <a:p>
            <a:pPr marL="514350" indent="-514350">
              <a:buAutoNum type="alphaLcParenR"/>
            </a:pPr>
            <a:r>
              <a:rPr lang="en-US" sz="2400"/>
              <a:t>Choose one of your thumbnails are create it on either pages or keynote.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8D84F9-60B3-4929-8518-E115A4CE73F2}"/>
              </a:ext>
            </a:extLst>
          </p:cNvPr>
          <p:cNvSpPr/>
          <p:nvPr/>
        </p:nvSpPr>
        <p:spPr>
          <a:xfrm>
            <a:off x="2106460" y="3224244"/>
            <a:ext cx="2319836" cy="30778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420pts x 595pts</a:t>
            </a:r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GB">
                <a:solidFill>
                  <a:schemeClr val="tx1"/>
                </a:solidFill>
              </a:rPr>
              <a:t>PORTRAIT </a:t>
            </a:r>
          </a:p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C4E476-A47A-4433-BA33-3E8ADE377460}"/>
              </a:ext>
            </a:extLst>
          </p:cNvPr>
          <p:cNvSpPr/>
          <p:nvPr/>
        </p:nvSpPr>
        <p:spPr>
          <a:xfrm>
            <a:off x="5972216" y="4311488"/>
            <a:ext cx="3657982" cy="19906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595pts x 420pts </a:t>
            </a:r>
          </a:p>
          <a:p>
            <a:pPr algn="ctr"/>
            <a:r>
              <a:rPr lang="en-GB">
                <a:solidFill>
                  <a:schemeClr val="tx1"/>
                </a:solidFill>
              </a:rPr>
              <a:t>LANDSCAPE</a:t>
            </a:r>
          </a:p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95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7180E2-544A-4E2A-8DAE-0CDC602CA5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8" r="6" b="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DD26AF-36DC-4F8C-9F2B-54830C261B90}"/>
              </a:ext>
            </a:extLst>
          </p:cNvPr>
          <p:cNvSpPr/>
          <p:nvPr/>
        </p:nvSpPr>
        <p:spPr>
          <a:xfrm>
            <a:off x="444191" y="369850"/>
            <a:ext cx="11309191" cy="6105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E972C-666A-4724-A0BF-D49EE2500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Your first lesson of the week will either be a live lesson/online supported study session </a:t>
            </a:r>
          </a:p>
          <a:p>
            <a:r>
              <a:rPr lang="en-US"/>
              <a:t>The second will be a directed learning task linked with the previous periods work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40580E-294B-4CBB-AA6D-2F586E368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a typeface="+mj-lt"/>
                <a:cs typeface="+mj-lt"/>
              </a:rPr>
              <a:t>What remote learning will look like</a:t>
            </a:r>
          </a:p>
        </p:txBody>
      </p:sp>
    </p:spTree>
    <p:extLst>
      <p:ext uri="{BB962C8B-B14F-4D97-AF65-F5344CB8AC3E}">
        <p14:creationId xmlns:p14="http://schemas.microsoft.com/office/powerpoint/2010/main" val="275718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7180E2-544A-4E2A-8DAE-0CDC602CA5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8" r="6" b="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DD26AF-36DC-4F8C-9F2B-54830C261B90}"/>
              </a:ext>
            </a:extLst>
          </p:cNvPr>
          <p:cNvSpPr/>
          <p:nvPr/>
        </p:nvSpPr>
        <p:spPr>
          <a:xfrm>
            <a:off x="444191" y="369850"/>
            <a:ext cx="11309191" cy="6105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E972C-666A-4724-A0BF-D49EE2500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470" y="1836829"/>
            <a:ext cx="10168128" cy="369417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72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</a:pPr>
            <a:r>
              <a:rPr lang="en-US">
                <a:ea typeface="+mn-lt"/>
                <a:cs typeface="+mn-lt"/>
              </a:rPr>
              <a:t>We will be working on </a:t>
            </a:r>
            <a:r>
              <a:rPr lang="en-US" b="1">
                <a:ea typeface="+mn-lt"/>
                <a:cs typeface="+mn-lt"/>
              </a:rPr>
              <a:t>desktop publishing</a:t>
            </a:r>
            <a:r>
              <a:rPr lang="en-US">
                <a:ea typeface="+mn-lt"/>
                <a:cs typeface="+mn-lt"/>
              </a:rPr>
              <a:t> tasks</a:t>
            </a:r>
          </a:p>
          <a:p>
            <a:pPr marL="4572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</a:pPr>
            <a:endParaRPr lang="en-US">
              <a:ea typeface="+mn-lt"/>
              <a:cs typeface="+mn-lt"/>
            </a:endParaRPr>
          </a:p>
          <a:p>
            <a:pPr marL="4572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</a:pPr>
            <a:r>
              <a:rPr lang="en-US">
                <a:ea typeface="+mn-lt"/>
                <a:cs typeface="+mn-lt"/>
              </a:rPr>
              <a:t>Each week will be a different task </a:t>
            </a:r>
          </a:p>
          <a:p>
            <a:pPr marL="4572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</a:pPr>
            <a:endParaRPr lang="en-US">
              <a:ea typeface="+mn-lt"/>
              <a:cs typeface="+mn-lt"/>
            </a:endParaRPr>
          </a:p>
          <a:p>
            <a:pPr marL="4572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</a:pPr>
            <a:r>
              <a:rPr lang="en-US">
                <a:ea typeface="+mn-lt"/>
                <a:cs typeface="+mn-lt"/>
              </a:rPr>
              <a:t>Tasks should be submitted on teams in the assignment section </a:t>
            </a:r>
          </a:p>
          <a:p>
            <a:pPr marL="4572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</a:pPr>
            <a:endParaRPr lang="en-US">
              <a:ea typeface="+mn-lt"/>
              <a:cs typeface="+mn-lt"/>
            </a:endParaRPr>
          </a:p>
          <a:p>
            <a:pPr marL="4572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</a:pPr>
            <a:r>
              <a:rPr lang="en-US">
                <a:ea typeface="+mn-lt"/>
                <a:cs typeface="+mn-lt"/>
              </a:rPr>
              <a:t>This will be a combination of manual graphics (sketching on paper) and digital (using your iPad or laptop/computer)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40580E-294B-4CBB-AA6D-2F586E368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a typeface="+mj-lt"/>
                <a:cs typeface="+mj-lt"/>
              </a:rPr>
              <a:t>Weekly Tasks</a:t>
            </a:r>
            <a:endParaRPr lang="en-US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308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7180E2-544A-4E2A-8DAE-0CDC602CA5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8" r="6" b="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DD26AF-36DC-4F8C-9F2B-54830C261B90}"/>
              </a:ext>
            </a:extLst>
          </p:cNvPr>
          <p:cNvSpPr/>
          <p:nvPr/>
        </p:nvSpPr>
        <p:spPr>
          <a:xfrm>
            <a:off x="444191" y="369850"/>
            <a:ext cx="11309191" cy="6105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E972C-666A-4724-A0BF-D49EE2500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470" y="1836829"/>
            <a:ext cx="10168128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</a:pPr>
            <a:r>
              <a:rPr lang="en-US">
                <a:ea typeface="+mn-lt"/>
                <a:cs typeface="+mn-lt"/>
              </a:rPr>
              <a:t>You will need plain paper, a pencil and ruler (if you don't have a ruler, something with a straight edge will do!)</a:t>
            </a:r>
          </a:p>
          <a:p>
            <a:pPr marL="4572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</a:pPr>
            <a:endParaRPr lang="en-US"/>
          </a:p>
          <a:p>
            <a:pPr marL="4572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</a:pPr>
            <a:r>
              <a:rPr lang="en-US"/>
              <a:t>Something to take notes on </a:t>
            </a:r>
          </a:p>
          <a:p>
            <a:pPr marL="4572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</a:pPr>
            <a:endParaRPr lang="en-US"/>
          </a:p>
          <a:p>
            <a:pPr marL="4572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</a:pPr>
            <a:r>
              <a:rPr lang="en-US"/>
              <a:t>Your iPad </a:t>
            </a:r>
            <a:r>
              <a:rPr lang="en-US" b="1"/>
              <a:t>OR </a:t>
            </a:r>
            <a:r>
              <a:rPr lang="en-US"/>
              <a:t>a laptop or PC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05E9F8-E7E3-4A2C-9FB2-34BAE1206CD5}"/>
              </a:ext>
            </a:extLst>
          </p:cNvPr>
          <p:cNvSpPr txBox="1">
            <a:spLocks/>
          </p:cNvSpPr>
          <p:nvPr/>
        </p:nvSpPr>
        <p:spPr>
          <a:xfrm>
            <a:off x="985470" y="657253"/>
            <a:ext cx="10168128" cy="1179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a typeface="+mj-lt"/>
                <a:cs typeface="+mj-lt"/>
              </a:rPr>
              <a:t>Before we get started...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45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8D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1315F0-CC22-4AFF-9F0F-F53DEE06AFA8}"/>
              </a:ext>
            </a:extLst>
          </p:cNvPr>
          <p:cNvSpPr/>
          <p:nvPr/>
        </p:nvSpPr>
        <p:spPr>
          <a:xfrm>
            <a:off x="444191" y="369850"/>
            <a:ext cx="11309191" cy="6105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DAEF554-3FC3-4EAB-9427-14A9EB70A944}"/>
              </a:ext>
            </a:extLst>
          </p:cNvPr>
          <p:cNvSpPr txBox="1">
            <a:spLocks/>
          </p:cNvSpPr>
          <p:nvPr/>
        </p:nvSpPr>
        <p:spPr>
          <a:xfrm>
            <a:off x="668095" y="675100"/>
            <a:ext cx="8485633" cy="7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>
                <a:ea typeface="+mj-lt"/>
                <a:cs typeface="+mj-lt"/>
              </a:rPr>
              <a:t>Design Principle - </a:t>
            </a:r>
            <a:r>
              <a:rPr lang="en-US" sz="3600" b="1">
                <a:ea typeface="+mj-lt"/>
                <a:cs typeface="+mj-lt"/>
              </a:rPr>
              <a:t>Dominance</a:t>
            </a:r>
            <a:endParaRPr lang="en-US" sz="3600">
              <a:ea typeface="+mj-lt"/>
              <a:cs typeface="+mj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1346D43-635C-4210-97CE-2C8ACC64D471}"/>
              </a:ext>
            </a:extLst>
          </p:cNvPr>
          <p:cNvGrpSpPr/>
          <p:nvPr/>
        </p:nvGrpSpPr>
        <p:grpSpPr>
          <a:xfrm>
            <a:off x="311488" y="76515"/>
            <a:ext cx="11569024" cy="735411"/>
            <a:chOff x="438618" y="2230992"/>
            <a:chExt cx="11569024" cy="735411"/>
          </a:xfrm>
        </p:grpSpPr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C6AAF77A-D7AE-461D-AEBB-B687216ABB36}"/>
                </a:ext>
              </a:extLst>
            </p:cNvPr>
            <p:cNvSpPr txBox="1">
              <a:spLocks/>
            </p:cNvSpPr>
            <p:nvPr/>
          </p:nvSpPr>
          <p:spPr>
            <a:xfrm>
              <a:off x="438618" y="2230992"/>
              <a:ext cx="2016738" cy="7354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>
                  <a:ea typeface="+mj-lt"/>
                  <a:cs typeface="+mj-lt"/>
                </a:rPr>
                <a:t>Task 1 </a:t>
              </a:r>
              <a:endParaRPr lang="en-US" sz="2400">
                <a:ea typeface="+mj-lt"/>
                <a:cs typeface="+mj-lt"/>
              </a:endParaRPr>
            </a:p>
          </p:txBody>
        </p:sp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1622CA51-9606-4A6D-ABF7-F6D150E380A0}"/>
                </a:ext>
              </a:extLst>
            </p:cNvPr>
            <p:cNvSpPr txBox="1">
              <a:spLocks/>
            </p:cNvSpPr>
            <p:nvPr/>
          </p:nvSpPr>
          <p:spPr>
            <a:xfrm>
              <a:off x="470702" y="2259066"/>
              <a:ext cx="11536940" cy="410408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sz="1800" i="1"/>
                <a:t>Learning Intention: To be understand the design principle of </a:t>
              </a:r>
              <a:r>
                <a:rPr lang="en-US" sz="1800" b="1" i="1"/>
                <a:t>dominance</a:t>
              </a:r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E681EF42-102B-4C79-AB9F-CE6A6902E549}"/>
              </a:ext>
            </a:extLst>
          </p:cNvPr>
          <p:cNvSpPr/>
          <p:nvPr/>
        </p:nvSpPr>
        <p:spPr>
          <a:xfrm>
            <a:off x="668095" y="1560886"/>
            <a:ext cx="10254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>
                <a:latin typeface="+mj-lt"/>
              </a:rPr>
              <a:t>This is where you make an item stand out more than others. The item should ’dominate’ the layout.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12FF99-0A2F-4485-8F85-393C57250577}"/>
              </a:ext>
            </a:extLst>
          </p:cNvPr>
          <p:cNvSpPr/>
          <p:nvPr/>
        </p:nvSpPr>
        <p:spPr>
          <a:xfrm>
            <a:off x="668095" y="2756404"/>
            <a:ext cx="109560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400">
                <a:solidFill>
                  <a:srgbClr val="000000"/>
                </a:solidFill>
                <a:latin typeface="Tw Cen MT" panose="020B0602020104020603" pitchFamily="34" charset="0"/>
              </a:rPr>
              <a:t>You can do this by:</a:t>
            </a:r>
          </a:p>
          <a:p>
            <a:pPr fontAlgn="base"/>
            <a:endParaRPr lang="en-GB" sz="240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285750" indent="-285750" fontAlgn="base">
              <a:buFont typeface="Courier New" panose="02070309020205020404" pitchFamily="49" charset="0"/>
              <a:buChar char="o"/>
            </a:pPr>
            <a:r>
              <a:rPr lang="en-GB" sz="2400">
                <a:solidFill>
                  <a:srgbClr val="000000"/>
                </a:solidFill>
                <a:latin typeface="Tw Cen MT" panose="020B0602020104020603" pitchFamily="34" charset="0"/>
              </a:rPr>
              <a:t>Creating a focal point by enlarging an image and positioning it carefully</a:t>
            </a:r>
            <a:r>
              <a:rPr lang="en-US" sz="2400">
                <a:solidFill>
                  <a:srgbClr val="000000"/>
                </a:solidFill>
                <a:latin typeface="Tw Cen MT" panose="020B0602020104020603" pitchFamily="34" charset="0"/>
              </a:rPr>
              <a:t>​</a:t>
            </a:r>
          </a:p>
          <a:p>
            <a:pPr marL="285750" indent="-285750" fontAlgn="base">
              <a:buFont typeface="Courier New" panose="02070309020205020404" pitchFamily="49" charset="0"/>
              <a:buChar char="o"/>
            </a:pPr>
            <a:endParaRPr lang="en-US" sz="2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fontAlgn="base">
              <a:buFont typeface="Courier New" panose="02070309020205020404" pitchFamily="49" charset="0"/>
              <a:buChar char="o"/>
            </a:pPr>
            <a:r>
              <a:rPr lang="en-GB" sz="2400">
                <a:solidFill>
                  <a:srgbClr val="000000"/>
                </a:solidFill>
                <a:latin typeface="Tw Cen MT" panose="020B0602020104020603" pitchFamily="34" charset="0"/>
              </a:rPr>
              <a:t>Grouping smaller items together make the focal point more dominant</a:t>
            </a:r>
          </a:p>
          <a:p>
            <a:pPr fontAlgn="base"/>
            <a:r>
              <a:rPr lang="en-US" sz="2400">
                <a:solidFill>
                  <a:srgbClr val="000000"/>
                </a:solidFill>
                <a:latin typeface="Tw Cen MT" panose="020B0602020104020603" pitchFamily="34" charset="0"/>
              </a:rPr>
              <a:t>​</a:t>
            </a:r>
            <a:endParaRPr lang="en-US" sz="2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fontAlgn="base">
              <a:buFont typeface="Courier New" panose="02070309020205020404" pitchFamily="49" charset="0"/>
              <a:buChar char="o"/>
            </a:pPr>
            <a:r>
              <a:rPr lang="en-GB" sz="2400">
                <a:solidFill>
                  <a:srgbClr val="000000"/>
                </a:solidFill>
                <a:latin typeface="Tw Cen MT" panose="020B0602020104020603" pitchFamily="34" charset="0"/>
              </a:rPr>
              <a:t>Leaving white space around the item</a:t>
            </a:r>
            <a:r>
              <a:rPr lang="en-US" sz="2400">
                <a:solidFill>
                  <a:srgbClr val="000000"/>
                </a:solidFill>
                <a:latin typeface="Tw Cen MT" panose="020B0602020104020603" pitchFamily="34" charset="0"/>
              </a:rPr>
              <a:t>​</a:t>
            </a:r>
          </a:p>
          <a:p>
            <a:pPr marL="285750" indent="-285750" fontAlgn="base">
              <a:buFont typeface="Courier New" panose="02070309020205020404" pitchFamily="49" charset="0"/>
              <a:buChar char="o"/>
            </a:pPr>
            <a:endParaRPr lang="en-US" sz="240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285750" indent="-285750" fontAlgn="base">
              <a:buFont typeface="Courier New" panose="02070309020205020404" pitchFamily="49" charset="0"/>
              <a:buChar char="o"/>
            </a:pPr>
            <a:r>
              <a:rPr lang="en-US" sz="2400">
                <a:solidFill>
                  <a:srgbClr val="000000"/>
                </a:solidFill>
                <a:latin typeface="Tw Cen MT" panose="020B0602020104020603" pitchFamily="34" charset="0"/>
              </a:rPr>
              <a:t>Making text the largest, boldest thing on the page</a:t>
            </a:r>
            <a:endParaRPr 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02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8D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1315F0-CC22-4AFF-9F0F-F53DEE06AFA8}"/>
              </a:ext>
            </a:extLst>
          </p:cNvPr>
          <p:cNvSpPr/>
          <p:nvPr/>
        </p:nvSpPr>
        <p:spPr>
          <a:xfrm>
            <a:off x="444191" y="369850"/>
            <a:ext cx="11309191" cy="6105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DAEF554-3FC3-4EAB-9427-14A9EB70A944}"/>
              </a:ext>
            </a:extLst>
          </p:cNvPr>
          <p:cNvSpPr txBox="1">
            <a:spLocks/>
          </p:cNvSpPr>
          <p:nvPr/>
        </p:nvSpPr>
        <p:spPr>
          <a:xfrm>
            <a:off x="668095" y="675100"/>
            <a:ext cx="8485633" cy="7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>
                <a:ea typeface="+mj-lt"/>
                <a:cs typeface="+mj-lt"/>
              </a:rPr>
              <a:t>Examples: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1346D43-635C-4210-97CE-2C8ACC64D471}"/>
              </a:ext>
            </a:extLst>
          </p:cNvPr>
          <p:cNvGrpSpPr/>
          <p:nvPr/>
        </p:nvGrpSpPr>
        <p:grpSpPr>
          <a:xfrm>
            <a:off x="311488" y="76515"/>
            <a:ext cx="11569024" cy="735411"/>
            <a:chOff x="438618" y="2230992"/>
            <a:chExt cx="11569024" cy="735411"/>
          </a:xfrm>
        </p:grpSpPr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C6AAF77A-D7AE-461D-AEBB-B687216ABB36}"/>
                </a:ext>
              </a:extLst>
            </p:cNvPr>
            <p:cNvSpPr txBox="1">
              <a:spLocks/>
            </p:cNvSpPr>
            <p:nvPr/>
          </p:nvSpPr>
          <p:spPr>
            <a:xfrm>
              <a:off x="438618" y="2230992"/>
              <a:ext cx="2016738" cy="7354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>
                  <a:ea typeface="+mj-lt"/>
                  <a:cs typeface="+mj-lt"/>
                </a:rPr>
                <a:t>Task 1 </a:t>
              </a:r>
              <a:endParaRPr lang="en-US" sz="2400">
                <a:ea typeface="+mj-lt"/>
                <a:cs typeface="+mj-lt"/>
              </a:endParaRPr>
            </a:p>
          </p:txBody>
        </p:sp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1622CA51-9606-4A6D-ABF7-F6D150E380A0}"/>
                </a:ext>
              </a:extLst>
            </p:cNvPr>
            <p:cNvSpPr txBox="1">
              <a:spLocks/>
            </p:cNvSpPr>
            <p:nvPr/>
          </p:nvSpPr>
          <p:spPr>
            <a:xfrm>
              <a:off x="470702" y="2259066"/>
              <a:ext cx="11536940" cy="410408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sz="1800" i="1"/>
                <a:t>Learning Intention: To be understand the design principle of </a:t>
              </a:r>
              <a:r>
                <a:rPr lang="en-US" sz="1800" b="1" i="1"/>
                <a:t>dominance</a:t>
              </a:r>
              <a:endParaRPr lang="en-US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158AEBF8-0A4B-4F06-A989-0984189BE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95" y="1400783"/>
            <a:ext cx="7038975" cy="225742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E45F44F-5C0E-4173-8DCD-6788A0DF4605}"/>
              </a:ext>
            </a:extLst>
          </p:cNvPr>
          <p:cNvSpPr/>
          <p:nvPr/>
        </p:nvSpPr>
        <p:spPr>
          <a:xfrm>
            <a:off x="668095" y="3923469"/>
            <a:ext cx="102546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>
                <a:latin typeface="+mj-lt"/>
              </a:rPr>
              <a:t>The </a:t>
            </a:r>
            <a:r>
              <a:rPr lang="en-GB" sz="2400" err="1">
                <a:latin typeface="+mj-lt"/>
              </a:rPr>
              <a:t>irn</a:t>
            </a:r>
            <a:r>
              <a:rPr lang="en-GB" sz="2400">
                <a:latin typeface="+mj-lt"/>
              </a:rPr>
              <a:t> </a:t>
            </a:r>
            <a:r>
              <a:rPr lang="en-GB" sz="2400" err="1">
                <a:latin typeface="+mj-lt"/>
              </a:rPr>
              <a:t>bru</a:t>
            </a:r>
            <a:r>
              <a:rPr lang="en-GB" sz="2400">
                <a:latin typeface="+mj-lt"/>
              </a:rPr>
              <a:t> can is the largest item on the layout. This creates dominance. </a:t>
            </a:r>
          </a:p>
        </p:txBody>
      </p:sp>
    </p:spTree>
    <p:extLst>
      <p:ext uri="{BB962C8B-B14F-4D97-AF65-F5344CB8AC3E}">
        <p14:creationId xmlns:p14="http://schemas.microsoft.com/office/powerpoint/2010/main" val="399059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8D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F3C44A-B523-43B6-A330-14B976A9FD26}"/>
              </a:ext>
            </a:extLst>
          </p:cNvPr>
          <p:cNvSpPr/>
          <p:nvPr/>
        </p:nvSpPr>
        <p:spPr>
          <a:xfrm>
            <a:off x="444191" y="369851"/>
            <a:ext cx="11309191" cy="6105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0035A84-11FC-4A7D-A650-360746425C24}"/>
              </a:ext>
            </a:extLst>
          </p:cNvPr>
          <p:cNvSpPr txBox="1">
            <a:spLocks/>
          </p:cNvSpPr>
          <p:nvPr/>
        </p:nvSpPr>
        <p:spPr>
          <a:xfrm>
            <a:off x="327904" y="61520"/>
            <a:ext cx="2016738" cy="7354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>
                <a:ea typeface="+mj-lt"/>
                <a:cs typeface="+mj-lt"/>
              </a:rPr>
              <a:t>Task 1 </a:t>
            </a:r>
            <a:endParaRPr lang="en-US" sz="2400">
              <a:ea typeface="+mj-lt"/>
              <a:cs typeface="+mj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D73E731-82D4-466D-BCEE-F2E4F786408D}"/>
              </a:ext>
            </a:extLst>
          </p:cNvPr>
          <p:cNvSpPr txBox="1">
            <a:spLocks/>
          </p:cNvSpPr>
          <p:nvPr/>
        </p:nvSpPr>
        <p:spPr>
          <a:xfrm>
            <a:off x="359988" y="89594"/>
            <a:ext cx="11536940" cy="4104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i="1"/>
              <a:t>Learning Intention: To be understand the design principle of </a:t>
            </a:r>
            <a:r>
              <a:rPr lang="en-US" sz="1800" b="1" i="1"/>
              <a:t>dominance</a:t>
            </a:r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6C3B2FE-6676-4218-927E-7117D37498C6}"/>
              </a:ext>
            </a:extLst>
          </p:cNvPr>
          <p:cNvSpPr txBox="1">
            <a:spLocks/>
          </p:cNvSpPr>
          <p:nvPr/>
        </p:nvSpPr>
        <p:spPr>
          <a:xfrm>
            <a:off x="762031" y="650108"/>
            <a:ext cx="10887173" cy="48738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/>
              <a:t>Brief: </a:t>
            </a:r>
          </a:p>
          <a:p>
            <a:pPr marL="0" indent="0">
              <a:buNone/>
            </a:pPr>
            <a:r>
              <a:rPr lang="en-US" sz="2000" err="1"/>
              <a:t>Rosshall</a:t>
            </a:r>
            <a:r>
              <a:rPr lang="en-US" sz="2000"/>
              <a:t> Academy are looking to redesign their website. As part of this, they would like new website banner for the homepage. The banner must be 850x226pts (keynote)</a:t>
            </a:r>
          </a:p>
          <a:p>
            <a:pPr marL="0" indent="0">
              <a:buNone/>
            </a:pPr>
            <a:endParaRPr lang="en-US" sz="2000" b="1"/>
          </a:p>
          <a:p>
            <a:pPr marL="0" indent="0">
              <a:buNone/>
            </a:pPr>
            <a:r>
              <a:rPr lang="en-US" sz="2000"/>
              <a:t>It must include: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/>
              <a:t>The school </a:t>
            </a:r>
            <a:r>
              <a:rPr lang="en-US" sz="1800" err="1"/>
              <a:t>colours</a:t>
            </a:r>
            <a:r>
              <a:rPr lang="en-US" sz="1800"/>
              <a:t> (green and purple)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/>
              <a:t>The school badge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/>
              <a:t>The school values (aspiration, compassion, creativity, integrity, perseverance and respect)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/>
              <a:t>The design principle dominance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/>
              <a:t>The DTP feature transparency </a:t>
            </a: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31259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8D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F3C44A-B523-43B6-A330-14B976A9FD26}"/>
              </a:ext>
            </a:extLst>
          </p:cNvPr>
          <p:cNvSpPr/>
          <p:nvPr/>
        </p:nvSpPr>
        <p:spPr>
          <a:xfrm>
            <a:off x="444191" y="369851"/>
            <a:ext cx="11309191" cy="6105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0035A84-11FC-4A7D-A650-360746425C24}"/>
              </a:ext>
            </a:extLst>
          </p:cNvPr>
          <p:cNvSpPr txBox="1">
            <a:spLocks/>
          </p:cNvSpPr>
          <p:nvPr/>
        </p:nvSpPr>
        <p:spPr>
          <a:xfrm>
            <a:off x="327904" y="61520"/>
            <a:ext cx="2016738" cy="7354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>
                <a:ea typeface="+mj-lt"/>
                <a:cs typeface="+mj-lt"/>
              </a:rPr>
              <a:t>Task 1 </a:t>
            </a:r>
            <a:endParaRPr lang="en-US" sz="2400">
              <a:ea typeface="+mj-lt"/>
              <a:cs typeface="+mj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D73E731-82D4-466D-BCEE-F2E4F786408D}"/>
              </a:ext>
            </a:extLst>
          </p:cNvPr>
          <p:cNvSpPr txBox="1">
            <a:spLocks/>
          </p:cNvSpPr>
          <p:nvPr/>
        </p:nvSpPr>
        <p:spPr>
          <a:xfrm>
            <a:off x="359988" y="89594"/>
            <a:ext cx="11536940" cy="4104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i="1"/>
              <a:t>Learning Intention: To be understand the design principle of </a:t>
            </a:r>
            <a:r>
              <a:rPr lang="en-US" sz="1800" b="1" i="1"/>
              <a:t>dominance</a:t>
            </a: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B0E9E6-03AC-4034-9E5C-4281E7390193}"/>
              </a:ext>
            </a:extLst>
          </p:cNvPr>
          <p:cNvSpPr/>
          <p:nvPr/>
        </p:nvSpPr>
        <p:spPr>
          <a:xfrm>
            <a:off x="588724" y="780259"/>
            <a:ext cx="11159086" cy="34163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>
              <a:buAutoNum type="alphaLcParenR"/>
            </a:pPr>
            <a:r>
              <a:rPr lang="en-US" sz="2400"/>
              <a:t>Sketch 2 thumbnails ideas for a website banner. These must should be on paper and annotated.</a:t>
            </a:r>
          </a:p>
          <a:p>
            <a:pPr lvl="1"/>
            <a:endParaRPr lang="en-US" sz="2400"/>
          </a:p>
          <a:p>
            <a:pPr marL="514350" indent="-514350">
              <a:buAutoNum type="alphaLcParenR"/>
            </a:pPr>
            <a:endParaRPr lang="en-US" sz="2400"/>
          </a:p>
          <a:p>
            <a:pPr marL="514350" indent="-514350">
              <a:buAutoNum type="alphaLcParenR"/>
            </a:pPr>
            <a:endParaRPr lang="en-US" sz="2400"/>
          </a:p>
          <a:p>
            <a:pPr marL="514350" indent="-514350">
              <a:buAutoNum type="alphaLcParenR"/>
            </a:pPr>
            <a:endParaRPr lang="en-US" sz="2400"/>
          </a:p>
          <a:p>
            <a:pPr marL="514350" indent="-514350">
              <a:buAutoNum type="alphaLcParenR"/>
            </a:pPr>
            <a:endParaRPr lang="en-US" sz="2400"/>
          </a:p>
          <a:p>
            <a:pPr marL="514350" indent="-514350">
              <a:buAutoNum type="alphaLcParenR"/>
            </a:pPr>
            <a:endParaRPr lang="en-US" sz="2400"/>
          </a:p>
          <a:p>
            <a:pPr marL="514350" indent="-514350">
              <a:buAutoNum type="alphaLcParenR"/>
            </a:pPr>
            <a:r>
              <a:rPr lang="en-US" sz="2400"/>
              <a:t>Choose one of your thumbnails are create it on either pages or keynote.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F0BCB9-C738-41D9-B36E-6A509DA0E3DD}"/>
              </a:ext>
            </a:extLst>
          </p:cNvPr>
          <p:cNvSpPr/>
          <p:nvPr/>
        </p:nvSpPr>
        <p:spPr>
          <a:xfrm>
            <a:off x="2106460" y="4738951"/>
            <a:ext cx="7979079" cy="15631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ysClr val="windowText" lastClr="000000"/>
                </a:solidFill>
              </a:rPr>
              <a:t>850pts x 226pts </a:t>
            </a:r>
          </a:p>
          <a:p>
            <a:pPr algn="ctr"/>
            <a:r>
              <a:rPr lang="en-GB">
                <a:solidFill>
                  <a:sysClr val="windowText" lastClr="000000"/>
                </a:solidFill>
              </a:rPr>
              <a:t>OR </a:t>
            </a:r>
          </a:p>
          <a:p>
            <a:pPr algn="ctr"/>
            <a:r>
              <a:rPr lang="en-GB">
                <a:solidFill>
                  <a:sysClr val="windowText" lastClr="000000"/>
                </a:solidFill>
              </a:rPr>
              <a:t>300mm x 80mm</a:t>
            </a:r>
          </a:p>
        </p:txBody>
      </p:sp>
    </p:spTree>
    <p:extLst>
      <p:ext uri="{BB962C8B-B14F-4D97-AF65-F5344CB8AC3E}">
        <p14:creationId xmlns:p14="http://schemas.microsoft.com/office/powerpoint/2010/main" val="3624938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1315F0-CC22-4AFF-9F0F-F53DEE06AFA8}"/>
              </a:ext>
            </a:extLst>
          </p:cNvPr>
          <p:cNvSpPr/>
          <p:nvPr/>
        </p:nvSpPr>
        <p:spPr>
          <a:xfrm>
            <a:off x="444191" y="369850"/>
            <a:ext cx="11309191" cy="6105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DAEF554-3FC3-4EAB-9427-14A9EB70A944}"/>
              </a:ext>
            </a:extLst>
          </p:cNvPr>
          <p:cNvSpPr txBox="1">
            <a:spLocks/>
          </p:cNvSpPr>
          <p:nvPr/>
        </p:nvSpPr>
        <p:spPr>
          <a:xfrm>
            <a:off x="668095" y="675100"/>
            <a:ext cx="8485633" cy="72568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>
                <a:ea typeface="+mj-lt"/>
                <a:cs typeface="+mj-lt"/>
              </a:rPr>
              <a:t>Design Principle - </a:t>
            </a:r>
            <a:r>
              <a:rPr lang="en-US" sz="3600" b="1">
                <a:ea typeface="+mj-lt"/>
                <a:cs typeface="+mj-lt"/>
              </a:rPr>
              <a:t>Depth</a:t>
            </a:r>
            <a:endParaRPr lang="en-US" sz="3600">
              <a:ea typeface="+mj-lt"/>
              <a:cs typeface="+mj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1346D43-635C-4210-97CE-2C8ACC64D471}"/>
              </a:ext>
            </a:extLst>
          </p:cNvPr>
          <p:cNvGrpSpPr/>
          <p:nvPr/>
        </p:nvGrpSpPr>
        <p:grpSpPr>
          <a:xfrm>
            <a:off x="311488" y="76515"/>
            <a:ext cx="11569024" cy="735411"/>
            <a:chOff x="438618" y="2230992"/>
            <a:chExt cx="11569024" cy="735411"/>
          </a:xfrm>
        </p:grpSpPr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C6AAF77A-D7AE-461D-AEBB-B687216ABB36}"/>
                </a:ext>
              </a:extLst>
            </p:cNvPr>
            <p:cNvSpPr txBox="1">
              <a:spLocks/>
            </p:cNvSpPr>
            <p:nvPr/>
          </p:nvSpPr>
          <p:spPr>
            <a:xfrm>
              <a:off x="438618" y="2230992"/>
              <a:ext cx="2016738" cy="735411"/>
            </a:xfrm>
            <a:prstGeom prst="rect">
              <a:avLst/>
            </a:prstGeom>
          </p:spPr>
          <p:txBody>
            <a:bodyPr lIns="91440" tIns="45720" rIns="91440" bIns="45720" anchor="t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>
                  <a:ea typeface="+mj-lt"/>
                  <a:cs typeface="+mj-lt"/>
                </a:rPr>
                <a:t>Task 2 </a:t>
              </a:r>
              <a:endParaRPr lang="en-US" sz="2400">
                <a:ea typeface="+mj-lt"/>
                <a:cs typeface="+mj-lt"/>
              </a:endParaRPr>
            </a:p>
          </p:txBody>
        </p:sp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1622CA51-9606-4A6D-ABF7-F6D150E380A0}"/>
                </a:ext>
              </a:extLst>
            </p:cNvPr>
            <p:cNvSpPr txBox="1">
              <a:spLocks/>
            </p:cNvSpPr>
            <p:nvPr/>
          </p:nvSpPr>
          <p:spPr>
            <a:xfrm>
              <a:off x="470702" y="2259066"/>
              <a:ext cx="11536940" cy="410408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sz="1800" i="1"/>
                <a:t>Learning Intention: To be understand the design principle </a:t>
              </a:r>
              <a:r>
                <a:rPr lang="en-US" sz="1800" b="1" i="1"/>
                <a:t>depth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E681EF42-102B-4C79-AB9F-CE6A6902E549}"/>
              </a:ext>
            </a:extLst>
          </p:cNvPr>
          <p:cNvSpPr/>
          <p:nvPr/>
        </p:nvSpPr>
        <p:spPr>
          <a:xfrm>
            <a:off x="668095" y="1526250"/>
            <a:ext cx="10254601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2400">
                <a:latin typeface="+mj-lt"/>
              </a:rPr>
              <a:t>This is where you make a layout feel more 3D. 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12FF99-0A2F-4485-8F85-393C57250577}"/>
              </a:ext>
            </a:extLst>
          </p:cNvPr>
          <p:cNvSpPr/>
          <p:nvPr/>
        </p:nvSpPr>
        <p:spPr>
          <a:xfrm>
            <a:off x="668095" y="2141608"/>
            <a:ext cx="10956058" cy="495520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GB" sz="2000">
                <a:solidFill>
                  <a:srgbClr val="000000"/>
                </a:solidFill>
                <a:latin typeface="Tw Cen MT"/>
              </a:rPr>
              <a:t>You can do this by:</a:t>
            </a:r>
          </a:p>
          <a:p>
            <a:pPr fontAlgn="base"/>
            <a:endParaRPr lang="en-GB" sz="240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742950" lvl="1" indent="-285750" fontAlgn="base">
              <a:buFont typeface="Courier New" panose="02070309020205020404" pitchFamily="49" charset="0"/>
              <a:buChar char="o"/>
            </a:pPr>
            <a:r>
              <a:rPr lang="en-GB" sz="2000">
                <a:solidFill>
                  <a:srgbClr val="000000"/>
                </a:solidFill>
                <a:latin typeface="Tw Cen MT"/>
              </a:rPr>
              <a:t>Using a drop shadow 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2000">
              <a:solidFill>
                <a:srgbClr val="000000"/>
              </a:solidFill>
              <a:latin typeface="Tw Cen M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2000">
                <a:solidFill>
                  <a:srgbClr val="000000"/>
                </a:solidFill>
                <a:latin typeface="Tw Cen MT"/>
              </a:rPr>
              <a:t>Overlapping images, text, shapes etc </a:t>
            </a:r>
            <a:endParaRPr lang="en-US" sz="2000">
              <a:solidFill>
                <a:srgbClr val="000000"/>
              </a:solidFill>
              <a:latin typeface="Avenir Next LT Pro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2000">
              <a:solidFill>
                <a:srgbClr val="000000"/>
              </a:solidFill>
              <a:latin typeface="Tw Cen M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2000">
                <a:latin typeface="TW Cen MT"/>
              </a:rPr>
              <a:t>Layering elements over each other (images, text, flash bars, shapes)</a:t>
            </a:r>
            <a:r>
              <a:rPr lang="en-US" sz="2000">
                <a:latin typeface="TW Cen MT"/>
              </a:rPr>
              <a:t> </a:t>
            </a:r>
            <a:endParaRPr lang="en-US" sz="2000">
              <a:latin typeface="Avenir Next LT Pro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000">
              <a:latin typeface="TW Cen M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2000">
                <a:latin typeface="TW Cen MT"/>
              </a:rPr>
              <a:t>Using different sizes of items so that larger items feel closer and smaller items feel further away</a:t>
            </a:r>
            <a:endParaRPr lang="en-US" sz="2000">
              <a:latin typeface="Avenir Next LT Pro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2000">
              <a:latin typeface="TW Cen M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2000">
                <a:latin typeface="TW Cen MT"/>
              </a:rPr>
              <a:t>Using a pictorial image instead of a 2D one</a:t>
            </a:r>
            <a:endParaRPr lang="en-GB" sz="2000">
              <a:ea typeface="+mn-lt"/>
              <a:cs typeface="+mn-l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2000">
              <a:latin typeface="TW Cen M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2000">
                <a:latin typeface="TW Cen MT"/>
              </a:rPr>
              <a:t>Using perspective</a:t>
            </a:r>
            <a:r>
              <a:rPr lang="en-US" sz="2000">
                <a:latin typeface="TW Cen MT"/>
              </a:rPr>
              <a:t> </a:t>
            </a:r>
            <a:endParaRPr lang="en-GB" sz="200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sz="2400">
              <a:solidFill>
                <a:srgbClr val="000000"/>
              </a:solidFill>
              <a:latin typeface="Tw Cen MT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sz="2400">
              <a:solidFill>
                <a:srgbClr val="000000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83607873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_2SEEDS">
      <a:dk1>
        <a:srgbClr val="000000"/>
      </a:dk1>
      <a:lt1>
        <a:srgbClr val="FFFFFF"/>
      </a:lt1>
      <a:dk2>
        <a:srgbClr val="1E362C"/>
      </a:dk2>
      <a:lt2>
        <a:srgbClr val="E8E4E2"/>
      </a:lt2>
      <a:accent1>
        <a:srgbClr val="17A3D5"/>
      </a:accent1>
      <a:accent2>
        <a:srgbClr val="20B59E"/>
      </a:accent2>
      <a:accent3>
        <a:srgbClr val="2966E7"/>
      </a:accent3>
      <a:accent4>
        <a:srgbClr val="D54817"/>
      </a:accent4>
      <a:accent5>
        <a:srgbClr val="CF9825"/>
      </a:accent5>
      <a:accent6>
        <a:srgbClr val="9BA912"/>
      </a:accent6>
      <a:hlink>
        <a:srgbClr val="BF613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AA8106D7A204BA7EAA9CAB98D9F65" ma:contentTypeVersion="28" ma:contentTypeDescription="Create a new document." ma:contentTypeScope="" ma:versionID="5bab3271e1b7ab70fd6c34eea06ba74c">
  <xsd:schema xmlns:xsd="http://www.w3.org/2001/XMLSchema" xmlns:xs="http://www.w3.org/2001/XMLSchema" xmlns:p="http://schemas.microsoft.com/office/2006/metadata/properties" xmlns:ns2="60ec0e9c-5595-4a7a-9f6a-8f4d659f738b" targetNamespace="http://schemas.microsoft.com/office/2006/metadata/properties" ma:root="true" ma:fieldsID="ae61cf523e66c5b6954dfd6bd6ffb0c8" ns2:_="">
    <xsd:import namespace="60ec0e9c-5595-4a7a-9f6a-8f4d659f738b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c0e9c-5595-4a7a-9f6a-8f4d659f738b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Teams_Channel_Section_Location" ma:index="28" nillable="true" ma:displayName="Teams Channel Section Location" ma:internalName="Teams_Channel_Section_Location">
      <xsd:simpleType>
        <xsd:restriction base="dms:Text"/>
      </xsd:simpleType>
    </xsd:element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60ec0e9c-5595-4a7a-9f6a-8f4d659f738b" xsi:nil="true"/>
    <NotebookType xmlns="60ec0e9c-5595-4a7a-9f6a-8f4d659f738b" xsi:nil="true"/>
    <Teachers xmlns="60ec0e9c-5595-4a7a-9f6a-8f4d659f738b">
      <UserInfo>
        <DisplayName/>
        <AccountId xsi:nil="true"/>
        <AccountType/>
      </UserInfo>
    </Teachers>
    <CultureName xmlns="60ec0e9c-5595-4a7a-9f6a-8f4d659f738b" xsi:nil="true"/>
    <Invited_Students xmlns="60ec0e9c-5595-4a7a-9f6a-8f4d659f738b" xsi:nil="true"/>
    <DefaultSectionNames xmlns="60ec0e9c-5595-4a7a-9f6a-8f4d659f738b" xsi:nil="true"/>
    <Self_Registration_Enabled xmlns="60ec0e9c-5595-4a7a-9f6a-8f4d659f738b" xsi:nil="true"/>
    <FolderType xmlns="60ec0e9c-5595-4a7a-9f6a-8f4d659f738b" xsi:nil="true"/>
    <Distribution_Groups xmlns="60ec0e9c-5595-4a7a-9f6a-8f4d659f738b" xsi:nil="true"/>
    <LMS_Mappings xmlns="60ec0e9c-5595-4a7a-9f6a-8f4d659f738b" xsi:nil="true"/>
    <Invited_Teachers xmlns="60ec0e9c-5595-4a7a-9f6a-8f4d659f738b" xsi:nil="true"/>
    <IsNotebookLocked xmlns="60ec0e9c-5595-4a7a-9f6a-8f4d659f738b" xsi:nil="true"/>
    <Math_Settings xmlns="60ec0e9c-5595-4a7a-9f6a-8f4d659f738b" xsi:nil="true"/>
    <Students xmlns="60ec0e9c-5595-4a7a-9f6a-8f4d659f738b">
      <UserInfo>
        <DisplayName/>
        <AccountId xsi:nil="true"/>
        <AccountType/>
      </UserInfo>
    </Students>
    <Student_Groups xmlns="60ec0e9c-5595-4a7a-9f6a-8f4d659f738b">
      <UserInfo>
        <DisplayName/>
        <AccountId xsi:nil="true"/>
        <AccountType/>
      </UserInfo>
    </Student_Groups>
    <AppVersion xmlns="60ec0e9c-5595-4a7a-9f6a-8f4d659f738b" xsi:nil="true"/>
    <TeamsChannelId xmlns="60ec0e9c-5595-4a7a-9f6a-8f4d659f738b" xsi:nil="true"/>
    <Has_Teacher_Only_SectionGroup xmlns="60ec0e9c-5595-4a7a-9f6a-8f4d659f738b" xsi:nil="true"/>
    <Owner xmlns="60ec0e9c-5595-4a7a-9f6a-8f4d659f738b">
      <UserInfo>
        <DisplayName/>
        <AccountId xsi:nil="true"/>
        <AccountType/>
      </UserInfo>
    </Owner>
    <Is_Collaboration_Space_Locked xmlns="60ec0e9c-5595-4a7a-9f6a-8f4d659f738b" xsi:nil="true"/>
    <Teams_Channel_Section_Location xmlns="60ec0e9c-5595-4a7a-9f6a-8f4d659f738b" xsi:nil="true"/>
  </documentManagement>
</p:properties>
</file>

<file path=customXml/itemProps1.xml><?xml version="1.0" encoding="utf-8"?>
<ds:datastoreItem xmlns:ds="http://schemas.openxmlformats.org/officeDocument/2006/customXml" ds:itemID="{FBA9279D-B030-4199-A485-BB1C5E630C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5EC12-FB8C-454E-99D9-D4891F508C73}"/>
</file>

<file path=customXml/itemProps3.xml><?xml version="1.0" encoding="utf-8"?>
<ds:datastoreItem xmlns:ds="http://schemas.openxmlformats.org/officeDocument/2006/customXml" ds:itemID="{7D985FDD-2C69-424D-955E-C9D5ADF9029B}">
  <ds:schemaRefs>
    <ds:schemaRef ds:uri="60ec0e9c-5595-4a7a-9f6a-8f4d659f738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AccentBoxVTI</vt:lpstr>
      <vt:lpstr>S3 Graphic Communication</vt:lpstr>
      <vt:lpstr>What remote learning will look like</vt:lpstr>
      <vt:lpstr>Weekly Tasks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2021-01-19T09:36:33Z</dcterms:created>
  <dcterms:modified xsi:type="dcterms:W3CDTF">2021-01-26T13:58:37Z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0x010100370AA8106D7A204BA7EAA9CAB98D9F65</vt:lpwstr>
  </property>
</Properties>
</file>