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70EF6-C683-4FA8-8B7E-D055D54ECB4B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9820E-7D7F-4C8D-9B94-5817845E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6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820E-7D7F-4C8D-9B94-5817845E6D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9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85AB6-D826-4894-8435-4D75EE407BAE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D4C317E-B1BF-457D-9754-86F89CD24EC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>
                <a:latin typeface="Impact" pitchFamily="34" charset="0"/>
              </a:rPr>
              <a:t>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6216" y="5775647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Inkpen2 Chords" pitchFamily="2" charset="0"/>
              </a:rPr>
              <a:t>Miss Ward</a:t>
            </a:r>
          </a:p>
        </p:txBody>
      </p:sp>
    </p:spTree>
    <p:extLst>
      <p:ext uri="{BB962C8B-B14F-4D97-AF65-F5344CB8AC3E}">
        <p14:creationId xmlns:p14="http://schemas.microsoft.com/office/powerpoint/2010/main" val="238575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352928" cy="903000"/>
          </a:xfrm>
        </p:spPr>
        <p:txBody>
          <a:bodyPr/>
          <a:lstStyle/>
          <a:p>
            <a:r>
              <a:rPr lang="en-GB" sz="4800" dirty="0"/>
              <a:t>What is Structure in Drama?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2664296"/>
          </a:xfrm>
          <a:ln w="127000" cap="rnd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28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way the Drama is split into sections and the way </a:t>
            </a:r>
            <a:r>
              <a:rPr lang="en-GB" sz="2800" u="sng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Time</a:t>
            </a:r>
            <a:r>
              <a:rPr lang="en-GB" sz="28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GB" sz="2800" u="sng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Place </a:t>
            </a:r>
            <a:r>
              <a:rPr lang="en-GB" sz="28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GB" sz="2800" u="sng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Action</a:t>
            </a:r>
            <a:r>
              <a:rPr lang="en-GB" sz="28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are organised within the play.</a:t>
            </a:r>
          </a:p>
        </p:txBody>
      </p:sp>
    </p:spTree>
    <p:extLst>
      <p:ext uri="{BB962C8B-B14F-4D97-AF65-F5344CB8AC3E}">
        <p14:creationId xmlns:p14="http://schemas.microsoft.com/office/powerpoint/2010/main" val="285040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10097" cy="1340768"/>
          </a:xfrm>
        </p:spPr>
        <p:txBody>
          <a:bodyPr/>
          <a:lstStyle/>
          <a:p>
            <a:r>
              <a:rPr lang="en-GB" sz="5400" dirty="0"/>
              <a:t>The structure of a Drama can be…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4037072" cy="1392267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LINEAR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6744" y="3813140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NON-LINEAR</a:t>
            </a:r>
          </a:p>
        </p:txBody>
      </p:sp>
    </p:spTree>
    <p:extLst>
      <p:ext uri="{BB962C8B-B14F-4D97-AF65-F5344CB8AC3E}">
        <p14:creationId xmlns:p14="http://schemas.microsoft.com/office/powerpoint/2010/main" val="1602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LINEAR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64" y="2348880"/>
            <a:ext cx="3816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Inkpen2 Script" pitchFamily="2" charset="0"/>
              </a:rPr>
              <a:t>A naturalistic approach where </a:t>
            </a:r>
            <a:r>
              <a:rPr lang="en-GB" sz="3600" u="sng" dirty="0">
                <a:solidFill>
                  <a:srgbClr val="0070C0"/>
                </a:solidFill>
                <a:latin typeface="Inkpen2 Script" pitchFamily="2" charset="0"/>
              </a:rPr>
              <a:t>events happen one after the other</a:t>
            </a:r>
            <a:r>
              <a:rPr lang="en-GB" sz="3600" dirty="0">
                <a:latin typeface="Inkpen2 Script" pitchFamily="2" charset="0"/>
              </a:rPr>
              <a:t>. </a:t>
            </a:r>
          </a:p>
          <a:p>
            <a:r>
              <a:rPr lang="en-GB" sz="3600" u="sng" dirty="0">
                <a:solidFill>
                  <a:srgbClr val="7030A0"/>
                </a:solidFill>
                <a:latin typeface="Inkpen2 Script" pitchFamily="2" charset="0"/>
              </a:rPr>
              <a:t>Time is chronological </a:t>
            </a:r>
            <a:r>
              <a:rPr lang="en-GB" sz="3600" dirty="0">
                <a:latin typeface="Inkpen2 Script" pitchFamily="2" charset="0"/>
              </a:rPr>
              <a:t>and the story follows a beginning, middle and end structure</a:t>
            </a:r>
            <a:r>
              <a:rPr lang="en-GB" sz="2800" dirty="0">
                <a:latin typeface="Inkpen2 Scrip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522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301208"/>
            <a:ext cx="79928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Inkpen2 Script" pitchFamily="2" charset="0"/>
              </a:rPr>
              <a:t>Linear plays often follow the traditional dramatic arc structure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68" y="-349878"/>
            <a:ext cx="7241950" cy="4823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504" y="396542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Introduces characters, sets scene with Time, place of action identified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700197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Comic Sans MS" pitchFamily="66" charset="0"/>
              </a:rPr>
              <a:t>Conflict is introduced to create dramatic tension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1700808"/>
            <a:ext cx="2093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Turning point, something changes could be good or bad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176" y="260648"/>
            <a:ext cx="28131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Beginning of the resolution where problems begin to resolve and questions are answered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50575" y="4011595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Resolution – Final conclusion, happy or sad ending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99592" y="3965429"/>
            <a:ext cx="223224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71800" y="796575"/>
            <a:ext cx="1224136" cy="18857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47964" y="476672"/>
            <a:ext cx="1008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64088" y="700197"/>
            <a:ext cx="1368152" cy="198214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00192" y="3986387"/>
            <a:ext cx="223224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72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28838" y="1224630"/>
            <a:ext cx="6024378" cy="1207509"/>
          </a:xfrm>
        </p:spPr>
        <p:txBody>
          <a:bodyPr/>
          <a:lstStyle/>
          <a:p>
            <a:r>
              <a:rPr lang="en-GB" sz="72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Non-Linear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2420888"/>
            <a:ext cx="4139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Inkpen2 Script" pitchFamily="2" charset="0"/>
              </a:rPr>
              <a:t>In this structure, events </a:t>
            </a:r>
            <a:r>
              <a:rPr lang="en-GB" sz="3000" u="sng" dirty="0">
                <a:solidFill>
                  <a:srgbClr val="0070C0"/>
                </a:solidFill>
                <a:latin typeface="Inkpen2 Script" pitchFamily="2" charset="0"/>
              </a:rPr>
              <a:t>do not follow each other in time order</a:t>
            </a:r>
            <a:r>
              <a:rPr lang="en-GB" sz="3000" dirty="0">
                <a:latin typeface="Inkpen2 Script" pitchFamily="2" charset="0"/>
              </a:rPr>
              <a:t>. Can include flashback or </a:t>
            </a:r>
            <a:r>
              <a:rPr lang="en-GB" sz="3000" dirty="0" err="1">
                <a:latin typeface="Inkpen2 Script" pitchFamily="2" charset="0"/>
              </a:rPr>
              <a:t>flashforwards</a:t>
            </a:r>
            <a:r>
              <a:rPr lang="en-GB" sz="3000" dirty="0">
                <a:latin typeface="Inkpen2 Script" pitchFamily="2" charset="0"/>
              </a:rPr>
              <a:t>.</a:t>
            </a:r>
          </a:p>
          <a:p>
            <a:r>
              <a:rPr lang="en-GB" sz="3000" dirty="0">
                <a:latin typeface="Inkpen2 Script" pitchFamily="2" charset="0"/>
              </a:rPr>
              <a:t>can use pattern or repetition. </a:t>
            </a:r>
            <a:r>
              <a:rPr lang="en-GB" sz="3000" u="sng" dirty="0">
                <a:solidFill>
                  <a:srgbClr val="7030A0"/>
                </a:solidFill>
                <a:latin typeface="Inkpen2 Script" pitchFamily="2" charset="0"/>
              </a:rPr>
              <a:t>Time and place can be </a:t>
            </a:r>
            <a:r>
              <a:rPr lang="en-GB" sz="3000" u="sng" dirty="0" err="1">
                <a:solidFill>
                  <a:srgbClr val="7030A0"/>
                </a:solidFill>
                <a:latin typeface="Inkpen2 Script" pitchFamily="2" charset="0"/>
              </a:rPr>
              <a:t>ambigous</a:t>
            </a:r>
            <a:r>
              <a:rPr lang="en-GB" sz="3000" u="sng" dirty="0">
                <a:solidFill>
                  <a:srgbClr val="7030A0"/>
                </a:solidFill>
                <a:latin typeface="Inkpen2 Script" pitchFamily="2" charset="0"/>
              </a:rPr>
              <a:t> and dreamlike. </a:t>
            </a:r>
          </a:p>
          <a:p>
            <a:r>
              <a:rPr lang="en-GB" sz="3000" dirty="0">
                <a:latin typeface="Inkpen2 Script" pitchFamily="2" charset="0"/>
              </a:rPr>
              <a:t>Narrators can be used to help explain complicated timelines.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8304" y="1124744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</a:p>
        </p:txBody>
      </p:sp>
      <p:sp>
        <p:nvSpPr>
          <p:cNvPr id="6" name="10-Point Star 5"/>
          <p:cNvSpPr/>
          <p:nvPr/>
        </p:nvSpPr>
        <p:spPr>
          <a:xfrm>
            <a:off x="765376" y="3824530"/>
            <a:ext cx="3158552" cy="3033470"/>
          </a:xfrm>
          <a:prstGeom prst="star10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pple Boy BTN" pitchFamily="34" charset="0"/>
              </a:rPr>
              <a:t>FLASHBACK/ FORWARD</a:t>
            </a:r>
          </a:p>
        </p:txBody>
      </p:sp>
    </p:spTree>
    <p:extLst>
      <p:ext uri="{BB962C8B-B14F-4D97-AF65-F5344CB8AC3E}">
        <p14:creationId xmlns:p14="http://schemas.microsoft.com/office/powerpoint/2010/main" val="12969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178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Aharoni</vt:lpstr>
      <vt:lpstr>Apple Boy BTN</vt:lpstr>
      <vt:lpstr>Arial</vt:lpstr>
      <vt:lpstr>Calibri</vt:lpstr>
      <vt:lpstr>Comic Sans MS</vt:lpstr>
      <vt:lpstr>Franklin Gothic Book</vt:lpstr>
      <vt:lpstr>Franklin Gothic Medium</vt:lpstr>
      <vt:lpstr>Impact</vt:lpstr>
      <vt:lpstr>Inkpen2 Chords</vt:lpstr>
      <vt:lpstr>Inkpen2 Script</vt:lpstr>
      <vt:lpstr>Tunga</vt:lpstr>
      <vt:lpstr>Wingdings</vt:lpstr>
      <vt:lpstr>Angles</vt:lpstr>
      <vt:lpstr>structure</vt:lpstr>
      <vt:lpstr>What is Structure in Drama?</vt:lpstr>
      <vt:lpstr>The structure of a Drama can be…</vt:lpstr>
      <vt:lpstr>LINEAR</vt:lpstr>
      <vt:lpstr>PowerPoint Presentation</vt:lpstr>
      <vt:lpstr>Non-Linear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</dc:title>
  <dc:creator>SWard</dc:creator>
  <cp:lastModifiedBy>ali Preston</cp:lastModifiedBy>
  <cp:revision>9</cp:revision>
  <dcterms:created xsi:type="dcterms:W3CDTF">2015-01-30T11:29:12Z</dcterms:created>
  <dcterms:modified xsi:type="dcterms:W3CDTF">2018-02-08T21:50:00Z</dcterms:modified>
</cp:coreProperties>
</file>