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56" r:id="rId2"/>
    <p:sldId id="270" r:id="rId3"/>
    <p:sldId id="258" r:id="rId4"/>
    <p:sldId id="259" r:id="rId5"/>
    <p:sldId id="260" r:id="rId6"/>
    <p:sldId id="257" r:id="rId7"/>
    <p:sldId id="261" r:id="rId8"/>
    <p:sldId id="262" r:id="rId9"/>
    <p:sldId id="263" r:id="rId10"/>
    <p:sldId id="264" r:id="rId11"/>
    <p:sldId id="265" r:id="rId12"/>
    <p:sldId id="266" r:id="rId13"/>
    <p:sldId id="267" r:id="rId14"/>
    <p:sldId id="268"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3E950092-E23F-4116-A1AE-D56B24DBDC87}" type="datetimeFigureOut">
              <a:rPr lang="en-GB" smtClean="0"/>
              <a:pPr/>
              <a:t>02/04/2015</a:t>
            </a:fld>
            <a:endParaRPr lang="en-GB"/>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3E950092-E23F-4116-A1AE-D56B24DBDC87}" type="datetimeFigureOut">
              <a:rPr lang="en-GB" smtClean="0"/>
              <a:pPr/>
              <a:t>02/04/2015</a:t>
            </a:fld>
            <a:endParaRPr lang="en-GB"/>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3E950092-E23F-4116-A1AE-D56B24DBDC87}" type="datetimeFigureOut">
              <a:rPr lang="en-GB" smtClean="0"/>
              <a:pPr/>
              <a:t>02/04/2015</a:t>
            </a:fld>
            <a:endParaRPr lang="en-GB"/>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3E950092-E23F-4116-A1AE-D56B24DBDC87}" type="datetimeFigureOut">
              <a:rPr lang="en-GB" smtClean="0"/>
              <a:pPr/>
              <a:t>02/04/2015</a:t>
            </a:fld>
            <a:endParaRPr lang="en-GB"/>
          </a:p>
        </p:txBody>
      </p:sp>
      <p:sp>
        <p:nvSpPr>
          <p:cNvPr id="5" name="Footer Placeholder 4"/>
          <p:cNvSpPr>
            <a:spLocks noGrp="1"/>
          </p:cNvSpPr>
          <p:nvPr>
            <p:ph type="ftr" sz="quarter" idx="11"/>
          </p:nvPr>
        </p:nvSpPr>
        <p:spPr>
          <a:xfrm rot="900000">
            <a:off x="3103620" y="6177546"/>
            <a:ext cx="2392237" cy="365125"/>
          </a:xfrm>
        </p:spPr>
        <p:txBody>
          <a:bodyPr/>
          <a:lstStyle/>
          <a:p>
            <a:endParaRPr lang="en-GB"/>
          </a:p>
        </p:txBody>
      </p:sp>
      <p:sp>
        <p:nvSpPr>
          <p:cNvPr id="6" name="Slide Number Placeholder 5"/>
          <p:cNvSpPr>
            <a:spLocks noGrp="1"/>
          </p:cNvSpPr>
          <p:nvPr>
            <p:ph type="sldNum" sz="quarter" idx="12"/>
          </p:nvPr>
        </p:nvSpPr>
        <p:spPr>
          <a:xfrm rot="900000">
            <a:off x="1265370" y="300797"/>
            <a:ext cx="2287319" cy="365125"/>
          </a:xfrm>
        </p:spPr>
        <p:txBody>
          <a:body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3E950092-E23F-4116-A1AE-D56B24DBDC87}" type="datetimeFigureOut">
              <a:rPr lang="en-GB" smtClean="0"/>
              <a:pPr/>
              <a:t>02/04/2015</a:t>
            </a:fld>
            <a:endParaRPr lang="en-GB"/>
          </a:p>
        </p:txBody>
      </p:sp>
      <p:sp>
        <p:nvSpPr>
          <p:cNvPr id="5" name="Footer Placeholder 4"/>
          <p:cNvSpPr>
            <a:spLocks noGrp="1"/>
          </p:cNvSpPr>
          <p:nvPr>
            <p:ph type="ftr" sz="quarter" idx="11"/>
          </p:nvPr>
        </p:nvSpPr>
        <p:spPr>
          <a:xfrm rot="900000">
            <a:off x="7056965" y="3170795"/>
            <a:ext cx="1926305" cy="365125"/>
          </a:xfrm>
        </p:spPr>
        <p:txBody>
          <a:bodyPr/>
          <a:lstStyle/>
          <a:p>
            <a:endParaRPr lang="en-GB"/>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3E950092-E23F-4116-A1AE-D56B24DBDC87}" type="datetimeFigureOut">
              <a:rPr lang="en-GB" smtClean="0"/>
              <a:pPr/>
              <a:t>02/04/2015</a:t>
            </a:fld>
            <a:endParaRPr lang="en-GB"/>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3E950092-E23F-4116-A1AE-D56B24DBDC87}" type="datetimeFigureOut">
              <a:rPr lang="en-GB" smtClean="0"/>
              <a:pPr/>
              <a:t>02/04/2015</a:t>
            </a:fld>
            <a:endParaRPr lang="en-GB"/>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GB"/>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3E950092-E23F-4116-A1AE-D56B24DBDC87}" type="datetimeFigureOut">
              <a:rPr lang="en-GB" smtClean="0"/>
              <a:pPr/>
              <a:t>02/04/2015</a:t>
            </a:fld>
            <a:endParaRPr lang="en-GB"/>
          </a:p>
        </p:txBody>
      </p:sp>
      <p:sp>
        <p:nvSpPr>
          <p:cNvPr id="4" name="Footer Placeholder 3"/>
          <p:cNvSpPr>
            <a:spLocks noGrp="1"/>
          </p:cNvSpPr>
          <p:nvPr>
            <p:ph type="ftr" sz="quarter" idx="11"/>
          </p:nvPr>
        </p:nvSpPr>
        <p:spPr>
          <a:xfrm rot="900000">
            <a:off x="2493721" y="6101033"/>
            <a:ext cx="3052113" cy="365125"/>
          </a:xfrm>
        </p:spPr>
        <p:txBody>
          <a:bodyPr/>
          <a:lstStyle/>
          <a:p>
            <a:endParaRPr lang="en-GB"/>
          </a:p>
        </p:txBody>
      </p:sp>
      <p:sp>
        <p:nvSpPr>
          <p:cNvPr id="5" name="Slide Number Placeholder 4"/>
          <p:cNvSpPr>
            <a:spLocks noGrp="1"/>
          </p:cNvSpPr>
          <p:nvPr>
            <p:ph type="sldNum" sz="quarter" idx="12"/>
          </p:nvPr>
        </p:nvSpPr>
        <p:spPr>
          <a:xfrm rot="900000">
            <a:off x="1261872" y="301752"/>
            <a:ext cx="2286000" cy="365125"/>
          </a:xfrm>
        </p:spPr>
        <p:txBody>
          <a:body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3E950092-E23F-4116-A1AE-D56B24DBDC87}" type="datetimeFigureOut">
              <a:rPr lang="en-GB" smtClean="0"/>
              <a:pPr/>
              <a:t>02/04/2015</a:t>
            </a:fld>
            <a:endParaRPr lang="en-GB"/>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GB"/>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3E950092-E23F-4116-A1AE-D56B24DBDC87}" type="datetimeFigureOut">
              <a:rPr lang="en-GB" smtClean="0"/>
              <a:pPr/>
              <a:t>02/04/2015</a:t>
            </a:fld>
            <a:endParaRPr lang="en-GB"/>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3E950092-E23F-4116-A1AE-D56B24DBDC87}" type="datetimeFigureOut">
              <a:rPr lang="en-GB" smtClean="0"/>
              <a:pPr/>
              <a:t>02/04/2015</a:t>
            </a:fld>
            <a:endParaRPr lang="en-GB"/>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30E261AC-6FDF-4909-845C-718D1300736C}" type="slidenum">
              <a:rPr lang="en-GB" smtClean="0"/>
              <a:pPr/>
              <a:t>‹#›</a:t>
            </a:fld>
            <a:endParaRPr lang="en-GB"/>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3E950092-E23F-4116-A1AE-D56B24DBDC87}" type="datetimeFigureOut">
              <a:rPr lang="en-GB" smtClean="0"/>
              <a:pPr/>
              <a:t>02/04/2015</a:t>
            </a:fld>
            <a:endParaRPr lang="en-GB"/>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30E261AC-6FDF-4909-845C-718D1300736C}"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image" Target="../media/image16.jpg"/><Relationship Id="rId7" Type="http://schemas.openxmlformats.org/officeDocument/2006/relationships/image" Target="../media/image20.png"/><Relationship Id="rId2" Type="http://schemas.openxmlformats.org/officeDocument/2006/relationships/image" Target="../media/image15.jp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png"/><Relationship Id="rId10" Type="http://schemas.openxmlformats.org/officeDocument/2006/relationships/image" Target="../media/image23.jpg"/><Relationship Id="rId4" Type="http://schemas.openxmlformats.org/officeDocument/2006/relationships/image" Target="../media/image17.jpg"/><Relationship Id="rId9"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233570" y="3303218"/>
            <a:ext cx="6715078" cy="2550396"/>
          </a:xfrm>
        </p:spPr>
        <p:txBody>
          <a:bodyPr>
            <a:normAutofit/>
          </a:bodyPr>
          <a:lstStyle/>
          <a:p>
            <a:r>
              <a:rPr lang="en-GB" dirty="0" smtClean="0">
                <a:latin typeface="Accent SF" pitchFamily="2" charset="0"/>
              </a:rPr>
              <a:t>Drama: </a:t>
            </a:r>
            <a:r>
              <a:rPr lang="en-GB" dirty="0" smtClean="0"/>
              <a:t/>
            </a:r>
            <a:br>
              <a:rPr lang="en-GB" dirty="0" smtClean="0"/>
            </a:br>
            <a:r>
              <a:rPr lang="en-GB" dirty="0" smtClean="0"/>
              <a:t>Form &amp; Genre </a:t>
            </a:r>
            <a:endParaRPr lang="en-GB" dirty="0"/>
          </a:p>
        </p:txBody>
      </p:sp>
      <p:sp>
        <p:nvSpPr>
          <p:cNvPr id="3" name="Subtitle 2"/>
          <p:cNvSpPr>
            <a:spLocks noGrp="1"/>
          </p:cNvSpPr>
          <p:nvPr>
            <p:ph type="subTitle" idx="1"/>
          </p:nvPr>
        </p:nvSpPr>
        <p:spPr>
          <a:xfrm rot="-900000">
            <a:off x="2562062" y="5605370"/>
            <a:ext cx="4655297" cy="661460"/>
          </a:xfrm>
        </p:spPr>
        <p:txBody>
          <a:bodyPr>
            <a:normAutofit/>
          </a:bodyPr>
          <a:lstStyle/>
          <a:p>
            <a:r>
              <a:rPr lang="en-GB" sz="3200" dirty="0" smtClean="0"/>
              <a:t>Miss Ward</a:t>
            </a:r>
            <a:endParaRPr lang="en-GB" sz="3200" dirty="0"/>
          </a:p>
        </p:txBody>
      </p:sp>
    </p:spTree>
    <p:extLst>
      <p:ext uri="{BB962C8B-B14F-4D97-AF65-F5344CB8AC3E}">
        <p14:creationId xmlns:p14="http://schemas.microsoft.com/office/powerpoint/2010/main" val="393483312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4067944" y="764704"/>
            <a:ext cx="4658735" cy="5077623"/>
          </a:xfrm>
        </p:spPr>
        <p:txBody>
          <a:bodyPr/>
          <a:lstStyle/>
          <a:p>
            <a:pPr marL="0" indent="0">
              <a:buNone/>
            </a:pPr>
            <a:r>
              <a:rPr lang="en-GB" dirty="0" smtClean="0"/>
              <a:t>Monologue is when a character speaks their thoughts  out loud. Instead of traditional dialogue it tells the audience what is going on in the character’s head. </a:t>
            </a:r>
            <a:endParaRPr lang="en-GB" dirty="0"/>
          </a:p>
        </p:txBody>
      </p:sp>
      <p:sp>
        <p:nvSpPr>
          <p:cNvPr id="5" name="TextBox 4"/>
          <p:cNvSpPr txBox="1"/>
          <p:nvPr/>
        </p:nvSpPr>
        <p:spPr>
          <a:xfrm>
            <a:off x="4499992" y="404664"/>
            <a:ext cx="4248472" cy="769441"/>
          </a:xfrm>
          <a:prstGeom prst="rect">
            <a:avLst/>
          </a:prstGeom>
          <a:noFill/>
        </p:spPr>
        <p:txBody>
          <a:bodyPr wrap="square" rtlCol="0">
            <a:spAutoFit/>
          </a:bodyPr>
          <a:lstStyle/>
          <a:p>
            <a:pPr algn="ctr"/>
            <a:r>
              <a:rPr lang="en-GB" sz="4400" dirty="0" smtClean="0">
                <a:solidFill>
                  <a:srgbClr val="FFC000"/>
                </a:solidFill>
                <a:latin typeface="Accent SF" pitchFamily="2" charset="0"/>
              </a:rPr>
              <a:t>Monologue</a:t>
            </a:r>
            <a:endParaRPr lang="en-GB" sz="4400" dirty="0">
              <a:solidFill>
                <a:srgbClr val="FFC000"/>
              </a:solidFill>
              <a:latin typeface="Accent SF" pitchFamily="2" charset="0"/>
            </a:endParaRPr>
          </a:p>
        </p:txBody>
      </p:sp>
      <p:pic>
        <p:nvPicPr>
          <p:cNvPr id="6" name="Picture 5" descr="eve ensler.jpg"/>
          <p:cNvPicPr>
            <a:picLocks noChangeAspect="1"/>
          </p:cNvPicPr>
          <p:nvPr/>
        </p:nvPicPr>
        <p:blipFill>
          <a:blip cstate="print"/>
          <a:stretch>
            <a:fillRect/>
          </a:stretch>
        </p:blipFill>
        <p:spPr>
          <a:xfrm>
            <a:off x="5940152" y="4725144"/>
            <a:ext cx="2619375" cy="1743075"/>
          </a:xfrm>
          <a:prstGeom prst="rect">
            <a:avLst/>
          </a:prstGeom>
        </p:spPr>
      </p:pic>
    </p:spTree>
    <p:extLst>
      <p:ext uri="{BB962C8B-B14F-4D97-AF65-F5344CB8AC3E}">
        <p14:creationId xmlns:p14="http://schemas.microsoft.com/office/powerpoint/2010/main" val="336231678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4067944" y="1556792"/>
            <a:ext cx="4658735" cy="3925495"/>
          </a:xfrm>
        </p:spPr>
        <p:txBody>
          <a:bodyPr/>
          <a:lstStyle/>
          <a:p>
            <a:pPr marL="0" indent="0">
              <a:buNone/>
            </a:pPr>
            <a:r>
              <a:rPr lang="en-GB" dirty="0" smtClean="0"/>
              <a:t>This Form uses Movement and dance to tell the story with often little or no dialogue.</a:t>
            </a:r>
          </a:p>
          <a:p>
            <a:pPr marL="0" indent="0">
              <a:buNone/>
            </a:pPr>
            <a:endParaRPr lang="en-GB" dirty="0"/>
          </a:p>
        </p:txBody>
      </p:sp>
      <p:sp>
        <p:nvSpPr>
          <p:cNvPr id="4" name="TextBox 3"/>
          <p:cNvSpPr txBox="1"/>
          <p:nvPr/>
        </p:nvSpPr>
        <p:spPr>
          <a:xfrm>
            <a:off x="3933978" y="188640"/>
            <a:ext cx="5040560" cy="1446550"/>
          </a:xfrm>
          <a:prstGeom prst="rect">
            <a:avLst/>
          </a:prstGeom>
          <a:noFill/>
        </p:spPr>
        <p:txBody>
          <a:bodyPr wrap="square" rtlCol="0">
            <a:spAutoFit/>
          </a:bodyPr>
          <a:lstStyle/>
          <a:p>
            <a:pPr algn="ctr"/>
            <a:r>
              <a:rPr lang="en-GB" sz="4400" dirty="0" smtClean="0">
                <a:solidFill>
                  <a:srgbClr val="FFC000"/>
                </a:solidFill>
                <a:latin typeface="Accent SF" pitchFamily="2" charset="0"/>
              </a:rPr>
              <a:t>Movement/</a:t>
            </a:r>
          </a:p>
          <a:p>
            <a:pPr algn="ctr"/>
            <a:r>
              <a:rPr lang="en-GB" sz="4400" dirty="0" smtClean="0">
                <a:solidFill>
                  <a:srgbClr val="FFC000"/>
                </a:solidFill>
                <a:latin typeface="Accent SF" pitchFamily="2" charset="0"/>
              </a:rPr>
              <a:t>Dance Drama</a:t>
            </a:r>
            <a:endParaRPr lang="en-GB" sz="4400" dirty="0">
              <a:solidFill>
                <a:srgbClr val="FFC000"/>
              </a:solidFill>
              <a:latin typeface="Accent SF" pitchFamily="2" charset="0"/>
            </a:endParaRPr>
          </a:p>
        </p:txBody>
      </p:sp>
      <p:pic>
        <p:nvPicPr>
          <p:cNvPr id="5" name="Picture 4" descr="dance drama.jpg"/>
          <p:cNvPicPr>
            <a:picLocks noChangeAspect="1"/>
          </p:cNvPicPr>
          <p:nvPr/>
        </p:nvPicPr>
        <p:blipFill>
          <a:blip r:embed="rId2" cstate="print"/>
          <a:stretch>
            <a:fillRect/>
          </a:stretch>
        </p:blipFill>
        <p:spPr>
          <a:xfrm>
            <a:off x="3923928" y="4293096"/>
            <a:ext cx="4659011" cy="2200883"/>
          </a:xfrm>
          <a:prstGeom prst="rect">
            <a:avLst/>
          </a:prstGeom>
        </p:spPr>
      </p:pic>
    </p:spTree>
    <p:extLst>
      <p:ext uri="{BB962C8B-B14F-4D97-AF65-F5344CB8AC3E}">
        <p14:creationId xmlns:p14="http://schemas.microsoft.com/office/powerpoint/2010/main" val="89923084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3851920" y="3068960"/>
            <a:ext cx="5112568" cy="3349431"/>
          </a:xfrm>
        </p:spPr>
        <p:txBody>
          <a:bodyPr/>
          <a:lstStyle/>
          <a:p>
            <a:pPr marL="0" indent="0">
              <a:buNone/>
            </a:pPr>
            <a:r>
              <a:rPr lang="en-GB" dirty="0" smtClean="0"/>
              <a:t>This Form uses a combination of Acting, Song and Dance to help tell the story. </a:t>
            </a:r>
            <a:endParaRPr lang="en-GB" dirty="0"/>
          </a:p>
        </p:txBody>
      </p:sp>
      <p:sp>
        <p:nvSpPr>
          <p:cNvPr id="4" name="TextBox 3"/>
          <p:cNvSpPr txBox="1"/>
          <p:nvPr/>
        </p:nvSpPr>
        <p:spPr>
          <a:xfrm>
            <a:off x="4674096" y="404664"/>
            <a:ext cx="3816424" cy="769441"/>
          </a:xfrm>
          <a:prstGeom prst="rect">
            <a:avLst/>
          </a:prstGeom>
          <a:noFill/>
        </p:spPr>
        <p:txBody>
          <a:bodyPr wrap="square" rtlCol="0">
            <a:spAutoFit/>
          </a:bodyPr>
          <a:lstStyle/>
          <a:p>
            <a:pPr algn="ctr"/>
            <a:r>
              <a:rPr lang="en-GB" sz="4400" dirty="0" smtClean="0">
                <a:solidFill>
                  <a:srgbClr val="FFC000"/>
                </a:solidFill>
                <a:latin typeface="Accent SF" pitchFamily="2" charset="0"/>
              </a:rPr>
              <a:t>Musical</a:t>
            </a:r>
            <a:endParaRPr lang="en-GB" sz="4400" dirty="0">
              <a:solidFill>
                <a:srgbClr val="FFC000"/>
              </a:solidFill>
              <a:latin typeface="Accent SF" pitchFamily="2" charset="0"/>
            </a:endParaRPr>
          </a:p>
        </p:txBody>
      </p:sp>
      <p:pic>
        <p:nvPicPr>
          <p:cNvPr id="5" name="Picture 4" descr="cabs.jpg"/>
          <p:cNvPicPr>
            <a:picLocks noChangeAspect="1"/>
          </p:cNvPicPr>
          <p:nvPr/>
        </p:nvPicPr>
        <p:blipFill>
          <a:blip r:embed="rId2" cstate="print"/>
          <a:stretch>
            <a:fillRect/>
          </a:stretch>
        </p:blipFill>
        <p:spPr>
          <a:xfrm>
            <a:off x="4156496" y="1124744"/>
            <a:ext cx="4231928" cy="2805952"/>
          </a:xfrm>
          <a:prstGeom prst="rect">
            <a:avLst/>
          </a:prstGeom>
        </p:spPr>
      </p:pic>
    </p:spTree>
    <p:extLst>
      <p:ext uri="{BB962C8B-B14F-4D97-AF65-F5344CB8AC3E}">
        <p14:creationId xmlns:p14="http://schemas.microsoft.com/office/powerpoint/2010/main" val="297892901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Types of Form</a:t>
            </a:r>
            <a:endParaRPr lang="en-GB"/>
          </a:p>
        </p:txBody>
      </p:sp>
      <p:sp>
        <p:nvSpPr>
          <p:cNvPr id="3" name="Content Placeholder 2"/>
          <p:cNvSpPr>
            <a:spLocks noGrp="1"/>
          </p:cNvSpPr>
          <p:nvPr>
            <p:ph idx="1"/>
          </p:nvPr>
        </p:nvSpPr>
        <p:spPr>
          <a:xfrm>
            <a:off x="3563888" y="1340768"/>
            <a:ext cx="5400599" cy="5517232"/>
          </a:xfrm>
        </p:spPr>
        <p:txBody>
          <a:bodyPr>
            <a:normAutofit/>
          </a:bodyPr>
          <a:lstStyle/>
          <a:p>
            <a:pPr marL="0" indent="0">
              <a:buNone/>
            </a:pPr>
            <a:r>
              <a:rPr lang="en-GB" dirty="0" smtClean="0"/>
              <a:t>Pantomime includes songs, slapstick comedy and audience participation. Often based on well known fairy tales as well as using topical humour, they often include staple characters and have a history of cross-dressing characters such as the Dame </a:t>
            </a:r>
            <a:r>
              <a:rPr lang="en-GB" smtClean="0"/>
              <a:t>or women </a:t>
            </a:r>
            <a:r>
              <a:rPr lang="en-GB" dirty="0" smtClean="0"/>
              <a:t>playing male roles such as Prince Charming</a:t>
            </a:r>
            <a:endParaRPr lang="en-GB" dirty="0"/>
          </a:p>
        </p:txBody>
      </p:sp>
      <p:sp>
        <p:nvSpPr>
          <p:cNvPr id="4" name="TextBox 3"/>
          <p:cNvSpPr txBox="1"/>
          <p:nvPr/>
        </p:nvSpPr>
        <p:spPr>
          <a:xfrm>
            <a:off x="4211960" y="404664"/>
            <a:ext cx="4536504" cy="1446550"/>
          </a:xfrm>
          <a:prstGeom prst="rect">
            <a:avLst/>
          </a:prstGeom>
          <a:noFill/>
        </p:spPr>
        <p:txBody>
          <a:bodyPr wrap="square" rtlCol="0">
            <a:spAutoFit/>
          </a:bodyPr>
          <a:lstStyle/>
          <a:p>
            <a:pPr algn="ctr"/>
            <a:r>
              <a:rPr lang="en-GB" sz="4400" dirty="0" smtClean="0">
                <a:solidFill>
                  <a:srgbClr val="FFC000"/>
                </a:solidFill>
                <a:latin typeface="Accent SF" pitchFamily="2" charset="0"/>
              </a:rPr>
              <a:t>Pantomime</a:t>
            </a:r>
          </a:p>
          <a:p>
            <a:pPr algn="ctr"/>
            <a:endParaRPr lang="en-GB" sz="4400" dirty="0">
              <a:solidFill>
                <a:srgbClr val="FFC000"/>
              </a:solidFill>
              <a:latin typeface="Accent SF" pitchFamily="2" charset="0"/>
            </a:endParaRPr>
          </a:p>
        </p:txBody>
      </p:sp>
      <p:pic>
        <p:nvPicPr>
          <p:cNvPr id="5" name="Picture 4" descr="widow twankey.jpg"/>
          <p:cNvPicPr>
            <a:picLocks noChangeAspect="1"/>
          </p:cNvPicPr>
          <p:nvPr/>
        </p:nvPicPr>
        <p:blipFill>
          <a:blip r:embed="rId2" cstate="print"/>
          <a:stretch>
            <a:fillRect/>
          </a:stretch>
        </p:blipFill>
        <p:spPr>
          <a:xfrm>
            <a:off x="251519" y="260648"/>
            <a:ext cx="1950943" cy="3240360"/>
          </a:xfrm>
          <a:prstGeom prst="rect">
            <a:avLst/>
          </a:prstGeom>
        </p:spPr>
      </p:pic>
    </p:spTree>
    <p:extLst>
      <p:ext uri="{BB962C8B-B14F-4D97-AF65-F5344CB8AC3E}">
        <p14:creationId xmlns:p14="http://schemas.microsoft.com/office/powerpoint/2010/main" val="33704036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5637393" y="1628800"/>
            <a:ext cx="3506607" cy="4285535"/>
          </a:xfrm>
        </p:spPr>
        <p:txBody>
          <a:bodyPr/>
          <a:lstStyle/>
          <a:p>
            <a:pPr marL="0" indent="0">
              <a:buNone/>
            </a:pPr>
            <a:r>
              <a:rPr lang="en-GB" dirty="0" smtClean="0"/>
              <a:t>A dramatized re-enactment of real events. They can often be made up of verbatim, sound or film clips of the actual events</a:t>
            </a:r>
            <a:endParaRPr lang="en-GB" dirty="0"/>
          </a:p>
        </p:txBody>
      </p:sp>
      <p:sp>
        <p:nvSpPr>
          <p:cNvPr id="4" name="TextBox 3"/>
          <p:cNvSpPr txBox="1"/>
          <p:nvPr/>
        </p:nvSpPr>
        <p:spPr>
          <a:xfrm>
            <a:off x="4067944" y="404664"/>
            <a:ext cx="4680520" cy="769441"/>
          </a:xfrm>
          <a:prstGeom prst="rect">
            <a:avLst/>
          </a:prstGeom>
          <a:noFill/>
        </p:spPr>
        <p:txBody>
          <a:bodyPr wrap="square" rtlCol="0">
            <a:spAutoFit/>
          </a:bodyPr>
          <a:lstStyle/>
          <a:p>
            <a:pPr algn="ctr"/>
            <a:r>
              <a:rPr lang="en-GB" sz="4400" dirty="0" err="1" smtClean="0">
                <a:solidFill>
                  <a:srgbClr val="FFC000"/>
                </a:solidFill>
                <a:latin typeface="Accent SF" pitchFamily="2" charset="0"/>
              </a:rPr>
              <a:t>Docu</a:t>
            </a:r>
            <a:r>
              <a:rPr lang="en-GB" sz="4400" dirty="0" smtClean="0">
                <a:solidFill>
                  <a:srgbClr val="FFC000"/>
                </a:solidFill>
                <a:latin typeface="Accent SF" pitchFamily="2" charset="0"/>
              </a:rPr>
              <a:t>-Drama</a:t>
            </a:r>
            <a:endParaRPr lang="en-GB" sz="4400" dirty="0">
              <a:solidFill>
                <a:srgbClr val="FFC000"/>
              </a:solidFill>
              <a:latin typeface="Accent SF" pitchFamily="2" charset="0"/>
            </a:endParaRPr>
          </a:p>
        </p:txBody>
      </p:sp>
      <p:pic>
        <p:nvPicPr>
          <p:cNvPr id="5" name="Picture 4" descr="Porte-Parole.jpg"/>
          <p:cNvPicPr>
            <a:picLocks noChangeAspect="1"/>
          </p:cNvPicPr>
          <p:nvPr/>
        </p:nvPicPr>
        <p:blipFill>
          <a:blip r:embed="rId2" cstate="print"/>
          <a:stretch>
            <a:fillRect/>
          </a:stretch>
        </p:blipFill>
        <p:spPr>
          <a:xfrm>
            <a:off x="3491736" y="2348880"/>
            <a:ext cx="2018635" cy="3030984"/>
          </a:xfrm>
          <a:prstGeom prst="rect">
            <a:avLst/>
          </a:prstGeom>
        </p:spPr>
      </p:pic>
    </p:spTree>
    <p:extLst>
      <p:ext uri="{BB962C8B-B14F-4D97-AF65-F5344CB8AC3E}">
        <p14:creationId xmlns:p14="http://schemas.microsoft.com/office/powerpoint/2010/main" val="18894732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3923928" y="2420888"/>
            <a:ext cx="4658735" cy="4645575"/>
          </a:xfrm>
        </p:spPr>
        <p:txBody>
          <a:bodyPr/>
          <a:lstStyle/>
          <a:p>
            <a:pPr marL="0" indent="0">
              <a:buNone/>
            </a:pPr>
            <a:r>
              <a:rPr lang="en-GB" dirty="0" smtClean="0"/>
              <a:t>Created by Augusto </a:t>
            </a:r>
            <a:r>
              <a:rPr lang="en-GB" dirty="0" err="1" smtClean="0"/>
              <a:t>Boal</a:t>
            </a:r>
            <a:r>
              <a:rPr lang="en-GB" dirty="0" smtClean="0"/>
              <a:t>, Forum Theatre uses Audience Participation to discuss and explore situations and issues. It is known as the Theatre of the Oppressed and was created to help find solutions to social problems</a:t>
            </a:r>
            <a:endParaRPr lang="en-GB" dirty="0"/>
          </a:p>
        </p:txBody>
      </p:sp>
      <p:sp>
        <p:nvSpPr>
          <p:cNvPr id="4" name="TextBox 3"/>
          <p:cNvSpPr txBox="1"/>
          <p:nvPr/>
        </p:nvSpPr>
        <p:spPr>
          <a:xfrm>
            <a:off x="3995936" y="260648"/>
            <a:ext cx="4968552" cy="769441"/>
          </a:xfrm>
          <a:prstGeom prst="rect">
            <a:avLst/>
          </a:prstGeom>
          <a:noFill/>
        </p:spPr>
        <p:txBody>
          <a:bodyPr wrap="square" rtlCol="0">
            <a:spAutoFit/>
          </a:bodyPr>
          <a:lstStyle/>
          <a:p>
            <a:pPr algn="ctr"/>
            <a:r>
              <a:rPr lang="en-GB" sz="4400" dirty="0" smtClean="0">
                <a:solidFill>
                  <a:srgbClr val="FFC000"/>
                </a:solidFill>
                <a:latin typeface="Accent SF" pitchFamily="2" charset="0"/>
              </a:rPr>
              <a:t>Forum Theatre</a:t>
            </a:r>
            <a:endParaRPr lang="en-GB" sz="4400" dirty="0">
              <a:solidFill>
                <a:srgbClr val="FFC000"/>
              </a:solidFill>
              <a:latin typeface="Accent SF" pitchFamily="2" charset="0"/>
            </a:endParaRPr>
          </a:p>
        </p:txBody>
      </p:sp>
      <p:pic>
        <p:nvPicPr>
          <p:cNvPr id="5" name="Picture 4" descr="boal.jpg"/>
          <p:cNvPicPr>
            <a:picLocks noChangeAspect="1"/>
          </p:cNvPicPr>
          <p:nvPr/>
        </p:nvPicPr>
        <p:blipFill>
          <a:blip r:embed="rId2" cstate="print"/>
          <a:stretch>
            <a:fillRect/>
          </a:stretch>
        </p:blipFill>
        <p:spPr>
          <a:xfrm>
            <a:off x="5004048" y="836712"/>
            <a:ext cx="2790825" cy="1638300"/>
          </a:xfrm>
          <a:prstGeom prst="rect">
            <a:avLst/>
          </a:prstGeom>
        </p:spPr>
      </p:pic>
    </p:spTree>
    <p:extLst>
      <p:ext uri="{BB962C8B-B14F-4D97-AF65-F5344CB8AC3E}">
        <p14:creationId xmlns:p14="http://schemas.microsoft.com/office/powerpoint/2010/main" val="12232777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dirty="0" smtClean="0"/>
              <a:t>Genre</a:t>
            </a:r>
            <a:endParaRPr lang="en-GB" sz="6600" dirty="0"/>
          </a:p>
        </p:txBody>
      </p:sp>
      <p:sp>
        <p:nvSpPr>
          <p:cNvPr id="4" name="TextBox 3"/>
          <p:cNvSpPr txBox="1"/>
          <p:nvPr/>
        </p:nvSpPr>
        <p:spPr>
          <a:xfrm>
            <a:off x="4211960" y="1628800"/>
            <a:ext cx="4248472" cy="4154984"/>
          </a:xfrm>
          <a:prstGeom prst="rect">
            <a:avLst/>
          </a:prstGeom>
          <a:noFill/>
        </p:spPr>
        <p:txBody>
          <a:bodyPr wrap="square" rtlCol="0">
            <a:spAutoFit/>
          </a:bodyPr>
          <a:lstStyle/>
          <a:p>
            <a:r>
              <a:rPr lang="en-GB" sz="2400" dirty="0" smtClean="0"/>
              <a:t>As stated before Genre can overlap with Form and often the same terms can be used to describe both. </a:t>
            </a:r>
          </a:p>
          <a:p>
            <a:endParaRPr lang="en-GB" sz="2400" dirty="0"/>
          </a:p>
          <a:p>
            <a:r>
              <a:rPr lang="en-GB" sz="2400" dirty="0" smtClean="0"/>
              <a:t>Genre is the type of Drama you create and specific Genre often have particular conventions attached and create a certain style of performance</a:t>
            </a:r>
            <a:endParaRPr lang="en-GB" sz="2400" dirty="0"/>
          </a:p>
        </p:txBody>
      </p:sp>
    </p:spTree>
    <p:extLst>
      <p:ext uri="{BB962C8B-B14F-4D97-AF65-F5344CB8AC3E}">
        <p14:creationId xmlns:p14="http://schemas.microsoft.com/office/powerpoint/2010/main" val="22704195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579" y="751740"/>
            <a:ext cx="7920880" cy="5632311"/>
          </a:xfrm>
          <a:prstGeom prst="rect">
            <a:avLst/>
          </a:prstGeom>
          <a:solidFill>
            <a:schemeClr val="tx1"/>
          </a:solidFill>
        </p:spPr>
        <p:txBody>
          <a:bodyPr wrap="square" rtlCol="0">
            <a:spAutoFit/>
          </a:bodyPr>
          <a:lstStyle/>
          <a:p>
            <a:pPr algn="ctr"/>
            <a:endParaRPr lang="en-GB" sz="4000" dirty="0" smtClean="0"/>
          </a:p>
          <a:p>
            <a:pPr algn="ctr"/>
            <a:endParaRPr lang="en-GB" sz="4000" dirty="0"/>
          </a:p>
          <a:p>
            <a:pPr algn="ctr"/>
            <a:endParaRPr lang="en-GB" sz="4000" dirty="0" smtClean="0"/>
          </a:p>
          <a:p>
            <a:pPr algn="ctr"/>
            <a:endParaRPr lang="en-GB" sz="4000" dirty="0" smtClean="0"/>
          </a:p>
          <a:p>
            <a:pPr algn="ctr"/>
            <a:r>
              <a:rPr lang="en-GB" sz="4000" dirty="0" smtClean="0">
                <a:solidFill>
                  <a:schemeClr val="bg2">
                    <a:lumMod val="50000"/>
                  </a:schemeClr>
                </a:solidFill>
              </a:rPr>
              <a:t>Types of Genre</a:t>
            </a:r>
            <a:endParaRPr lang="en-GB" sz="4000" dirty="0">
              <a:solidFill>
                <a:schemeClr val="bg2">
                  <a:lumMod val="50000"/>
                </a:schemeClr>
              </a:solidFill>
            </a:endParaRPr>
          </a:p>
          <a:p>
            <a:pPr algn="ctr"/>
            <a:endParaRPr lang="en-GB" sz="4000" dirty="0" smtClean="0"/>
          </a:p>
          <a:p>
            <a:pPr algn="ctr"/>
            <a:endParaRPr lang="en-GB" sz="4000" dirty="0"/>
          </a:p>
          <a:p>
            <a:pPr algn="ctr"/>
            <a:endParaRPr lang="en-GB" sz="4000" dirty="0" smtClean="0"/>
          </a:p>
          <a:p>
            <a:pPr algn="ctr"/>
            <a:endParaRPr lang="en-GB" sz="4000" dirty="0"/>
          </a:p>
        </p:txBody>
      </p:sp>
      <p:sp>
        <p:nvSpPr>
          <p:cNvPr id="3" name="TextBox 2"/>
          <p:cNvSpPr txBox="1"/>
          <p:nvPr/>
        </p:nvSpPr>
        <p:spPr>
          <a:xfrm>
            <a:off x="899592" y="1556792"/>
            <a:ext cx="7698974" cy="369332"/>
          </a:xfrm>
          <a:prstGeom prst="rect">
            <a:avLst/>
          </a:prstGeom>
          <a:noFill/>
        </p:spPr>
        <p:txBody>
          <a:bodyPr wrap="square" rtlCol="0">
            <a:spAutoFit/>
          </a:bodyPr>
          <a:lstStyle/>
          <a:p>
            <a:endParaRPr lang="en-GB" dirty="0"/>
          </a:p>
        </p:txBody>
      </p:sp>
      <p:sp>
        <p:nvSpPr>
          <p:cNvPr id="4" name="TextBox 3"/>
          <p:cNvSpPr txBox="1"/>
          <p:nvPr/>
        </p:nvSpPr>
        <p:spPr>
          <a:xfrm>
            <a:off x="1547664" y="1196752"/>
            <a:ext cx="2880320" cy="369332"/>
          </a:xfrm>
          <a:prstGeom prst="rect">
            <a:avLst/>
          </a:prstGeom>
          <a:noFill/>
        </p:spPr>
        <p:txBody>
          <a:bodyPr wrap="square" rtlCol="0">
            <a:spAutoFit/>
          </a:bodyPr>
          <a:lstStyle/>
          <a:p>
            <a:r>
              <a:rPr lang="en-GB" dirty="0" smtClean="0">
                <a:solidFill>
                  <a:schemeClr val="bg2">
                    <a:lumMod val="50000"/>
                  </a:schemeClr>
                </a:solidFill>
              </a:rPr>
              <a:t>Comedy</a:t>
            </a:r>
            <a:endParaRPr lang="en-GB" dirty="0">
              <a:solidFill>
                <a:schemeClr val="bg2">
                  <a:lumMod val="50000"/>
                </a:schemeClr>
              </a:solidFill>
            </a:endParaRPr>
          </a:p>
        </p:txBody>
      </p:sp>
      <p:sp>
        <p:nvSpPr>
          <p:cNvPr id="5" name="TextBox 4"/>
          <p:cNvSpPr txBox="1"/>
          <p:nvPr/>
        </p:nvSpPr>
        <p:spPr>
          <a:xfrm>
            <a:off x="6777373" y="1032219"/>
            <a:ext cx="1210783" cy="369332"/>
          </a:xfrm>
          <a:prstGeom prst="rect">
            <a:avLst/>
          </a:prstGeom>
          <a:noFill/>
        </p:spPr>
        <p:txBody>
          <a:bodyPr wrap="square" rtlCol="0">
            <a:spAutoFit/>
          </a:bodyPr>
          <a:lstStyle/>
          <a:p>
            <a:r>
              <a:rPr lang="en-GB" dirty="0" smtClean="0">
                <a:solidFill>
                  <a:schemeClr val="bg2">
                    <a:lumMod val="50000"/>
                  </a:schemeClr>
                </a:solidFill>
              </a:rPr>
              <a:t>Tragedy</a:t>
            </a:r>
            <a:endParaRPr lang="en-GB" dirty="0">
              <a:solidFill>
                <a:schemeClr val="bg2">
                  <a:lumMod val="50000"/>
                </a:schemeClr>
              </a:solidFill>
            </a:endParaRPr>
          </a:p>
        </p:txBody>
      </p:sp>
      <p:sp>
        <p:nvSpPr>
          <p:cNvPr id="6" name="TextBox 5"/>
          <p:cNvSpPr txBox="1"/>
          <p:nvPr/>
        </p:nvSpPr>
        <p:spPr>
          <a:xfrm>
            <a:off x="4055301" y="2577472"/>
            <a:ext cx="1737522" cy="369332"/>
          </a:xfrm>
          <a:prstGeom prst="rect">
            <a:avLst/>
          </a:prstGeom>
          <a:noFill/>
        </p:spPr>
        <p:txBody>
          <a:bodyPr wrap="square" rtlCol="0">
            <a:spAutoFit/>
          </a:bodyPr>
          <a:lstStyle/>
          <a:p>
            <a:r>
              <a:rPr lang="en-GB" dirty="0" smtClean="0">
                <a:solidFill>
                  <a:schemeClr val="bg2">
                    <a:lumMod val="50000"/>
                  </a:schemeClr>
                </a:solidFill>
              </a:rPr>
              <a:t>Tragi-Comedy</a:t>
            </a:r>
            <a:endParaRPr lang="en-GB" dirty="0">
              <a:solidFill>
                <a:schemeClr val="bg2">
                  <a:lumMod val="50000"/>
                </a:schemeClr>
              </a:solidFill>
            </a:endParaRPr>
          </a:p>
        </p:txBody>
      </p:sp>
      <p:sp>
        <p:nvSpPr>
          <p:cNvPr id="7" name="TextBox 6"/>
          <p:cNvSpPr txBox="1"/>
          <p:nvPr/>
        </p:nvSpPr>
        <p:spPr>
          <a:xfrm>
            <a:off x="1037126" y="5805646"/>
            <a:ext cx="1440160" cy="369332"/>
          </a:xfrm>
          <a:prstGeom prst="rect">
            <a:avLst/>
          </a:prstGeom>
          <a:noFill/>
        </p:spPr>
        <p:txBody>
          <a:bodyPr wrap="square" rtlCol="0">
            <a:spAutoFit/>
          </a:bodyPr>
          <a:lstStyle/>
          <a:p>
            <a:r>
              <a:rPr lang="en-GB" dirty="0" smtClean="0">
                <a:solidFill>
                  <a:schemeClr val="bg2">
                    <a:lumMod val="50000"/>
                  </a:schemeClr>
                </a:solidFill>
              </a:rPr>
              <a:t>Melodrama</a:t>
            </a:r>
            <a:endParaRPr lang="en-GB" dirty="0">
              <a:solidFill>
                <a:schemeClr val="bg2">
                  <a:lumMod val="50000"/>
                </a:schemeClr>
              </a:solidFill>
            </a:endParaRPr>
          </a:p>
        </p:txBody>
      </p:sp>
      <p:sp>
        <p:nvSpPr>
          <p:cNvPr id="8" name="TextBox 7"/>
          <p:cNvSpPr txBox="1"/>
          <p:nvPr/>
        </p:nvSpPr>
        <p:spPr>
          <a:xfrm>
            <a:off x="1318667" y="2874080"/>
            <a:ext cx="1158619" cy="369332"/>
          </a:xfrm>
          <a:prstGeom prst="rect">
            <a:avLst/>
          </a:prstGeom>
          <a:noFill/>
        </p:spPr>
        <p:txBody>
          <a:bodyPr wrap="square" rtlCol="0">
            <a:spAutoFit/>
          </a:bodyPr>
          <a:lstStyle/>
          <a:p>
            <a:r>
              <a:rPr lang="en-GB" dirty="0" smtClean="0">
                <a:solidFill>
                  <a:schemeClr val="bg2">
                    <a:lumMod val="50000"/>
                  </a:schemeClr>
                </a:solidFill>
              </a:rPr>
              <a:t>Horror</a:t>
            </a:r>
            <a:endParaRPr lang="en-GB" dirty="0">
              <a:solidFill>
                <a:schemeClr val="bg2">
                  <a:lumMod val="50000"/>
                </a:schemeClr>
              </a:solidFill>
            </a:endParaRPr>
          </a:p>
        </p:txBody>
      </p:sp>
      <p:sp>
        <p:nvSpPr>
          <p:cNvPr id="9" name="TextBox 8"/>
          <p:cNvSpPr txBox="1"/>
          <p:nvPr/>
        </p:nvSpPr>
        <p:spPr>
          <a:xfrm>
            <a:off x="6905583" y="2550914"/>
            <a:ext cx="1440160" cy="646331"/>
          </a:xfrm>
          <a:prstGeom prst="rect">
            <a:avLst/>
          </a:prstGeom>
          <a:noFill/>
        </p:spPr>
        <p:txBody>
          <a:bodyPr wrap="square" rtlCol="0">
            <a:spAutoFit/>
          </a:bodyPr>
          <a:lstStyle/>
          <a:p>
            <a:r>
              <a:rPr lang="en-GB" dirty="0" smtClean="0">
                <a:solidFill>
                  <a:schemeClr val="bg2">
                    <a:lumMod val="50000"/>
                  </a:schemeClr>
                </a:solidFill>
              </a:rPr>
              <a:t>Historical</a:t>
            </a:r>
          </a:p>
          <a:p>
            <a:endParaRPr lang="en-GB" dirty="0">
              <a:solidFill>
                <a:schemeClr val="bg2">
                  <a:lumMod val="50000"/>
                </a:schemeClr>
              </a:solidFill>
            </a:endParaRPr>
          </a:p>
        </p:txBody>
      </p:sp>
      <p:sp>
        <p:nvSpPr>
          <p:cNvPr id="10" name="TextBox 9"/>
          <p:cNvSpPr txBox="1"/>
          <p:nvPr/>
        </p:nvSpPr>
        <p:spPr>
          <a:xfrm>
            <a:off x="3275856" y="4141718"/>
            <a:ext cx="936104" cy="369332"/>
          </a:xfrm>
          <a:prstGeom prst="rect">
            <a:avLst/>
          </a:prstGeom>
          <a:noFill/>
        </p:spPr>
        <p:txBody>
          <a:bodyPr wrap="square" rtlCol="0">
            <a:spAutoFit/>
          </a:bodyPr>
          <a:lstStyle/>
          <a:p>
            <a:r>
              <a:rPr lang="en-GB" dirty="0" smtClean="0">
                <a:solidFill>
                  <a:schemeClr val="bg2">
                    <a:lumMod val="50000"/>
                  </a:schemeClr>
                </a:solidFill>
              </a:rPr>
              <a:t>Crime</a:t>
            </a:r>
            <a:endParaRPr lang="en-GB" dirty="0">
              <a:solidFill>
                <a:schemeClr val="bg2">
                  <a:lumMod val="50000"/>
                </a:schemeClr>
              </a:solidFill>
            </a:endParaRPr>
          </a:p>
        </p:txBody>
      </p:sp>
      <p:sp>
        <p:nvSpPr>
          <p:cNvPr id="11" name="TextBox 10"/>
          <p:cNvSpPr txBox="1"/>
          <p:nvPr/>
        </p:nvSpPr>
        <p:spPr>
          <a:xfrm>
            <a:off x="7020272" y="4142286"/>
            <a:ext cx="1112895" cy="369332"/>
          </a:xfrm>
          <a:prstGeom prst="rect">
            <a:avLst/>
          </a:prstGeom>
          <a:noFill/>
        </p:spPr>
        <p:txBody>
          <a:bodyPr wrap="square" rtlCol="0">
            <a:spAutoFit/>
          </a:bodyPr>
          <a:lstStyle/>
          <a:p>
            <a:r>
              <a:rPr lang="en-GB" dirty="0" smtClean="0">
                <a:solidFill>
                  <a:schemeClr val="bg2">
                    <a:lumMod val="50000"/>
                  </a:schemeClr>
                </a:solidFill>
              </a:rPr>
              <a:t>Farce</a:t>
            </a:r>
            <a:endParaRPr lang="en-GB" dirty="0">
              <a:solidFill>
                <a:schemeClr val="bg2">
                  <a:lumMod val="50000"/>
                </a:schemeClr>
              </a:solidFill>
            </a:endParaRPr>
          </a:p>
        </p:txBody>
      </p:sp>
      <p:sp>
        <p:nvSpPr>
          <p:cNvPr id="12" name="TextBox 11"/>
          <p:cNvSpPr txBox="1"/>
          <p:nvPr/>
        </p:nvSpPr>
        <p:spPr>
          <a:xfrm>
            <a:off x="5123745" y="5620980"/>
            <a:ext cx="983095" cy="369332"/>
          </a:xfrm>
          <a:prstGeom prst="rect">
            <a:avLst/>
          </a:prstGeom>
          <a:noFill/>
        </p:spPr>
        <p:txBody>
          <a:bodyPr wrap="square" rtlCol="0">
            <a:spAutoFit/>
          </a:bodyPr>
          <a:lstStyle/>
          <a:p>
            <a:r>
              <a:rPr lang="en-GB" dirty="0" smtClean="0">
                <a:solidFill>
                  <a:schemeClr val="bg2">
                    <a:lumMod val="50000"/>
                  </a:schemeClr>
                </a:solidFill>
              </a:rPr>
              <a:t>Satire</a:t>
            </a:r>
            <a:endParaRPr lang="en-GB" dirty="0">
              <a:solidFill>
                <a:schemeClr val="bg2">
                  <a:lumMod val="50000"/>
                </a:schemeClr>
              </a:solidFil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0895" y="2874080"/>
            <a:ext cx="1669537" cy="1096952"/>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1493" y="4510971"/>
            <a:ext cx="1958939" cy="130358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8643" y="1385745"/>
            <a:ext cx="1449909" cy="915191"/>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667" y="1479105"/>
            <a:ext cx="1466106" cy="879664"/>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1880" y="1173920"/>
            <a:ext cx="2648496" cy="1489779"/>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0632" y="3196714"/>
            <a:ext cx="1544918" cy="1083749"/>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63327" y="4467929"/>
            <a:ext cx="1885752" cy="1254882"/>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80084" y="4647186"/>
            <a:ext cx="1754244" cy="1167370"/>
          </a:xfrm>
          <a:prstGeom prst="rect">
            <a:avLst/>
          </a:prstGeom>
        </p:spPr>
      </p:pic>
      <p:pic>
        <p:nvPicPr>
          <p:cNvPr id="21" name="Picture 2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960448" y="4747480"/>
            <a:ext cx="1309688" cy="871538"/>
          </a:xfrm>
          <a:prstGeom prst="rect">
            <a:avLst/>
          </a:prstGeom>
        </p:spPr>
      </p:pic>
    </p:spTree>
    <p:extLst>
      <p:ext uri="{BB962C8B-B14F-4D97-AF65-F5344CB8AC3E}">
        <p14:creationId xmlns:p14="http://schemas.microsoft.com/office/powerpoint/2010/main" val="20043743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139952" y="620688"/>
            <a:ext cx="4658735" cy="5077623"/>
          </a:xfrm>
        </p:spPr>
        <p:txBody>
          <a:bodyPr/>
          <a:lstStyle/>
          <a:p>
            <a:pPr marL="0" indent="0">
              <a:buNone/>
            </a:pPr>
            <a:r>
              <a:rPr lang="en-GB" dirty="0" smtClean="0"/>
              <a:t>It is important to point out that Form and Genre are hard to define. They can be interchangeable and often some of the terms can fit into both categories. You can be flexible when using these terms to describe your drama</a:t>
            </a:r>
            <a:endParaRPr lang="en-GB" dirty="0"/>
          </a:p>
        </p:txBody>
      </p:sp>
    </p:spTree>
    <p:extLst>
      <p:ext uri="{BB962C8B-B14F-4D97-AF65-F5344CB8AC3E}">
        <p14:creationId xmlns:p14="http://schemas.microsoft.com/office/powerpoint/2010/main" val="330739326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800" dirty="0" smtClean="0"/>
              <a:t>Form</a:t>
            </a:r>
            <a:endParaRPr lang="en-GB" sz="8800" dirty="0"/>
          </a:p>
        </p:txBody>
      </p:sp>
      <p:sp>
        <p:nvSpPr>
          <p:cNvPr id="3" name="Content Placeholder 2"/>
          <p:cNvSpPr>
            <a:spLocks noGrp="1"/>
          </p:cNvSpPr>
          <p:nvPr>
            <p:ph idx="1"/>
          </p:nvPr>
        </p:nvSpPr>
        <p:spPr/>
        <p:txBody>
          <a:bodyPr>
            <a:normAutofit/>
          </a:bodyPr>
          <a:lstStyle/>
          <a:p>
            <a:pPr marL="0" indent="0">
              <a:buNone/>
            </a:pPr>
            <a:r>
              <a:rPr lang="en-GB" sz="4000" dirty="0" smtClean="0"/>
              <a:t>Form is the basis of the drama. </a:t>
            </a:r>
          </a:p>
          <a:p>
            <a:pPr marL="0" indent="0">
              <a:buNone/>
            </a:pPr>
            <a:endParaRPr lang="en-GB" sz="4000" dirty="0" smtClean="0"/>
          </a:p>
          <a:p>
            <a:pPr marL="0" indent="0">
              <a:buNone/>
            </a:pPr>
            <a:r>
              <a:rPr lang="en-GB" sz="4000" dirty="0" smtClean="0"/>
              <a:t>It is how the drama is constructed</a:t>
            </a:r>
          </a:p>
        </p:txBody>
      </p:sp>
    </p:spTree>
    <p:extLst>
      <p:ext uri="{BB962C8B-B14F-4D97-AF65-F5344CB8AC3E}">
        <p14:creationId xmlns:p14="http://schemas.microsoft.com/office/powerpoint/2010/main" val="16785664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62561" y="2870534"/>
            <a:ext cx="5064953" cy="1695631"/>
          </a:xfrm>
        </p:spPr>
        <p:txBody>
          <a:bodyPr>
            <a:normAutofit/>
          </a:bodyPr>
          <a:lstStyle/>
          <a:p>
            <a:r>
              <a:rPr lang="en-GB" sz="8800" dirty="0" smtClean="0"/>
              <a:t>Form</a:t>
            </a:r>
            <a:endParaRPr lang="en-GB" sz="8800" dirty="0"/>
          </a:p>
        </p:txBody>
      </p:sp>
      <p:sp>
        <p:nvSpPr>
          <p:cNvPr id="3" name="Content Placeholder 2"/>
          <p:cNvSpPr>
            <a:spLocks noGrp="1"/>
          </p:cNvSpPr>
          <p:nvPr>
            <p:ph idx="1"/>
          </p:nvPr>
        </p:nvSpPr>
        <p:spPr>
          <a:xfrm rot="900000">
            <a:off x="3231321" y="750852"/>
            <a:ext cx="5667655" cy="5966371"/>
          </a:xfrm>
        </p:spPr>
        <p:txBody>
          <a:bodyPr>
            <a:normAutofit/>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sz="3200" dirty="0" smtClean="0"/>
          </a:p>
          <a:p>
            <a:pPr marL="0" indent="0">
              <a:buNone/>
            </a:pPr>
            <a:r>
              <a:rPr lang="en-GB" sz="4000" dirty="0" smtClean="0"/>
              <a:t>Think of Form as the skeleton of the drama – as we go through the drama process we add and build upon it…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6574" y="119052"/>
            <a:ext cx="4360526" cy="2949907"/>
          </a:xfrm>
          <a:prstGeom prst="rect">
            <a:avLst/>
          </a:prstGeom>
        </p:spPr>
      </p:pic>
    </p:spTree>
    <p:extLst>
      <p:ext uri="{BB962C8B-B14F-4D97-AF65-F5344CB8AC3E}">
        <p14:creationId xmlns:p14="http://schemas.microsoft.com/office/powerpoint/2010/main" val="21045911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800" dirty="0" smtClean="0"/>
              <a:t>Form</a:t>
            </a:r>
            <a:endParaRPr lang="en-GB" sz="8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33940" y="372684"/>
            <a:ext cx="3181243" cy="5955132"/>
          </a:xfrm>
        </p:spPr>
      </p:pic>
      <p:sp>
        <p:nvSpPr>
          <p:cNvPr id="6" name="TextBox 5"/>
          <p:cNvSpPr txBox="1"/>
          <p:nvPr/>
        </p:nvSpPr>
        <p:spPr>
          <a:xfrm>
            <a:off x="5938116" y="2348880"/>
            <a:ext cx="558353" cy="3046988"/>
          </a:xfrm>
          <a:prstGeom prst="rect">
            <a:avLst/>
          </a:prstGeom>
          <a:noFill/>
        </p:spPr>
        <p:txBody>
          <a:bodyPr wrap="square" rtlCol="0">
            <a:spAutoFit/>
          </a:bodyPr>
          <a:lstStyle/>
          <a:p>
            <a:pPr algn="ctr"/>
            <a:r>
              <a:rPr lang="en-GB" sz="4800" dirty="0" smtClean="0">
                <a:solidFill>
                  <a:schemeClr val="bg1"/>
                </a:solidFill>
                <a:latin typeface="Impact" pitchFamily="34" charset="0"/>
              </a:rPr>
              <a:t>F</a:t>
            </a:r>
          </a:p>
          <a:p>
            <a:pPr algn="ctr"/>
            <a:r>
              <a:rPr lang="en-GB" sz="4800" dirty="0" smtClean="0">
                <a:solidFill>
                  <a:schemeClr val="bg1"/>
                </a:solidFill>
                <a:latin typeface="Impact" pitchFamily="34" charset="0"/>
              </a:rPr>
              <a:t>O</a:t>
            </a:r>
          </a:p>
          <a:p>
            <a:pPr algn="ctr"/>
            <a:r>
              <a:rPr lang="en-GB" sz="4800" dirty="0" smtClean="0">
                <a:solidFill>
                  <a:schemeClr val="bg1"/>
                </a:solidFill>
                <a:latin typeface="Impact" pitchFamily="34" charset="0"/>
              </a:rPr>
              <a:t>RM</a:t>
            </a:r>
            <a:endParaRPr lang="en-GB" sz="4800" dirty="0">
              <a:solidFill>
                <a:schemeClr val="bg1"/>
              </a:solidFill>
              <a:latin typeface="Impact" pitchFamily="34" charset="0"/>
            </a:endParaRPr>
          </a:p>
        </p:txBody>
      </p:sp>
      <p:grpSp>
        <p:nvGrpSpPr>
          <p:cNvPr id="7" name="Group 6"/>
          <p:cNvGrpSpPr/>
          <p:nvPr/>
        </p:nvGrpSpPr>
        <p:grpSpPr>
          <a:xfrm>
            <a:off x="3587964" y="251440"/>
            <a:ext cx="1927494" cy="1282660"/>
            <a:chOff x="3491880" y="569605"/>
            <a:chExt cx="1927494" cy="128266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5" name="TextBox 4"/>
            <p:cNvSpPr txBox="1"/>
            <p:nvPr/>
          </p:nvSpPr>
          <p:spPr>
            <a:xfrm>
              <a:off x="3771551" y="887769"/>
              <a:ext cx="1368152" cy="646331"/>
            </a:xfrm>
            <a:prstGeom prst="rect">
              <a:avLst/>
            </a:prstGeom>
            <a:noFill/>
          </p:spPr>
          <p:txBody>
            <a:bodyPr wrap="square" rtlCol="0">
              <a:spAutoFit/>
            </a:bodyPr>
            <a:lstStyle/>
            <a:p>
              <a:r>
                <a:rPr lang="en-GB" sz="3600" b="1" dirty="0" smtClean="0">
                  <a:solidFill>
                    <a:schemeClr val="bg1"/>
                  </a:solidFill>
                  <a:latin typeface="Adventurer Black SF" pitchFamily="2" charset="0"/>
                </a:rPr>
                <a:t>Plot</a:t>
              </a:r>
              <a:endParaRPr lang="en-GB" sz="3600" b="1" dirty="0">
                <a:solidFill>
                  <a:schemeClr val="bg1"/>
                </a:solidFill>
                <a:latin typeface="Adventurer Black SF" pitchFamily="2" charset="0"/>
              </a:endParaRPr>
            </a:p>
          </p:txBody>
        </p:sp>
      </p:grpSp>
      <p:grpSp>
        <p:nvGrpSpPr>
          <p:cNvPr id="8" name="Group 7"/>
          <p:cNvGrpSpPr/>
          <p:nvPr/>
        </p:nvGrpSpPr>
        <p:grpSpPr>
          <a:xfrm>
            <a:off x="6983760" y="887769"/>
            <a:ext cx="2160240" cy="1282660"/>
            <a:chOff x="3347864" y="569605"/>
            <a:chExt cx="2160240" cy="128266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10" name="TextBox 9"/>
            <p:cNvSpPr txBox="1"/>
            <p:nvPr/>
          </p:nvSpPr>
          <p:spPr>
            <a:xfrm>
              <a:off x="3347864" y="887769"/>
              <a:ext cx="2160240" cy="584775"/>
            </a:xfrm>
            <a:prstGeom prst="rect">
              <a:avLst/>
            </a:prstGeom>
            <a:noFill/>
          </p:spPr>
          <p:txBody>
            <a:bodyPr wrap="square" rtlCol="0">
              <a:spAutoFit/>
            </a:bodyPr>
            <a:lstStyle/>
            <a:p>
              <a:r>
                <a:rPr lang="en-GB" sz="3200" b="1" dirty="0" smtClean="0">
                  <a:solidFill>
                    <a:schemeClr val="bg1"/>
                  </a:solidFill>
                  <a:latin typeface="Adventurer Black SF" pitchFamily="2" charset="0"/>
                </a:rPr>
                <a:t>Structure</a:t>
              </a:r>
              <a:endParaRPr lang="en-GB" sz="3200" b="1" dirty="0">
                <a:solidFill>
                  <a:schemeClr val="bg1"/>
                </a:solidFill>
                <a:latin typeface="Adventurer Black SF" pitchFamily="2" charset="0"/>
              </a:endParaRPr>
            </a:p>
          </p:txBody>
        </p:sp>
      </p:grpSp>
      <p:grpSp>
        <p:nvGrpSpPr>
          <p:cNvPr id="11" name="Group 10"/>
          <p:cNvGrpSpPr/>
          <p:nvPr/>
        </p:nvGrpSpPr>
        <p:grpSpPr>
          <a:xfrm>
            <a:off x="3172661" y="5303420"/>
            <a:ext cx="2079894" cy="1282660"/>
            <a:chOff x="3466751" y="569605"/>
            <a:chExt cx="2079894" cy="1282660"/>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13" name="TextBox 12"/>
            <p:cNvSpPr txBox="1"/>
            <p:nvPr/>
          </p:nvSpPr>
          <p:spPr>
            <a:xfrm>
              <a:off x="3466751" y="887769"/>
              <a:ext cx="2079894" cy="461665"/>
            </a:xfrm>
            <a:prstGeom prst="rect">
              <a:avLst/>
            </a:prstGeom>
            <a:noFill/>
          </p:spPr>
          <p:txBody>
            <a:bodyPr wrap="square" rtlCol="0">
              <a:spAutoFit/>
            </a:bodyPr>
            <a:lstStyle/>
            <a:p>
              <a:r>
                <a:rPr lang="en-GB" sz="2400" b="1" dirty="0" smtClean="0">
                  <a:solidFill>
                    <a:schemeClr val="bg1"/>
                  </a:solidFill>
                  <a:latin typeface="Adventurer Black SF" pitchFamily="2" charset="0"/>
                </a:rPr>
                <a:t>Conventions</a:t>
              </a:r>
              <a:endParaRPr lang="en-GB" sz="2400" b="1" dirty="0">
                <a:solidFill>
                  <a:schemeClr val="bg1"/>
                </a:solidFill>
                <a:latin typeface="Adventurer Black SF" pitchFamily="2" charset="0"/>
              </a:endParaRPr>
            </a:p>
          </p:txBody>
        </p:sp>
      </p:grpSp>
      <p:grpSp>
        <p:nvGrpSpPr>
          <p:cNvPr id="14" name="Group 13"/>
          <p:cNvGrpSpPr/>
          <p:nvPr/>
        </p:nvGrpSpPr>
        <p:grpSpPr>
          <a:xfrm>
            <a:off x="7127776" y="3375408"/>
            <a:ext cx="1927494" cy="1282660"/>
            <a:chOff x="3491880" y="569605"/>
            <a:chExt cx="1927494" cy="1282660"/>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16" name="TextBox 15"/>
            <p:cNvSpPr txBox="1"/>
            <p:nvPr/>
          </p:nvSpPr>
          <p:spPr>
            <a:xfrm>
              <a:off x="3491880" y="887769"/>
              <a:ext cx="1927494" cy="523220"/>
            </a:xfrm>
            <a:prstGeom prst="rect">
              <a:avLst/>
            </a:prstGeom>
            <a:noFill/>
          </p:spPr>
          <p:txBody>
            <a:bodyPr wrap="square" rtlCol="0">
              <a:spAutoFit/>
            </a:bodyPr>
            <a:lstStyle/>
            <a:p>
              <a:r>
                <a:rPr lang="en-GB" sz="2800" b="1" dirty="0" smtClean="0">
                  <a:solidFill>
                    <a:schemeClr val="bg1"/>
                  </a:solidFill>
                  <a:latin typeface="Adventurer Black SF" pitchFamily="2" charset="0"/>
                </a:rPr>
                <a:t>Character</a:t>
              </a:r>
              <a:endParaRPr lang="en-GB" sz="2800" b="1" dirty="0">
                <a:solidFill>
                  <a:schemeClr val="bg1"/>
                </a:solidFill>
                <a:latin typeface="Adventurer Black SF" pitchFamily="2" charset="0"/>
              </a:endParaRPr>
            </a:p>
          </p:txBody>
        </p:sp>
      </p:grpSp>
      <p:grpSp>
        <p:nvGrpSpPr>
          <p:cNvPr id="17" name="Group 16"/>
          <p:cNvGrpSpPr/>
          <p:nvPr/>
        </p:nvGrpSpPr>
        <p:grpSpPr>
          <a:xfrm>
            <a:off x="3735307" y="2708920"/>
            <a:ext cx="1927494" cy="1282660"/>
            <a:chOff x="3491880" y="569605"/>
            <a:chExt cx="1927494" cy="128266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19" name="TextBox 18"/>
            <p:cNvSpPr txBox="1"/>
            <p:nvPr/>
          </p:nvSpPr>
          <p:spPr>
            <a:xfrm>
              <a:off x="3491880" y="887769"/>
              <a:ext cx="1647823" cy="646331"/>
            </a:xfrm>
            <a:prstGeom prst="rect">
              <a:avLst/>
            </a:prstGeom>
            <a:noFill/>
          </p:spPr>
          <p:txBody>
            <a:bodyPr wrap="square" rtlCol="0">
              <a:spAutoFit/>
            </a:bodyPr>
            <a:lstStyle/>
            <a:p>
              <a:r>
                <a:rPr lang="en-GB" sz="3600" b="1" dirty="0" smtClean="0">
                  <a:solidFill>
                    <a:schemeClr val="bg1"/>
                  </a:solidFill>
                  <a:latin typeface="Adventurer Black SF" pitchFamily="2" charset="0"/>
                </a:rPr>
                <a:t>Genre</a:t>
              </a:r>
              <a:endParaRPr lang="en-GB" sz="3600" b="1" dirty="0">
                <a:solidFill>
                  <a:schemeClr val="bg1"/>
                </a:solidFill>
                <a:latin typeface="Adventurer Black SF" pitchFamily="2" charset="0"/>
              </a:endParaRPr>
            </a:p>
          </p:txBody>
        </p:sp>
      </p:grpSp>
      <p:grpSp>
        <p:nvGrpSpPr>
          <p:cNvPr id="23" name="Group 22"/>
          <p:cNvGrpSpPr/>
          <p:nvPr/>
        </p:nvGrpSpPr>
        <p:grpSpPr>
          <a:xfrm>
            <a:off x="6804248" y="5395868"/>
            <a:ext cx="1927494" cy="1412799"/>
            <a:chOff x="3491880" y="569605"/>
            <a:chExt cx="1927494" cy="1412799"/>
          </a:xfrm>
        </p:grpSpPr>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569605"/>
              <a:ext cx="1927494" cy="1282660"/>
            </a:xfrm>
            <a:prstGeom prst="rect">
              <a:avLst/>
            </a:prstGeom>
          </p:spPr>
        </p:pic>
        <p:sp>
          <p:nvSpPr>
            <p:cNvPr id="25" name="TextBox 24"/>
            <p:cNvSpPr txBox="1"/>
            <p:nvPr/>
          </p:nvSpPr>
          <p:spPr>
            <a:xfrm>
              <a:off x="3491880" y="782075"/>
              <a:ext cx="1927494" cy="1200329"/>
            </a:xfrm>
            <a:prstGeom prst="rect">
              <a:avLst/>
            </a:prstGeom>
            <a:noFill/>
          </p:spPr>
          <p:txBody>
            <a:bodyPr wrap="square" rtlCol="0">
              <a:spAutoFit/>
            </a:bodyPr>
            <a:lstStyle/>
            <a:p>
              <a:pPr algn="ctr"/>
              <a:r>
                <a:rPr lang="en-GB" sz="3600" b="1" dirty="0" smtClean="0">
                  <a:solidFill>
                    <a:schemeClr val="bg1"/>
                  </a:solidFill>
                  <a:latin typeface="Adventurer Black SF" pitchFamily="2" charset="0"/>
                </a:rPr>
                <a:t>Theatre Arts</a:t>
              </a:r>
              <a:endParaRPr lang="en-GB" sz="3600" b="1" dirty="0">
                <a:solidFill>
                  <a:schemeClr val="bg1"/>
                </a:solidFill>
                <a:latin typeface="Adventurer Black SF" pitchFamily="2" charset="0"/>
              </a:endParaRPr>
            </a:p>
          </p:txBody>
        </p:sp>
      </p:grpSp>
      <p:sp>
        <p:nvSpPr>
          <p:cNvPr id="26" name="TextBox 25"/>
          <p:cNvSpPr txBox="1"/>
          <p:nvPr/>
        </p:nvSpPr>
        <p:spPr>
          <a:xfrm>
            <a:off x="350105" y="4216792"/>
            <a:ext cx="2520280" cy="2554545"/>
          </a:xfrm>
          <a:prstGeom prst="rect">
            <a:avLst/>
          </a:prstGeom>
          <a:noFill/>
        </p:spPr>
        <p:txBody>
          <a:bodyPr wrap="square" rtlCol="0">
            <a:spAutoFit/>
          </a:bodyPr>
          <a:lstStyle/>
          <a:p>
            <a:r>
              <a:rPr lang="en-GB" sz="4000" dirty="0" smtClean="0">
                <a:solidFill>
                  <a:srgbClr val="FFC000"/>
                </a:solidFill>
                <a:latin typeface="Accent SF" pitchFamily="2" charset="0"/>
              </a:rPr>
              <a:t>We add meat to the bones</a:t>
            </a:r>
            <a:endParaRPr lang="en-GB" sz="4000" dirty="0">
              <a:solidFill>
                <a:srgbClr val="FFC000"/>
              </a:solidFill>
              <a:latin typeface="Accent SF" pitchFamily="2" charset="0"/>
            </a:endParaRPr>
          </a:p>
        </p:txBody>
      </p:sp>
    </p:spTree>
    <p:extLst>
      <p:ext uri="{BB962C8B-B14F-4D97-AF65-F5344CB8AC3E}">
        <p14:creationId xmlns:p14="http://schemas.microsoft.com/office/powerpoint/2010/main" val="1281895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ipe(down)">
                                      <p:cBhvr>
                                        <p:cTn id="7" dur="580">
                                          <p:stCondLst>
                                            <p:cond delay="0"/>
                                          </p:stCondLst>
                                        </p:cTn>
                                        <p:tgtEl>
                                          <p:spTgt spid="26">
                                            <p:txEl>
                                              <p:pRg st="0" end="0"/>
                                            </p:txEl>
                                          </p:spTgt>
                                        </p:tgtEl>
                                      </p:cBhvr>
                                    </p:animEffect>
                                    <p:anim calcmode="lin" valueType="num">
                                      <p:cBhvr>
                                        <p:cTn id="8" dur="1822" tmFilter="0,0; 0.14,0.36; 0.43,0.73; 0.71,0.91; 1.0,1.0">
                                          <p:stCondLst>
                                            <p:cond delay="0"/>
                                          </p:stCondLst>
                                        </p:cTn>
                                        <p:tgtEl>
                                          <p:spTgt spid="2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6">
                                            <p:txEl>
                                              <p:pRg st="0" end="0"/>
                                            </p:txEl>
                                          </p:spTgt>
                                        </p:tgtEl>
                                      </p:cBhvr>
                                      <p:to x="100000" y="60000"/>
                                    </p:animScale>
                                    <p:animScale>
                                      <p:cBhvr>
                                        <p:cTn id="14" dur="166" decel="50000">
                                          <p:stCondLst>
                                            <p:cond delay="676"/>
                                          </p:stCondLst>
                                        </p:cTn>
                                        <p:tgtEl>
                                          <p:spTgt spid="26">
                                            <p:txEl>
                                              <p:pRg st="0" end="0"/>
                                            </p:txEl>
                                          </p:spTgt>
                                        </p:tgtEl>
                                      </p:cBhvr>
                                      <p:to x="100000" y="100000"/>
                                    </p:animScale>
                                    <p:animScale>
                                      <p:cBhvr>
                                        <p:cTn id="15" dur="26">
                                          <p:stCondLst>
                                            <p:cond delay="1312"/>
                                          </p:stCondLst>
                                        </p:cTn>
                                        <p:tgtEl>
                                          <p:spTgt spid="26">
                                            <p:txEl>
                                              <p:pRg st="0" end="0"/>
                                            </p:txEl>
                                          </p:spTgt>
                                        </p:tgtEl>
                                      </p:cBhvr>
                                      <p:to x="100000" y="80000"/>
                                    </p:animScale>
                                    <p:animScale>
                                      <p:cBhvr>
                                        <p:cTn id="16" dur="166" decel="50000">
                                          <p:stCondLst>
                                            <p:cond delay="1338"/>
                                          </p:stCondLst>
                                        </p:cTn>
                                        <p:tgtEl>
                                          <p:spTgt spid="26">
                                            <p:txEl>
                                              <p:pRg st="0" end="0"/>
                                            </p:txEl>
                                          </p:spTgt>
                                        </p:tgtEl>
                                      </p:cBhvr>
                                      <p:to x="100000" y="100000"/>
                                    </p:animScale>
                                    <p:animScale>
                                      <p:cBhvr>
                                        <p:cTn id="17" dur="26">
                                          <p:stCondLst>
                                            <p:cond delay="1642"/>
                                          </p:stCondLst>
                                        </p:cTn>
                                        <p:tgtEl>
                                          <p:spTgt spid="26">
                                            <p:txEl>
                                              <p:pRg st="0" end="0"/>
                                            </p:txEl>
                                          </p:spTgt>
                                        </p:tgtEl>
                                      </p:cBhvr>
                                      <p:to x="100000" y="90000"/>
                                    </p:animScale>
                                    <p:animScale>
                                      <p:cBhvr>
                                        <p:cTn id="18" dur="166" decel="50000">
                                          <p:stCondLst>
                                            <p:cond delay="1668"/>
                                          </p:stCondLst>
                                        </p:cTn>
                                        <p:tgtEl>
                                          <p:spTgt spid="26">
                                            <p:txEl>
                                              <p:pRg st="0" end="0"/>
                                            </p:txEl>
                                          </p:spTgt>
                                        </p:tgtEl>
                                      </p:cBhvr>
                                      <p:to x="100000" y="100000"/>
                                    </p:animScale>
                                    <p:animScale>
                                      <p:cBhvr>
                                        <p:cTn id="19" dur="26">
                                          <p:stCondLst>
                                            <p:cond delay="1808"/>
                                          </p:stCondLst>
                                        </p:cTn>
                                        <p:tgtEl>
                                          <p:spTgt spid="26">
                                            <p:txEl>
                                              <p:pRg st="0" end="0"/>
                                            </p:txEl>
                                          </p:spTgt>
                                        </p:tgtEl>
                                      </p:cBhvr>
                                      <p:to x="100000" y="95000"/>
                                    </p:animScale>
                                    <p:animScale>
                                      <p:cBhvr>
                                        <p:cTn id="20" dur="166" decel="50000">
                                          <p:stCondLst>
                                            <p:cond delay="1834"/>
                                          </p:stCondLst>
                                        </p:cTn>
                                        <p:tgtEl>
                                          <p:spTgt spid="2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000"/>
                                        <p:tgtEl>
                                          <p:spTgt spid="23"/>
                                        </p:tgtEl>
                                      </p:cBhvr>
                                    </p:animEffect>
                                    <p:anim calcmode="lin" valueType="num">
                                      <p:cBhvr>
                                        <p:cTn id="61" dur="1000" fill="hold"/>
                                        <p:tgtEl>
                                          <p:spTgt spid="23"/>
                                        </p:tgtEl>
                                        <p:attrNameLst>
                                          <p:attrName>ppt_x</p:attrName>
                                        </p:attrNameLst>
                                      </p:cBhvr>
                                      <p:tavLst>
                                        <p:tav tm="0">
                                          <p:val>
                                            <p:strVal val="#ppt_x"/>
                                          </p:val>
                                        </p:tav>
                                        <p:tav tm="100000">
                                          <p:val>
                                            <p:strVal val="#ppt_x"/>
                                          </p:val>
                                        </p:tav>
                                      </p:tavLst>
                                    </p:anim>
                                    <p:anim calcmode="lin" valueType="num">
                                      <p:cBhvr>
                                        <p:cTn id="6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800" dirty="0" smtClean="0"/>
              <a:t>Form</a:t>
            </a:r>
            <a:endParaRPr lang="en-GB" sz="8800" dirty="0"/>
          </a:p>
        </p:txBody>
      </p:sp>
      <p:sp>
        <p:nvSpPr>
          <p:cNvPr id="3" name="Content Placeholder 2"/>
          <p:cNvSpPr>
            <a:spLocks noGrp="1"/>
          </p:cNvSpPr>
          <p:nvPr>
            <p:ph idx="1"/>
          </p:nvPr>
        </p:nvSpPr>
        <p:spPr>
          <a:xfrm>
            <a:off x="3779912" y="1772816"/>
            <a:ext cx="4658735" cy="4926057"/>
          </a:xfrm>
        </p:spPr>
        <p:txBody>
          <a:bodyPr>
            <a:normAutofit fontScale="92500" lnSpcReduction="20000"/>
          </a:bodyPr>
          <a:lstStyle/>
          <a:p>
            <a:pPr marL="137160" indent="0" algn="ctr">
              <a:spcAft>
                <a:spcPts val="0"/>
              </a:spcAft>
              <a:buClr>
                <a:schemeClr val="tx1">
                  <a:shade val="95000"/>
                </a:schemeClr>
              </a:buClr>
              <a:buNone/>
              <a:defRPr/>
            </a:pPr>
            <a:r>
              <a:rPr lang="en-GB" sz="3000" dirty="0" smtClean="0">
                <a:effectLst/>
              </a:rPr>
              <a:t>• A play, scripted or improvised</a:t>
            </a:r>
          </a:p>
          <a:p>
            <a:pPr marL="137160" indent="0" algn="ctr">
              <a:spcAft>
                <a:spcPts val="0"/>
              </a:spcAft>
              <a:buClr>
                <a:schemeClr val="tx1">
                  <a:shade val="95000"/>
                </a:schemeClr>
              </a:buClr>
              <a:buNone/>
              <a:defRPr/>
            </a:pPr>
            <a:r>
              <a:rPr lang="en-GB" sz="3000" dirty="0" smtClean="0">
                <a:effectLst/>
              </a:rPr>
              <a:t>• Physical Theatre</a:t>
            </a:r>
          </a:p>
          <a:p>
            <a:pPr marL="137160" indent="0" algn="ctr">
              <a:spcAft>
                <a:spcPts val="0"/>
              </a:spcAft>
              <a:buClr>
                <a:schemeClr val="tx1">
                  <a:shade val="95000"/>
                </a:schemeClr>
              </a:buClr>
              <a:buNone/>
              <a:defRPr/>
            </a:pPr>
            <a:r>
              <a:rPr lang="en-GB" sz="3000" dirty="0" smtClean="0">
                <a:effectLst/>
              </a:rPr>
              <a:t>• Mime</a:t>
            </a:r>
          </a:p>
          <a:p>
            <a:pPr marL="137160" indent="0" algn="ctr">
              <a:spcAft>
                <a:spcPts val="0"/>
              </a:spcAft>
              <a:buClr>
                <a:schemeClr val="tx1">
                  <a:shade val="95000"/>
                </a:schemeClr>
              </a:buClr>
              <a:buNone/>
              <a:defRPr/>
            </a:pPr>
            <a:r>
              <a:rPr lang="en-GB" sz="3000" dirty="0" smtClean="0">
                <a:effectLst/>
              </a:rPr>
              <a:t>• Monologue</a:t>
            </a:r>
          </a:p>
          <a:p>
            <a:pPr marL="137160" indent="0" algn="ctr">
              <a:spcAft>
                <a:spcPts val="0"/>
              </a:spcAft>
              <a:buClr>
                <a:schemeClr val="tx1">
                  <a:shade val="95000"/>
                </a:schemeClr>
              </a:buClr>
              <a:buNone/>
              <a:defRPr/>
            </a:pPr>
            <a:r>
              <a:rPr lang="en-GB" sz="3000" dirty="0" smtClean="0">
                <a:effectLst/>
              </a:rPr>
              <a:t>• Movement/ Dance Drama</a:t>
            </a:r>
          </a:p>
          <a:p>
            <a:pPr marL="137160" indent="0" algn="ctr">
              <a:spcAft>
                <a:spcPts val="0"/>
              </a:spcAft>
              <a:buClr>
                <a:schemeClr val="tx1">
                  <a:shade val="95000"/>
                </a:schemeClr>
              </a:buClr>
              <a:buNone/>
              <a:defRPr/>
            </a:pPr>
            <a:r>
              <a:rPr lang="en-GB" sz="3000" dirty="0" smtClean="0">
                <a:effectLst/>
              </a:rPr>
              <a:t>• Musical</a:t>
            </a:r>
          </a:p>
          <a:p>
            <a:pPr marL="137160" indent="0" algn="ctr">
              <a:spcAft>
                <a:spcPts val="0"/>
              </a:spcAft>
              <a:buClr>
                <a:schemeClr val="tx1">
                  <a:shade val="95000"/>
                </a:schemeClr>
              </a:buClr>
              <a:buNone/>
              <a:defRPr/>
            </a:pPr>
            <a:r>
              <a:rPr lang="en-GB" sz="3000" dirty="0" smtClean="0">
                <a:effectLst/>
              </a:rPr>
              <a:t>• Pantomime</a:t>
            </a:r>
          </a:p>
          <a:p>
            <a:pPr marL="137160" indent="0" algn="ctr">
              <a:spcAft>
                <a:spcPts val="0"/>
              </a:spcAft>
              <a:buClr>
                <a:schemeClr val="tx1">
                  <a:shade val="95000"/>
                </a:schemeClr>
              </a:buClr>
              <a:buNone/>
              <a:defRPr/>
            </a:pPr>
            <a:r>
              <a:rPr lang="en-GB" sz="3000" dirty="0" smtClean="0">
                <a:effectLst/>
              </a:rPr>
              <a:t>• </a:t>
            </a:r>
            <a:r>
              <a:rPr lang="en-GB" sz="3000" dirty="0" err="1" smtClean="0">
                <a:effectLst/>
              </a:rPr>
              <a:t>Docu</a:t>
            </a:r>
            <a:r>
              <a:rPr lang="en-GB" sz="3000" dirty="0" smtClean="0">
                <a:effectLst/>
              </a:rPr>
              <a:t>-drama</a:t>
            </a:r>
          </a:p>
          <a:p>
            <a:pPr marL="137160" indent="0" algn="ctr">
              <a:spcAft>
                <a:spcPts val="0"/>
              </a:spcAft>
              <a:buClr>
                <a:schemeClr val="tx1">
                  <a:shade val="95000"/>
                </a:schemeClr>
              </a:buClr>
              <a:buNone/>
              <a:defRPr/>
            </a:pPr>
            <a:r>
              <a:rPr lang="en-GB" sz="3000" dirty="0" smtClean="0">
                <a:effectLst/>
              </a:rPr>
              <a:t>• Forum theatre</a:t>
            </a:r>
          </a:p>
          <a:p>
            <a:pPr marL="0" indent="0">
              <a:buNone/>
            </a:pPr>
            <a:endParaRPr lang="en-GB" dirty="0"/>
          </a:p>
        </p:txBody>
      </p:sp>
      <p:sp>
        <p:nvSpPr>
          <p:cNvPr id="4" name="TextBox 3"/>
          <p:cNvSpPr txBox="1"/>
          <p:nvPr/>
        </p:nvSpPr>
        <p:spPr>
          <a:xfrm>
            <a:off x="5004048" y="260648"/>
            <a:ext cx="3888432" cy="1323439"/>
          </a:xfrm>
          <a:prstGeom prst="rect">
            <a:avLst/>
          </a:prstGeom>
          <a:noFill/>
        </p:spPr>
        <p:txBody>
          <a:bodyPr wrap="square" rtlCol="0">
            <a:spAutoFit/>
          </a:bodyPr>
          <a:lstStyle/>
          <a:p>
            <a:pPr algn="ctr"/>
            <a:r>
              <a:rPr lang="en-GB" sz="4000" dirty="0" smtClean="0">
                <a:solidFill>
                  <a:srgbClr val="FFC000"/>
                </a:solidFill>
                <a:latin typeface="Accent SF" pitchFamily="2" charset="0"/>
              </a:rPr>
              <a:t>Types of Form</a:t>
            </a:r>
            <a:endParaRPr lang="en-GB" sz="4000" dirty="0">
              <a:solidFill>
                <a:srgbClr val="FFC000"/>
              </a:solidFill>
              <a:latin typeface="Accent SF" pitchFamily="2" charset="0"/>
            </a:endParaRPr>
          </a:p>
        </p:txBody>
      </p:sp>
    </p:spTree>
    <p:extLst>
      <p:ext uri="{BB962C8B-B14F-4D97-AF65-F5344CB8AC3E}">
        <p14:creationId xmlns:p14="http://schemas.microsoft.com/office/powerpoint/2010/main" val="8675072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90552" y="2870536"/>
            <a:ext cx="5064953" cy="1695631"/>
          </a:xfrm>
        </p:spPr>
        <p:txBody>
          <a:bodyPr/>
          <a:lstStyle/>
          <a:p>
            <a:r>
              <a:rPr lang="en-GB" dirty="0" smtClean="0"/>
              <a:t>Types of Form</a:t>
            </a:r>
            <a:endParaRPr lang="en-GB" dirty="0"/>
          </a:p>
        </p:txBody>
      </p:sp>
      <p:sp>
        <p:nvSpPr>
          <p:cNvPr id="3" name="Content Placeholder 2"/>
          <p:cNvSpPr>
            <a:spLocks noGrp="1"/>
          </p:cNvSpPr>
          <p:nvPr>
            <p:ph idx="1"/>
          </p:nvPr>
        </p:nvSpPr>
        <p:spPr>
          <a:xfrm>
            <a:off x="4067944" y="1268760"/>
            <a:ext cx="4658735" cy="5077623"/>
          </a:xfrm>
        </p:spPr>
        <p:txBody>
          <a:bodyPr>
            <a:normAutofit lnSpcReduction="10000"/>
          </a:bodyPr>
          <a:lstStyle/>
          <a:p>
            <a:pPr marL="0" indent="0">
              <a:buNone/>
            </a:pPr>
            <a:r>
              <a:rPr lang="en-GB" dirty="0" smtClean="0"/>
              <a:t>Scripted – This is a form of Drama where the dialogue is written down along with stage directions</a:t>
            </a:r>
          </a:p>
          <a:p>
            <a:pPr marL="0" indent="0">
              <a:buNone/>
            </a:pPr>
            <a:endParaRPr lang="en-GB" dirty="0"/>
          </a:p>
          <a:p>
            <a:pPr marL="0" indent="0">
              <a:buNone/>
            </a:pPr>
            <a:r>
              <a:rPr lang="en-GB" dirty="0" smtClean="0"/>
              <a:t>Improvised –The plot is decided on and then actors make up what their characters will say. As there is no script the dialogue can sometimes change.</a:t>
            </a:r>
            <a:endParaRPr lang="en-GB" dirty="0"/>
          </a:p>
        </p:txBody>
      </p:sp>
      <p:sp>
        <p:nvSpPr>
          <p:cNvPr id="5" name="TextBox 4"/>
          <p:cNvSpPr txBox="1"/>
          <p:nvPr/>
        </p:nvSpPr>
        <p:spPr>
          <a:xfrm>
            <a:off x="4427984" y="404664"/>
            <a:ext cx="3816424" cy="769441"/>
          </a:xfrm>
          <a:prstGeom prst="rect">
            <a:avLst/>
          </a:prstGeom>
          <a:noFill/>
        </p:spPr>
        <p:txBody>
          <a:bodyPr wrap="square" rtlCol="0">
            <a:spAutoFit/>
          </a:bodyPr>
          <a:lstStyle/>
          <a:p>
            <a:pPr algn="ctr"/>
            <a:r>
              <a:rPr lang="en-GB" sz="4400" dirty="0" smtClean="0">
                <a:solidFill>
                  <a:srgbClr val="FFC000"/>
                </a:solidFill>
                <a:latin typeface="Accent SF" pitchFamily="2" charset="0"/>
              </a:rPr>
              <a:t>A play</a:t>
            </a:r>
            <a:endParaRPr lang="en-GB" sz="4400" dirty="0">
              <a:solidFill>
                <a:srgbClr val="FFC000"/>
              </a:solidFill>
              <a:latin typeface="Accent SF" pitchFamily="2" charset="0"/>
            </a:endParaRPr>
          </a:p>
        </p:txBody>
      </p:sp>
      <p:pic>
        <p:nvPicPr>
          <p:cNvPr id="4" name="Picture 3"/>
          <p:cNvPicPr>
            <a:picLocks noChangeAspect="1"/>
          </p:cNvPicPr>
          <p:nvPr/>
        </p:nvPicPr>
        <p:blipFill>
          <a:blip r:embed="rId2" cstate="print"/>
          <a:stretch>
            <a:fillRect/>
          </a:stretch>
        </p:blipFill>
        <p:spPr>
          <a:xfrm>
            <a:off x="4096054" y="91385"/>
            <a:ext cx="1103729" cy="1190597"/>
          </a:xfrm>
          <a:prstGeom prst="rect">
            <a:avLst/>
          </a:prstGeom>
        </p:spPr>
      </p:pic>
      <p:pic>
        <p:nvPicPr>
          <p:cNvPr id="6" name="Picture 5" descr="1984.jpg"/>
          <p:cNvPicPr>
            <a:picLocks noChangeAspect="1"/>
          </p:cNvPicPr>
          <p:nvPr/>
        </p:nvPicPr>
        <p:blipFill>
          <a:blip r:embed="rId3" cstate="print"/>
          <a:stretch>
            <a:fillRect/>
          </a:stretch>
        </p:blipFill>
        <p:spPr>
          <a:xfrm>
            <a:off x="7524328" y="188640"/>
            <a:ext cx="1139605" cy="1139605"/>
          </a:xfrm>
          <a:prstGeom prst="rect">
            <a:avLst/>
          </a:prstGeom>
        </p:spPr>
      </p:pic>
    </p:spTree>
    <p:extLst>
      <p:ext uri="{BB962C8B-B14F-4D97-AF65-F5344CB8AC3E}">
        <p14:creationId xmlns:p14="http://schemas.microsoft.com/office/powerpoint/2010/main" val="26322552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4139952" y="980729"/>
            <a:ext cx="4658735" cy="3384375"/>
          </a:xfrm>
        </p:spPr>
        <p:txBody>
          <a:bodyPr>
            <a:normAutofit/>
          </a:bodyPr>
          <a:lstStyle/>
          <a:p>
            <a:pPr marL="0" indent="0">
              <a:buNone/>
            </a:pPr>
            <a:r>
              <a:rPr lang="en-GB" sz="3200" dirty="0" smtClean="0"/>
              <a:t>Physical Theatre tells the story of the drama through an emphasised use of movement.</a:t>
            </a:r>
            <a:endParaRPr lang="en-GB" sz="3200" dirty="0"/>
          </a:p>
        </p:txBody>
      </p:sp>
      <p:sp>
        <p:nvSpPr>
          <p:cNvPr id="4" name="TextBox 3"/>
          <p:cNvSpPr txBox="1"/>
          <p:nvPr/>
        </p:nvSpPr>
        <p:spPr>
          <a:xfrm>
            <a:off x="3635896" y="188640"/>
            <a:ext cx="5112568" cy="1446550"/>
          </a:xfrm>
          <a:prstGeom prst="rect">
            <a:avLst/>
          </a:prstGeom>
          <a:noFill/>
        </p:spPr>
        <p:txBody>
          <a:bodyPr wrap="square" rtlCol="0">
            <a:spAutoFit/>
          </a:bodyPr>
          <a:lstStyle/>
          <a:p>
            <a:pPr algn="ctr"/>
            <a:r>
              <a:rPr lang="en-GB" sz="4400" dirty="0" smtClean="0">
                <a:solidFill>
                  <a:srgbClr val="FFC000"/>
                </a:solidFill>
                <a:latin typeface="Accent SF" pitchFamily="2" charset="0"/>
              </a:rPr>
              <a:t>Physical Theatre</a:t>
            </a:r>
            <a:endParaRPr lang="en-GB" sz="4400" dirty="0">
              <a:solidFill>
                <a:srgbClr val="FFC000"/>
              </a:solidFill>
              <a:latin typeface="Accent SF" pitchFamily="2" charset="0"/>
            </a:endParaRPr>
          </a:p>
        </p:txBody>
      </p:sp>
      <p:pic>
        <p:nvPicPr>
          <p:cNvPr id="5" name="Picture 4" descr="physical theatre.jpg"/>
          <p:cNvPicPr>
            <a:picLocks noChangeAspect="1"/>
          </p:cNvPicPr>
          <p:nvPr/>
        </p:nvPicPr>
        <p:blipFill>
          <a:blip r:embed="rId2" cstate="print"/>
          <a:stretch>
            <a:fillRect/>
          </a:stretch>
        </p:blipFill>
        <p:spPr>
          <a:xfrm>
            <a:off x="3995936" y="3933056"/>
            <a:ext cx="4248472" cy="2478275"/>
          </a:xfrm>
          <a:prstGeom prst="rect">
            <a:avLst/>
          </a:prstGeom>
        </p:spPr>
      </p:pic>
      <p:pic>
        <p:nvPicPr>
          <p:cNvPr id="6" name="Picture 5" descr="push.jpg"/>
          <p:cNvPicPr>
            <a:picLocks noChangeAspect="1"/>
          </p:cNvPicPr>
          <p:nvPr/>
        </p:nvPicPr>
        <p:blipFill>
          <a:blip r:embed="rId3" cstate="print"/>
          <a:stretch>
            <a:fillRect/>
          </a:stretch>
        </p:blipFill>
        <p:spPr>
          <a:xfrm>
            <a:off x="2987824" y="5589240"/>
            <a:ext cx="1368023" cy="1052736"/>
          </a:xfrm>
          <a:prstGeom prst="rect">
            <a:avLst/>
          </a:prstGeom>
        </p:spPr>
      </p:pic>
    </p:spTree>
    <p:extLst>
      <p:ext uri="{BB962C8B-B14F-4D97-AF65-F5344CB8AC3E}">
        <p14:creationId xmlns:p14="http://schemas.microsoft.com/office/powerpoint/2010/main" val="27696479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Form</a:t>
            </a:r>
            <a:endParaRPr lang="en-GB" dirty="0"/>
          </a:p>
        </p:txBody>
      </p:sp>
      <p:sp>
        <p:nvSpPr>
          <p:cNvPr id="3" name="Content Placeholder 2"/>
          <p:cNvSpPr>
            <a:spLocks noGrp="1"/>
          </p:cNvSpPr>
          <p:nvPr>
            <p:ph idx="1"/>
          </p:nvPr>
        </p:nvSpPr>
        <p:spPr>
          <a:xfrm>
            <a:off x="4222852" y="3140968"/>
            <a:ext cx="4658735" cy="3421439"/>
          </a:xfrm>
        </p:spPr>
        <p:txBody>
          <a:bodyPr/>
          <a:lstStyle/>
          <a:p>
            <a:pPr marL="0" indent="0">
              <a:buNone/>
            </a:pPr>
            <a:r>
              <a:rPr lang="en-GB" dirty="0" smtClean="0"/>
              <a:t>Mime is stylised type of movement. It uses exaggerated movement to tell a story. It is performed in silence.</a:t>
            </a:r>
            <a:endParaRPr lang="en-GB" dirty="0"/>
          </a:p>
        </p:txBody>
      </p:sp>
      <p:sp>
        <p:nvSpPr>
          <p:cNvPr id="4" name="TextBox 3"/>
          <p:cNvSpPr txBox="1"/>
          <p:nvPr/>
        </p:nvSpPr>
        <p:spPr>
          <a:xfrm>
            <a:off x="4674096" y="404664"/>
            <a:ext cx="3816424" cy="769441"/>
          </a:xfrm>
          <a:prstGeom prst="rect">
            <a:avLst/>
          </a:prstGeom>
          <a:noFill/>
        </p:spPr>
        <p:txBody>
          <a:bodyPr wrap="square" rtlCol="0">
            <a:spAutoFit/>
          </a:bodyPr>
          <a:lstStyle/>
          <a:p>
            <a:pPr algn="ctr"/>
            <a:r>
              <a:rPr lang="en-GB" sz="4400" dirty="0" smtClean="0">
                <a:solidFill>
                  <a:srgbClr val="FFC000"/>
                </a:solidFill>
                <a:latin typeface="Accent SF" pitchFamily="2" charset="0"/>
              </a:rPr>
              <a:t>Mime</a:t>
            </a:r>
            <a:endParaRPr lang="en-GB" sz="4400" dirty="0">
              <a:solidFill>
                <a:srgbClr val="FFC000"/>
              </a:solidFill>
              <a:latin typeface="Accent SF" pitchFamily="2" charset="0"/>
            </a:endParaRPr>
          </a:p>
        </p:txBody>
      </p:sp>
      <p:pic>
        <p:nvPicPr>
          <p:cNvPr id="5" name="Picture 4" descr="mime.jpg"/>
          <p:cNvPicPr>
            <a:picLocks noChangeAspect="1"/>
          </p:cNvPicPr>
          <p:nvPr/>
        </p:nvPicPr>
        <p:blipFill>
          <a:blip r:embed="rId2" cstate="print"/>
          <a:stretch>
            <a:fillRect/>
          </a:stretch>
        </p:blipFill>
        <p:spPr>
          <a:xfrm>
            <a:off x="5652120" y="1124744"/>
            <a:ext cx="1790700" cy="2552700"/>
          </a:xfrm>
          <a:prstGeom prst="rect">
            <a:avLst/>
          </a:prstGeom>
        </p:spPr>
      </p:pic>
    </p:spTree>
    <p:extLst>
      <p:ext uri="{BB962C8B-B14F-4D97-AF65-F5344CB8AC3E}">
        <p14:creationId xmlns:p14="http://schemas.microsoft.com/office/powerpoint/2010/main" val="386330425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248</TotalTime>
  <Words>492</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Kilter</vt:lpstr>
      <vt:lpstr>Drama:  Form &amp; Genre </vt:lpstr>
      <vt:lpstr>Introduction</vt:lpstr>
      <vt:lpstr>Form</vt:lpstr>
      <vt:lpstr>Form</vt:lpstr>
      <vt:lpstr>Form</vt:lpstr>
      <vt:lpstr>Form</vt:lpstr>
      <vt:lpstr>Types of Form</vt:lpstr>
      <vt:lpstr>Types of Form</vt:lpstr>
      <vt:lpstr>Types of Form</vt:lpstr>
      <vt:lpstr>Types of Form</vt:lpstr>
      <vt:lpstr>Types of Form</vt:lpstr>
      <vt:lpstr>Types of Form</vt:lpstr>
      <vt:lpstr>Types of Form</vt:lpstr>
      <vt:lpstr>Types of Form</vt:lpstr>
      <vt:lpstr>Types of Form</vt:lpstr>
      <vt:lpstr>Genre</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Form, Structure &amp; Genre</dc:title>
  <dc:creator>SWard</dc:creator>
  <cp:lastModifiedBy>SWard</cp:lastModifiedBy>
  <cp:revision>28</cp:revision>
  <dcterms:created xsi:type="dcterms:W3CDTF">2014-11-12T12:23:13Z</dcterms:created>
  <dcterms:modified xsi:type="dcterms:W3CDTF">2015-04-02T09:34:50Z</dcterms:modified>
</cp:coreProperties>
</file>