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5"/>
  </p:sldMasterIdLst>
  <p:notesMasterIdLst>
    <p:notesMasterId r:id="rId11"/>
  </p:notesMasterIdLst>
  <p:handoutMasterIdLst>
    <p:handoutMasterId r:id="rId12"/>
  </p:handoutMasterIdLst>
  <p:sldIdLst>
    <p:sldId id="457" r:id="rId6"/>
    <p:sldId id="458" r:id="rId7"/>
    <p:sldId id="459" r:id="rId8"/>
    <p:sldId id="461" r:id="rId9"/>
    <p:sldId id="460" r:id="rId10"/>
  </p:sldIdLst>
  <p:sldSz cx="6858000" cy="9144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a:srgbClr val="FFFF00"/>
    <a:srgbClr val="F0A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A6CAF-F9D9-2B58-6F72-A5B54BC46FCA}" v="6" dt="2021-04-21T10:22:56.436"/>
    <p1510:client id="{88F651B7-0BDF-5D71-FBE4-C6676E241365}" v="144" dt="2021-03-08T10:34:17.454"/>
    <p1510:client id="{2FC3F36B-3907-7330-BB02-B5353E30F8DF}" v="2105" dt="2021-02-18T12:07:50.419"/>
    <p1510:client id="{D2319FC7-D11C-486F-9E30-D62FA03C5D55}" v="102" dt="2021-03-29T11:23:13.816"/>
    <p1510:client id="{6AE3315F-24BE-283C-9625-E9D4B7CEDBB5}" v="193" dt="2021-04-21T08:37:26.055"/>
    <p1510:client id="{43F1B900-9914-A0F7-B90C-56FFCDDFB7C0}" v="327" dt="2021-02-17T14:02:25.140"/>
    <p1510:client id="{56CC56C2-7885-E3D7-46BF-15EFFB2E47D2}" v="558" dt="2021-03-08T10:31:08.585"/>
    <p1510:client id="{7E8E2E52-D220-1421-4016-3CFA35FF6B38}" v="248" dt="2021-03-08T10:00:11.570"/>
    <p1510:client id="{86889E10-16DC-638C-744E-A9B13B391797}" v="89" dt="2021-02-23T12:16:48.803"/>
    <p1510:client id="{97FD3BE1-E037-B6C9-B925-90BD30617736}" v="107" dt="2021-02-18T10:13:45.653"/>
    <p1510:client id="{D63ED6A8-DEFD-4763-65EE-3C71AAFEE718}" v="262" dt="2021-04-20T12:35:38.324"/>
    <p1510:client id="{ECBE3349-D645-F46B-4938-48B6582981A8}" v="701" dt="2021-02-18T09:46:55.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90"/>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6797675" cy="496411"/>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eaLnBrk="1" hangingPunct="1">
              <a:defRPr sz="1200">
                <a:latin typeface="Calibri" pitchFamily="34" charset="0"/>
              </a:defRPr>
            </a:lvl1pPr>
          </a:lstStyle>
          <a:p>
            <a:pPr algn="ctr">
              <a:defRPr/>
            </a:pPr>
            <a:endParaRPr lang="en-GB"/>
          </a:p>
        </p:txBody>
      </p:sp>
      <p:sp>
        <p:nvSpPr>
          <p:cNvPr id="33795" name="Rectangle 3"/>
          <p:cNvSpPr>
            <a:spLocks noGrp="1" noChangeArrowheads="1"/>
          </p:cNvSpPr>
          <p:nvPr>
            <p:ph type="dt" sz="quarter" idx="1"/>
          </p:nvPr>
        </p:nvSpPr>
        <p:spPr bwMode="auto">
          <a:xfrm>
            <a:off x="3850443" y="1"/>
            <a:ext cx="2945659" cy="496411"/>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r" eaLnBrk="1" hangingPunct="1">
              <a:defRPr sz="1200">
                <a:latin typeface="Calibri" pitchFamily="34" charset="0"/>
              </a:defRPr>
            </a:lvl1pPr>
          </a:lstStyle>
          <a:p>
            <a:pPr>
              <a:defRPr/>
            </a:pPr>
            <a:fld id="{A82E5137-AF69-4679-A50C-ED98D9916388}" type="datetimeFigureOut">
              <a:rPr lang="en-GB"/>
              <a:pPr>
                <a:defRPr/>
              </a:pPr>
              <a:t>29/04/2021</a:t>
            </a:fld>
            <a:endParaRPr lang="en-GB"/>
          </a:p>
        </p:txBody>
      </p:sp>
      <p:sp>
        <p:nvSpPr>
          <p:cNvPr id="33796" name="Rectangle 4"/>
          <p:cNvSpPr>
            <a:spLocks noGrp="1" noChangeArrowheads="1"/>
          </p:cNvSpPr>
          <p:nvPr>
            <p:ph type="ftr" sz="quarter" idx="2"/>
          </p:nvPr>
        </p:nvSpPr>
        <p:spPr bwMode="auto">
          <a:xfrm>
            <a:off x="0" y="9430091"/>
            <a:ext cx="6797675" cy="496411"/>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eaLnBrk="1" hangingPunct="1">
              <a:defRPr sz="1200">
                <a:latin typeface="Calibri" pitchFamily="34" charset="0"/>
              </a:defRPr>
            </a:lvl1pPr>
          </a:lstStyle>
          <a:p>
            <a:pPr algn="ctr">
              <a:defRPr/>
            </a:pPr>
            <a:endParaRPr lang="en-GB"/>
          </a:p>
        </p:txBody>
      </p:sp>
      <p:sp>
        <p:nvSpPr>
          <p:cNvPr id="33797"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r" eaLnBrk="1" hangingPunct="1">
              <a:defRPr sz="1200">
                <a:latin typeface="Calibri" pitchFamily="34" charset="0"/>
              </a:defRPr>
            </a:lvl1pPr>
          </a:lstStyle>
          <a:p>
            <a:fld id="{8F7394AF-0F9D-4DDD-892C-FE0DFEA1B998}" type="slidenum">
              <a:rPr lang="en-GB" altLang="en-US"/>
              <a:pPr/>
              <a:t>‹#›</a:t>
            </a:fld>
            <a:endParaRPr lang="en-GB" altLang="en-US"/>
          </a:p>
        </p:txBody>
      </p:sp>
    </p:spTree>
    <p:extLst>
      <p:ext uri="{BB962C8B-B14F-4D97-AF65-F5344CB8AC3E}">
        <p14:creationId xmlns:p14="http://schemas.microsoft.com/office/powerpoint/2010/main" val="320976865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6797675" cy="496411"/>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ctr" eaLnBrk="1" hangingPunct="1">
              <a:defRPr lang="en-GB"/>
            </a:lvl1pPr>
          </a:lstStyle>
          <a:p>
            <a:pPr>
              <a:defRPr/>
            </a:pPr>
            <a:endParaRPr lang="en-GB"/>
          </a:p>
        </p:txBody>
      </p:sp>
      <p:sp>
        <p:nvSpPr>
          <p:cNvPr id="31747" name="Rectangle 3"/>
          <p:cNvSpPr>
            <a:spLocks noGrp="1" noChangeArrowheads="1"/>
          </p:cNvSpPr>
          <p:nvPr>
            <p:ph type="dt" idx="1"/>
          </p:nvPr>
        </p:nvSpPr>
        <p:spPr bwMode="auto">
          <a:xfrm>
            <a:off x="3850443" y="1"/>
            <a:ext cx="2945659" cy="496411"/>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r" eaLnBrk="1" hangingPunct="1">
              <a:defRPr sz="1200">
                <a:latin typeface="Calibri" pitchFamily="34" charset="0"/>
              </a:defRPr>
            </a:lvl1pPr>
          </a:lstStyle>
          <a:p>
            <a:pPr>
              <a:defRPr/>
            </a:pPr>
            <a:fld id="{3B78CE61-D896-43B9-A2BB-CD61B3C48FB7}" type="datetimeFigureOut">
              <a:rPr lang="en-GB"/>
              <a:pPr>
                <a:defRPr/>
              </a:pPr>
              <a:t>29/04/2021</a:t>
            </a:fld>
            <a:endParaRPr lang="en-GB"/>
          </a:p>
        </p:txBody>
      </p:sp>
      <p:sp>
        <p:nvSpPr>
          <p:cNvPr id="14340" name="Rectangle 4"/>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750" name="Rectangle 6"/>
          <p:cNvSpPr>
            <a:spLocks noGrp="1" noChangeArrowheads="1"/>
          </p:cNvSpPr>
          <p:nvPr>
            <p:ph type="ftr" sz="quarter" idx="4"/>
          </p:nvPr>
        </p:nvSpPr>
        <p:spPr bwMode="auto">
          <a:xfrm>
            <a:off x="0" y="9430091"/>
            <a:ext cx="6797675" cy="496411"/>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ctr" eaLnBrk="1" hangingPunct="1">
              <a:defRPr lang="en-GB"/>
            </a:lvl1pPr>
          </a:lstStyle>
          <a:p>
            <a:pPr>
              <a:defRPr/>
            </a:pPr>
            <a:endParaRPr lang="en-GB"/>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r" eaLnBrk="1" hangingPunct="1">
              <a:defRPr sz="1200">
                <a:latin typeface="Calibri" pitchFamily="34" charset="0"/>
              </a:defRPr>
            </a:lvl1pPr>
          </a:lstStyle>
          <a:p>
            <a:fld id="{B28AC10B-E6D8-48E6-B74C-C209DB2F701C}" type="slidenum">
              <a:rPr lang="en-GB" altLang="en-US"/>
              <a:pPr/>
              <a:t>‹#›</a:t>
            </a:fld>
            <a:endParaRPr lang="en-GB" altLang="en-US"/>
          </a:p>
        </p:txBody>
      </p:sp>
    </p:spTree>
    <p:extLst>
      <p:ext uri="{BB962C8B-B14F-4D97-AF65-F5344CB8AC3E}">
        <p14:creationId xmlns:p14="http://schemas.microsoft.com/office/powerpoint/2010/main" val="2877993688"/>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9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9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92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92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9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1290"/>
            <a:ext cx="6877353" cy="916658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B9DB443D-BBDA-47FF-9C77-9A94590209FC}"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12F4EA67-148B-4835-A4A5-86964910DF6A}" type="slidenum">
              <a:rPr lang="en-US" altLang="en-US" smtClean="0"/>
              <a:pPr/>
              <a:t>‹#›</a:t>
            </a:fld>
            <a:endParaRPr lang="en-US" altLang="en-US"/>
          </a:p>
        </p:txBody>
      </p:sp>
    </p:spTree>
    <p:extLst>
      <p:ext uri="{BB962C8B-B14F-4D97-AF65-F5344CB8AC3E}">
        <p14:creationId xmlns:p14="http://schemas.microsoft.com/office/powerpoint/2010/main" val="23086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8DFE4E6-91EB-498C-A467-D716E3ECAC07}"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2E87B0-F1A1-4868-8597-2C358DF6B969}" type="slidenum">
              <a:rPr lang="en-US" altLang="en-US" smtClean="0"/>
              <a:pPr/>
              <a:t>‹#›</a:t>
            </a:fld>
            <a:endParaRPr lang="en-US" altLang="en-US"/>
          </a:p>
        </p:txBody>
      </p:sp>
    </p:spTree>
    <p:extLst>
      <p:ext uri="{BB962C8B-B14F-4D97-AF65-F5344CB8AC3E}">
        <p14:creationId xmlns:p14="http://schemas.microsoft.com/office/powerpoint/2010/main" val="119150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740EAED-23BA-4E89-B65E-7903955ED0EB}"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2E87B0-F1A1-4868-8597-2C358DF6B969}" type="slidenum">
              <a:rPr lang="en-US" altLang="en-US" smtClean="0"/>
              <a:pPr/>
              <a:t>‹#›</a:t>
            </a:fld>
            <a:endParaRPr lang="en-US" altLang="en-US"/>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391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B22058-6ABD-40BD-A871-A3C619BB5C78}"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2E87B0-F1A1-4868-8597-2C358DF6B969}" type="slidenum">
              <a:rPr lang="en-US" altLang="en-US" smtClean="0"/>
              <a:pPr/>
              <a:t>‹#›</a:t>
            </a:fld>
            <a:endParaRPr lang="en-US" altLang="en-US"/>
          </a:p>
        </p:txBody>
      </p:sp>
    </p:spTree>
    <p:extLst>
      <p:ext uri="{BB962C8B-B14F-4D97-AF65-F5344CB8AC3E}">
        <p14:creationId xmlns:p14="http://schemas.microsoft.com/office/powerpoint/2010/main" val="160540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95828EE-1DF7-4F83-B830-9FFD39CCB111}"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2E87B0-F1A1-4868-8597-2C358DF6B969}" type="slidenum">
              <a:rPr lang="en-US" altLang="en-US" smtClean="0"/>
              <a:pPr/>
              <a:t>‹#›</a:t>
            </a:fld>
            <a:endParaRPr lang="en-US" altLang="en-US"/>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900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E308B16-A00F-4FE5-BD4F-FA5D7C2D1C1D}"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2E87B0-F1A1-4868-8597-2C358DF6B969}" type="slidenum">
              <a:rPr lang="en-US" altLang="en-US" smtClean="0"/>
              <a:pPr/>
              <a:t>‹#›</a:t>
            </a:fld>
            <a:endParaRPr lang="en-US" altLang="en-US"/>
          </a:p>
        </p:txBody>
      </p:sp>
    </p:spTree>
    <p:extLst>
      <p:ext uri="{BB962C8B-B14F-4D97-AF65-F5344CB8AC3E}">
        <p14:creationId xmlns:p14="http://schemas.microsoft.com/office/powerpoint/2010/main" val="1323603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8FDF7A-B1F8-4D75-A176-CD1B686972AD}"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74B1959D-1CBD-4D2D-A46F-2E114D9E86C8}" type="slidenum">
              <a:rPr lang="en-US" altLang="en-US" smtClean="0"/>
              <a:pPr/>
              <a:t>‹#›</a:t>
            </a:fld>
            <a:endParaRPr lang="en-US" altLang="en-US"/>
          </a:p>
        </p:txBody>
      </p:sp>
    </p:spTree>
    <p:extLst>
      <p:ext uri="{BB962C8B-B14F-4D97-AF65-F5344CB8AC3E}">
        <p14:creationId xmlns:p14="http://schemas.microsoft.com/office/powerpoint/2010/main" val="153126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5F923EC-585F-4BA8-A9EA-C5F6888653D3}"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FAD51E6-47D5-42A9-BDFF-68A52231E21F}" type="slidenum">
              <a:rPr lang="en-US" altLang="en-US" smtClean="0"/>
              <a:pPr/>
              <a:t>‹#›</a:t>
            </a:fld>
            <a:endParaRPr lang="en-US" altLang="en-US"/>
          </a:p>
        </p:txBody>
      </p:sp>
    </p:spTree>
    <p:extLst>
      <p:ext uri="{BB962C8B-B14F-4D97-AF65-F5344CB8AC3E}">
        <p14:creationId xmlns:p14="http://schemas.microsoft.com/office/powerpoint/2010/main" val="294174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447F49B-FF28-4893-B7D8-7A1FA1ABCB08}"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07AEF587-41A4-4C65-AAAB-8176179D2027}" type="slidenum">
              <a:rPr lang="en-US" altLang="en-US" smtClean="0"/>
              <a:pPr/>
              <a:t>‹#›</a:t>
            </a:fld>
            <a:endParaRPr lang="en-US" altLang="en-US"/>
          </a:p>
        </p:txBody>
      </p:sp>
    </p:spTree>
    <p:extLst>
      <p:ext uri="{BB962C8B-B14F-4D97-AF65-F5344CB8AC3E}">
        <p14:creationId xmlns:p14="http://schemas.microsoft.com/office/powerpoint/2010/main" val="192024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852889-98AD-4028-B9AD-72D748C1E576}" type="datetime1">
              <a:rPr lang="en-US" smtClean="0"/>
              <a:t>4/29/2021</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A638081-4DAB-43D8-9324-87224019D5AA}" type="slidenum">
              <a:rPr lang="en-US" altLang="en-US" smtClean="0"/>
              <a:pPr/>
              <a:t>‹#›</a:t>
            </a:fld>
            <a:endParaRPr lang="en-US" altLang="en-US"/>
          </a:p>
        </p:txBody>
      </p:sp>
    </p:spTree>
    <p:extLst>
      <p:ext uri="{BB962C8B-B14F-4D97-AF65-F5344CB8AC3E}">
        <p14:creationId xmlns:p14="http://schemas.microsoft.com/office/powerpoint/2010/main" val="323167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n-US"/>
              <a:t>Click to edit Master title style</a:t>
            </a:r>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877A74D2-D10F-4202-BAC9-398A7A4F929D}" type="datetime1">
              <a:rPr lang="en-US" smtClean="0"/>
              <a:t>4/29/2021</a:t>
            </a:fld>
            <a:endParaRPr 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C4633F4-5D01-4A78-A4B1-69214624C19D}" type="slidenum">
              <a:rPr lang="en-US" altLang="en-US" smtClean="0"/>
              <a:pPr/>
              <a:t>‹#›</a:t>
            </a:fld>
            <a:endParaRPr lang="en-US" altLang="en-US"/>
          </a:p>
        </p:txBody>
      </p:sp>
    </p:spTree>
    <p:extLst>
      <p:ext uri="{BB962C8B-B14F-4D97-AF65-F5344CB8AC3E}">
        <p14:creationId xmlns:p14="http://schemas.microsoft.com/office/powerpoint/2010/main" val="357852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A27DA7C-9DEC-4053-82F2-7F2668579E9F}" type="datetime1">
              <a:rPr lang="en-US" smtClean="0"/>
              <a:t>4/29/2021</a:t>
            </a:fld>
            <a:endParaRPr lang="en-US"/>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3A68174D-1DDE-4445-85B5-8694DBFC1451}" type="slidenum">
              <a:rPr lang="en-US" altLang="en-US" smtClean="0"/>
              <a:pPr/>
              <a:t>‹#›</a:t>
            </a:fld>
            <a:endParaRPr lang="en-US" altLang="en-US"/>
          </a:p>
        </p:txBody>
      </p:sp>
    </p:spTree>
    <p:extLst>
      <p:ext uri="{BB962C8B-B14F-4D97-AF65-F5344CB8AC3E}">
        <p14:creationId xmlns:p14="http://schemas.microsoft.com/office/powerpoint/2010/main" val="372872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C588BF0-DB83-4F18-A41F-89B3A58C8A99}" type="datetime1">
              <a:rPr lang="en-US" smtClean="0"/>
              <a:t>4/29/2021</a:t>
            </a:fld>
            <a:endParaRPr lang="en-US"/>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85188EB-ED31-4157-805D-21479EEF82E1}" type="slidenum">
              <a:rPr lang="en-US" altLang="en-US" smtClean="0"/>
              <a:pPr/>
              <a:t>‹#›</a:t>
            </a:fld>
            <a:endParaRPr lang="en-US" altLang="en-US"/>
          </a:p>
        </p:txBody>
      </p:sp>
    </p:spTree>
    <p:extLst>
      <p:ext uri="{BB962C8B-B14F-4D97-AF65-F5344CB8AC3E}">
        <p14:creationId xmlns:p14="http://schemas.microsoft.com/office/powerpoint/2010/main" val="33493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D0C015-CEF0-46CB-8A8A-6F9085E598F5}" type="datetime1">
              <a:rPr lang="en-US" smtClean="0"/>
              <a:t>4/29/2021</a:t>
            </a:fld>
            <a:endParaRPr lang="en-US"/>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147F3C9E-DBC5-4668-9356-C33745399E3C}" type="slidenum">
              <a:rPr lang="en-US" altLang="en-US" smtClean="0"/>
              <a:pPr/>
              <a:t>‹#›</a:t>
            </a:fld>
            <a:endParaRPr lang="en-US" altLang="en-US"/>
          </a:p>
        </p:txBody>
      </p:sp>
    </p:spTree>
    <p:extLst>
      <p:ext uri="{BB962C8B-B14F-4D97-AF65-F5344CB8AC3E}">
        <p14:creationId xmlns:p14="http://schemas.microsoft.com/office/powerpoint/2010/main" val="329752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2678456" y="686567"/>
            <a:ext cx="2539528" cy="736858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D87AB0C-215E-4E43-A9BA-D1037C4CFA96}" type="datetime1">
              <a:rPr lang="en-US" smtClean="0"/>
              <a:t>4/29/2021</a:t>
            </a:fld>
            <a:endParaRPr 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9B1C61AA-51AB-4801-B880-CCC04E1BD53B}" type="slidenum">
              <a:rPr lang="en-US" altLang="en-US" smtClean="0"/>
              <a:pPr/>
              <a:t>‹#›</a:t>
            </a:fld>
            <a:endParaRPr lang="en-US" altLang="en-US"/>
          </a:p>
        </p:txBody>
      </p:sp>
    </p:spTree>
    <p:extLst>
      <p:ext uri="{BB962C8B-B14F-4D97-AF65-F5344CB8AC3E}">
        <p14:creationId xmlns:p14="http://schemas.microsoft.com/office/powerpoint/2010/main" val="328861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A4E014-5D3F-481E-97CF-64D69C544AC5}" type="datetime1">
              <a:rPr lang="en-US" smtClean="0"/>
              <a:t>4/29/2021</a:t>
            </a:fld>
            <a:endParaRPr 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7AD88EDD-3DFF-4044-9405-71548C10A923}" type="slidenum">
              <a:rPr lang="en-US" altLang="en-US" smtClean="0"/>
              <a:pPr/>
              <a:t>‹#›</a:t>
            </a:fld>
            <a:endParaRPr lang="en-US" altLang="en-US"/>
          </a:p>
        </p:txBody>
      </p:sp>
    </p:spTree>
    <p:extLst>
      <p:ext uri="{BB962C8B-B14F-4D97-AF65-F5344CB8AC3E}">
        <p14:creationId xmlns:p14="http://schemas.microsoft.com/office/powerpoint/2010/main" val="12144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7354" cy="916658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9E57AF4-E9CA-4285-959F-BC35D06F5F1C}" type="datetime1">
              <a:rPr lang="en-US" smtClean="0"/>
              <a:t>4/29/2021</a:t>
            </a:fld>
            <a:endParaRPr lang="en-US"/>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en-US"/>
              <a:t>OFFICIAL</a:t>
            </a:r>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FA2E87B0-F1A1-4868-8597-2C358DF6B969}" type="slidenum">
              <a:rPr lang="en-US" altLang="en-US" smtClean="0"/>
              <a:pPr/>
              <a:t>‹#›</a:t>
            </a:fld>
            <a:endParaRPr lang="en-US" altLang="en-US"/>
          </a:p>
        </p:txBody>
      </p:sp>
      <p:pic>
        <p:nvPicPr>
          <p:cNvPr id="18" name="Picture 7" descr="header.jpg">
            <a:extLst>
              <a:ext uri="{FF2B5EF4-FFF2-40B4-BE49-F238E27FC236}">
                <a16:creationId xmlns:a16="http://schemas.microsoft.com/office/drawing/2014/main" id="{EEA20357-CBF0-4EF5-A930-3B79DED76AB6}"/>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1"/>
            <a:ext cx="6858000"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56615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hf sldNum="0" hd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70398" y="642101"/>
            <a:ext cx="1283625" cy="196208"/>
          </a:xfrm>
          <a:prstGeom prst="rect">
            <a:avLst/>
          </a:prstGeom>
        </p:spPr>
        <p:txBody>
          <a:bodyPr wrap="square">
            <a:spAutoFit/>
          </a:bodyPr>
          <a:lstStyle/>
          <a:p>
            <a:r>
              <a:rPr lang="en-GB" sz="675" err="1">
                <a:latin typeface="Arial" panose="020B0604020202020204" pitchFamily="34" charset="0"/>
                <a:ea typeface="Calibri" panose="020F0502020204030204" pitchFamily="34" charset="0"/>
              </a:rPr>
              <a:t>Twitter@PEPASSGlasgow</a:t>
            </a:r>
            <a:endParaRPr lang="en-GB" sz="675"/>
          </a:p>
        </p:txBody>
      </p:sp>
      <p:sp>
        <p:nvSpPr>
          <p:cNvPr id="13" name="TextBox 12"/>
          <p:cNvSpPr txBox="1"/>
          <p:nvPr/>
        </p:nvSpPr>
        <p:spPr>
          <a:xfrm>
            <a:off x="381318" y="4353278"/>
            <a:ext cx="5761967" cy="2893100"/>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How to (for pupils):</a:t>
            </a:r>
          </a:p>
          <a:p>
            <a:endParaRPr lang="en-GB" sz="1400" dirty="0"/>
          </a:p>
          <a:p>
            <a:pPr marL="342900" indent="-342900">
              <a:buAutoNum type="arabicPeriod"/>
            </a:pPr>
            <a:r>
              <a:rPr lang="en-GB" sz="1400" dirty="0"/>
              <a:t>Stand with your feet shoulder width apart just behind the starting line.</a:t>
            </a:r>
          </a:p>
          <a:p>
            <a:pPr marL="342900" indent="-342900">
              <a:buAutoNum type="arabicPeriod"/>
            </a:pPr>
            <a:r>
              <a:rPr lang="en-GB" sz="1400" dirty="0"/>
              <a:t>Get ready to jump (bending your knees, swinging your arms, leaning forward, taking off from the balls of your feet … see video.) Find the right action for you.</a:t>
            </a:r>
          </a:p>
          <a:p>
            <a:pPr marL="342900" indent="-342900">
              <a:buAutoNum type="arabicPeriod"/>
            </a:pPr>
            <a:r>
              <a:rPr lang="en-GB" sz="1400" dirty="0"/>
              <a:t>Spring into the air and land as far as you can in front of you.</a:t>
            </a:r>
          </a:p>
          <a:p>
            <a:pPr marL="342900" indent="-342900">
              <a:buAutoNum type="arabicPeriod"/>
            </a:pPr>
            <a:r>
              <a:rPr lang="en-GB" sz="1400" dirty="0"/>
              <a:t>You must take off from a standing position (no run up) and land on your two feet.</a:t>
            </a:r>
          </a:p>
          <a:p>
            <a:pPr marL="342900" indent="-342900">
              <a:buAutoNum type="arabicPeriod"/>
            </a:pPr>
            <a:r>
              <a:rPr lang="en-GB" sz="1400" dirty="0"/>
              <a:t>Your jump is measured from the part of your body that lands furthest back e.g. heel or even hand (if you were to fall backwards). </a:t>
            </a:r>
          </a:p>
        </p:txBody>
      </p:sp>
      <p:sp>
        <p:nvSpPr>
          <p:cNvPr id="12" name="TextBox 11">
            <a:extLst>
              <a:ext uri="{FF2B5EF4-FFF2-40B4-BE49-F238E27FC236}">
                <a16:creationId xmlns:a16="http://schemas.microsoft.com/office/drawing/2014/main" id="{42CE060C-0056-4A2E-8449-EA58D18BFFCC}"/>
              </a:ext>
            </a:extLst>
          </p:cNvPr>
          <p:cNvSpPr txBox="1"/>
          <p:nvPr/>
        </p:nvSpPr>
        <p:spPr>
          <a:xfrm>
            <a:off x="381318" y="3038409"/>
            <a:ext cx="5770103" cy="1107996"/>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u="sng" dirty="0"/>
              <a:t>Standing Long Jump</a:t>
            </a:r>
          </a:p>
          <a:p>
            <a:endParaRPr lang="en-GB" u="sng" dirty="0"/>
          </a:p>
          <a:p>
            <a:r>
              <a:rPr lang="en-GB" sz="1400" dirty="0"/>
              <a:t>From a standing position, pupils measure how far they can jump.</a:t>
            </a:r>
          </a:p>
          <a:p>
            <a:endParaRPr lang="en-GB" sz="1600" dirty="0"/>
          </a:p>
        </p:txBody>
      </p:sp>
      <p:sp>
        <p:nvSpPr>
          <p:cNvPr id="5" name="TextBox 4"/>
          <p:cNvSpPr txBox="1"/>
          <p:nvPr/>
        </p:nvSpPr>
        <p:spPr>
          <a:xfrm>
            <a:off x="381318" y="7433691"/>
            <a:ext cx="5761967" cy="1384995"/>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Set up support (for teachers):</a:t>
            </a:r>
          </a:p>
          <a:p>
            <a:endParaRPr lang="en-GB" sz="1400" dirty="0"/>
          </a:p>
          <a:p>
            <a:pPr marL="285750" indent="-285750">
              <a:buFont typeface="Arial" pitchFamily="34" charset="0"/>
              <a:buChar char="•"/>
            </a:pPr>
            <a:r>
              <a:rPr lang="en-GB" sz="1400" dirty="0">
                <a:cs typeface="Arial"/>
              </a:rPr>
              <a:t>Pupils could work in pairs to take turns but also to help each other to coach, encourage, measure jumps, record results etc.</a:t>
            </a:r>
          </a:p>
          <a:p>
            <a:pPr marL="285750" indent="-285750">
              <a:buFont typeface="Arial" pitchFamily="34" charset="0"/>
              <a:buChar char="•"/>
            </a:pPr>
            <a:r>
              <a:rPr lang="en-GB" sz="1400" dirty="0">
                <a:cs typeface="Arial"/>
              </a:rPr>
              <a:t>Metre sticks set up alongside the jumps is much easier than using a measuring tape.</a:t>
            </a:r>
          </a:p>
        </p:txBody>
      </p:sp>
      <p:pic>
        <p:nvPicPr>
          <p:cNvPr id="2" name="Picture 2">
            <a:extLst>
              <a:ext uri="{FF2B5EF4-FFF2-40B4-BE49-F238E27FC236}">
                <a16:creationId xmlns:a16="http://schemas.microsoft.com/office/drawing/2014/main" id="{0DB15B6D-910C-4B65-A512-9F4DD3949034}"/>
              </a:ext>
            </a:extLst>
          </p:cNvPr>
          <p:cNvPicPr>
            <a:picLocks noChangeAspect="1"/>
          </p:cNvPicPr>
          <p:nvPr/>
        </p:nvPicPr>
        <p:blipFill>
          <a:blip r:embed="rId3"/>
          <a:stretch>
            <a:fillRect/>
          </a:stretch>
        </p:blipFill>
        <p:spPr>
          <a:xfrm>
            <a:off x="299821" y="1026337"/>
            <a:ext cx="4282517" cy="1933468"/>
          </a:xfrm>
          <a:prstGeom prst="rect">
            <a:avLst/>
          </a:prstGeom>
        </p:spPr>
      </p:pic>
      <p:pic>
        <p:nvPicPr>
          <p:cNvPr id="3" name="Picture 3">
            <a:extLst>
              <a:ext uri="{FF2B5EF4-FFF2-40B4-BE49-F238E27FC236}">
                <a16:creationId xmlns:a16="http://schemas.microsoft.com/office/drawing/2014/main" id="{8E508852-824C-4E35-9771-1C158B6D809D}"/>
              </a:ext>
            </a:extLst>
          </p:cNvPr>
          <p:cNvPicPr>
            <a:picLocks noChangeAspect="1"/>
          </p:cNvPicPr>
          <p:nvPr/>
        </p:nvPicPr>
        <p:blipFill>
          <a:blip r:embed="rId4"/>
          <a:stretch>
            <a:fillRect/>
          </a:stretch>
        </p:blipFill>
        <p:spPr>
          <a:xfrm>
            <a:off x="4783489" y="917967"/>
            <a:ext cx="2069796" cy="2046821"/>
          </a:xfrm>
          <a:prstGeom prst="rect">
            <a:avLst/>
          </a:prstGeom>
        </p:spPr>
      </p:pic>
    </p:spTree>
    <p:extLst>
      <p:ext uri="{BB962C8B-B14F-4D97-AF65-F5344CB8AC3E}">
        <p14:creationId xmlns:p14="http://schemas.microsoft.com/office/powerpoint/2010/main" val="37860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70398" y="642101"/>
            <a:ext cx="1283625" cy="196208"/>
          </a:xfrm>
          <a:prstGeom prst="rect">
            <a:avLst/>
          </a:prstGeom>
        </p:spPr>
        <p:txBody>
          <a:bodyPr wrap="square">
            <a:spAutoFit/>
          </a:bodyPr>
          <a:lstStyle/>
          <a:p>
            <a:r>
              <a:rPr lang="en-GB" sz="675" err="1">
                <a:latin typeface="Arial" panose="020B0604020202020204" pitchFamily="34" charset="0"/>
                <a:ea typeface="Calibri" panose="020F0502020204030204" pitchFamily="34" charset="0"/>
              </a:rPr>
              <a:t>Twitter@PEPASSGlasgow</a:t>
            </a:r>
            <a:endParaRPr lang="en-GB" sz="675"/>
          </a:p>
        </p:txBody>
      </p:sp>
      <p:sp>
        <p:nvSpPr>
          <p:cNvPr id="13" name="TextBox 12"/>
          <p:cNvSpPr txBox="1"/>
          <p:nvPr/>
        </p:nvSpPr>
        <p:spPr>
          <a:xfrm>
            <a:off x="380739" y="4765764"/>
            <a:ext cx="5761967" cy="2462213"/>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How to (for pupils):</a:t>
            </a:r>
          </a:p>
          <a:p>
            <a:pPr marL="342900" indent="-342900">
              <a:buAutoNum type="arabicPeriod"/>
            </a:pPr>
            <a:r>
              <a:rPr lang="en-GB" sz="1400" dirty="0">
                <a:ea typeface="+mn-lt"/>
                <a:cs typeface="+mn-lt"/>
              </a:rPr>
              <a:t>The ball is held against the chest with both elbows pointing out to the sides the ball must be pushed with both hands. </a:t>
            </a:r>
            <a:endParaRPr lang="en-GB" sz="1400" dirty="0"/>
          </a:p>
          <a:p>
            <a:pPr marL="342900" indent="-342900">
              <a:buAutoNum type="arabicPeriod"/>
            </a:pPr>
            <a:r>
              <a:rPr lang="en-GB" sz="1400" dirty="0">
                <a:ea typeface="+mn-lt"/>
                <a:cs typeface="+mn-lt"/>
              </a:rPr>
              <a:t>Both feet must remain on the floor at all times. </a:t>
            </a:r>
            <a:endParaRPr lang="en-GB" sz="1400" dirty="0"/>
          </a:p>
          <a:p>
            <a:pPr marL="342900" indent="-342900">
              <a:buAutoNum type="arabicPeriod"/>
            </a:pPr>
            <a:r>
              <a:rPr lang="en-GB" sz="1400" dirty="0">
                <a:ea typeface="+mn-lt"/>
                <a:cs typeface="+mn-lt"/>
              </a:rPr>
              <a:t>One foot may be in front of the other however no run up or steps are permitted. </a:t>
            </a:r>
            <a:endParaRPr lang="en-GB" sz="1400" dirty="0"/>
          </a:p>
          <a:p>
            <a:pPr marL="342900" indent="-342900">
              <a:buAutoNum type="arabicPeriod"/>
            </a:pPr>
            <a:r>
              <a:rPr lang="en-GB" sz="1400" dirty="0">
                <a:ea typeface="+mn-lt"/>
                <a:cs typeface="+mn-lt"/>
              </a:rPr>
              <a:t>The participant must not pass the throw line. </a:t>
            </a:r>
            <a:endParaRPr lang="en-GB" sz="1400" dirty="0"/>
          </a:p>
          <a:p>
            <a:pPr marL="342900" indent="-342900">
              <a:buAutoNum type="arabicPeriod"/>
            </a:pPr>
            <a:r>
              <a:rPr lang="en-GB" sz="1400" dirty="0">
                <a:ea typeface="+mn-lt"/>
                <a:cs typeface="+mn-lt"/>
              </a:rPr>
              <a:t>Measurement is to the point the centre of the ball first touches the floor rounding down to the nearest full 1cm. </a:t>
            </a:r>
            <a:endParaRPr lang="en-GB" sz="1400" dirty="0"/>
          </a:p>
          <a:p>
            <a:pPr marL="342900" indent="-342900">
              <a:buAutoNum type="arabicPeriod"/>
            </a:pPr>
            <a:r>
              <a:rPr lang="en-GB" sz="1400" dirty="0">
                <a:ea typeface="+mn-lt"/>
                <a:cs typeface="+mn-lt"/>
              </a:rPr>
              <a:t>The participants chest must face forward at all times during the throw, trunk rotation techniques are not allowed.  </a:t>
            </a:r>
          </a:p>
        </p:txBody>
      </p:sp>
      <p:sp>
        <p:nvSpPr>
          <p:cNvPr id="12" name="TextBox 11">
            <a:extLst>
              <a:ext uri="{FF2B5EF4-FFF2-40B4-BE49-F238E27FC236}">
                <a16:creationId xmlns:a16="http://schemas.microsoft.com/office/drawing/2014/main" id="{42CE060C-0056-4A2E-8449-EA58D18BFFCC}"/>
              </a:ext>
            </a:extLst>
          </p:cNvPr>
          <p:cNvSpPr txBox="1"/>
          <p:nvPr/>
        </p:nvSpPr>
        <p:spPr>
          <a:xfrm>
            <a:off x="380740" y="2594166"/>
            <a:ext cx="5754851" cy="1938992"/>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u="sng" dirty="0"/>
              <a:t>Standing two handed Chest Push</a:t>
            </a:r>
          </a:p>
          <a:p>
            <a:endParaRPr lang="en-GB" u="sng" dirty="0">
              <a:ea typeface="+mn-lt"/>
              <a:cs typeface="+mn-lt"/>
            </a:endParaRPr>
          </a:p>
          <a:p>
            <a:pPr marL="285750" indent="-285750">
              <a:buFont typeface="Arial" pitchFamily="34" charset="0"/>
              <a:buChar char="•"/>
            </a:pPr>
            <a:r>
              <a:rPr lang="en-GB" sz="1400" dirty="0">
                <a:ea typeface="+mn-lt"/>
                <a:cs typeface="+mn-lt"/>
              </a:rPr>
              <a:t>In this standing throw the participant pushes a Size 5 basketball with both hands from the chest as far as they can. </a:t>
            </a:r>
          </a:p>
          <a:p>
            <a:pPr marL="285750" indent="-285750">
              <a:buFont typeface="Arial" pitchFamily="34" charset="0"/>
              <a:buChar char="•"/>
            </a:pPr>
            <a:r>
              <a:rPr lang="en-GB" sz="1400" dirty="0">
                <a:ea typeface="+mn-lt"/>
                <a:cs typeface="+mn-lt"/>
              </a:rPr>
              <a:t>This is a good introduction to the push technique used in the shot-put event. </a:t>
            </a:r>
          </a:p>
          <a:p>
            <a:pPr marL="285750" indent="-285750">
              <a:buFont typeface="Arial" pitchFamily="34" charset="0"/>
              <a:buChar char="•"/>
            </a:pPr>
            <a:r>
              <a:rPr lang="en-GB" sz="1400" dirty="0">
                <a:ea typeface="+mn-lt"/>
                <a:cs typeface="+mn-lt"/>
              </a:rPr>
              <a:t>This technique is similar to the one used in Basketball and Netball where it is known as the chest pass. </a:t>
            </a:r>
            <a:endParaRPr lang="en-GB" sz="1400" dirty="0"/>
          </a:p>
        </p:txBody>
      </p:sp>
      <p:sp>
        <p:nvSpPr>
          <p:cNvPr id="5" name="TextBox 4"/>
          <p:cNvSpPr txBox="1"/>
          <p:nvPr/>
        </p:nvSpPr>
        <p:spPr>
          <a:xfrm>
            <a:off x="380933" y="7374806"/>
            <a:ext cx="5761967" cy="1600438"/>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Set up support (for teachers):</a:t>
            </a:r>
          </a:p>
          <a:p>
            <a:endParaRPr lang="en-GB" sz="1400" dirty="0"/>
          </a:p>
          <a:p>
            <a:pPr marL="285750" indent="-285750">
              <a:buFont typeface="Arial"/>
              <a:buChar char="•"/>
            </a:pPr>
            <a:r>
              <a:rPr lang="en-GB" sz="1400" dirty="0">
                <a:ea typeface="+mn-lt"/>
                <a:cs typeface="+mn-lt"/>
              </a:rPr>
              <a:t>Pupils could work in pairs to take turns but also to help each other to coach, encourage, measure throws, record results etc.</a:t>
            </a:r>
          </a:p>
          <a:p>
            <a:pPr marL="285750" indent="-285750">
              <a:buFont typeface="Arial"/>
              <a:buChar char="•"/>
            </a:pPr>
            <a:r>
              <a:rPr lang="en-GB" sz="1400" dirty="0">
                <a:latin typeface="Trebuchet MS"/>
                <a:cs typeface="Arial"/>
              </a:rPr>
              <a:t>It is possible for multiple pupils attempting at the same time if the throwing area is clear and safe.</a:t>
            </a:r>
          </a:p>
          <a:p>
            <a:pPr marL="285750" indent="-285750">
              <a:buFont typeface="Arial"/>
              <a:buChar char="•"/>
            </a:pPr>
            <a:r>
              <a:rPr lang="en-GB" sz="1400" dirty="0">
                <a:latin typeface="Trebuchet MS"/>
                <a:cs typeface="Arial"/>
              </a:rPr>
              <a:t>A measuring tape will be required to record this event.</a:t>
            </a:r>
            <a:endParaRPr lang="en-GB" sz="1400" dirty="0">
              <a:latin typeface="Trebuchet MS"/>
              <a:cs typeface="Arial" panose="020B0604020202020204" pitchFamily="34" charset="0"/>
            </a:endParaRPr>
          </a:p>
        </p:txBody>
      </p:sp>
      <p:pic>
        <p:nvPicPr>
          <p:cNvPr id="2" name="Picture 2">
            <a:extLst>
              <a:ext uri="{FF2B5EF4-FFF2-40B4-BE49-F238E27FC236}">
                <a16:creationId xmlns:a16="http://schemas.microsoft.com/office/drawing/2014/main" id="{792B7249-FC23-4188-861B-3620AD5A2779}"/>
              </a:ext>
            </a:extLst>
          </p:cNvPr>
          <p:cNvPicPr>
            <a:picLocks noChangeAspect="1"/>
          </p:cNvPicPr>
          <p:nvPr/>
        </p:nvPicPr>
        <p:blipFill>
          <a:blip r:embed="rId3"/>
          <a:stretch>
            <a:fillRect/>
          </a:stretch>
        </p:blipFill>
        <p:spPr>
          <a:xfrm>
            <a:off x="1149" y="968908"/>
            <a:ext cx="2587591" cy="1488049"/>
          </a:xfrm>
          <a:prstGeom prst="rect">
            <a:avLst/>
          </a:prstGeom>
        </p:spPr>
      </p:pic>
      <p:pic>
        <p:nvPicPr>
          <p:cNvPr id="3" name="Picture 3" descr="A basketball on a white background&#10;&#10;Description automatically generated">
            <a:extLst>
              <a:ext uri="{FF2B5EF4-FFF2-40B4-BE49-F238E27FC236}">
                <a16:creationId xmlns:a16="http://schemas.microsoft.com/office/drawing/2014/main" id="{57C85DC1-728D-410D-A102-2342FBC1B358}"/>
              </a:ext>
            </a:extLst>
          </p:cNvPr>
          <p:cNvPicPr>
            <a:picLocks noChangeAspect="1"/>
          </p:cNvPicPr>
          <p:nvPr/>
        </p:nvPicPr>
        <p:blipFill>
          <a:blip r:embed="rId4"/>
          <a:stretch>
            <a:fillRect/>
          </a:stretch>
        </p:blipFill>
        <p:spPr>
          <a:xfrm>
            <a:off x="5196016" y="902043"/>
            <a:ext cx="1655807" cy="1631093"/>
          </a:xfrm>
          <a:prstGeom prst="rect">
            <a:avLst/>
          </a:prstGeom>
        </p:spPr>
      </p:pic>
      <p:pic>
        <p:nvPicPr>
          <p:cNvPr id="4" name="Picture 5" descr="A picture containing tool&#10;&#10;Description automatically generated">
            <a:extLst>
              <a:ext uri="{FF2B5EF4-FFF2-40B4-BE49-F238E27FC236}">
                <a16:creationId xmlns:a16="http://schemas.microsoft.com/office/drawing/2014/main" id="{5105A4A5-5F6B-423F-9B02-7AE4F4FB74B0}"/>
              </a:ext>
            </a:extLst>
          </p:cNvPr>
          <p:cNvPicPr>
            <a:picLocks noChangeAspect="1"/>
          </p:cNvPicPr>
          <p:nvPr/>
        </p:nvPicPr>
        <p:blipFill>
          <a:blip r:embed="rId5"/>
          <a:stretch>
            <a:fillRect/>
          </a:stretch>
        </p:blipFill>
        <p:spPr>
          <a:xfrm>
            <a:off x="2984157" y="967694"/>
            <a:ext cx="1470455" cy="1487437"/>
          </a:xfrm>
          <a:prstGeom prst="rect">
            <a:avLst/>
          </a:prstGeom>
        </p:spPr>
      </p:pic>
    </p:spTree>
    <p:extLst>
      <p:ext uri="{BB962C8B-B14F-4D97-AF65-F5344CB8AC3E}">
        <p14:creationId xmlns:p14="http://schemas.microsoft.com/office/powerpoint/2010/main" val="193072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70398" y="642101"/>
            <a:ext cx="1283625" cy="196208"/>
          </a:xfrm>
          <a:prstGeom prst="rect">
            <a:avLst/>
          </a:prstGeom>
        </p:spPr>
        <p:txBody>
          <a:bodyPr wrap="square">
            <a:spAutoFit/>
          </a:bodyPr>
          <a:lstStyle/>
          <a:p>
            <a:r>
              <a:rPr lang="en-GB" sz="675" err="1">
                <a:latin typeface="Arial" panose="020B0604020202020204" pitchFamily="34" charset="0"/>
                <a:ea typeface="Calibri" panose="020F0502020204030204" pitchFamily="34" charset="0"/>
              </a:rPr>
              <a:t>Twitter@PEPASSGlasgow</a:t>
            </a:r>
            <a:endParaRPr lang="en-GB" sz="675"/>
          </a:p>
        </p:txBody>
      </p:sp>
      <p:sp>
        <p:nvSpPr>
          <p:cNvPr id="13" name="TextBox 12"/>
          <p:cNvSpPr txBox="1"/>
          <p:nvPr/>
        </p:nvSpPr>
        <p:spPr>
          <a:xfrm>
            <a:off x="373402" y="4333071"/>
            <a:ext cx="5761967" cy="2031325"/>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How to (for pupils):</a:t>
            </a:r>
          </a:p>
          <a:p>
            <a:pPr marL="342900" indent="-342900">
              <a:buAutoNum type="arabicPeriod"/>
            </a:pPr>
            <a:r>
              <a:rPr lang="en-GB" sz="1400" dirty="0">
                <a:ea typeface="+mn-lt"/>
                <a:cs typeface="+mn-lt"/>
              </a:rPr>
              <a:t>On instruction to start, pupils complete the 6 runs as fast as they can.</a:t>
            </a:r>
          </a:p>
          <a:p>
            <a:pPr marL="342900" indent="-342900">
              <a:buAutoNum type="arabicPeriod"/>
            </a:pPr>
            <a:r>
              <a:rPr lang="en-GB" sz="1400" dirty="0">
                <a:ea typeface="+mn-lt"/>
                <a:cs typeface="+mn-lt"/>
              </a:rPr>
              <a:t>Children must touch the cone at each end with their hand, before turning and sprinting quickly to the other. You must also touch the final cone upon completion to end the challenge.</a:t>
            </a:r>
          </a:p>
          <a:p>
            <a:r>
              <a:rPr lang="en-GB" sz="1400" dirty="0">
                <a:ea typeface="+mn-lt"/>
                <a:cs typeface="+mn-lt"/>
              </a:rPr>
              <a:t>      (sanitise cones after use)</a:t>
            </a:r>
          </a:p>
          <a:p>
            <a:pPr marL="342900" indent="-342900">
              <a:buAutoNum type="arabicPeriod" startAt="3"/>
            </a:pPr>
            <a:r>
              <a:rPr lang="en-GB" sz="1400" dirty="0">
                <a:ea typeface="+mn-lt"/>
                <a:cs typeface="+mn-lt"/>
              </a:rPr>
              <a:t>Ask your teacher for a practice before your recorded time </a:t>
            </a:r>
          </a:p>
          <a:p>
            <a:r>
              <a:rPr lang="en-GB" sz="1400" dirty="0">
                <a:ea typeface="+mn-lt"/>
                <a:cs typeface="+mn-lt"/>
              </a:rPr>
              <a:t>      challenge.</a:t>
            </a:r>
            <a:endParaRPr lang="en-GB" sz="1400" dirty="0"/>
          </a:p>
        </p:txBody>
      </p:sp>
      <p:sp>
        <p:nvSpPr>
          <p:cNvPr id="12" name="TextBox 11">
            <a:extLst>
              <a:ext uri="{FF2B5EF4-FFF2-40B4-BE49-F238E27FC236}">
                <a16:creationId xmlns:a16="http://schemas.microsoft.com/office/drawing/2014/main" id="{42CE060C-0056-4A2E-8449-EA58D18BFFCC}"/>
              </a:ext>
            </a:extLst>
          </p:cNvPr>
          <p:cNvSpPr txBox="1"/>
          <p:nvPr/>
        </p:nvSpPr>
        <p:spPr>
          <a:xfrm>
            <a:off x="373403" y="2790870"/>
            <a:ext cx="5754851" cy="1323439"/>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u="sng" dirty="0"/>
              <a:t>6 x 10m Sprint</a:t>
            </a:r>
            <a:endParaRPr lang="en-GB" dirty="0"/>
          </a:p>
          <a:p>
            <a:endParaRPr lang="en-GB" sz="1600" u="sng" dirty="0"/>
          </a:p>
          <a:p>
            <a:r>
              <a:rPr lang="en-GB" sz="1400" dirty="0"/>
              <a:t>Using 2 cones (or similar items) mark out a 10m distance. </a:t>
            </a:r>
          </a:p>
          <a:p>
            <a:r>
              <a:rPr lang="en-GB" sz="1400" dirty="0"/>
              <a:t>Pupils must then complete 6 shuttle runs as quickly as possible.</a:t>
            </a:r>
            <a:endParaRPr lang="en-GB" sz="1400" u="sng" dirty="0"/>
          </a:p>
          <a:p>
            <a:endParaRPr lang="en-GB" u="sng" dirty="0"/>
          </a:p>
        </p:txBody>
      </p:sp>
      <p:sp>
        <p:nvSpPr>
          <p:cNvPr id="5" name="TextBox 4"/>
          <p:cNvSpPr txBox="1"/>
          <p:nvPr/>
        </p:nvSpPr>
        <p:spPr>
          <a:xfrm>
            <a:off x="373403" y="6611209"/>
            <a:ext cx="5761967" cy="2092881"/>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Set up support (for teachers):</a:t>
            </a:r>
          </a:p>
          <a:p>
            <a:pPr marL="285750" indent="-285750">
              <a:buFont typeface="Arial,Sans-Serif"/>
              <a:buChar char="•"/>
            </a:pPr>
            <a:r>
              <a:rPr lang="en-GB" sz="1400" dirty="0"/>
              <a:t>Pupils could work in pairs to take turns but also to help each other to coach, encourage, count runs, record time and results etc.</a:t>
            </a:r>
            <a:endParaRPr lang="en-US" sz="1400" dirty="0">
              <a:ea typeface="+mn-lt"/>
              <a:cs typeface="+mn-lt"/>
            </a:endParaRPr>
          </a:p>
          <a:p>
            <a:pPr marL="285750" indent="-285750">
              <a:buFont typeface="Arial,Sans-Serif"/>
              <a:buChar char="•"/>
            </a:pPr>
            <a:r>
              <a:rPr lang="en-GB" sz="1400" dirty="0"/>
              <a:t>A few 6 x10m stations can be set up next to each other to have more pupils going at once.</a:t>
            </a:r>
          </a:p>
          <a:p>
            <a:pPr marL="285750" indent="-285750">
              <a:buFont typeface="Arial,Sans-Serif"/>
              <a:buChar char="•"/>
            </a:pPr>
            <a:r>
              <a:rPr lang="en-GB" sz="1400" dirty="0"/>
              <a:t>A measuring tape, stopwatch and maybe even an iPad to record footage, will be required to record this event.</a:t>
            </a:r>
          </a:p>
          <a:p>
            <a:pPr marL="285750" indent="-285750">
              <a:buFontTx/>
              <a:buChar char="-"/>
            </a:pPr>
            <a:endParaRPr lang="en-GB" dirty="0">
              <a:latin typeface="Arial" panose="020B0604020202020204" pitchFamily="34" charset="0"/>
              <a:cs typeface="Arial" panose="020B0604020202020204" pitchFamily="34" charset="0"/>
            </a:endParaRPr>
          </a:p>
        </p:txBody>
      </p:sp>
      <p:pic>
        <p:nvPicPr>
          <p:cNvPr id="2" name="Picture 2" descr="Diagram&#10;&#10;Description automatically generated">
            <a:extLst>
              <a:ext uri="{FF2B5EF4-FFF2-40B4-BE49-F238E27FC236}">
                <a16:creationId xmlns:a16="http://schemas.microsoft.com/office/drawing/2014/main" id="{2A068D65-C791-42AD-B26B-1CD4873AADA3}"/>
              </a:ext>
            </a:extLst>
          </p:cNvPr>
          <p:cNvPicPr>
            <a:picLocks noChangeAspect="1"/>
          </p:cNvPicPr>
          <p:nvPr/>
        </p:nvPicPr>
        <p:blipFill>
          <a:blip r:embed="rId3"/>
          <a:stretch>
            <a:fillRect/>
          </a:stretch>
        </p:blipFill>
        <p:spPr>
          <a:xfrm>
            <a:off x="0" y="924878"/>
            <a:ext cx="5393723" cy="1610133"/>
          </a:xfrm>
          <a:prstGeom prst="rect">
            <a:avLst/>
          </a:prstGeom>
        </p:spPr>
      </p:pic>
      <p:pic>
        <p:nvPicPr>
          <p:cNvPr id="4" name="Picture 6">
            <a:extLst>
              <a:ext uri="{FF2B5EF4-FFF2-40B4-BE49-F238E27FC236}">
                <a16:creationId xmlns:a16="http://schemas.microsoft.com/office/drawing/2014/main" id="{287F0891-3EFD-445B-9210-4939BB088CF7}"/>
              </a:ext>
            </a:extLst>
          </p:cNvPr>
          <p:cNvPicPr>
            <a:picLocks noChangeAspect="1"/>
          </p:cNvPicPr>
          <p:nvPr/>
        </p:nvPicPr>
        <p:blipFill>
          <a:blip r:embed="rId4"/>
          <a:stretch>
            <a:fillRect/>
          </a:stretch>
        </p:blipFill>
        <p:spPr>
          <a:xfrm>
            <a:off x="5273634" y="930231"/>
            <a:ext cx="1587070" cy="1599427"/>
          </a:xfrm>
          <a:prstGeom prst="rect">
            <a:avLst/>
          </a:prstGeom>
        </p:spPr>
      </p:pic>
    </p:spTree>
    <p:extLst>
      <p:ext uri="{BB962C8B-B14F-4D97-AF65-F5344CB8AC3E}">
        <p14:creationId xmlns:p14="http://schemas.microsoft.com/office/powerpoint/2010/main" val="115460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70398" y="642101"/>
            <a:ext cx="1283625" cy="196208"/>
          </a:xfrm>
          <a:prstGeom prst="rect">
            <a:avLst/>
          </a:prstGeom>
        </p:spPr>
        <p:txBody>
          <a:bodyPr wrap="square">
            <a:spAutoFit/>
          </a:bodyPr>
          <a:lstStyle/>
          <a:p>
            <a:r>
              <a:rPr lang="en-GB" sz="675" err="1">
                <a:latin typeface="Arial" panose="020B0604020202020204" pitchFamily="34" charset="0"/>
                <a:ea typeface="Calibri" panose="020F0502020204030204" pitchFamily="34" charset="0"/>
              </a:rPr>
              <a:t>Twitter@PEPASSGlasgow</a:t>
            </a:r>
            <a:endParaRPr lang="en-GB" sz="675"/>
          </a:p>
        </p:txBody>
      </p:sp>
      <p:sp>
        <p:nvSpPr>
          <p:cNvPr id="13" name="TextBox 12"/>
          <p:cNvSpPr txBox="1"/>
          <p:nvPr/>
        </p:nvSpPr>
        <p:spPr>
          <a:xfrm>
            <a:off x="474979" y="5140371"/>
            <a:ext cx="5750244" cy="1600438"/>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How to (for pupils):</a:t>
            </a:r>
          </a:p>
          <a:p>
            <a:pPr marL="342900" indent="-342900">
              <a:buAutoNum type="arabicPeriod"/>
            </a:pPr>
            <a:r>
              <a:rPr lang="en-GB" sz="1400" dirty="0"/>
              <a:t>Pupils should do a warm-up before attempting their mile e.g. 5 mins walking/jogging on spot</a:t>
            </a:r>
          </a:p>
          <a:p>
            <a:pPr marL="342900" indent="-342900">
              <a:buAutoNum type="arabicPeriod"/>
            </a:pPr>
            <a:r>
              <a:rPr lang="en-GB" sz="1400" dirty="0"/>
              <a:t>Pupils should know how many laps for 1 mile</a:t>
            </a:r>
          </a:p>
          <a:p>
            <a:pPr marL="342900" indent="-342900">
              <a:buAutoNum type="arabicPeriod"/>
            </a:pPr>
            <a:r>
              <a:rPr lang="en-GB" sz="1400" dirty="0"/>
              <a:t>Pupils should have an idea of how to pace themselves and not go off too quickly at the beginning – teacher should remind them of this</a:t>
            </a:r>
          </a:p>
        </p:txBody>
      </p:sp>
      <p:sp>
        <p:nvSpPr>
          <p:cNvPr id="12" name="TextBox 11">
            <a:extLst>
              <a:ext uri="{FF2B5EF4-FFF2-40B4-BE49-F238E27FC236}">
                <a16:creationId xmlns:a16="http://schemas.microsoft.com/office/drawing/2014/main" id="{42CE060C-0056-4A2E-8449-EA58D18BFFCC}"/>
              </a:ext>
            </a:extLst>
          </p:cNvPr>
          <p:cNvSpPr txBox="1"/>
          <p:nvPr/>
        </p:nvSpPr>
        <p:spPr>
          <a:xfrm>
            <a:off x="489582" y="2799337"/>
            <a:ext cx="5735641" cy="2092881"/>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b="1" u="sng" dirty="0"/>
              <a:t>1 Mile Run</a:t>
            </a:r>
          </a:p>
          <a:p>
            <a:pPr marL="285750" indent="-285750">
              <a:buFont typeface="Arial" pitchFamily="34" charset="0"/>
              <a:buChar char="•"/>
            </a:pPr>
            <a:r>
              <a:rPr lang="en-GB" sz="1400" dirty="0"/>
              <a:t>In this run pupils have to complete a 1 mile course in their fastest time</a:t>
            </a:r>
          </a:p>
          <a:p>
            <a:pPr marL="285750" indent="-285750">
              <a:buFont typeface="Arial" pitchFamily="34" charset="0"/>
              <a:buChar char="•"/>
            </a:pPr>
            <a:r>
              <a:rPr lang="en-GB" sz="1400" dirty="0"/>
              <a:t>Teachers will need to work out an appropriate safe running area (flat if possible) and work out how many laps are required to complete the mile</a:t>
            </a:r>
          </a:p>
          <a:p>
            <a:pPr marL="285750" indent="-285750">
              <a:buFont typeface="Arial" pitchFamily="34" charset="0"/>
              <a:buChar char="•"/>
            </a:pPr>
            <a:r>
              <a:rPr lang="en-GB" sz="1400" dirty="0"/>
              <a:t>Two main key things are making sure the correct number of laps are completed by each pupil and also an accurate time is recorded for all</a:t>
            </a:r>
          </a:p>
        </p:txBody>
      </p:sp>
      <p:sp>
        <p:nvSpPr>
          <p:cNvPr id="5" name="TextBox 4"/>
          <p:cNvSpPr txBox="1"/>
          <p:nvPr/>
        </p:nvSpPr>
        <p:spPr>
          <a:xfrm>
            <a:off x="500298" y="7025076"/>
            <a:ext cx="5750244" cy="1815882"/>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Set up support (for teachers):</a:t>
            </a:r>
          </a:p>
          <a:p>
            <a:pPr marL="285750" indent="-285750">
              <a:buFont typeface="Arial" panose="020B0604020202020204" pitchFamily="34" charset="0"/>
              <a:buChar char="•"/>
            </a:pPr>
            <a:r>
              <a:rPr lang="en-GB" sz="1400" dirty="0"/>
              <a:t>Area measured and marked out and set up in advance</a:t>
            </a:r>
          </a:p>
          <a:p>
            <a:pPr marL="285750" indent="-285750">
              <a:buFont typeface="Arial" panose="020B0604020202020204" pitchFamily="34" charset="0"/>
              <a:buChar char="•"/>
            </a:pPr>
            <a:r>
              <a:rPr lang="en-GB" sz="1400" dirty="0">
                <a:cs typeface="Arial"/>
              </a:rPr>
              <a:t>The warm up could be a walk around the course to make sure pupils are familiar.</a:t>
            </a:r>
            <a:endParaRPr lang="en-GB" sz="1400" dirty="0"/>
          </a:p>
          <a:p>
            <a:pPr marL="285750" indent="-285750">
              <a:buFont typeface="Arial" panose="020B0604020202020204" pitchFamily="34" charset="0"/>
              <a:buChar char="•"/>
            </a:pPr>
            <a:r>
              <a:rPr lang="en-GB" sz="1400" dirty="0">
                <a:latin typeface="Trebuchet MS"/>
                <a:cs typeface="Arial"/>
              </a:rPr>
              <a:t>3 roles: runner, lap-counter and timer – these could be split between 2 or 3 pupils working together</a:t>
            </a:r>
          </a:p>
          <a:p>
            <a:pPr marL="285750" indent="-285750">
              <a:buFont typeface="Arial" panose="020B0604020202020204" pitchFamily="34" charset="0"/>
              <a:buChar char="•"/>
            </a:pPr>
            <a:r>
              <a:rPr lang="en-GB" sz="1400" dirty="0">
                <a:latin typeface="Trebuchet MS"/>
                <a:cs typeface="Arial"/>
              </a:rPr>
              <a:t>Pupils could collect a sticker or cube after each lap to help with count.</a:t>
            </a:r>
          </a:p>
        </p:txBody>
      </p:sp>
      <p:pic>
        <p:nvPicPr>
          <p:cNvPr id="2" name="Picture 2" descr="A picture containing text, road, outdoor, way&#10;&#10;Description automatically generated">
            <a:extLst>
              <a:ext uri="{FF2B5EF4-FFF2-40B4-BE49-F238E27FC236}">
                <a16:creationId xmlns:a16="http://schemas.microsoft.com/office/drawing/2014/main" id="{BD4786B4-7351-4FF8-956A-A334A242281A}"/>
              </a:ext>
            </a:extLst>
          </p:cNvPr>
          <p:cNvPicPr>
            <a:picLocks noChangeAspect="1"/>
          </p:cNvPicPr>
          <p:nvPr/>
        </p:nvPicPr>
        <p:blipFill>
          <a:blip r:embed="rId3"/>
          <a:stretch>
            <a:fillRect/>
          </a:stretch>
        </p:blipFill>
        <p:spPr>
          <a:xfrm>
            <a:off x="380899" y="1063613"/>
            <a:ext cx="1245780" cy="1646068"/>
          </a:xfrm>
          <a:prstGeom prst="rect">
            <a:avLst/>
          </a:prstGeom>
        </p:spPr>
      </p:pic>
      <p:pic>
        <p:nvPicPr>
          <p:cNvPr id="7" name="Picture 13" descr="A picture containing text, electronics&#10;&#10;Description automatically generated">
            <a:extLst>
              <a:ext uri="{FF2B5EF4-FFF2-40B4-BE49-F238E27FC236}">
                <a16:creationId xmlns:a16="http://schemas.microsoft.com/office/drawing/2014/main" id="{9C4FA598-7A03-4168-A42E-FE27735F8185}"/>
              </a:ext>
            </a:extLst>
          </p:cNvPr>
          <p:cNvPicPr>
            <a:picLocks noChangeAspect="1"/>
          </p:cNvPicPr>
          <p:nvPr/>
        </p:nvPicPr>
        <p:blipFill>
          <a:blip r:embed="rId4"/>
          <a:stretch>
            <a:fillRect/>
          </a:stretch>
        </p:blipFill>
        <p:spPr>
          <a:xfrm>
            <a:off x="5178370" y="1063613"/>
            <a:ext cx="1347123" cy="1643341"/>
          </a:xfrm>
          <a:prstGeom prst="rect">
            <a:avLst/>
          </a:prstGeom>
        </p:spPr>
      </p:pic>
      <p:pic>
        <p:nvPicPr>
          <p:cNvPr id="14" name="Picture 14" descr="Graphical user interface&#10;&#10;Description automatically generated">
            <a:extLst>
              <a:ext uri="{FF2B5EF4-FFF2-40B4-BE49-F238E27FC236}">
                <a16:creationId xmlns:a16="http://schemas.microsoft.com/office/drawing/2014/main" id="{A1026A51-F26C-4BA9-B3E3-E289F033C449}"/>
              </a:ext>
            </a:extLst>
          </p:cNvPr>
          <p:cNvPicPr>
            <a:picLocks noChangeAspect="1"/>
          </p:cNvPicPr>
          <p:nvPr/>
        </p:nvPicPr>
        <p:blipFill>
          <a:blip r:embed="rId5"/>
          <a:stretch>
            <a:fillRect/>
          </a:stretch>
        </p:blipFill>
        <p:spPr>
          <a:xfrm>
            <a:off x="2025817" y="1063613"/>
            <a:ext cx="1275468" cy="1646068"/>
          </a:xfrm>
          <a:prstGeom prst="rect">
            <a:avLst/>
          </a:prstGeom>
        </p:spPr>
      </p:pic>
      <p:grpSp>
        <p:nvGrpSpPr>
          <p:cNvPr id="4" name="Group 3">
            <a:extLst>
              <a:ext uri="{FF2B5EF4-FFF2-40B4-BE49-F238E27FC236}">
                <a16:creationId xmlns:a16="http://schemas.microsoft.com/office/drawing/2014/main" id="{9FC994B1-263C-40B6-9E35-5C64A3398E28}"/>
              </a:ext>
            </a:extLst>
          </p:cNvPr>
          <p:cNvGrpSpPr/>
          <p:nvPr/>
        </p:nvGrpSpPr>
        <p:grpSpPr>
          <a:xfrm>
            <a:off x="3670219" y="1084381"/>
            <a:ext cx="1168224" cy="1646067"/>
            <a:chOff x="3478427" y="940010"/>
            <a:chExt cx="1514003" cy="2135926"/>
          </a:xfrm>
        </p:grpSpPr>
        <p:pic>
          <p:nvPicPr>
            <p:cNvPr id="3" name="Picture 3" descr="A picture containing text, grass, stadium&#10;&#10;Description automatically generated">
              <a:extLst>
                <a:ext uri="{FF2B5EF4-FFF2-40B4-BE49-F238E27FC236}">
                  <a16:creationId xmlns:a16="http://schemas.microsoft.com/office/drawing/2014/main" id="{9752D340-C3CB-4FBB-8E11-BA858E9F94F3}"/>
                </a:ext>
              </a:extLst>
            </p:cNvPr>
            <p:cNvPicPr>
              <a:picLocks noChangeAspect="1"/>
            </p:cNvPicPr>
            <p:nvPr/>
          </p:nvPicPr>
          <p:blipFill>
            <a:blip r:embed="rId6"/>
            <a:stretch>
              <a:fillRect/>
            </a:stretch>
          </p:blipFill>
          <p:spPr>
            <a:xfrm>
              <a:off x="3478427" y="940010"/>
              <a:ext cx="1507525" cy="2135926"/>
            </a:xfrm>
            <a:prstGeom prst="rect">
              <a:avLst/>
            </a:prstGeom>
          </p:spPr>
        </p:pic>
        <p:sp>
          <p:nvSpPr>
            <p:cNvPr id="16" name="Arrow: Up 15">
              <a:extLst>
                <a:ext uri="{FF2B5EF4-FFF2-40B4-BE49-F238E27FC236}">
                  <a16:creationId xmlns:a16="http://schemas.microsoft.com/office/drawing/2014/main" id="{9E53DF87-80EC-48CC-97C4-590845765492}"/>
                </a:ext>
              </a:extLst>
            </p:cNvPr>
            <p:cNvSpPr/>
            <p:nvPr/>
          </p:nvSpPr>
          <p:spPr>
            <a:xfrm rot="10800000" flipH="1">
              <a:off x="3494046" y="1643114"/>
              <a:ext cx="403410" cy="76840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720F9D06-65ED-488C-A191-D6A0E821B0FF}"/>
                </a:ext>
              </a:extLst>
            </p:cNvPr>
            <p:cNvSpPr/>
            <p:nvPr/>
          </p:nvSpPr>
          <p:spPr>
            <a:xfrm rot="5400000" flipH="1">
              <a:off x="4041534" y="2440334"/>
              <a:ext cx="364990" cy="84524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01ADFFEA-CABA-44E4-9935-107E7687BA03}"/>
                </a:ext>
              </a:extLst>
            </p:cNvPr>
            <p:cNvSpPr/>
            <p:nvPr/>
          </p:nvSpPr>
          <p:spPr>
            <a:xfrm rot="16200000" flipH="1">
              <a:off x="3974298" y="701821"/>
              <a:ext cx="384200" cy="8836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FE015390-B6F2-4C81-9B09-8508B4690C42}"/>
                </a:ext>
              </a:extLst>
            </p:cNvPr>
            <p:cNvSpPr/>
            <p:nvPr/>
          </p:nvSpPr>
          <p:spPr>
            <a:xfrm flipH="1">
              <a:off x="4608230" y="1643114"/>
              <a:ext cx="384200" cy="72998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995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70398" y="642101"/>
            <a:ext cx="1283625" cy="196208"/>
          </a:xfrm>
          <a:prstGeom prst="rect">
            <a:avLst/>
          </a:prstGeom>
        </p:spPr>
        <p:txBody>
          <a:bodyPr wrap="square">
            <a:spAutoFit/>
          </a:bodyPr>
          <a:lstStyle/>
          <a:p>
            <a:r>
              <a:rPr lang="en-GB" sz="675" err="1">
                <a:latin typeface="Arial" panose="020B0604020202020204" pitchFamily="34" charset="0"/>
                <a:ea typeface="Calibri" panose="020F0502020204030204" pitchFamily="34" charset="0"/>
              </a:rPr>
              <a:t>Twitter@PEPASSGlasgow</a:t>
            </a:r>
            <a:endParaRPr lang="en-GB" sz="675"/>
          </a:p>
        </p:txBody>
      </p:sp>
      <p:sp>
        <p:nvSpPr>
          <p:cNvPr id="13" name="TextBox 12"/>
          <p:cNvSpPr txBox="1"/>
          <p:nvPr/>
        </p:nvSpPr>
        <p:spPr>
          <a:xfrm>
            <a:off x="297941" y="4375730"/>
            <a:ext cx="5848460" cy="1600438"/>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How to (for pupils):</a:t>
            </a:r>
          </a:p>
          <a:p>
            <a:endParaRPr lang="en-GB" sz="1400" dirty="0"/>
          </a:p>
          <a:p>
            <a:r>
              <a:rPr lang="en-GB" sz="1400" dirty="0">
                <a:ea typeface="+mn-lt"/>
                <a:cs typeface="+mn-lt"/>
              </a:rPr>
              <a:t>1. Row of marker cones used as object to jump over.</a:t>
            </a:r>
            <a:endParaRPr lang="en-GB" sz="1400" dirty="0"/>
          </a:p>
          <a:p>
            <a:r>
              <a:rPr lang="en-GB" sz="1400" dirty="0">
                <a:ea typeface="+mn-lt"/>
                <a:cs typeface="+mn-lt"/>
              </a:rPr>
              <a:t>2. Standing with feet together and jump side to side over the markers</a:t>
            </a:r>
          </a:p>
          <a:p>
            <a:r>
              <a:rPr lang="en-GB" sz="1400" dirty="0">
                <a:ea typeface="+mn-lt"/>
                <a:cs typeface="+mn-lt"/>
              </a:rPr>
              <a:t>    jump over as many times as you can in 30 seconds. </a:t>
            </a:r>
            <a:endParaRPr lang="en-GB" sz="1400" dirty="0"/>
          </a:p>
          <a:p>
            <a:r>
              <a:rPr lang="en-GB" sz="1400" dirty="0">
                <a:ea typeface="+mn-lt"/>
                <a:cs typeface="+mn-lt"/>
              </a:rPr>
              <a:t>3. Partner counts how many times they have done this and records</a:t>
            </a:r>
          </a:p>
          <a:p>
            <a:r>
              <a:rPr lang="en-GB" sz="1400" dirty="0">
                <a:ea typeface="+mn-lt"/>
                <a:cs typeface="+mn-lt"/>
              </a:rPr>
              <a:t>    score.</a:t>
            </a:r>
            <a:endParaRPr lang="en-GB" sz="1400" dirty="0"/>
          </a:p>
        </p:txBody>
      </p:sp>
      <p:sp>
        <p:nvSpPr>
          <p:cNvPr id="12" name="TextBox 11">
            <a:extLst>
              <a:ext uri="{FF2B5EF4-FFF2-40B4-BE49-F238E27FC236}">
                <a16:creationId xmlns:a16="http://schemas.microsoft.com/office/drawing/2014/main" id="{42CE060C-0056-4A2E-8449-EA58D18BFFCC}"/>
              </a:ext>
            </a:extLst>
          </p:cNvPr>
          <p:cNvSpPr txBox="1"/>
          <p:nvPr/>
        </p:nvSpPr>
        <p:spPr>
          <a:xfrm>
            <a:off x="289805" y="2883184"/>
            <a:ext cx="5856596" cy="1323439"/>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u="sng" dirty="0">
                <a:ea typeface="+mn-lt"/>
                <a:cs typeface="+mn-lt"/>
              </a:rPr>
              <a:t>Speed Bounce</a:t>
            </a:r>
            <a:endParaRPr lang="en-US" dirty="0"/>
          </a:p>
          <a:p>
            <a:endParaRPr lang="en-GB" sz="1600" u="sng" dirty="0">
              <a:ea typeface="+mn-lt"/>
              <a:cs typeface="+mn-lt"/>
            </a:endParaRPr>
          </a:p>
          <a:p>
            <a:r>
              <a:rPr lang="en-GB" sz="1400" dirty="0">
                <a:ea typeface="+mn-lt"/>
                <a:cs typeface="+mn-lt"/>
              </a:rPr>
              <a:t>How many times in 30 seconds can you jump side to side over the cones</a:t>
            </a:r>
            <a:endParaRPr lang="en-GB" sz="1400" dirty="0"/>
          </a:p>
          <a:p>
            <a:endParaRPr lang="en-GB" u="sng" dirty="0"/>
          </a:p>
        </p:txBody>
      </p:sp>
      <p:sp>
        <p:nvSpPr>
          <p:cNvPr id="5" name="TextBox 4"/>
          <p:cNvSpPr txBox="1"/>
          <p:nvPr/>
        </p:nvSpPr>
        <p:spPr>
          <a:xfrm>
            <a:off x="297941" y="6180561"/>
            <a:ext cx="5848460" cy="2246769"/>
          </a:xfrm>
          <a:prstGeom prst="rect">
            <a:avLst/>
          </a:prstGeom>
          <a:noFill/>
          <a:ln w="28575">
            <a:solidFill>
              <a:schemeClr val="accent2">
                <a:lumMod val="60000"/>
                <a:lumOff val="40000"/>
              </a:schemeClr>
            </a:solidFill>
          </a:ln>
          <a:effectLst/>
        </p:spPr>
        <p:txBody>
          <a:bodyPr wrap="square" lIns="91440" tIns="45720" rIns="91440" bIns="45720" rtlCol="0" anchor="t">
            <a:spAutoFit/>
          </a:bodyPr>
          <a:lstStyle/>
          <a:p>
            <a:r>
              <a:rPr lang="en-GB" sz="1400" dirty="0"/>
              <a:t>Set up support (for teachers):</a:t>
            </a:r>
          </a:p>
          <a:p>
            <a:endParaRPr lang="en-GB" sz="1400" dirty="0">
              <a:ea typeface="+mn-lt"/>
              <a:cs typeface="+mn-lt"/>
            </a:endParaRPr>
          </a:p>
          <a:p>
            <a:pPr marL="285750" indent="-285750">
              <a:buFont typeface="Arial" panose="020B0604020202020204" pitchFamily="34" charset="0"/>
              <a:buChar char="•"/>
            </a:pPr>
            <a:r>
              <a:rPr lang="en-GB" sz="1400" dirty="0">
                <a:ea typeface="+mn-lt"/>
                <a:cs typeface="+mn-lt"/>
              </a:rPr>
              <a:t>Pupils into pairs and numbered 1 and 2</a:t>
            </a:r>
            <a:endParaRPr lang="en-GB" sz="1400" dirty="0"/>
          </a:p>
          <a:p>
            <a:pPr marL="285750" indent="-285750">
              <a:buFont typeface="Arial" panose="020B0604020202020204" pitchFamily="34" charset="0"/>
              <a:buChar char="•"/>
            </a:pPr>
            <a:r>
              <a:rPr lang="en-GB" sz="1400" dirty="0">
                <a:ea typeface="+mn-lt"/>
                <a:cs typeface="+mn-lt"/>
              </a:rPr>
              <a:t>Each pair given are given cones to jump over and a designated space to set up the event.</a:t>
            </a:r>
            <a:endParaRPr lang="en-GB" sz="1400" dirty="0"/>
          </a:p>
          <a:p>
            <a:pPr marL="285750" indent="-285750">
              <a:buFont typeface="Arial" panose="020B0604020202020204" pitchFamily="34" charset="0"/>
              <a:buChar char="•"/>
            </a:pPr>
            <a:r>
              <a:rPr lang="en-GB" sz="1400" dirty="0">
                <a:ea typeface="+mn-lt"/>
                <a:cs typeface="+mn-lt"/>
              </a:rPr>
              <a:t>The teacher is the only person with stopwatch and shouts ‘start’ and ‘stop’.</a:t>
            </a:r>
            <a:endParaRPr lang="en-GB" sz="1400" dirty="0"/>
          </a:p>
          <a:p>
            <a:pPr marL="285750" indent="-285750">
              <a:buFont typeface="Arial" panose="020B0604020202020204" pitchFamily="34" charset="0"/>
              <a:buChar char="•"/>
            </a:pPr>
            <a:r>
              <a:rPr lang="en-GB" sz="1400" dirty="0">
                <a:ea typeface="+mn-lt"/>
                <a:cs typeface="+mn-lt"/>
              </a:rPr>
              <a:t>Number 1’s to jump first and 2’s to count score. 2’s record on a sheet or record with the teacher on the master sheet.</a:t>
            </a:r>
          </a:p>
          <a:p>
            <a:pPr marL="285750" indent="-285750">
              <a:buFont typeface="Arial" panose="020B0604020202020204" pitchFamily="34" charset="0"/>
              <a:buChar char="•"/>
            </a:pPr>
            <a:r>
              <a:rPr lang="en-GB" sz="1400" dirty="0">
                <a:ea typeface="+mn-lt"/>
                <a:cs typeface="+mn-lt"/>
              </a:rPr>
              <a:t>Repeat  for number 2’s to jump and 1’s to record</a:t>
            </a:r>
            <a:endParaRPr lang="en-GB" sz="1400" dirty="0"/>
          </a:p>
        </p:txBody>
      </p:sp>
      <p:pic>
        <p:nvPicPr>
          <p:cNvPr id="2" name="Picture 2">
            <a:extLst>
              <a:ext uri="{FF2B5EF4-FFF2-40B4-BE49-F238E27FC236}">
                <a16:creationId xmlns:a16="http://schemas.microsoft.com/office/drawing/2014/main" id="{775C0AFF-3279-44BE-B4C6-AA3E14A3B8B3}"/>
              </a:ext>
            </a:extLst>
          </p:cNvPr>
          <p:cNvPicPr>
            <a:picLocks noChangeAspect="1"/>
          </p:cNvPicPr>
          <p:nvPr/>
        </p:nvPicPr>
        <p:blipFill>
          <a:blip r:embed="rId3"/>
          <a:stretch>
            <a:fillRect/>
          </a:stretch>
        </p:blipFill>
        <p:spPr>
          <a:xfrm>
            <a:off x="7230" y="940176"/>
            <a:ext cx="1634034" cy="1588085"/>
          </a:xfrm>
          <a:prstGeom prst="rect">
            <a:avLst/>
          </a:prstGeom>
        </p:spPr>
      </p:pic>
      <p:pic>
        <p:nvPicPr>
          <p:cNvPr id="3" name="Picture 3">
            <a:extLst>
              <a:ext uri="{FF2B5EF4-FFF2-40B4-BE49-F238E27FC236}">
                <a16:creationId xmlns:a16="http://schemas.microsoft.com/office/drawing/2014/main" id="{F69DB032-B460-4A4A-9862-C550CCEA3C40}"/>
              </a:ext>
            </a:extLst>
          </p:cNvPr>
          <p:cNvPicPr>
            <a:picLocks noChangeAspect="1"/>
          </p:cNvPicPr>
          <p:nvPr/>
        </p:nvPicPr>
        <p:blipFill>
          <a:blip r:embed="rId4"/>
          <a:stretch>
            <a:fillRect/>
          </a:stretch>
        </p:blipFill>
        <p:spPr>
          <a:xfrm>
            <a:off x="1518115" y="940719"/>
            <a:ext cx="1628189" cy="1596622"/>
          </a:xfrm>
          <a:prstGeom prst="rect">
            <a:avLst/>
          </a:prstGeom>
        </p:spPr>
      </p:pic>
      <p:pic>
        <p:nvPicPr>
          <p:cNvPr id="4" name="Picture 5">
            <a:extLst>
              <a:ext uri="{FF2B5EF4-FFF2-40B4-BE49-F238E27FC236}">
                <a16:creationId xmlns:a16="http://schemas.microsoft.com/office/drawing/2014/main" id="{F57029CB-9E87-40B8-B7CD-BF384C2D060D}"/>
              </a:ext>
            </a:extLst>
          </p:cNvPr>
          <p:cNvPicPr>
            <a:picLocks noChangeAspect="1"/>
          </p:cNvPicPr>
          <p:nvPr/>
        </p:nvPicPr>
        <p:blipFill>
          <a:blip r:embed="rId5"/>
          <a:stretch>
            <a:fillRect/>
          </a:stretch>
        </p:blipFill>
        <p:spPr>
          <a:xfrm>
            <a:off x="3147495" y="944783"/>
            <a:ext cx="1738045" cy="1586003"/>
          </a:xfrm>
          <a:prstGeom prst="rect">
            <a:avLst/>
          </a:prstGeom>
        </p:spPr>
      </p:pic>
      <p:pic>
        <p:nvPicPr>
          <p:cNvPr id="6" name="Picture 6">
            <a:extLst>
              <a:ext uri="{FF2B5EF4-FFF2-40B4-BE49-F238E27FC236}">
                <a16:creationId xmlns:a16="http://schemas.microsoft.com/office/drawing/2014/main" id="{A066F69A-0A96-47F3-9B5D-93AD89E35CF2}"/>
              </a:ext>
            </a:extLst>
          </p:cNvPr>
          <p:cNvPicPr>
            <a:picLocks noChangeAspect="1"/>
          </p:cNvPicPr>
          <p:nvPr/>
        </p:nvPicPr>
        <p:blipFill>
          <a:blip r:embed="rId6"/>
          <a:stretch>
            <a:fillRect/>
          </a:stretch>
        </p:blipFill>
        <p:spPr>
          <a:xfrm>
            <a:off x="5257227" y="942380"/>
            <a:ext cx="1608980" cy="1584267"/>
          </a:xfrm>
          <a:prstGeom prst="rect">
            <a:avLst/>
          </a:prstGeom>
        </p:spPr>
      </p:pic>
    </p:spTree>
    <p:extLst>
      <p:ext uri="{BB962C8B-B14F-4D97-AF65-F5344CB8AC3E}">
        <p14:creationId xmlns:p14="http://schemas.microsoft.com/office/powerpoint/2010/main" val="1991971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230532C22743D438DC5AA86078C0FFD" ma:contentTypeVersion="16" ma:contentTypeDescription="Create a new document." ma:contentTypeScope="" ma:versionID="b304d83575dd04b8e3912b5a4a01a7ed">
  <xsd:schema xmlns:xsd="http://www.w3.org/2001/XMLSchema" xmlns:xs="http://www.w3.org/2001/XMLSchema" xmlns:p="http://schemas.microsoft.com/office/2006/metadata/properties" xmlns:ns1="http://schemas.microsoft.com/sharepoint/v3" xmlns:ns2="26cb488f-7bcf-4481-8c67-39e5df9b4f6b" xmlns:ns3="ff19b369-c4b2-4865-97c4-3fbe031a8a2c" targetNamespace="http://schemas.microsoft.com/office/2006/metadata/properties" ma:root="true" ma:fieldsID="c9029d493688e32920667617d5e51f24" ns1:_="" ns2:_="" ns3:_="">
    <xsd:import namespace="http://schemas.microsoft.com/sharepoint/v3"/>
    <xsd:import namespace="26cb488f-7bcf-4481-8c67-39e5df9b4f6b"/>
    <xsd:import namespace="ff19b369-c4b2-4865-97c4-3fbe031a8a2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cb488f-7bcf-4481-8c67-39e5df9b4f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19b369-c4b2-4865-97c4-3fbe031a8a2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18F2E4-9C46-49B2-A5FB-B4720E73C1D1}">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7AF063DB-DDF6-412B-9424-A51A7B6C6358}">
  <ds:schemaRefs>
    <ds:schemaRef ds:uri="ff19b369-c4b2-4865-97c4-3fbe031a8a2c"/>
    <ds:schemaRef ds:uri="http://schemas.microsoft.com/office/2006/metadata/properties"/>
    <ds:schemaRef ds:uri="http://schemas.microsoft.com/office/2006/documentManagement/types"/>
    <ds:schemaRef ds:uri="http://schemas.microsoft.com/sharepoint/v3"/>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26cb488f-7bcf-4481-8c67-39e5df9b4f6b"/>
    <ds:schemaRef ds:uri="http://purl.org/dc/dcmitype/"/>
  </ds:schemaRefs>
</ds:datastoreItem>
</file>

<file path=customXml/itemProps3.xml><?xml version="1.0" encoding="utf-8"?>
<ds:datastoreItem xmlns:ds="http://schemas.openxmlformats.org/officeDocument/2006/customXml" ds:itemID="{412A1DE6-86B2-4D4C-8795-848EE4D64DFE}">
  <ds:schemaRefs>
    <ds:schemaRef ds:uri="http://schemas.microsoft.com/sharepoint/v3/contenttype/forms"/>
  </ds:schemaRefs>
</ds:datastoreItem>
</file>

<file path=customXml/itemProps4.xml><?xml version="1.0" encoding="utf-8"?>
<ds:datastoreItem xmlns:ds="http://schemas.openxmlformats.org/officeDocument/2006/customXml" ds:itemID="{B9D94EDE-681F-4401-9BC1-73FA1D2AC16B}">
  <ds:schemaRefs>
    <ds:schemaRef ds:uri="26cb488f-7bcf-4481-8c67-39e5df9b4f6b"/>
    <ds:schemaRef ds:uri="ff19b369-c4b2-4865-97c4-3fbe031a8a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69</TotalTime>
  <Words>1015</Words>
  <Application>Microsoft Office PowerPoint</Application>
  <PresentationFormat>On-screen Show (4:3)</PresentationFormat>
  <Paragraphs>80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Arial,Sans-Serif</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vector>
  </TitlesOfParts>
  <Company>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tannock</dc:creator>
  <cp:keywords>[OFFICIAL]</cp:keywords>
  <cp:lastModifiedBy>Fowler, N  ( St. Stephen's Primary )</cp:lastModifiedBy>
  <cp:revision>86</cp:revision>
  <cp:lastPrinted>2019-08-22T11:07:39Z</cp:lastPrinted>
  <dcterms:created xsi:type="dcterms:W3CDTF">2013-05-29T12:43:23Z</dcterms:created>
  <dcterms:modified xsi:type="dcterms:W3CDTF">2021-04-29T08:50:56Z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5bdc7023-45f2-4714-a42e-971377cb8812</vt:lpwstr>
  </property>
  <property fmtid="{D5CDD505-2E9C-101B-9397-08002B2CF9AE}" pid="3" name="bjSaver">
    <vt:lpwstr>mupIAqMa/YyOvmSDuPBNRxwzgVbZRh/R</vt:lpwstr>
  </property>
  <property fmtid="{D5CDD505-2E9C-101B-9397-08002B2CF9AE}" pid="4" name="bjDocumentSecurityLabel">
    <vt:lpwstr>OFFICIAL</vt:lpwstr>
  </property>
  <property fmtid="{D5CDD505-2E9C-101B-9397-08002B2CF9AE}" pid="5" name="gcc-meta-protectivemarking">
    <vt:lpwstr>[OFFICIAL]</vt:lpwstr>
  </property>
  <property fmtid="{D5CDD505-2E9C-101B-9397-08002B2CF9AE}" pid="6"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7" name="bjDocumentLabelXML-0">
    <vt:lpwstr>ames.com/2008/01/sie/internal/label"&gt;&lt;element uid="971a7eb4-36b4-4e7d-b804-a07772b8e228" value="" /&gt;&lt;element uid="e3747532-42d1-43b9-8ba8-1bf45779edd5" value="" /&gt;&lt;/sisl&gt;</vt:lpwstr>
  </property>
  <property fmtid="{D5CDD505-2E9C-101B-9397-08002B2CF9AE}" pid="8" name="ContentTypeId">
    <vt:lpwstr>0x010100A230532C22743D438DC5AA86078C0FFD</vt:lpwstr>
  </property>
</Properties>
</file>