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ppt/tags/tag2.xml" ContentType="application/vnd.openxmlformats-officedocument.presentationml.tags+xml"/>
  <Override PartName="/ppt/tags/tag1.xml" ContentType="application/vnd.openxmlformats-officedocument.presentationml.tags+xml"/>
  <Override PartName="/docProps/core.xml" ContentType="application/vnd.openxmlformats-package.core-properties+xml"/>
  <Override PartName="/ppt/tags/tag3.xml" ContentType="application/vnd.openxmlformats-officedocument.presentationml.tag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534" r:id="rId2"/>
    <p:sldId id="544" r:id="rId3"/>
    <p:sldId id="535" r:id="rId4"/>
    <p:sldId id="536" r:id="rId5"/>
    <p:sldId id="280" r:id="rId6"/>
    <p:sldId id="303" r:id="rId7"/>
    <p:sldId id="523" r:id="rId8"/>
    <p:sldId id="522" r:id="rId9"/>
    <p:sldId id="545" r:id="rId10"/>
    <p:sldId id="546" r:id="rId11"/>
    <p:sldId id="547" r:id="rId12"/>
    <p:sldId id="548" r:id="rId13"/>
    <p:sldId id="551" r:id="rId14"/>
    <p:sldId id="552" r:id="rId15"/>
    <p:sldId id="550" r:id="rId16"/>
    <p:sldId id="553" r:id="rId17"/>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90" autoAdjust="0"/>
    <p:restoredTop sz="97986" autoAdjust="0"/>
  </p:normalViewPr>
  <p:slideViewPr>
    <p:cSldViewPr>
      <p:cViewPr varScale="1">
        <p:scale>
          <a:sx n="90" d="100"/>
          <a:sy n="90" d="100"/>
        </p:scale>
        <p:origin x="-99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250" y="0"/>
            <a:ext cx="2889250" cy="496888"/>
          </a:xfrm>
          <a:prstGeom prst="rect">
            <a:avLst/>
          </a:prstGeom>
        </p:spPr>
        <p:txBody>
          <a:bodyPr vert="horz" lIns="91440" tIns="45720" rIns="91440" bIns="45720" rtlCol="0"/>
          <a:lstStyle>
            <a:lvl1pPr algn="r">
              <a:defRPr sz="1200"/>
            </a:lvl1pPr>
          </a:lstStyle>
          <a:p>
            <a:fld id="{CB43E0A6-C2E1-4EA8-916F-9B8729B1C11A}" type="datetimeFigureOut">
              <a:rPr lang="en-GB" smtClean="0"/>
              <a:t>06/01/2022</a:t>
            </a:fld>
            <a:endParaRPr lang="en-GB"/>
          </a:p>
        </p:txBody>
      </p:sp>
      <p:sp>
        <p:nvSpPr>
          <p:cNvPr id="4" name="Footer Placeholder 3"/>
          <p:cNvSpPr>
            <a:spLocks noGrp="1"/>
          </p:cNvSpPr>
          <p:nvPr>
            <p:ph type="ftr" sz="quarter" idx="2"/>
          </p:nvPr>
        </p:nvSpPr>
        <p:spPr>
          <a:xfrm>
            <a:off x="0" y="9428163"/>
            <a:ext cx="288925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250" y="9428163"/>
            <a:ext cx="2889250" cy="496887"/>
          </a:xfrm>
          <a:prstGeom prst="rect">
            <a:avLst/>
          </a:prstGeom>
        </p:spPr>
        <p:txBody>
          <a:bodyPr vert="horz" lIns="91440" tIns="45720" rIns="91440" bIns="45720" rtlCol="0" anchor="b"/>
          <a:lstStyle>
            <a:lvl1pPr algn="r">
              <a:defRPr sz="1200"/>
            </a:lvl1pPr>
          </a:lstStyle>
          <a:p>
            <a:fld id="{D824396C-4920-494E-8283-952C11B97551}" type="slidenum">
              <a:rPr lang="en-GB" smtClean="0"/>
              <a:t>‹#›</a:t>
            </a:fld>
            <a:endParaRPr lang="en-GB"/>
          </a:p>
        </p:txBody>
      </p:sp>
    </p:spTree>
    <p:extLst>
      <p:ext uri="{BB962C8B-B14F-4D97-AF65-F5344CB8AC3E}">
        <p14:creationId xmlns:p14="http://schemas.microsoft.com/office/powerpoint/2010/main" val="3137364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2BE5D760-E3A9-4458-9CD5-C9FEFEA6352E}" type="datetimeFigureOut">
              <a:rPr lang="en-GB" smtClean="0"/>
              <a:t>06/01/2022</a:t>
            </a:fld>
            <a:endParaRPr lang="en-GB"/>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a:defRPr sz="1200"/>
            </a:lvl1pPr>
          </a:lstStyle>
          <a:p>
            <a:fld id="{D6B8D1E3-11AB-4568-84A9-B990E5F61844}" type="slidenum">
              <a:rPr lang="en-GB" smtClean="0"/>
              <a:t>‹#›</a:t>
            </a:fld>
            <a:endParaRPr lang="en-GB"/>
          </a:p>
        </p:txBody>
      </p:sp>
    </p:spTree>
    <p:extLst>
      <p:ext uri="{BB962C8B-B14F-4D97-AF65-F5344CB8AC3E}">
        <p14:creationId xmlns:p14="http://schemas.microsoft.com/office/powerpoint/2010/main" val="1663316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18590DE-4552-4A82-905F-076FF5325B7B}" type="datetimeFigureOut">
              <a:rPr lang="en-GB" smtClean="0"/>
              <a:pPr/>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3508315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8590DE-4552-4A82-905F-076FF5325B7B}" type="datetimeFigureOut">
              <a:rPr lang="en-GB" smtClean="0"/>
              <a:pPr/>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3502225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8590DE-4552-4A82-905F-076FF5325B7B}" type="datetimeFigureOut">
              <a:rPr lang="en-GB" smtClean="0"/>
              <a:pPr/>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2907305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18590DE-4552-4A82-905F-076FF5325B7B}" type="datetimeFigureOut">
              <a:rPr lang="en-GB" smtClean="0"/>
              <a:pPr/>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1846076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18590DE-4552-4A82-905F-076FF5325B7B}" type="datetimeFigureOut">
              <a:rPr lang="en-GB" smtClean="0"/>
              <a:pPr/>
              <a:t>06/01/2022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3962959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18590DE-4552-4A82-905F-076FF5325B7B}" type="datetimeFigureOut">
              <a:rPr lang="en-GB" smtClean="0"/>
              <a:pPr/>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694872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18590DE-4552-4A82-905F-076FF5325B7B}" type="datetimeFigureOut">
              <a:rPr lang="en-GB" smtClean="0"/>
              <a:pPr/>
              <a:t>06/01/2022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10617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18590DE-4552-4A82-905F-076FF5325B7B}" type="datetimeFigureOut">
              <a:rPr lang="en-GB" smtClean="0"/>
              <a:pPr/>
              <a:t>06/01/2022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4129943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8590DE-4552-4A82-905F-076FF5325B7B}" type="datetimeFigureOut">
              <a:rPr lang="en-GB" smtClean="0"/>
              <a:pPr/>
              <a:t>06/01/2022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2752858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8590DE-4552-4A82-905F-076FF5325B7B}" type="datetimeFigureOut">
              <a:rPr lang="en-GB" smtClean="0"/>
              <a:pPr/>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2882661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18590DE-4552-4A82-905F-076FF5325B7B}" type="datetimeFigureOut">
              <a:rPr lang="en-GB" smtClean="0"/>
              <a:pPr/>
              <a:t>06/01/2022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504EF2-AB2D-421B-9252-7E3CBA85720D}" type="slidenum">
              <a:rPr lang="en-GB" smtClean="0"/>
              <a:pPr/>
              <a:t>‹#›</a:t>
            </a:fld>
            <a:endParaRPr lang="en-GB"/>
          </a:p>
        </p:txBody>
      </p:sp>
    </p:spTree>
    <p:extLst>
      <p:ext uri="{BB962C8B-B14F-4D97-AF65-F5344CB8AC3E}">
        <p14:creationId xmlns:p14="http://schemas.microsoft.com/office/powerpoint/2010/main" val="539770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590DE-4552-4A82-905F-076FF5325B7B}" type="datetimeFigureOut">
              <a:rPr lang="en-GB" smtClean="0"/>
              <a:pPr/>
              <a:t>06/01/2022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504EF2-AB2D-421B-9252-7E3CBA85720D}" type="slidenum">
              <a:rPr lang="en-GB" smtClean="0"/>
              <a:pPr/>
              <a:t>‹#›</a:t>
            </a:fld>
            <a:endParaRPr lang="en-GB"/>
          </a:p>
        </p:txBody>
      </p:sp>
    </p:spTree>
    <p:extLst>
      <p:ext uri="{BB962C8B-B14F-4D97-AF65-F5344CB8AC3E}">
        <p14:creationId xmlns:p14="http://schemas.microsoft.com/office/powerpoint/2010/main" val="181779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0600" y="764704"/>
            <a:ext cx="7772400" cy="1470025"/>
          </a:xfrm>
        </p:spPr>
        <p:txBody>
          <a:bodyPr>
            <a:noAutofit/>
          </a:bodyPr>
          <a:lstStyle/>
          <a:p>
            <a:r>
              <a:rPr lang="en-GB" sz="8800" dirty="0">
                <a:latin typeface="Bodoni MT Condensed" pitchFamily="18" charset="0"/>
              </a:rPr>
              <a:t>Word Choice</a:t>
            </a:r>
          </a:p>
        </p:txBody>
      </p:sp>
      <p:pic>
        <p:nvPicPr>
          <p:cNvPr id="1026" name="Picture 2" descr="http://ts3.mm.bing.net/th?id=HN.608016289454688880&amp;pid=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9792" y="2564904"/>
            <a:ext cx="3810000" cy="349567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txBox="1">
            <a:spLocks/>
          </p:cNvSpPr>
          <p:nvPr/>
        </p:nvSpPr>
        <p:spPr>
          <a:xfrm rot="21159875">
            <a:off x="718592" y="3271094"/>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8800" dirty="0">
                <a:ln w="25400">
                  <a:solidFill>
                    <a:schemeClr val="tx1"/>
                  </a:solidFill>
                </a:ln>
                <a:solidFill>
                  <a:schemeClr val="bg1"/>
                </a:solidFill>
                <a:effectLst>
                  <a:outerShdw blurRad="38100" dist="38100" dir="2700000" algn="tl">
                    <a:srgbClr val="000000">
                      <a:alpha val="43137"/>
                    </a:srgbClr>
                  </a:outerShdw>
                </a:effectLst>
                <a:latin typeface="Balloonist SF" panose="020BE200000000000000" pitchFamily="34" charset="0"/>
              </a:rPr>
              <a:t>Revision</a:t>
            </a:r>
          </a:p>
        </p:txBody>
      </p:sp>
    </p:spTree>
    <p:extLst>
      <p:ext uri="{BB962C8B-B14F-4D97-AF65-F5344CB8AC3E}">
        <p14:creationId xmlns:p14="http://schemas.microsoft.com/office/powerpoint/2010/main" val="17676806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77645A-93EC-465A-99EB-869D6B93A3A5}"/>
              </a:ext>
            </a:extLst>
          </p:cNvPr>
          <p:cNvSpPr>
            <a:spLocks noGrp="1"/>
          </p:cNvSpPr>
          <p:nvPr>
            <p:ph type="title"/>
          </p:nvPr>
        </p:nvSpPr>
        <p:spPr/>
        <p:txBody>
          <a:bodyPr/>
          <a:lstStyle/>
          <a:p>
            <a:r>
              <a:rPr lang="en-GB" dirty="0"/>
              <a:t>Question 3</a:t>
            </a:r>
          </a:p>
        </p:txBody>
      </p:sp>
      <p:sp>
        <p:nvSpPr>
          <p:cNvPr id="3" name="Content Placeholder 2">
            <a:extLst>
              <a:ext uri="{FF2B5EF4-FFF2-40B4-BE49-F238E27FC236}">
                <a16:creationId xmlns:a16="http://schemas.microsoft.com/office/drawing/2014/main" xmlns="" id="{35A579FE-6E1E-4FD9-A0B1-2120F862432B}"/>
              </a:ext>
            </a:extLst>
          </p:cNvPr>
          <p:cNvSpPr>
            <a:spLocks noGrp="1"/>
          </p:cNvSpPr>
          <p:nvPr>
            <p:ph idx="1"/>
          </p:nvPr>
        </p:nvSpPr>
        <p:spPr>
          <a:xfrm>
            <a:off x="457200" y="1600200"/>
            <a:ext cx="8229600" cy="4983162"/>
          </a:xfrm>
        </p:spPr>
        <p:txBody>
          <a:bodyPr>
            <a:normAutofit fontScale="70000" lnSpcReduction="20000"/>
          </a:bodyPr>
          <a:lstStyle/>
          <a:p>
            <a:r>
              <a:rPr lang="en-GB" b="0" i="0" dirty="0">
                <a:solidFill>
                  <a:srgbClr val="303030"/>
                </a:solidFill>
                <a:effectLst/>
                <a:latin typeface="Quattrocento Sans"/>
              </a:rPr>
              <a:t>How does the writer’s word choice show his admiration for this island? (4)</a:t>
            </a:r>
            <a:endParaRPr lang="en-GB" dirty="0"/>
          </a:p>
          <a:p>
            <a:endParaRPr lang="en-GB" dirty="0"/>
          </a:p>
          <a:p>
            <a:r>
              <a:rPr lang="en-GB" dirty="0"/>
              <a:t>The word “</a:t>
            </a:r>
            <a:r>
              <a:rPr lang="en-GB" b="0" i="0" dirty="0">
                <a:solidFill>
                  <a:srgbClr val="303030"/>
                </a:solidFill>
                <a:effectLst/>
                <a:latin typeface="Quattrocento Sans"/>
              </a:rPr>
              <a:t>idyllic</a:t>
            </a:r>
            <a:r>
              <a:rPr lang="en-GB" dirty="0"/>
              <a:t>” has connotations of calm and peaceful which suggests he admires how relaxing the beach on the island is</a:t>
            </a:r>
          </a:p>
          <a:p>
            <a:endParaRPr lang="en-GB" b="0" i="0" dirty="0">
              <a:solidFill>
                <a:srgbClr val="303030"/>
              </a:solidFill>
              <a:effectLst/>
              <a:latin typeface="Quattrocento Sans"/>
            </a:endParaRPr>
          </a:p>
          <a:p>
            <a:r>
              <a:rPr lang="en-GB" dirty="0"/>
              <a:t>The word “</a:t>
            </a:r>
            <a:r>
              <a:rPr lang="en-GB" b="0" i="0" dirty="0">
                <a:solidFill>
                  <a:srgbClr val="303030"/>
                </a:solidFill>
                <a:effectLst/>
                <a:latin typeface="Quattrocento Sans"/>
              </a:rPr>
              <a:t>pristine</a:t>
            </a:r>
            <a:r>
              <a:rPr lang="en-GB" dirty="0"/>
              <a:t>” has connotations of</a:t>
            </a:r>
            <a:r>
              <a:rPr lang="en-GB" b="0" i="0" dirty="0">
                <a:solidFill>
                  <a:srgbClr val="303030"/>
                </a:solidFill>
                <a:effectLst/>
                <a:latin typeface="Quattrocento Sans"/>
              </a:rPr>
              <a:t> being clean which suggests he admires how well kept the island is</a:t>
            </a:r>
          </a:p>
          <a:p>
            <a:endParaRPr lang="en-GB" b="0" i="0" dirty="0">
              <a:solidFill>
                <a:srgbClr val="303030"/>
              </a:solidFill>
              <a:effectLst/>
              <a:latin typeface="Quattrocento Sans"/>
            </a:endParaRPr>
          </a:p>
          <a:p>
            <a:r>
              <a:rPr lang="en-GB" dirty="0"/>
              <a:t>The word “</a:t>
            </a:r>
            <a:r>
              <a:rPr lang="en-GB" b="0" i="0" dirty="0">
                <a:solidFill>
                  <a:srgbClr val="303030"/>
                </a:solidFill>
                <a:effectLst/>
                <a:latin typeface="Quattrocento Sans"/>
              </a:rPr>
              <a:t>majestic</a:t>
            </a:r>
            <a:r>
              <a:rPr lang="en-GB" dirty="0"/>
              <a:t>” has connotations of being magical and grand, which suggests he admires how fantastic and almost royal the island is</a:t>
            </a:r>
          </a:p>
          <a:p>
            <a:endParaRPr lang="en-GB" b="0" i="0" dirty="0">
              <a:solidFill>
                <a:srgbClr val="303030"/>
              </a:solidFill>
              <a:effectLst/>
              <a:latin typeface="Quattrocento Sans"/>
            </a:endParaRPr>
          </a:p>
          <a:p>
            <a:r>
              <a:rPr lang="en-GB" dirty="0"/>
              <a:t>The word “</a:t>
            </a:r>
            <a:r>
              <a:rPr lang="en-GB" b="0" i="0" dirty="0">
                <a:solidFill>
                  <a:srgbClr val="303030"/>
                </a:solidFill>
                <a:effectLst/>
                <a:latin typeface="Quattrocento Sans"/>
              </a:rPr>
              <a:t>treasure</a:t>
            </a:r>
            <a:r>
              <a:rPr lang="en-GB" dirty="0"/>
              <a:t>” has connotations of wealth and being hidden, which suggests he admires the island because he views it as a hidden gem that brings a lot to the country it is in</a:t>
            </a:r>
            <a:endParaRPr lang="en-GB" b="0" i="0" dirty="0">
              <a:solidFill>
                <a:srgbClr val="303030"/>
              </a:solidFill>
              <a:effectLst/>
              <a:latin typeface="Quattrocento Sans"/>
            </a:endParaRPr>
          </a:p>
          <a:p>
            <a:endParaRPr lang="en-GB" dirty="0">
              <a:solidFill>
                <a:srgbClr val="303030"/>
              </a:solidFill>
              <a:latin typeface="Quattrocento Sans"/>
            </a:endParaRPr>
          </a:p>
          <a:p>
            <a:endParaRPr lang="en-GB" dirty="0">
              <a:solidFill>
                <a:srgbClr val="303030"/>
              </a:solidFill>
              <a:latin typeface="Quattrocento Sans"/>
            </a:endParaRPr>
          </a:p>
          <a:p>
            <a:endParaRPr lang="en-GB" dirty="0">
              <a:solidFill>
                <a:srgbClr val="303030"/>
              </a:solidFill>
              <a:latin typeface="Quattrocento Sans"/>
            </a:endParaRPr>
          </a:p>
          <a:p>
            <a:endParaRPr lang="en-GB" dirty="0"/>
          </a:p>
        </p:txBody>
      </p:sp>
    </p:spTree>
    <p:custDataLst>
      <p:tags r:id="rId1"/>
    </p:custDataLst>
    <p:extLst>
      <p:ext uri="{BB962C8B-B14F-4D97-AF65-F5344CB8AC3E}">
        <p14:creationId xmlns:p14="http://schemas.microsoft.com/office/powerpoint/2010/main" val="949117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C2356B-9A4B-44C5-90E3-35BF2C9CABAD}"/>
              </a:ext>
            </a:extLst>
          </p:cNvPr>
          <p:cNvSpPr>
            <a:spLocks noGrp="1"/>
          </p:cNvSpPr>
          <p:nvPr>
            <p:ph type="title"/>
          </p:nvPr>
        </p:nvSpPr>
        <p:spPr/>
        <p:txBody>
          <a:bodyPr/>
          <a:lstStyle/>
          <a:p>
            <a:r>
              <a:rPr lang="en-GB" dirty="0"/>
              <a:t>Questions 4</a:t>
            </a:r>
          </a:p>
        </p:txBody>
      </p:sp>
      <p:sp>
        <p:nvSpPr>
          <p:cNvPr id="3" name="Content Placeholder 2">
            <a:extLst>
              <a:ext uri="{FF2B5EF4-FFF2-40B4-BE49-F238E27FC236}">
                <a16:creationId xmlns:a16="http://schemas.microsoft.com/office/drawing/2014/main" xmlns="" id="{3EB30E39-9245-43DA-ACBC-0554D5E36095}"/>
              </a:ext>
            </a:extLst>
          </p:cNvPr>
          <p:cNvSpPr>
            <a:spLocks noGrp="1"/>
          </p:cNvSpPr>
          <p:nvPr>
            <p:ph idx="1"/>
          </p:nvPr>
        </p:nvSpPr>
        <p:spPr>
          <a:xfrm>
            <a:off x="457200" y="1600200"/>
            <a:ext cx="8229600" cy="4983162"/>
          </a:xfrm>
        </p:spPr>
        <p:txBody>
          <a:bodyPr>
            <a:normAutofit lnSpcReduction="10000"/>
          </a:bodyPr>
          <a:lstStyle/>
          <a:p>
            <a:pPr marL="0" indent="0">
              <a:buNone/>
            </a:pPr>
            <a:r>
              <a:rPr lang="en-GB" sz="2400" dirty="0">
                <a:latin typeface="Corbel" panose="020B0503020204020204" pitchFamily="34" charset="0"/>
                <a:ea typeface="Calibri" panose="020F0502020204030204" pitchFamily="34" charset="0"/>
                <a:cs typeface="Times New Roman" panose="02020603050405020304" pitchFamily="18" charset="0"/>
              </a:rPr>
              <a:t>Where does it come from,</a:t>
            </a:r>
            <a:r>
              <a:rPr lang="en-GB" sz="2400" dirty="0">
                <a:effectLst/>
                <a:latin typeface="Corbel" panose="020B0503020204020204" pitchFamily="34" charset="0"/>
                <a:ea typeface="Calibri" panose="020F0502020204030204" pitchFamily="34" charset="0"/>
                <a:cs typeface="Times New Roman" panose="02020603050405020304" pitchFamily="18" charset="0"/>
              </a:rPr>
              <a:t> this unquenching urge to climb mountains? My neighbours seem to be able to enjoy lives of quiet contentment without ever having to leave the horizontal plane. Why do I have this compulsion to get to the top of every insignificant bump on the landscape? I ponder this question out of a need to explain this outlandish behaviour to myself. If I am to climb mountains I would simply like to know why. Why, no matter how breathless, bruised, battered and bedraggled I become while hill-walking, do I return with a grin on my face and a desire to go out and do it again? </a:t>
            </a:r>
          </a:p>
          <a:p>
            <a:pPr marL="0" indent="0">
              <a:buNone/>
            </a:pPr>
            <a:endParaRPr lang="en-GB" sz="2400" dirty="0">
              <a:latin typeface="Corbel" panose="020B0503020204020204" pitchFamily="34" charset="0"/>
              <a:ea typeface="Calibri" panose="020F0502020204030204" pitchFamily="34" charset="0"/>
              <a:cs typeface="Times New Roman" panose="02020603050405020304" pitchFamily="18" charset="0"/>
            </a:endParaRPr>
          </a:p>
          <a:p>
            <a:pPr marL="0" indent="0">
              <a:buNone/>
            </a:pPr>
            <a:r>
              <a:rPr lang="en-GB" sz="2400" dirty="0">
                <a:effectLst/>
                <a:latin typeface="Corbel" panose="020B0503020204020204" pitchFamily="34" charset="0"/>
                <a:ea typeface="Calibri" panose="020F0502020204030204" pitchFamily="34" charset="0"/>
                <a:cs typeface="Times New Roman" panose="02020603050405020304" pitchFamily="18" charset="0"/>
              </a:rPr>
              <a:t>4. How does the writer use </a:t>
            </a:r>
            <a:r>
              <a:rPr lang="en-GB" sz="2400" b="1" dirty="0">
                <a:effectLst/>
                <a:latin typeface="Corbel" panose="020B0503020204020204" pitchFamily="34" charset="0"/>
                <a:ea typeface="Calibri" panose="020F0502020204030204" pitchFamily="34" charset="0"/>
                <a:cs typeface="Times New Roman" panose="02020603050405020304" pitchFamily="18" charset="0"/>
              </a:rPr>
              <a:t>word choice </a:t>
            </a:r>
            <a:r>
              <a:rPr lang="en-GB" sz="2400" dirty="0">
                <a:effectLst/>
                <a:latin typeface="Corbel" panose="020B0503020204020204" pitchFamily="34" charset="0"/>
                <a:ea typeface="Calibri" panose="020F0502020204030204" pitchFamily="34" charset="0"/>
                <a:cs typeface="Times New Roman" panose="02020603050405020304" pitchFamily="18" charset="0"/>
              </a:rPr>
              <a:t>to make it seem like he cannot control his need to climb mountains? (4)</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371821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C2356B-9A4B-44C5-90E3-35BF2C9CABAD}"/>
              </a:ext>
            </a:extLst>
          </p:cNvPr>
          <p:cNvSpPr>
            <a:spLocks noGrp="1"/>
          </p:cNvSpPr>
          <p:nvPr>
            <p:ph type="title"/>
          </p:nvPr>
        </p:nvSpPr>
        <p:spPr/>
        <p:txBody>
          <a:bodyPr/>
          <a:lstStyle/>
          <a:p>
            <a:r>
              <a:rPr lang="en-GB" dirty="0"/>
              <a:t>Questions 5</a:t>
            </a:r>
          </a:p>
        </p:txBody>
      </p:sp>
      <p:sp>
        <p:nvSpPr>
          <p:cNvPr id="3" name="Content Placeholder 2">
            <a:extLst>
              <a:ext uri="{FF2B5EF4-FFF2-40B4-BE49-F238E27FC236}">
                <a16:creationId xmlns:a16="http://schemas.microsoft.com/office/drawing/2014/main" xmlns="" id="{3EB30E39-9245-43DA-ACBC-0554D5E36095}"/>
              </a:ext>
            </a:extLst>
          </p:cNvPr>
          <p:cNvSpPr>
            <a:spLocks noGrp="1"/>
          </p:cNvSpPr>
          <p:nvPr>
            <p:ph idx="1"/>
          </p:nvPr>
        </p:nvSpPr>
        <p:spPr>
          <a:xfrm>
            <a:off x="457200" y="1600200"/>
            <a:ext cx="8229600" cy="4983162"/>
          </a:xfrm>
        </p:spPr>
        <p:txBody>
          <a:bodyPr>
            <a:normAutofit lnSpcReduction="10000"/>
          </a:bodyPr>
          <a:lstStyle/>
          <a:p>
            <a:pPr marL="0" indent="0">
              <a:buNone/>
            </a:pPr>
            <a:r>
              <a:rPr lang="en-GB" sz="2400" dirty="0">
                <a:latin typeface="Corbel" panose="020B0503020204020204" pitchFamily="34" charset="0"/>
                <a:ea typeface="Calibri" panose="020F0502020204030204" pitchFamily="34" charset="0"/>
                <a:cs typeface="Times New Roman" panose="02020603050405020304" pitchFamily="18" charset="0"/>
              </a:rPr>
              <a:t>Where does it come from,</a:t>
            </a:r>
            <a:r>
              <a:rPr lang="en-GB" sz="2400" dirty="0">
                <a:effectLst/>
                <a:latin typeface="Corbel" panose="020B0503020204020204" pitchFamily="34" charset="0"/>
                <a:ea typeface="Calibri" panose="020F0502020204030204" pitchFamily="34" charset="0"/>
                <a:cs typeface="Times New Roman" panose="02020603050405020304" pitchFamily="18" charset="0"/>
              </a:rPr>
              <a:t> this unquenching urge to climb mountains? My neighbours seem to be able to enjoy lives of quiet contentment without ever having to leave the horizontal plane. Why do I have this compulsion to get to the top of every insignificant bump on the landscape? I ponder this question out of a need to explain this outlandish behaviour to myself. If I am to climb mountains I would simply like to know why. Why, no matter how breathless, bruised, battered and bedraggled I become while hill-walking, do I return with a grin on my face and a desire to go out and do it again? </a:t>
            </a:r>
          </a:p>
          <a:p>
            <a:pPr marL="0" indent="0">
              <a:buNone/>
            </a:pPr>
            <a:endParaRPr lang="en-GB" sz="2400" dirty="0">
              <a:latin typeface="Corbel" panose="020B0503020204020204" pitchFamily="34" charset="0"/>
              <a:ea typeface="Calibri" panose="020F0502020204030204" pitchFamily="34" charset="0"/>
              <a:cs typeface="Times New Roman" panose="02020603050405020304" pitchFamily="18" charset="0"/>
            </a:endParaRPr>
          </a:p>
          <a:p>
            <a:pPr marL="0" indent="0">
              <a:buNone/>
            </a:pPr>
            <a:r>
              <a:rPr lang="en-GB" sz="2400" dirty="0">
                <a:latin typeface="Corbel" panose="020B0503020204020204" pitchFamily="34" charset="0"/>
                <a:ea typeface="Calibri" panose="020F0502020204030204" pitchFamily="34" charset="0"/>
                <a:cs typeface="Times New Roman" panose="02020603050405020304" pitchFamily="18" charset="0"/>
              </a:rPr>
              <a:t>5</a:t>
            </a:r>
            <a:r>
              <a:rPr lang="en-GB" sz="2400" dirty="0">
                <a:effectLst/>
                <a:latin typeface="Corbel" panose="020B0503020204020204" pitchFamily="34" charset="0"/>
                <a:ea typeface="Calibri" panose="020F0502020204030204" pitchFamily="34" charset="0"/>
                <a:cs typeface="Times New Roman" panose="02020603050405020304" pitchFamily="18" charset="0"/>
              </a:rPr>
              <a:t>. How does the writer use </a:t>
            </a:r>
            <a:r>
              <a:rPr lang="en-GB" sz="2400" b="1" dirty="0">
                <a:effectLst/>
                <a:latin typeface="Corbel" panose="020B0503020204020204" pitchFamily="34" charset="0"/>
                <a:ea typeface="Calibri" panose="020F0502020204030204" pitchFamily="34" charset="0"/>
                <a:cs typeface="Times New Roman" panose="02020603050405020304" pitchFamily="18" charset="0"/>
              </a:rPr>
              <a:t>word choice </a:t>
            </a:r>
            <a:r>
              <a:rPr lang="en-GB" sz="2400" dirty="0">
                <a:effectLst/>
                <a:latin typeface="Corbel" panose="020B0503020204020204" pitchFamily="34" charset="0"/>
                <a:ea typeface="Calibri" panose="020F0502020204030204" pitchFamily="34" charset="0"/>
                <a:cs typeface="Times New Roman" panose="02020603050405020304" pitchFamily="18" charset="0"/>
              </a:rPr>
              <a:t>to </a:t>
            </a:r>
            <a:r>
              <a:rPr lang="en-GB" sz="2400" dirty="0">
                <a:latin typeface="Corbel" panose="020B0503020204020204" pitchFamily="34" charset="0"/>
                <a:ea typeface="Calibri" panose="020F0502020204030204" pitchFamily="34" charset="0"/>
                <a:cs typeface="Times New Roman" panose="02020603050405020304" pitchFamily="18" charset="0"/>
              </a:rPr>
              <a:t>make the act of </a:t>
            </a:r>
            <a:r>
              <a:rPr lang="en-GB" sz="2400" dirty="0">
                <a:effectLst/>
                <a:latin typeface="Corbel" panose="020B0503020204020204" pitchFamily="34" charset="0"/>
                <a:ea typeface="Calibri" panose="020F0502020204030204" pitchFamily="34" charset="0"/>
                <a:cs typeface="Times New Roman" panose="02020603050405020304" pitchFamily="18" charset="0"/>
              </a:rPr>
              <a:t>climbing mountains seem nonsensical? (4)</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014105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9A6BFC-9464-4DD8-936A-2E67643F1B2B}"/>
              </a:ext>
            </a:extLst>
          </p:cNvPr>
          <p:cNvSpPr>
            <a:spLocks noGrp="1"/>
          </p:cNvSpPr>
          <p:nvPr>
            <p:ph type="title"/>
          </p:nvPr>
        </p:nvSpPr>
        <p:spPr/>
        <p:txBody>
          <a:bodyPr/>
          <a:lstStyle/>
          <a:p>
            <a:r>
              <a:rPr lang="en-GB" dirty="0"/>
              <a:t>Question 4</a:t>
            </a:r>
          </a:p>
        </p:txBody>
      </p:sp>
      <p:sp>
        <p:nvSpPr>
          <p:cNvPr id="3" name="Content Placeholder 2">
            <a:extLst>
              <a:ext uri="{FF2B5EF4-FFF2-40B4-BE49-F238E27FC236}">
                <a16:creationId xmlns:a16="http://schemas.microsoft.com/office/drawing/2014/main" xmlns="" id="{09F2AD15-7417-4821-8C4D-6CCB64B7F46E}"/>
              </a:ext>
            </a:extLst>
          </p:cNvPr>
          <p:cNvSpPr>
            <a:spLocks noGrp="1"/>
          </p:cNvSpPr>
          <p:nvPr>
            <p:ph idx="1"/>
          </p:nvPr>
        </p:nvSpPr>
        <p:spPr/>
        <p:txBody>
          <a:bodyPr>
            <a:normAutofit fontScale="85000" lnSpcReduction="20000"/>
          </a:bodyPr>
          <a:lstStyle/>
          <a:p>
            <a:r>
              <a:rPr lang="en-GB" sz="3200" dirty="0">
                <a:effectLst/>
                <a:latin typeface="Corbel" panose="020B0503020204020204" pitchFamily="34" charset="0"/>
                <a:ea typeface="Calibri" panose="020F0502020204030204" pitchFamily="34" charset="0"/>
                <a:cs typeface="Times New Roman" panose="02020603050405020304" pitchFamily="18" charset="0"/>
              </a:rPr>
              <a:t>“unquenching (urge)” has connotations of never being satisfied, which suggests that even though he tries to satisfy his wish to climb mountains, he cannot</a:t>
            </a:r>
          </a:p>
          <a:p>
            <a:r>
              <a:rPr lang="en-GB" sz="3200" dirty="0">
                <a:effectLst/>
                <a:latin typeface="Corbel" panose="020B0503020204020204" pitchFamily="34" charset="0"/>
                <a:ea typeface="Calibri" panose="020F0502020204030204" pitchFamily="34" charset="0"/>
                <a:cs typeface="Times New Roman" panose="02020603050405020304" pitchFamily="18" charset="0"/>
              </a:rPr>
              <a:t>“(unquenching) urge” has connotations of feeling like you need to do something, which suggests that he does it because he feels like he has no choice</a:t>
            </a:r>
          </a:p>
          <a:p>
            <a:r>
              <a:rPr lang="en-GB" sz="3200" dirty="0">
                <a:effectLst/>
                <a:latin typeface="Corbel" panose="020B0503020204020204" pitchFamily="34" charset="0"/>
                <a:ea typeface="Calibri" panose="020F0502020204030204" pitchFamily="34" charset="0"/>
                <a:cs typeface="Times New Roman" panose="02020603050405020304" pitchFamily="18" charset="0"/>
              </a:rPr>
              <a:t>“compulsion” has connotations of being forced to do something, which suggests the feeling to do it is so strong it’s like he has no choice</a:t>
            </a:r>
          </a:p>
          <a:p>
            <a:r>
              <a:rPr lang="en-GB" sz="3200" dirty="0">
                <a:effectLst/>
                <a:latin typeface="Corbel" panose="020B0503020204020204" pitchFamily="34" charset="0"/>
                <a:ea typeface="Calibri" panose="020F0502020204030204" pitchFamily="34" charset="0"/>
                <a:cs typeface="Times New Roman" panose="02020603050405020304" pitchFamily="18" charset="0"/>
              </a:rPr>
              <a:t>“desire” has connotations of something you really want, which suggests that even if he doesn’t know why, he can’t help but look forward to the activity</a:t>
            </a:r>
            <a:endParaRPr lang="en-GB" dirty="0"/>
          </a:p>
        </p:txBody>
      </p:sp>
    </p:spTree>
    <p:extLst>
      <p:ext uri="{BB962C8B-B14F-4D97-AF65-F5344CB8AC3E}">
        <p14:creationId xmlns:p14="http://schemas.microsoft.com/office/powerpoint/2010/main" val="162120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C2356B-9A4B-44C5-90E3-35BF2C9CABAD}"/>
              </a:ext>
            </a:extLst>
          </p:cNvPr>
          <p:cNvSpPr>
            <a:spLocks noGrp="1"/>
          </p:cNvSpPr>
          <p:nvPr>
            <p:ph type="title"/>
          </p:nvPr>
        </p:nvSpPr>
        <p:spPr/>
        <p:txBody>
          <a:bodyPr/>
          <a:lstStyle/>
          <a:p>
            <a:r>
              <a:rPr lang="en-GB" dirty="0"/>
              <a:t>Questions 5</a:t>
            </a:r>
          </a:p>
        </p:txBody>
      </p:sp>
      <p:sp>
        <p:nvSpPr>
          <p:cNvPr id="3" name="Content Placeholder 2">
            <a:extLst>
              <a:ext uri="{FF2B5EF4-FFF2-40B4-BE49-F238E27FC236}">
                <a16:creationId xmlns:a16="http://schemas.microsoft.com/office/drawing/2014/main" xmlns="" id="{3EB30E39-9245-43DA-ACBC-0554D5E36095}"/>
              </a:ext>
            </a:extLst>
          </p:cNvPr>
          <p:cNvSpPr>
            <a:spLocks noGrp="1"/>
          </p:cNvSpPr>
          <p:nvPr>
            <p:ph idx="1"/>
          </p:nvPr>
        </p:nvSpPr>
        <p:spPr>
          <a:xfrm>
            <a:off x="457200" y="1600200"/>
            <a:ext cx="8229600" cy="4983162"/>
          </a:xfrm>
        </p:spPr>
        <p:txBody>
          <a:bodyPr>
            <a:normAutofit fontScale="92500" lnSpcReduction="10000"/>
          </a:bodyPr>
          <a:lstStyle/>
          <a:p>
            <a:r>
              <a:rPr lang="en-GB" sz="2400" dirty="0">
                <a:effectLst/>
                <a:latin typeface="Corbel" panose="020B0503020204020204" pitchFamily="34" charset="0"/>
                <a:ea typeface="Calibri" panose="020F0502020204030204" pitchFamily="34" charset="0"/>
                <a:cs typeface="Times New Roman" panose="02020603050405020304" pitchFamily="18" charset="0"/>
              </a:rPr>
              <a:t>“enjoy (lives)” has connotations of having a good time, which suggests that those who do not climb mountains have a better time than those who do, so doing so makes no sense</a:t>
            </a:r>
          </a:p>
          <a:p>
            <a:r>
              <a:rPr lang="en-GB" sz="2400" dirty="0">
                <a:latin typeface="Corbel" panose="020B0503020204020204" pitchFamily="34" charset="0"/>
                <a:ea typeface="Calibri" panose="020F0502020204030204" pitchFamily="34" charset="0"/>
                <a:cs typeface="Times New Roman" panose="02020603050405020304" pitchFamily="18" charset="0"/>
              </a:rPr>
              <a:t>“(</a:t>
            </a:r>
            <a:r>
              <a:rPr lang="en-GB" sz="2400" dirty="0">
                <a:effectLst/>
                <a:latin typeface="Corbel" panose="020B0503020204020204" pitchFamily="34" charset="0"/>
                <a:ea typeface="Calibri" panose="020F0502020204030204" pitchFamily="34" charset="0"/>
                <a:cs typeface="Times New Roman" panose="02020603050405020304" pitchFamily="18" charset="0"/>
              </a:rPr>
              <a:t>quiet) contentment”  has connotations of not needing anything else, which suggests climbing a mountain is unnecessary and doesn’t get you anything</a:t>
            </a:r>
          </a:p>
          <a:p>
            <a:r>
              <a:rPr lang="en-GB" sz="2400" dirty="0">
                <a:effectLst/>
                <a:latin typeface="Corbel" panose="020B0503020204020204" pitchFamily="34" charset="0"/>
                <a:ea typeface="Calibri" panose="020F0502020204030204" pitchFamily="34" charset="0"/>
                <a:cs typeface="Times New Roman" panose="02020603050405020304" pitchFamily="18" charset="0"/>
              </a:rPr>
              <a:t>“insignificant (bump)” has connotations of something that doesn’t matter, which suggests climbing a mountain is pointless and not even an achievement</a:t>
            </a:r>
          </a:p>
          <a:p>
            <a:r>
              <a:rPr lang="en-GB" sz="2400" dirty="0">
                <a:latin typeface="Corbel" panose="020B0503020204020204" pitchFamily="34" charset="0"/>
                <a:ea typeface="Calibri" panose="020F0502020204030204" pitchFamily="34" charset="0"/>
                <a:cs typeface="Times New Roman" panose="02020603050405020304" pitchFamily="18" charset="0"/>
              </a:rPr>
              <a:t>“o</a:t>
            </a:r>
            <a:r>
              <a:rPr lang="en-GB" sz="2400" dirty="0">
                <a:effectLst/>
                <a:latin typeface="Corbel" panose="020B0503020204020204" pitchFamily="34" charset="0"/>
                <a:ea typeface="Calibri" panose="020F0502020204030204" pitchFamily="34" charset="0"/>
                <a:cs typeface="Times New Roman" panose="02020603050405020304" pitchFamily="18" charset="0"/>
              </a:rPr>
              <a:t>utlandish (behaviour)” has connotations of ridiculous, which suggests climbing a mountain cannot even be explained </a:t>
            </a:r>
          </a:p>
          <a:p>
            <a:r>
              <a:rPr lang="en-GB" sz="2400" dirty="0">
                <a:effectLst/>
                <a:latin typeface="Corbel" panose="020B0503020204020204" pitchFamily="34" charset="0"/>
                <a:ea typeface="Calibri" panose="020F0502020204030204" pitchFamily="34" charset="0"/>
                <a:cs typeface="Times New Roman" panose="02020603050405020304" pitchFamily="18" charset="0"/>
              </a:rPr>
              <a:t>“Breathless/bruised</a:t>
            </a:r>
            <a:r>
              <a:rPr lang="en-GB" sz="2400" dirty="0">
                <a:latin typeface="Corbel" panose="020B0503020204020204" pitchFamily="34" charset="0"/>
                <a:ea typeface="Calibri" panose="020F0502020204030204" pitchFamily="34" charset="0"/>
                <a:cs typeface="Times New Roman" panose="02020603050405020304" pitchFamily="18" charset="0"/>
              </a:rPr>
              <a:t>/</a:t>
            </a:r>
            <a:r>
              <a:rPr lang="en-GB" sz="2400" dirty="0">
                <a:effectLst/>
                <a:latin typeface="Corbel" panose="020B0503020204020204" pitchFamily="34" charset="0"/>
                <a:ea typeface="Calibri" panose="020F0502020204030204" pitchFamily="34" charset="0"/>
                <a:cs typeface="Times New Roman" panose="02020603050405020304" pitchFamily="18" charset="0"/>
              </a:rPr>
              <a:t>battered/bedraggled” has connotations of physical pain and stress, which suggests climbing a mountain is an unpleasant experience, so taking part in it doesn’t make sense</a:t>
            </a:r>
          </a:p>
          <a:p>
            <a:pPr marL="0" indent="0">
              <a:buNone/>
            </a:pPr>
            <a:endParaRPr lang="en-GB" dirty="0"/>
          </a:p>
        </p:txBody>
      </p:sp>
    </p:spTree>
    <p:extLst>
      <p:ext uri="{BB962C8B-B14F-4D97-AF65-F5344CB8AC3E}">
        <p14:creationId xmlns:p14="http://schemas.microsoft.com/office/powerpoint/2010/main" val="326194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C2356B-9A4B-44C5-90E3-35BF2C9CABAD}"/>
              </a:ext>
            </a:extLst>
          </p:cNvPr>
          <p:cNvSpPr>
            <a:spLocks noGrp="1"/>
          </p:cNvSpPr>
          <p:nvPr>
            <p:ph type="title"/>
          </p:nvPr>
        </p:nvSpPr>
        <p:spPr/>
        <p:txBody>
          <a:bodyPr/>
          <a:lstStyle/>
          <a:p>
            <a:r>
              <a:rPr lang="en-GB" dirty="0"/>
              <a:t>Bonus Question</a:t>
            </a:r>
          </a:p>
        </p:txBody>
      </p:sp>
      <p:sp>
        <p:nvSpPr>
          <p:cNvPr id="3" name="Content Placeholder 2">
            <a:extLst>
              <a:ext uri="{FF2B5EF4-FFF2-40B4-BE49-F238E27FC236}">
                <a16:creationId xmlns:a16="http://schemas.microsoft.com/office/drawing/2014/main" xmlns="" id="{3EB30E39-9245-43DA-ACBC-0554D5E36095}"/>
              </a:ext>
            </a:extLst>
          </p:cNvPr>
          <p:cNvSpPr>
            <a:spLocks noGrp="1"/>
          </p:cNvSpPr>
          <p:nvPr>
            <p:ph idx="1"/>
          </p:nvPr>
        </p:nvSpPr>
        <p:spPr>
          <a:xfrm>
            <a:off x="457200" y="1600200"/>
            <a:ext cx="8229600" cy="4983162"/>
          </a:xfrm>
        </p:spPr>
        <p:txBody>
          <a:bodyPr>
            <a:normAutofit lnSpcReduction="10000"/>
          </a:bodyPr>
          <a:lstStyle/>
          <a:p>
            <a:pPr marL="0" indent="0">
              <a:buNone/>
            </a:pPr>
            <a:r>
              <a:rPr lang="en-GB" sz="2400" dirty="0">
                <a:latin typeface="Corbel" panose="020B0503020204020204" pitchFamily="34" charset="0"/>
                <a:ea typeface="Calibri" panose="020F0502020204030204" pitchFamily="34" charset="0"/>
                <a:cs typeface="Times New Roman" panose="02020603050405020304" pitchFamily="18" charset="0"/>
              </a:rPr>
              <a:t>Where does it come from,</a:t>
            </a:r>
            <a:r>
              <a:rPr lang="en-GB" sz="2400" dirty="0">
                <a:effectLst/>
                <a:latin typeface="Corbel" panose="020B0503020204020204" pitchFamily="34" charset="0"/>
                <a:ea typeface="Calibri" panose="020F0502020204030204" pitchFamily="34" charset="0"/>
                <a:cs typeface="Times New Roman" panose="02020603050405020304" pitchFamily="18" charset="0"/>
              </a:rPr>
              <a:t> this unquenching urge to climb mountains? My neighbours seem to be able to enjoy lives of quiet contentment without ever having to leave the horizontal plane. Why do I have this compulsion to get to the top of every insignificant bump on the landscape? I ponder this question out of a need to explain this outlandish behaviour to myself. If I am to climb mountains I would simply like to know why. Why, no matter how breathless, bruised, battered and bedraggled I become while hill-walking, do I return with a grin on my face and a desire to go out and do it again? </a:t>
            </a:r>
          </a:p>
          <a:p>
            <a:pPr marL="0" indent="0">
              <a:buNone/>
            </a:pPr>
            <a:endParaRPr lang="en-GB" sz="2400" dirty="0">
              <a:latin typeface="Corbel" panose="020B0503020204020204" pitchFamily="34" charset="0"/>
              <a:ea typeface="Calibri" panose="020F0502020204030204" pitchFamily="34" charset="0"/>
              <a:cs typeface="Times New Roman" panose="02020603050405020304" pitchFamily="18" charset="0"/>
            </a:endParaRPr>
          </a:p>
          <a:p>
            <a:pPr marL="0" indent="0">
              <a:buNone/>
            </a:pPr>
            <a:r>
              <a:rPr lang="en-GB" sz="2400" dirty="0">
                <a:effectLst/>
                <a:latin typeface="Corbel" panose="020B0503020204020204" pitchFamily="34" charset="0"/>
                <a:ea typeface="Calibri" panose="020F0502020204030204" pitchFamily="34" charset="0"/>
                <a:cs typeface="Times New Roman" panose="02020603050405020304" pitchFamily="18" charset="0"/>
              </a:rPr>
              <a:t>How does the writer use </a:t>
            </a:r>
            <a:r>
              <a:rPr lang="en-GB" sz="2400" b="1" dirty="0">
                <a:effectLst/>
                <a:latin typeface="Corbel" panose="020B0503020204020204" pitchFamily="34" charset="0"/>
                <a:ea typeface="Calibri" panose="020F0502020204030204" pitchFamily="34" charset="0"/>
                <a:cs typeface="Times New Roman" panose="02020603050405020304" pitchFamily="18" charset="0"/>
              </a:rPr>
              <a:t>sentence structure </a:t>
            </a:r>
            <a:r>
              <a:rPr lang="en-GB" sz="2400" dirty="0">
                <a:effectLst/>
                <a:latin typeface="Corbel" panose="020B0503020204020204" pitchFamily="34" charset="0"/>
                <a:ea typeface="Calibri" panose="020F0502020204030204" pitchFamily="34" charset="0"/>
                <a:cs typeface="Times New Roman" panose="02020603050405020304" pitchFamily="18" charset="0"/>
              </a:rPr>
              <a:t>to </a:t>
            </a:r>
            <a:r>
              <a:rPr lang="en-GB" sz="2400" dirty="0">
                <a:latin typeface="Corbel" panose="020B0503020204020204" pitchFamily="34" charset="0"/>
                <a:ea typeface="Calibri" panose="020F0502020204030204" pitchFamily="34" charset="0"/>
                <a:cs typeface="Times New Roman" panose="02020603050405020304" pitchFamily="18" charset="0"/>
              </a:rPr>
              <a:t>emphasise the fact that he does not understand his urge to climb mountains</a:t>
            </a:r>
            <a:r>
              <a:rPr lang="en-GB" sz="2400" dirty="0">
                <a:effectLst/>
                <a:latin typeface="Corbel" panose="020B0503020204020204" pitchFamily="34" charset="0"/>
                <a:ea typeface="Calibri" panose="020F0502020204030204" pitchFamily="34" charset="0"/>
                <a:cs typeface="Times New Roman" panose="02020603050405020304" pitchFamily="18" charset="0"/>
              </a:rPr>
              <a:t>? (4)</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996752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C2356B-9A4B-44C5-90E3-35BF2C9CABAD}"/>
              </a:ext>
            </a:extLst>
          </p:cNvPr>
          <p:cNvSpPr>
            <a:spLocks noGrp="1"/>
          </p:cNvSpPr>
          <p:nvPr>
            <p:ph type="title"/>
          </p:nvPr>
        </p:nvSpPr>
        <p:spPr/>
        <p:txBody>
          <a:bodyPr/>
          <a:lstStyle/>
          <a:p>
            <a:r>
              <a:rPr lang="en-GB" dirty="0"/>
              <a:t>Bonus Question</a:t>
            </a:r>
          </a:p>
        </p:txBody>
      </p:sp>
      <p:sp>
        <p:nvSpPr>
          <p:cNvPr id="3" name="Content Placeholder 2">
            <a:extLst>
              <a:ext uri="{FF2B5EF4-FFF2-40B4-BE49-F238E27FC236}">
                <a16:creationId xmlns:a16="http://schemas.microsoft.com/office/drawing/2014/main" xmlns="" id="{3EB30E39-9245-43DA-ACBC-0554D5E36095}"/>
              </a:ext>
            </a:extLst>
          </p:cNvPr>
          <p:cNvSpPr>
            <a:spLocks noGrp="1"/>
          </p:cNvSpPr>
          <p:nvPr>
            <p:ph idx="1"/>
          </p:nvPr>
        </p:nvSpPr>
        <p:spPr>
          <a:xfrm>
            <a:off x="179512" y="1600200"/>
            <a:ext cx="8784976" cy="5141168"/>
          </a:xfrm>
        </p:spPr>
        <p:txBody>
          <a:bodyPr>
            <a:normAutofit fontScale="92500" lnSpcReduction="20000"/>
          </a:bodyPr>
          <a:lstStyle/>
          <a:p>
            <a:r>
              <a:rPr lang="en-GB" sz="2400" dirty="0">
                <a:latin typeface="Corbel" panose="020B0503020204020204" pitchFamily="34" charset="0"/>
                <a:ea typeface="Calibri" panose="020F0502020204030204" pitchFamily="34" charset="0"/>
                <a:cs typeface="Times New Roman" panose="02020603050405020304" pitchFamily="18" charset="0"/>
              </a:rPr>
              <a:t>The writer uses question/several questions:</a:t>
            </a:r>
            <a:br>
              <a:rPr lang="en-GB" sz="2400" dirty="0">
                <a:latin typeface="Corbel" panose="020B0503020204020204" pitchFamily="34" charset="0"/>
                <a:ea typeface="Calibri" panose="020F0502020204030204" pitchFamily="34" charset="0"/>
                <a:cs typeface="Times New Roman" panose="02020603050405020304" pitchFamily="18" charset="0"/>
              </a:rPr>
            </a:br>
            <a:r>
              <a:rPr lang="en-GB" sz="2400" dirty="0">
                <a:latin typeface="Corbel" panose="020B0503020204020204" pitchFamily="34" charset="0"/>
                <a:ea typeface="Calibri" panose="020F0502020204030204" pitchFamily="34" charset="0"/>
                <a:cs typeface="Times New Roman" panose="02020603050405020304" pitchFamily="18" charset="0"/>
              </a:rPr>
              <a:t>“Where does it come from,</a:t>
            </a:r>
            <a:r>
              <a:rPr lang="en-GB" sz="2400" dirty="0">
                <a:effectLst/>
                <a:latin typeface="Corbel" panose="020B0503020204020204" pitchFamily="34" charset="0"/>
                <a:ea typeface="Calibri" panose="020F0502020204030204" pitchFamily="34" charset="0"/>
                <a:cs typeface="Times New Roman" panose="02020603050405020304" pitchFamily="18" charset="0"/>
              </a:rPr>
              <a:t> this unquenching urge to climb mountains?”/”Why do I have this compulsion to get to the top of every insignificant bump on the landscape?”/”Why, no matter how breathless, bruised, battered and bedraggled I become while hill-walking, do I return with a grin on my face and a desire to go out and do it again?”</a:t>
            </a:r>
            <a:br>
              <a:rPr lang="en-GB" sz="2400" dirty="0">
                <a:effectLst/>
                <a:latin typeface="Corbel" panose="020B0503020204020204" pitchFamily="34" charset="0"/>
                <a:ea typeface="Calibri" panose="020F0502020204030204" pitchFamily="34" charset="0"/>
                <a:cs typeface="Times New Roman" panose="02020603050405020304" pitchFamily="18" charset="0"/>
              </a:rPr>
            </a:br>
            <a:r>
              <a:rPr lang="en-GB" sz="2400" dirty="0">
                <a:effectLst/>
                <a:latin typeface="Corbel" panose="020B0503020204020204" pitchFamily="34" charset="0"/>
                <a:ea typeface="Calibri" panose="020F0502020204030204" pitchFamily="34" charset="0"/>
                <a:cs typeface="Times New Roman" panose="02020603050405020304" pitchFamily="18" charset="0"/>
              </a:rPr>
              <a:t>These questions make it clear that he wants to know more about the urge he has, making it clear </a:t>
            </a:r>
            <a:r>
              <a:rPr lang="en-GB" sz="2400" dirty="0">
                <a:latin typeface="Corbel" panose="020B0503020204020204" pitchFamily="34" charset="0"/>
                <a:ea typeface="Calibri" panose="020F0502020204030204" pitchFamily="34" charset="0"/>
                <a:cs typeface="Times New Roman" panose="02020603050405020304" pitchFamily="18" charset="0"/>
              </a:rPr>
              <a:t>he does not yet understand it.</a:t>
            </a:r>
            <a:endParaRPr lang="en-GB" sz="2400" dirty="0">
              <a:effectLst/>
              <a:latin typeface="Corbel" panose="020B0503020204020204" pitchFamily="34" charset="0"/>
              <a:ea typeface="Calibri" panose="020F0502020204030204" pitchFamily="34" charset="0"/>
              <a:cs typeface="Times New Roman" panose="02020603050405020304" pitchFamily="18" charset="0"/>
            </a:endParaRPr>
          </a:p>
          <a:p>
            <a:r>
              <a:rPr lang="en-GB" sz="2400" dirty="0">
                <a:latin typeface="Corbel" panose="020B0503020204020204" pitchFamily="34" charset="0"/>
                <a:ea typeface="Calibri" panose="020F0502020204030204" pitchFamily="34" charset="0"/>
                <a:cs typeface="Times New Roman" panose="02020603050405020304" pitchFamily="18" charset="0"/>
              </a:rPr>
              <a:t>The writer uses a list:</a:t>
            </a:r>
            <a:br>
              <a:rPr lang="en-GB" sz="2400" dirty="0">
                <a:latin typeface="Corbel" panose="020B0503020204020204" pitchFamily="34" charset="0"/>
                <a:ea typeface="Calibri" panose="020F0502020204030204" pitchFamily="34" charset="0"/>
                <a:cs typeface="Times New Roman" panose="02020603050405020304" pitchFamily="18" charset="0"/>
              </a:rPr>
            </a:br>
            <a:r>
              <a:rPr lang="en-GB" sz="2400" dirty="0">
                <a:latin typeface="Corbel" panose="020B0503020204020204" pitchFamily="34" charset="0"/>
                <a:ea typeface="Calibri" panose="020F0502020204030204" pitchFamily="34" charset="0"/>
                <a:cs typeface="Times New Roman" panose="02020603050405020304" pitchFamily="18" charset="0"/>
              </a:rPr>
              <a:t>“B</a:t>
            </a:r>
            <a:r>
              <a:rPr lang="en-GB" sz="2400" dirty="0">
                <a:effectLst/>
                <a:latin typeface="Corbel" panose="020B0503020204020204" pitchFamily="34" charset="0"/>
                <a:ea typeface="Calibri" panose="020F0502020204030204" pitchFamily="34" charset="0"/>
                <a:cs typeface="Times New Roman" panose="02020603050405020304" pitchFamily="18" charset="0"/>
              </a:rPr>
              <a:t>reathless, bruised, battered and bedraggled”</a:t>
            </a:r>
            <a:br>
              <a:rPr lang="en-GB" sz="2400" dirty="0">
                <a:effectLst/>
                <a:latin typeface="Corbel" panose="020B0503020204020204" pitchFamily="34" charset="0"/>
                <a:ea typeface="Calibri" panose="020F0502020204030204" pitchFamily="34" charset="0"/>
                <a:cs typeface="Times New Roman" panose="02020603050405020304" pitchFamily="18" charset="0"/>
              </a:rPr>
            </a:br>
            <a:r>
              <a:rPr lang="en-GB" sz="2400" dirty="0">
                <a:effectLst/>
                <a:latin typeface="Corbel" panose="020B0503020204020204" pitchFamily="34" charset="0"/>
                <a:ea typeface="Calibri" panose="020F0502020204030204" pitchFamily="34" charset="0"/>
                <a:cs typeface="Times New Roman" panose="02020603050405020304" pitchFamily="18" charset="0"/>
              </a:rPr>
              <a:t>This list of words to do with physical stress make it very clear that there are a lot of negatives associated with mountain climbing, which shows he doesn’t understand why he wants to do something that hurts him.</a:t>
            </a:r>
          </a:p>
          <a:p>
            <a:r>
              <a:rPr lang="en-GB" sz="2400" dirty="0">
                <a:latin typeface="Corbel" panose="020B0503020204020204" pitchFamily="34" charset="0"/>
                <a:ea typeface="Calibri" panose="020F0502020204030204" pitchFamily="34" charset="0"/>
                <a:cs typeface="Times New Roman" panose="02020603050405020304" pitchFamily="18" charset="0"/>
              </a:rPr>
              <a:t>The writer uses repetition:</a:t>
            </a:r>
            <a:r>
              <a:rPr lang="en-GB" sz="2400" dirty="0">
                <a:effectLst/>
                <a:latin typeface="Corbel" panose="020B0503020204020204" pitchFamily="34" charset="0"/>
                <a:ea typeface="Calibri" panose="020F0502020204030204" pitchFamily="34" charset="0"/>
                <a:cs typeface="Times New Roman" panose="02020603050405020304" pitchFamily="18" charset="0"/>
              </a:rPr>
              <a:t/>
            </a:r>
            <a:br>
              <a:rPr lang="en-GB" sz="2400" dirty="0">
                <a:effectLst/>
                <a:latin typeface="Corbel" panose="020B0503020204020204" pitchFamily="34" charset="0"/>
                <a:ea typeface="Calibri" panose="020F0502020204030204" pitchFamily="34" charset="0"/>
                <a:cs typeface="Times New Roman" panose="02020603050405020304" pitchFamily="18" charset="0"/>
              </a:rPr>
            </a:br>
            <a:r>
              <a:rPr lang="en-GB" sz="2400" dirty="0">
                <a:effectLst/>
                <a:latin typeface="Corbel" panose="020B0503020204020204" pitchFamily="34" charset="0"/>
                <a:ea typeface="Calibri" panose="020F0502020204030204" pitchFamily="34" charset="0"/>
                <a:cs typeface="Times New Roman" panose="02020603050405020304" pitchFamily="18" charset="0"/>
              </a:rPr>
              <a:t>“Why”</a:t>
            </a:r>
            <a:br>
              <a:rPr lang="en-GB" sz="2400" dirty="0">
                <a:effectLst/>
                <a:latin typeface="Corbel" panose="020B0503020204020204" pitchFamily="34" charset="0"/>
                <a:ea typeface="Calibri" panose="020F0502020204030204" pitchFamily="34" charset="0"/>
                <a:cs typeface="Times New Roman" panose="02020603050405020304" pitchFamily="18" charset="0"/>
              </a:rPr>
            </a:br>
            <a:r>
              <a:rPr lang="en-GB" sz="2400" dirty="0">
                <a:effectLst/>
                <a:latin typeface="Corbel" panose="020B0503020204020204" pitchFamily="34" charset="0"/>
                <a:ea typeface="Calibri" panose="020F0502020204030204" pitchFamily="34" charset="0"/>
                <a:cs typeface="Times New Roman" panose="02020603050405020304" pitchFamily="18" charset="0"/>
              </a:rPr>
              <a:t>By repeating the word “why” throughout the passage, the writer makes his main confusion very clear: he doesn’t understand the reason for his actions.</a:t>
            </a:r>
          </a:p>
        </p:txBody>
      </p:sp>
    </p:spTree>
    <p:extLst>
      <p:ext uri="{BB962C8B-B14F-4D97-AF65-F5344CB8AC3E}">
        <p14:creationId xmlns:p14="http://schemas.microsoft.com/office/powerpoint/2010/main" val="275215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24744"/>
            <a:ext cx="8856984" cy="5472608"/>
          </a:xfrm>
        </p:spPr>
        <p:txBody>
          <a:bodyPr>
            <a:normAutofit fontScale="92500" lnSpcReduction="10000"/>
          </a:bodyPr>
          <a:lstStyle/>
          <a:p>
            <a:r>
              <a:rPr lang="en-GB" b="1" dirty="0"/>
              <a:t>Quote </a:t>
            </a:r>
            <a:r>
              <a:rPr lang="en-GB" dirty="0"/>
              <a:t>an appropriate word which answers the questions</a:t>
            </a:r>
          </a:p>
          <a:p>
            <a:endParaRPr lang="en-GB" b="1" dirty="0"/>
          </a:p>
          <a:p>
            <a:r>
              <a:rPr lang="en-GB" dirty="0"/>
              <a:t>Explain what the </a:t>
            </a:r>
            <a:r>
              <a:rPr lang="en-GB" b="1" dirty="0"/>
              <a:t>connotation</a:t>
            </a:r>
            <a:r>
              <a:rPr lang="en-GB" dirty="0"/>
              <a:t> of the word (what it makes you think)</a:t>
            </a:r>
          </a:p>
          <a:p>
            <a:endParaRPr lang="en-GB" dirty="0"/>
          </a:p>
          <a:p>
            <a:r>
              <a:rPr lang="en-GB" dirty="0"/>
              <a:t>Say what the word suggests about the passage (explain how it answers the question)</a:t>
            </a:r>
          </a:p>
          <a:p>
            <a:endParaRPr lang="en-GB" i="1" dirty="0"/>
          </a:p>
          <a:p>
            <a:r>
              <a:rPr lang="en-GB" i="1" dirty="0"/>
              <a:t>The word “_____” has connotations of _________ which suggests ______________.</a:t>
            </a:r>
            <a:endParaRPr lang="en-GB" dirty="0"/>
          </a:p>
        </p:txBody>
      </p:sp>
      <p:sp>
        <p:nvSpPr>
          <p:cNvPr id="4" name="Title 1"/>
          <p:cNvSpPr>
            <a:spLocks noGrp="1"/>
          </p:cNvSpPr>
          <p:nvPr>
            <p:ph type="title"/>
          </p:nvPr>
        </p:nvSpPr>
        <p:spPr>
          <a:xfrm>
            <a:off x="457200" y="274638"/>
            <a:ext cx="8229600" cy="1143000"/>
          </a:xfrm>
        </p:spPr>
        <p:txBody>
          <a:bodyPr/>
          <a:lstStyle/>
          <a:p>
            <a:r>
              <a:rPr lang="en-GB" dirty="0"/>
              <a:t>How To Answer:</a:t>
            </a:r>
          </a:p>
        </p:txBody>
      </p:sp>
    </p:spTree>
    <p:extLst>
      <p:ext uri="{BB962C8B-B14F-4D97-AF65-F5344CB8AC3E}">
        <p14:creationId xmlns:p14="http://schemas.microsoft.com/office/powerpoint/2010/main" val="2799876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3" descr="C:\Users\SMACMeikle\AppData\Local\Microsoft\Windows\Temporary Internet Files\Content.IE5\JEMUE2UL\tiger-walking-forward-looking-aggressive--16098-larg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5591" y="4869160"/>
            <a:ext cx="1698832" cy="186588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00050" y="1257300"/>
            <a:ext cx="8458200" cy="4549140"/>
          </a:xfrm>
        </p:spPr>
        <p:txBody>
          <a:bodyPr>
            <a:normAutofit/>
          </a:bodyPr>
          <a:lstStyle/>
          <a:p>
            <a:pPr marL="0" indent="0">
              <a:buNone/>
            </a:pPr>
            <a:r>
              <a:rPr lang="en-US" sz="2700" dirty="0"/>
              <a:t>(Sean Newsom tells of his experience as a trainee guide in the African Bush)</a:t>
            </a:r>
            <a:endParaRPr lang="en-GB" sz="2700" dirty="0"/>
          </a:p>
          <a:p>
            <a:pPr marL="0" indent="0">
              <a:buNone/>
            </a:pPr>
            <a:r>
              <a:rPr lang="en-US" sz="2700" i="1" dirty="0"/>
              <a:t>…Now I am going to lead six strangers into a two mile stretch of savannah and attempt to turn this brown world of vegetation and nervous, secretive animals into a colourful and exciting abundance of biological complexity.</a:t>
            </a:r>
            <a:endParaRPr lang="en-GB" sz="2700" i="1" dirty="0"/>
          </a:p>
          <a:p>
            <a:pPr marL="0" indent="0">
              <a:buNone/>
            </a:pPr>
            <a:r>
              <a:rPr lang="en-US" dirty="0"/>
              <a:t> </a:t>
            </a:r>
            <a:endParaRPr lang="en-GB" dirty="0"/>
          </a:p>
          <a:p>
            <a:pPr marL="0" indent="0">
              <a:buNone/>
            </a:pPr>
            <a:r>
              <a:rPr lang="en-US" sz="2700" dirty="0"/>
              <a:t>How does the </a:t>
            </a:r>
            <a:r>
              <a:rPr lang="en-US" sz="2700" b="1" dirty="0"/>
              <a:t>contrasting</a:t>
            </a:r>
            <a:r>
              <a:rPr lang="en-US" sz="2700" dirty="0"/>
              <a:t> word choice in the above sentence convey the difficulty of his task? (4)</a:t>
            </a:r>
            <a:endParaRPr lang="en-GB" sz="2700" dirty="0"/>
          </a:p>
          <a:p>
            <a:pPr marL="0" indent="0">
              <a:buNone/>
            </a:pPr>
            <a:endParaRPr lang="en-US" dirty="0"/>
          </a:p>
        </p:txBody>
      </p:sp>
      <p:sp>
        <p:nvSpPr>
          <p:cNvPr id="4" name="Title 1"/>
          <p:cNvSpPr>
            <a:spLocks noGrp="1"/>
          </p:cNvSpPr>
          <p:nvPr>
            <p:ph type="title"/>
          </p:nvPr>
        </p:nvSpPr>
        <p:spPr>
          <a:xfrm>
            <a:off x="467544" y="116632"/>
            <a:ext cx="8229600" cy="1143000"/>
          </a:xfrm>
        </p:spPr>
        <p:txBody>
          <a:bodyPr/>
          <a:lstStyle/>
          <a:p>
            <a:r>
              <a:rPr lang="en-GB" dirty="0"/>
              <a:t>As a class</a:t>
            </a:r>
          </a:p>
        </p:txBody>
      </p:sp>
    </p:spTree>
    <p:extLst>
      <p:ext uri="{BB962C8B-B14F-4D97-AF65-F5344CB8AC3E}">
        <p14:creationId xmlns:p14="http://schemas.microsoft.com/office/powerpoint/2010/main" val="3396234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857250"/>
          </a:xfrm>
        </p:spPr>
        <p:txBody>
          <a:bodyPr/>
          <a:lstStyle/>
          <a:p>
            <a:r>
              <a:rPr lang="en-US" dirty="0"/>
              <a:t>As a class</a:t>
            </a:r>
          </a:p>
        </p:txBody>
      </p:sp>
      <p:sp>
        <p:nvSpPr>
          <p:cNvPr id="3" name="Content Placeholder 2"/>
          <p:cNvSpPr>
            <a:spLocks noGrp="1"/>
          </p:cNvSpPr>
          <p:nvPr>
            <p:ph idx="1"/>
          </p:nvPr>
        </p:nvSpPr>
        <p:spPr>
          <a:xfrm>
            <a:off x="400050" y="1124744"/>
            <a:ext cx="8286750" cy="5400600"/>
          </a:xfrm>
        </p:spPr>
        <p:txBody>
          <a:bodyPr>
            <a:normAutofit fontScale="85000" lnSpcReduction="20000"/>
          </a:bodyPr>
          <a:lstStyle/>
          <a:p>
            <a:r>
              <a:rPr lang="en-GB" i="1" dirty="0"/>
              <a:t>The word “Brown” has connotations of being dull which suggests it is a boring and uninteresting place, which would be hard to make exciting</a:t>
            </a:r>
          </a:p>
          <a:p>
            <a:r>
              <a:rPr lang="en-GB" i="1" dirty="0"/>
              <a:t>The word “colourful” has connotations of being bright which suggests an interesting and varied landscape, which would be difficult to make the savannah look like</a:t>
            </a:r>
            <a:endParaRPr lang="en-GB" dirty="0"/>
          </a:p>
          <a:p>
            <a:endParaRPr lang="en-US" dirty="0"/>
          </a:p>
          <a:p>
            <a:r>
              <a:rPr lang="en-GB" i="1" dirty="0"/>
              <a:t>The word “nervous” has connotations of not wanting to do something, which suggests the animals do not want to be disturbed, which would make the tour less interesting</a:t>
            </a:r>
            <a:endParaRPr lang="en-GB" dirty="0"/>
          </a:p>
          <a:p>
            <a:r>
              <a:rPr lang="en-GB" i="1" dirty="0"/>
              <a:t>The word “Exciting” has connotations of positivity which suggests it is somewhere fun with interaction which would be difficult considering how nervous the animals are</a:t>
            </a:r>
          </a:p>
          <a:p>
            <a:endParaRPr lang="en-GB" dirty="0"/>
          </a:p>
        </p:txBody>
      </p:sp>
    </p:spTree>
    <p:custDataLst>
      <p:tags r:id="rId1"/>
    </p:custDataLst>
    <p:extLst>
      <p:ext uri="{BB962C8B-B14F-4D97-AF65-F5344CB8AC3E}">
        <p14:creationId xmlns:p14="http://schemas.microsoft.com/office/powerpoint/2010/main" val="288485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2624" y="1484784"/>
            <a:ext cx="8120495" cy="4968552"/>
          </a:xfrm>
        </p:spPr>
        <p:txBody>
          <a:bodyPr>
            <a:normAutofit/>
          </a:bodyPr>
          <a:lstStyle/>
          <a:p>
            <a:pPr marL="0" indent="0">
              <a:buNone/>
            </a:pPr>
            <a:r>
              <a:rPr lang="en-GB" sz="2700" i="1" dirty="0"/>
              <a:t>By now most of us know that the version of reality on offer is one shaped by a multimillion-pound business with slick production values, and yet we willingly suspend our disbelief week after week, month after month, in the name of entertainment. Is there something lacking in our daily lives that draws us so </a:t>
            </a:r>
            <a:r>
              <a:rPr lang="en-GB" sz="2700" i="1" dirty="0" smtClean="0"/>
              <a:t>relentlessly </a:t>
            </a:r>
            <a:r>
              <a:rPr lang="en-GB" sz="2700" i="1" dirty="0"/>
              <a:t>into Cowell’s web?</a:t>
            </a:r>
            <a:endParaRPr lang="en-GB" sz="2700" dirty="0"/>
          </a:p>
          <a:p>
            <a:endParaRPr lang="en-GB" sz="2700" dirty="0"/>
          </a:p>
          <a:p>
            <a:pPr marL="0" indent="0">
              <a:buNone/>
            </a:pPr>
            <a:r>
              <a:rPr lang="en-GB" sz="2700" dirty="0"/>
              <a:t>How does the writer’s word choice in the final sentence make the X Factor sound unstoppable.	(2)</a:t>
            </a:r>
          </a:p>
          <a:p>
            <a:endParaRPr lang="en-GB" dirty="0"/>
          </a:p>
        </p:txBody>
      </p:sp>
      <p:sp>
        <p:nvSpPr>
          <p:cNvPr id="4" name="Title 1"/>
          <p:cNvSpPr>
            <a:spLocks noGrp="1"/>
          </p:cNvSpPr>
          <p:nvPr>
            <p:ph type="title"/>
          </p:nvPr>
        </p:nvSpPr>
        <p:spPr>
          <a:xfrm>
            <a:off x="457200" y="274638"/>
            <a:ext cx="8229600" cy="1143000"/>
          </a:xfrm>
        </p:spPr>
        <p:txBody>
          <a:bodyPr/>
          <a:lstStyle/>
          <a:p>
            <a:r>
              <a:rPr lang="en-GB" dirty="0"/>
              <a:t>Question 1</a:t>
            </a:r>
          </a:p>
        </p:txBody>
      </p:sp>
    </p:spTree>
    <p:extLst>
      <p:ext uri="{BB962C8B-B14F-4D97-AF65-F5344CB8AC3E}">
        <p14:creationId xmlns:p14="http://schemas.microsoft.com/office/powerpoint/2010/main" val="3076603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81128"/>
          </a:xfrm>
        </p:spPr>
        <p:txBody>
          <a:bodyPr>
            <a:normAutofit lnSpcReduction="10000"/>
          </a:bodyPr>
          <a:lstStyle/>
          <a:p>
            <a:pPr marL="0" indent="0">
              <a:buNone/>
            </a:pPr>
            <a:r>
              <a:rPr lang="en-GB" sz="2800" i="1" dirty="0"/>
              <a:t>H</a:t>
            </a:r>
            <a:r>
              <a:rPr lang="en-GB" sz="2800" dirty="0"/>
              <a:t>ow does the writer’s word choice in the final sentence make the X Factor sound unstoppable.	(2)</a:t>
            </a:r>
          </a:p>
          <a:p>
            <a:pPr marL="0" indent="0">
              <a:buNone/>
            </a:pPr>
            <a:endParaRPr lang="en-GB" sz="2800" i="1" dirty="0"/>
          </a:p>
          <a:p>
            <a:pPr marL="0" indent="0">
              <a:buNone/>
            </a:pPr>
            <a:r>
              <a:rPr lang="en-GB" sz="2800" i="1" dirty="0"/>
              <a:t>The word “web” has connotations of getting stuck which suggests that Cowell is like a spider who has trapped us in his </a:t>
            </a:r>
            <a:r>
              <a:rPr lang="en-GB" sz="2800" i="1" dirty="0" smtClean="0"/>
              <a:t>web which we cannot escap</a:t>
            </a:r>
            <a:r>
              <a:rPr lang="en-GB" sz="2800" i="1" dirty="0" smtClean="0"/>
              <a:t>e from</a:t>
            </a:r>
            <a:endParaRPr lang="en-GB" sz="2800" i="1" dirty="0" smtClean="0"/>
          </a:p>
          <a:p>
            <a:pPr marL="0" indent="0">
              <a:buNone/>
            </a:pPr>
            <a:endParaRPr lang="en-GB" sz="2800" dirty="0"/>
          </a:p>
          <a:p>
            <a:pPr marL="0" indent="0">
              <a:buNone/>
            </a:pPr>
            <a:r>
              <a:rPr lang="en-GB" sz="2800" i="1" dirty="0"/>
              <a:t>The word </a:t>
            </a:r>
            <a:r>
              <a:rPr lang="en-GB" sz="2800" i="1" dirty="0" smtClean="0"/>
              <a:t>“relentlessly” </a:t>
            </a:r>
            <a:r>
              <a:rPr lang="en-GB" sz="2800" i="1" dirty="0"/>
              <a:t>has connotations of being </a:t>
            </a:r>
            <a:r>
              <a:rPr lang="en-GB" sz="2800" i="1" dirty="0" smtClean="0"/>
              <a:t>persistent and constant </a:t>
            </a:r>
            <a:r>
              <a:rPr lang="en-GB" sz="2800" i="1" dirty="0"/>
              <a:t>which suggests that even if we want to </a:t>
            </a:r>
            <a:r>
              <a:rPr lang="en-GB" sz="2800" i="1" dirty="0" smtClean="0"/>
              <a:t>stop </a:t>
            </a:r>
            <a:r>
              <a:rPr lang="en-GB" sz="2800" i="1" dirty="0"/>
              <a:t>Cowell’s show, we </a:t>
            </a:r>
            <a:r>
              <a:rPr lang="en-GB" sz="2800" i="1" dirty="0" smtClean="0"/>
              <a:t>cannot, as it will just keep coming</a:t>
            </a:r>
            <a:endParaRPr lang="en-GB" sz="2800" dirty="0"/>
          </a:p>
        </p:txBody>
      </p:sp>
      <p:sp>
        <p:nvSpPr>
          <p:cNvPr id="4" name="Title 1"/>
          <p:cNvSpPr txBox="1">
            <a:spLocks/>
          </p:cNvSpPr>
          <p:nvPr/>
        </p:nvSpPr>
        <p:spPr>
          <a:xfrm>
            <a:off x="482009" y="225019"/>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a:t>Question 1</a:t>
            </a:r>
          </a:p>
        </p:txBody>
      </p:sp>
    </p:spTree>
    <p:custDataLst>
      <p:tags r:id="rId1"/>
    </p:custDataLst>
    <p:extLst>
      <p:ext uri="{BB962C8B-B14F-4D97-AF65-F5344CB8AC3E}">
        <p14:creationId xmlns:p14="http://schemas.microsoft.com/office/powerpoint/2010/main" val="2250865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7" y="5733256"/>
            <a:ext cx="8496945" cy="605474"/>
          </a:xfrm>
        </p:spPr>
        <p:txBody>
          <a:bodyPr>
            <a:noAutofit/>
          </a:bodyPr>
          <a:lstStyle/>
          <a:p>
            <a:pPr algn="l"/>
            <a:r>
              <a:rPr lang="en-GB" sz="2800" dirty="0">
                <a:latin typeface="+mn-lt"/>
              </a:rPr>
              <a:t>Show how the writer’s word choice conveys his fondness of bacon. (4)</a:t>
            </a:r>
            <a:r>
              <a:rPr lang="en-GB" sz="1350" dirty="0">
                <a:latin typeface="Comic Sans MS" pitchFamily="66" charset="0"/>
              </a:rPr>
              <a:t/>
            </a:r>
            <a:br>
              <a:rPr lang="en-GB" sz="1350" dirty="0">
                <a:latin typeface="Comic Sans MS" pitchFamily="66" charset="0"/>
              </a:rPr>
            </a:br>
            <a:endParaRPr lang="en-GB" sz="1350" dirty="0">
              <a:latin typeface="Comic Sans MS" pitchFamily="66" charset="0"/>
            </a:endParaRPr>
          </a:p>
        </p:txBody>
      </p:sp>
      <p:sp>
        <p:nvSpPr>
          <p:cNvPr id="4" name="Rectangle 3"/>
          <p:cNvSpPr/>
          <p:nvPr/>
        </p:nvSpPr>
        <p:spPr>
          <a:xfrm>
            <a:off x="827584" y="1341263"/>
            <a:ext cx="7272808" cy="3416320"/>
          </a:xfrm>
          <a:prstGeom prst="rect">
            <a:avLst/>
          </a:prstGeom>
        </p:spPr>
        <p:txBody>
          <a:bodyPr wrap="square">
            <a:spAutoFit/>
          </a:bodyPr>
          <a:lstStyle/>
          <a:p>
            <a:pPr algn="just"/>
            <a:r>
              <a:rPr lang="en-GB" sz="2400" dirty="0">
                <a:latin typeface="+mj-lt"/>
                <a:ea typeface="Times New Roman" panose="02020603050405020304" pitchFamily="18" charset="0"/>
              </a:rPr>
              <a:t>There is something irresistible about the glorious smell of fried bacon. It's one of the delights of being a meat-eater. For some, the joy of bacon lies in tree trunk rashers squeezed between factory-sliced white bread and smeared with tomato ketchup. For others, it's the crisp slice of streaky bacon on the British breakfast plate, ready to be dipped into a runny yellow yolk or a dollop of baked beans. And our love affair with bacon shows no sign of fading. </a:t>
            </a:r>
            <a:endParaRPr lang="en-GB" sz="1600" dirty="0">
              <a:latin typeface="+mj-lt"/>
              <a:ea typeface="Times New Roman" panose="02020603050405020304" pitchFamily="18" charset="0"/>
            </a:endParaRPr>
          </a:p>
        </p:txBody>
      </p:sp>
      <p:sp>
        <p:nvSpPr>
          <p:cNvPr id="5" name="Title 1"/>
          <p:cNvSpPr txBox="1">
            <a:spLocks/>
          </p:cNvSpPr>
          <p:nvPr/>
        </p:nvSpPr>
        <p:spPr>
          <a:xfrm>
            <a:off x="482009"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a:t>Question 2</a:t>
            </a:r>
          </a:p>
        </p:txBody>
      </p:sp>
    </p:spTree>
    <p:extLst>
      <p:ext uri="{BB962C8B-B14F-4D97-AF65-F5344CB8AC3E}">
        <p14:creationId xmlns:p14="http://schemas.microsoft.com/office/powerpoint/2010/main" val="3675833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836712"/>
            <a:ext cx="9144000" cy="605474"/>
          </a:xfrm>
        </p:spPr>
        <p:txBody>
          <a:bodyPr>
            <a:noAutofit/>
          </a:bodyPr>
          <a:lstStyle/>
          <a:p>
            <a:pPr algn="l"/>
            <a:r>
              <a:rPr lang="en-GB" sz="2000" dirty="0">
                <a:latin typeface="Comic Sans MS" pitchFamily="66" charset="0"/>
              </a:rPr>
              <a:t>Show how the writer’s word choice conveys his fondness of bacon. </a:t>
            </a:r>
            <a:r>
              <a:rPr lang="en-GB" sz="2000" b="1" u="sng" dirty="0">
                <a:latin typeface="Comic Sans MS" pitchFamily="66" charset="0"/>
              </a:rPr>
              <a:t>4 </a:t>
            </a:r>
            <a:r>
              <a:rPr lang="en-GB" sz="1350" b="1" u="sng" dirty="0">
                <a:latin typeface="Comic Sans MS" pitchFamily="66" charset="0"/>
              </a:rPr>
              <a:t/>
            </a:r>
            <a:br>
              <a:rPr lang="en-GB" sz="1350" b="1" u="sng" dirty="0">
                <a:latin typeface="Comic Sans MS" pitchFamily="66" charset="0"/>
              </a:rPr>
            </a:br>
            <a:endParaRPr lang="en-GB" sz="1350" b="1" u="sng" dirty="0">
              <a:latin typeface="Comic Sans MS" pitchFamily="66" charset="0"/>
            </a:endParaRPr>
          </a:p>
        </p:txBody>
      </p:sp>
      <p:sp>
        <p:nvSpPr>
          <p:cNvPr id="6" name="Rectangle 5"/>
          <p:cNvSpPr/>
          <p:nvPr/>
        </p:nvSpPr>
        <p:spPr>
          <a:xfrm>
            <a:off x="179512" y="1484784"/>
            <a:ext cx="8280920" cy="5016758"/>
          </a:xfrm>
          <a:prstGeom prst="rect">
            <a:avLst/>
          </a:prstGeom>
        </p:spPr>
        <p:txBody>
          <a:bodyPr wrap="square">
            <a:spAutoFit/>
          </a:bodyPr>
          <a:lstStyle/>
          <a:p>
            <a:pPr marL="285750" indent="-285750">
              <a:buFont typeface="Arial" panose="020B0604020202020204" pitchFamily="34" charset="0"/>
              <a:buChar char="•"/>
            </a:pPr>
            <a:r>
              <a:rPr lang="en-GB" sz="2000" i="1" dirty="0"/>
              <a:t>The word “irresistible” has connotations of wanting something which suggests bacon is tempting, desirable and seductive, which shows his fondness</a:t>
            </a:r>
          </a:p>
          <a:p>
            <a:pPr marL="285750" indent="-285750">
              <a:buFont typeface="Arial" panose="020B0604020202020204" pitchFamily="34" charset="0"/>
              <a:buChar char="•"/>
            </a:pPr>
            <a:endParaRPr lang="en-GB" sz="2000" i="1" dirty="0"/>
          </a:p>
          <a:p>
            <a:pPr marL="285750" indent="-285750">
              <a:buFont typeface="Arial" panose="020B0604020202020204" pitchFamily="34" charset="0"/>
              <a:buChar char="•"/>
            </a:pPr>
            <a:r>
              <a:rPr lang="en-GB" sz="2000" i="1" dirty="0"/>
              <a:t>The word “glorious” has connotations of being high status which suggests it is wonderful and worthy of praise, which shows his fondness of it</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i="1" dirty="0"/>
              <a:t>The word “delights” has connotations of happiness which suggests it is something that can brighten your mood, which shows his fondness</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i="1" dirty="0"/>
              <a:t>The word “joy” has connotations of extreme happiness which suggests it can make you happier than anything else, which shows his fondness</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i="1" dirty="0"/>
              <a:t>The phrase “crisp slice” has connotations of satisfaction which suggests bacon looks good and makes you want to eat it, which suggests his fondness</a:t>
            </a:r>
            <a:endParaRPr lang="en-GB" dirty="0"/>
          </a:p>
        </p:txBody>
      </p:sp>
      <p:sp>
        <p:nvSpPr>
          <p:cNvPr id="9" name="Title 1"/>
          <p:cNvSpPr txBox="1">
            <a:spLocks/>
          </p:cNvSpPr>
          <p:nvPr/>
        </p:nvSpPr>
        <p:spPr>
          <a:xfrm>
            <a:off x="539552" y="-1714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dirty="0"/>
              <a:t>Question 2</a:t>
            </a:r>
          </a:p>
        </p:txBody>
      </p:sp>
    </p:spTree>
    <p:extLst>
      <p:ext uri="{BB962C8B-B14F-4D97-AF65-F5344CB8AC3E}">
        <p14:creationId xmlns:p14="http://schemas.microsoft.com/office/powerpoint/2010/main" val="482325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77645A-93EC-465A-99EB-869D6B93A3A5}"/>
              </a:ext>
            </a:extLst>
          </p:cNvPr>
          <p:cNvSpPr>
            <a:spLocks noGrp="1"/>
          </p:cNvSpPr>
          <p:nvPr>
            <p:ph type="title"/>
          </p:nvPr>
        </p:nvSpPr>
        <p:spPr/>
        <p:txBody>
          <a:bodyPr/>
          <a:lstStyle/>
          <a:p>
            <a:r>
              <a:rPr lang="en-GB" dirty="0"/>
              <a:t>Question 3</a:t>
            </a:r>
          </a:p>
        </p:txBody>
      </p:sp>
      <p:sp>
        <p:nvSpPr>
          <p:cNvPr id="3" name="Content Placeholder 2">
            <a:extLst>
              <a:ext uri="{FF2B5EF4-FFF2-40B4-BE49-F238E27FC236}">
                <a16:creationId xmlns:a16="http://schemas.microsoft.com/office/drawing/2014/main" xmlns="" id="{35A579FE-6E1E-4FD9-A0B1-2120F862432B}"/>
              </a:ext>
            </a:extLst>
          </p:cNvPr>
          <p:cNvSpPr>
            <a:spLocks noGrp="1"/>
          </p:cNvSpPr>
          <p:nvPr>
            <p:ph idx="1"/>
          </p:nvPr>
        </p:nvSpPr>
        <p:spPr>
          <a:xfrm>
            <a:off x="457200" y="1600200"/>
            <a:ext cx="8229600" cy="4983162"/>
          </a:xfrm>
        </p:spPr>
        <p:txBody>
          <a:bodyPr>
            <a:normAutofit fontScale="85000" lnSpcReduction="10000"/>
          </a:bodyPr>
          <a:lstStyle/>
          <a:p>
            <a:r>
              <a:rPr lang="en-GB" b="0" i="0" dirty="0">
                <a:solidFill>
                  <a:srgbClr val="303030"/>
                </a:solidFill>
                <a:effectLst/>
                <a:latin typeface="Quattrocento Sans"/>
              </a:rPr>
              <a:t>It’s still quite easy to walk alone on an idyllic beach in </a:t>
            </a:r>
            <a:r>
              <a:rPr lang="en-GB" b="0" i="0" dirty="0" err="1">
                <a:solidFill>
                  <a:srgbClr val="303030"/>
                </a:solidFill>
                <a:effectLst/>
                <a:latin typeface="Quattrocento Sans"/>
              </a:rPr>
              <a:t>Phu</a:t>
            </a:r>
            <a:r>
              <a:rPr lang="en-GB" b="0" i="0" dirty="0">
                <a:solidFill>
                  <a:srgbClr val="303030"/>
                </a:solidFill>
                <a:effectLst/>
                <a:latin typeface="Quattrocento Sans"/>
              </a:rPr>
              <a:t> Quoc, and imagine you are the only person on a pristine island. It’s even easier to imagine you are alone if you walk 100 metres into one of the remaining patches of majestic jungle. But it is not as easy as it was. We first went to this Vietnamese treasure in the Gulf of Thailand five years ago, and since then hotels and tourist traps have started changing the scenery.</a:t>
            </a:r>
          </a:p>
          <a:p>
            <a:endParaRPr lang="en-GB" dirty="0">
              <a:solidFill>
                <a:srgbClr val="303030"/>
              </a:solidFill>
              <a:latin typeface="Quattrocento Sans"/>
            </a:endParaRPr>
          </a:p>
          <a:p>
            <a:r>
              <a:rPr lang="en-GB" b="0" i="0" dirty="0">
                <a:solidFill>
                  <a:srgbClr val="303030"/>
                </a:solidFill>
                <a:effectLst/>
                <a:latin typeface="Quattrocento Sans"/>
              </a:rPr>
              <a:t>How does the writer’s word choice show his admiration for this island? (4)</a:t>
            </a:r>
          </a:p>
          <a:p>
            <a:endParaRPr lang="en-GB" dirty="0">
              <a:solidFill>
                <a:srgbClr val="303030"/>
              </a:solidFill>
              <a:latin typeface="Quattrocento Sans"/>
            </a:endParaRPr>
          </a:p>
          <a:p>
            <a:endParaRPr lang="en-GB" dirty="0"/>
          </a:p>
        </p:txBody>
      </p:sp>
    </p:spTree>
    <p:extLst>
      <p:ext uri="{BB962C8B-B14F-4D97-AF65-F5344CB8AC3E}">
        <p14:creationId xmlns:p14="http://schemas.microsoft.com/office/powerpoint/2010/main" val="5218831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8.4|50"/>
</p:tagLst>
</file>

<file path=ppt/tags/tag2.xml><?xml version="1.0" encoding="utf-8"?>
<p:tagLst xmlns:a="http://schemas.openxmlformats.org/drawingml/2006/main" xmlns:r="http://schemas.openxmlformats.org/officeDocument/2006/relationships" xmlns:p="http://schemas.openxmlformats.org/presentationml/2006/main">
  <p:tag name="TIMING" val="|22.5|41.9|1.7"/>
</p:tagLst>
</file>

<file path=ppt/tags/tag3.xml><?xml version="1.0" encoding="utf-8"?>
<p:tagLst xmlns:a="http://schemas.openxmlformats.org/drawingml/2006/main" xmlns:r="http://schemas.openxmlformats.org/officeDocument/2006/relationships" xmlns:p="http://schemas.openxmlformats.org/presentationml/2006/main">
  <p:tag name="TIMING" val="|21.7|37.4|18.5|2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9761C41C819C4CA7B11727155E1653" ma:contentTypeVersion="36" ma:contentTypeDescription="Create a new document." ma:contentTypeScope="" ma:versionID="405645648665cb6410f30f6dc37bc8fe">
  <xsd:schema xmlns:xsd="http://www.w3.org/2001/XMLSchema" xmlns:xs="http://www.w3.org/2001/XMLSchema" xmlns:p="http://schemas.microsoft.com/office/2006/metadata/properties" xmlns:ns2="310688ec-8b41-4796-aaa7-fedfd9271268" xmlns:ns3="73ae7180-7eb1-4c16-8a06-16d77af0adba" targetNamespace="http://schemas.microsoft.com/office/2006/metadata/properties" ma:root="true" ma:fieldsID="3e9a7882932049b83897aa1b097bac84" ns2:_="" ns3:_="">
    <xsd:import namespace="310688ec-8b41-4796-aaa7-fedfd9271268"/>
    <xsd:import namespace="73ae7180-7eb1-4c16-8a06-16d77af0adb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0688ec-8b41-4796-aaa7-fedfd92712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NotebookType" ma:index="19" nillable="true" ma:displayName="Notebook Type" ma:internalName="NotebookType">
      <xsd:simpleType>
        <xsd:restriction base="dms:Text"/>
      </xsd:simpleType>
    </xsd:element>
    <xsd:element name="FolderType" ma:index="20" nillable="true" ma:displayName="Folder Type" ma:internalName="FolderType">
      <xsd:simpleType>
        <xsd:restriction base="dms:Text"/>
      </xsd:simpleType>
    </xsd:element>
    <xsd:element name="CultureName" ma:index="21" nillable="true" ma:displayName="Culture Name" ma:internalName="CultureName">
      <xsd:simpleType>
        <xsd:restriction base="dms:Text"/>
      </xsd:simpleType>
    </xsd:element>
    <xsd:element name="AppVersion" ma:index="22" nillable="true" ma:displayName="App Version" ma:internalName="AppVersion">
      <xsd:simpleType>
        <xsd:restriction base="dms:Text"/>
      </xsd:simpleType>
    </xsd:element>
    <xsd:element name="TeamsChannelId" ma:index="23" nillable="true" ma:displayName="Teams Channel Id" ma:internalName="TeamsChannelId">
      <xsd:simpleType>
        <xsd:restriction base="dms:Text"/>
      </xsd:simpleType>
    </xsd:element>
    <xsd:element name="Owner" ma:index="24"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5" nillable="true" ma:displayName="Math Settings" ma:internalName="Math_Settings">
      <xsd:simpleType>
        <xsd:restriction base="dms:Text"/>
      </xsd:simpleType>
    </xsd:element>
    <xsd:element name="DefaultSectionNames" ma:index="26" nillable="true" ma:displayName="Default Section Names" ma:internalName="DefaultSectionNames">
      <xsd:simpleType>
        <xsd:restriction base="dms:Note">
          <xsd:maxLength value="255"/>
        </xsd:restriction>
      </xsd:simpleType>
    </xsd:element>
    <xsd:element name="Templates" ma:index="27" nillable="true" ma:displayName="Templates" ma:internalName="Templates">
      <xsd:simpleType>
        <xsd:restriction base="dms:Note">
          <xsd:maxLength value="255"/>
        </xsd:restriction>
      </xsd:simpleType>
    </xsd:element>
    <xsd:element name="Teachers" ma:index="2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1" nillable="true" ma:displayName="Distribution Groups" ma:internalName="Distribution_Groups">
      <xsd:simpleType>
        <xsd:restriction base="dms:Note">
          <xsd:maxLength value="255"/>
        </xsd:restriction>
      </xsd:simpleType>
    </xsd:element>
    <xsd:element name="LMS_Mappings" ma:index="32" nillable="true" ma:displayName="LMS Mappings" ma:internalName="LMS_Mappings">
      <xsd:simpleType>
        <xsd:restriction base="dms:Note">
          <xsd:maxLength value="255"/>
        </xsd:restriction>
      </xsd:simpleType>
    </xsd:element>
    <xsd:element name="Invited_Teachers" ma:index="33" nillable="true" ma:displayName="Invited Teachers" ma:internalName="Invited_Teachers">
      <xsd:simpleType>
        <xsd:restriction base="dms:Note">
          <xsd:maxLength value="255"/>
        </xsd:restriction>
      </xsd:simpleType>
    </xsd:element>
    <xsd:element name="Invited_Students" ma:index="34" nillable="true" ma:displayName="Invited Students" ma:internalName="Invited_Students">
      <xsd:simpleType>
        <xsd:restriction base="dms:Note">
          <xsd:maxLength value="255"/>
        </xsd:restriction>
      </xsd:simpleType>
    </xsd:element>
    <xsd:element name="Self_Registration_Enabled" ma:index="35" nillable="true" ma:displayName="Self Registration Enabled" ma:internalName="Self_Registration_Enabled">
      <xsd:simpleType>
        <xsd:restriction base="dms:Boolean"/>
      </xsd:simpleType>
    </xsd:element>
    <xsd:element name="Has_Teacher_Only_SectionGroup" ma:index="36" nillable="true" ma:displayName="Has Teacher Only SectionGroup" ma:internalName="Has_Teacher_Only_SectionGroup">
      <xsd:simpleType>
        <xsd:restriction base="dms:Boolean"/>
      </xsd:simpleType>
    </xsd:element>
    <xsd:element name="Is_Collaboration_Space_Locked" ma:index="37" nillable="true" ma:displayName="Is Collaboration Space Locked" ma:internalName="Is_Collaboration_Space_Locked">
      <xsd:simpleType>
        <xsd:restriction base="dms:Boolean"/>
      </xsd:simpleType>
    </xsd:element>
    <xsd:element name="IsNotebookLocked" ma:index="38" nillable="true" ma:displayName="Is Notebook Locked" ma:internalName="IsNotebookLocked">
      <xsd:simpleType>
        <xsd:restriction base="dms:Boolean"/>
      </xsd:simpleType>
    </xsd:element>
    <xsd:element name="MediaLengthInSeconds" ma:index="39" nillable="true" ma:displayName="Length (seconds)" ma:internalName="MediaLengthInSeconds" ma:readOnly="true">
      <xsd:simpleType>
        <xsd:restriction base="dms:Unknown"/>
      </xsd:simpleType>
    </xsd:element>
    <xsd:element name="MediaServiceLocation" ma:index="40" nillable="true" ma:displayName="Location" ma:internalName="MediaServiceLocation" ma:readOnly="true">
      <xsd:simpleType>
        <xsd:restriction base="dms:Text"/>
      </xsd:simpleType>
    </xsd:element>
    <xsd:element name="lcf76f155ced4ddcb4097134ff3c332f" ma:index="42" nillable="true" ma:taxonomy="true" ma:internalName="lcf76f155ced4ddcb4097134ff3c332f" ma:taxonomyFieldName="MediaServiceImageTags" ma:displayName="Image Tags" ma:readOnly="false" ma:fieldId="{5cf76f15-5ced-4ddc-b409-7134ff3c332f}" ma:taxonomyMulti="true" ma:sspId="ca8110b4-7946-418e-8ab0-d3d0ec8bff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3ae7180-7eb1-4c16-8a06-16d77af0adb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43" nillable="true" ma:displayName="Taxonomy Catch All Column" ma:hidden="true" ma:list="{4952577e-9112-4230-b634-3c8f81a7db03}" ma:internalName="TaxCatchAll" ma:showField="CatchAllData" ma:web="73ae7180-7eb1-4c16-8a06-16d77af0adb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emplates xmlns="310688ec-8b41-4796-aaa7-fedfd9271268" xsi:nil="true"/>
    <Has_Teacher_Only_SectionGroup xmlns="310688ec-8b41-4796-aaa7-fedfd9271268" xsi:nil="true"/>
    <FolderType xmlns="310688ec-8b41-4796-aaa7-fedfd9271268" xsi:nil="true"/>
    <IsNotebookLocked xmlns="310688ec-8b41-4796-aaa7-fedfd9271268" xsi:nil="true"/>
    <CultureName xmlns="310688ec-8b41-4796-aaa7-fedfd9271268" xsi:nil="true"/>
    <Owner xmlns="310688ec-8b41-4796-aaa7-fedfd9271268">
      <UserInfo>
        <DisplayName/>
        <AccountId xsi:nil="true"/>
        <AccountType/>
      </UserInfo>
    </Owner>
    <NotebookType xmlns="310688ec-8b41-4796-aaa7-fedfd9271268" xsi:nil="true"/>
    <LMS_Mappings xmlns="310688ec-8b41-4796-aaa7-fedfd9271268" xsi:nil="true"/>
    <DefaultSectionNames xmlns="310688ec-8b41-4796-aaa7-fedfd9271268" xsi:nil="true"/>
    <Is_Collaboration_Space_Locked xmlns="310688ec-8b41-4796-aaa7-fedfd9271268" xsi:nil="true"/>
    <Teachers xmlns="310688ec-8b41-4796-aaa7-fedfd9271268">
      <UserInfo>
        <DisplayName/>
        <AccountId xsi:nil="true"/>
        <AccountType/>
      </UserInfo>
    </Teachers>
    <Student_Groups xmlns="310688ec-8b41-4796-aaa7-fedfd9271268">
      <UserInfo>
        <DisplayName/>
        <AccountId xsi:nil="true"/>
        <AccountType/>
      </UserInfo>
    </Student_Groups>
    <Invited_Teachers xmlns="310688ec-8b41-4796-aaa7-fedfd9271268" xsi:nil="true"/>
    <Math_Settings xmlns="310688ec-8b41-4796-aaa7-fedfd9271268" xsi:nil="true"/>
    <Self_Registration_Enabled xmlns="310688ec-8b41-4796-aaa7-fedfd9271268" xsi:nil="true"/>
    <Students xmlns="310688ec-8b41-4796-aaa7-fedfd9271268">
      <UserInfo>
        <DisplayName/>
        <AccountId xsi:nil="true"/>
        <AccountType/>
      </UserInfo>
    </Students>
    <Distribution_Groups xmlns="310688ec-8b41-4796-aaa7-fedfd9271268" xsi:nil="true"/>
    <AppVersion xmlns="310688ec-8b41-4796-aaa7-fedfd9271268" xsi:nil="true"/>
    <TeamsChannelId xmlns="310688ec-8b41-4796-aaa7-fedfd9271268" xsi:nil="true"/>
    <Invited_Students xmlns="310688ec-8b41-4796-aaa7-fedfd9271268" xsi:nil="true"/>
    <lcf76f155ced4ddcb4097134ff3c332f xmlns="310688ec-8b41-4796-aaa7-fedfd9271268">
      <Terms xmlns="http://schemas.microsoft.com/office/infopath/2007/PartnerControls"/>
    </lcf76f155ced4ddcb4097134ff3c332f>
    <TaxCatchAll xmlns="73ae7180-7eb1-4c16-8a06-16d77af0adba" xsi:nil="true"/>
  </documentManagement>
</p:properties>
</file>

<file path=customXml/itemProps1.xml><?xml version="1.0" encoding="utf-8"?>
<ds:datastoreItem xmlns:ds="http://schemas.openxmlformats.org/officeDocument/2006/customXml" ds:itemID="{314B274C-E5B4-45A9-8FB4-7191CB734767}"/>
</file>

<file path=customXml/itemProps2.xml><?xml version="1.0" encoding="utf-8"?>
<ds:datastoreItem xmlns:ds="http://schemas.openxmlformats.org/officeDocument/2006/customXml" ds:itemID="{FED06F62-8EC5-4174-B880-037CCE78B0B6}"/>
</file>

<file path=customXml/itemProps3.xml><?xml version="1.0" encoding="utf-8"?>
<ds:datastoreItem xmlns:ds="http://schemas.openxmlformats.org/officeDocument/2006/customXml" ds:itemID="{DCD99370-5CD0-477F-81D3-5D682BF95E4D}"/>
</file>

<file path=docProps/app.xml><?xml version="1.0" encoding="utf-8"?>
<Properties xmlns="http://schemas.openxmlformats.org/officeDocument/2006/extended-properties" xmlns:vt="http://schemas.openxmlformats.org/officeDocument/2006/docPropsVTypes">
  <TotalTime>16009</TotalTime>
  <Words>1513</Words>
  <Application>Microsoft Office PowerPoint</Application>
  <PresentationFormat>On-screen Show (4:3)</PresentationFormat>
  <Paragraphs>88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Word Choice</vt:lpstr>
      <vt:lpstr>How To Answer:</vt:lpstr>
      <vt:lpstr>As a class</vt:lpstr>
      <vt:lpstr>As a class</vt:lpstr>
      <vt:lpstr>Question 1</vt:lpstr>
      <vt:lpstr>PowerPoint Presentation</vt:lpstr>
      <vt:lpstr>Show how the writer’s word choice conveys his fondness of bacon. (4) </vt:lpstr>
      <vt:lpstr>Show how the writer’s word choice conveys his fondness of bacon. 4  </vt:lpstr>
      <vt:lpstr>Question 3</vt:lpstr>
      <vt:lpstr>Question 3</vt:lpstr>
      <vt:lpstr>Questions 4</vt:lpstr>
      <vt:lpstr>Questions 5</vt:lpstr>
      <vt:lpstr>Question 4</vt:lpstr>
      <vt:lpstr>Questions 5</vt:lpstr>
      <vt:lpstr>Bonus Question</vt:lpstr>
      <vt:lpstr>Bonus Question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Your Own Words</dc:title>
  <dc:creator>Grace, Stephanie</dc:creator>
  <cp:lastModifiedBy>LSeawright (Eastbank)</cp:lastModifiedBy>
  <cp:revision>122</cp:revision>
  <cp:lastPrinted>2015-11-24T09:50:22Z</cp:lastPrinted>
  <dcterms:created xsi:type="dcterms:W3CDTF">2014-04-11T10:38:56Z</dcterms:created>
  <dcterms:modified xsi:type="dcterms:W3CDTF">2022-01-06T14:30:26Z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0x010100069761C41C819C4CA7B11727155E1653</vt:lpwstr>
  </property>
</Properties>
</file>