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7.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6.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tags/tag4.xml" ContentType="application/vnd.openxmlformats-officedocument.presentationml.tags+xml"/>
  <Override PartName="/docProps/core.xml" ContentType="application/vnd.openxmlformats-package.core-properties+xml"/>
  <Override PartName="/ppt/tags/tag1.xml" ContentType="application/vnd.openxmlformats-officedocument.presentationml.tags+xml"/>
  <Override PartName="/ppt/tags/tag2.xml" ContentType="application/vnd.openxmlformats-officedocument.presentationml.tags+xml"/>
  <Override PartName="/docProps/app.xml" ContentType="application/vnd.openxmlformats-officedocument.extended-properties+xml"/>
  <Override PartName="/ppt/tags/tag11.xml" ContentType="application/vnd.openxmlformats-officedocument.presentationml.tags+xml"/>
  <Override PartName="/ppt/tags/tag10.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3.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534" r:id="rId2"/>
    <p:sldId id="571" r:id="rId3"/>
    <p:sldId id="572" r:id="rId4"/>
    <p:sldId id="573" r:id="rId5"/>
    <p:sldId id="483" r:id="rId6"/>
    <p:sldId id="545" r:id="rId7"/>
    <p:sldId id="544" r:id="rId8"/>
    <p:sldId id="493" r:id="rId9"/>
    <p:sldId id="494" r:id="rId10"/>
    <p:sldId id="559" r:id="rId11"/>
    <p:sldId id="495" r:id="rId12"/>
    <p:sldId id="496" r:id="rId13"/>
    <p:sldId id="497" r:id="rId14"/>
    <p:sldId id="498" r:id="rId15"/>
    <p:sldId id="560" r:id="rId16"/>
    <p:sldId id="565" r:id="rId17"/>
    <p:sldId id="566" r:id="rId18"/>
    <p:sldId id="567" r:id="rId19"/>
    <p:sldId id="553" r:id="rId20"/>
    <p:sldId id="562" r:id="rId21"/>
    <p:sldId id="554" r:id="rId22"/>
    <p:sldId id="555" r:id="rId23"/>
    <p:sldId id="556" r:id="rId24"/>
    <p:sldId id="563" r:id="rId25"/>
    <p:sldId id="557" r:id="rId26"/>
    <p:sldId id="558" r:id="rId27"/>
    <p:sldId id="564" r:id="rId28"/>
    <p:sldId id="568" r:id="rId29"/>
    <p:sldId id="569" r:id="rId30"/>
    <p:sldId id="570" r:id="rId31"/>
  </p:sldIdLst>
  <p:sldSz cx="12192000" cy="6858000"/>
  <p:notesSz cx="6669088" cy="97742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88" autoAdjust="0"/>
    <p:restoredTop sz="97242"/>
  </p:normalViewPr>
  <p:slideViewPr>
    <p:cSldViewPr snapToGrid="0">
      <p:cViewPr varScale="1">
        <p:scale>
          <a:sx n="76" d="100"/>
          <a:sy n="76" d="100"/>
        </p:scale>
        <p:origin x="-96" y="-33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40"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0537"/>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778250" y="0"/>
            <a:ext cx="2889250" cy="490537"/>
          </a:xfrm>
          <a:prstGeom prst="rect">
            <a:avLst/>
          </a:prstGeom>
        </p:spPr>
        <p:txBody>
          <a:bodyPr vert="horz" lIns="91440" tIns="45720" rIns="91440" bIns="45720" rtlCol="0"/>
          <a:lstStyle>
            <a:lvl1pPr algn="r">
              <a:defRPr sz="1200"/>
            </a:lvl1pPr>
          </a:lstStyle>
          <a:p>
            <a:fld id="{A64B8BB8-3DDE-48E1-9873-30C9ED349C57}" type="datetimeFigureOut">
              <a:rPr lang="en-GB" smtClean="0"/>
              <a:pPr/>
              <a:t>28/01/2022</a:t>
            </a:fld>
            <a:endParaRPr lang="en-GB" dirty="0"/>
          </a:p>
        </p:txBody>
      </p:sp>
      <p:sp>
        <p:nvSpPr>
          <p:cNvPr id="4" name="Footer Placeholder 3"/>
          <p:cNvSpPr>
            <a:spLocks noGrp="1"/>
          </p:cNvSpPr>
          <p:nvPr>
            <p:ph type="ftr" sz="quarter" idx="2"/>
          </p:nvPr>
        </p:nvSpPr>
        <p:spPr>
          <a:xfrm>
            <a:off x="0" y="9283701"/>
            <a:ext cx="2889250" cy="49053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778250" y="9283701"/>
            <a:ext cx="2889250" cy="490537"/>
          </a:xfrm>
          <a:prstGeom prst="rect">
            <a:avLst/>
          </a:prstGeom>
        </p:spPr>
        <p:txBody>
          <a:bodyPr vert="horz" lIns="91440" tIns="45720" rIns="91440" bIns="45720" rtlCol="0" anchor="b"/>
          <a:lstStyle>
            <a:lvl1pPr algn="r">
              <a:defRPr sz="1200"/>
            </a:lvl1pPr>
          </a:lstStyle>
          <a:p>
            <a:fld id="{43435318-DA91-49F9-887F-B93947E8B885}" type="slidenum">
              <a:rPr lang="en-GB" smtClean="0"/>
              <a:pPr/>
              <a:t>‹#›</a:t>
            </a:fld>
            <a:endParaRPr lang="en-GB" dirty="0"/>
          </a:p>
        </p:txBody>
      </p:sp>
    </p:spTree>
    <p:extLst>
      <p:ext uri="{BB962C8B-B14F-4D97-AF65-F5344CB8AC3E}">
        <p14:creationId xmlns:p14="http://schemas.microsoft.com/office/powerpoint/2010/main" val="5084785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8895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8250" y="0"/>
            <a:ext cx="2889250" cy="488950"/>
          </a:xfrm>
          <a:prstGeom prst="rect">
            <a:avLst/>
          </a:prstGeom>
        </p:spPr>
        <p:txBody>
          <a:bodyPr vert="horz" lIns="91440" tIns="45720" rIns="91440" bIns="45720" rtlCol="0"/>
          <a:lstStyle>
            <a:lvl1pPr algn="r">
              <a:defRPr sz="1200"/>
            </a:lvl1pPr>
          </a:lstStyle>
          <a:p>
            <a:fld id="{DFF7BB20-877A-4270-A536-733D5CE732DC}" type="datetimeFigureOut">
              <a:rPr lang="en-GB" smtClean="0"/>
              <a:t>28/01/2022</a:t>
            </a:fld>
            <a:endParaRPr lang="en-GB"/>
          </a:p>
        </p:txBody>
      </p:sp>
      <p:sp>
        <p:nvSpPr>
          <p:cNvPr id="4" name="Slide Image Placeholder 3"/>
          <p:cNvSpPr>
            <a:spLocks noGrp="1" noRot="1" noChangeAspect="1"/>
          </p:cNvSpPr>
          <p:nvPr>
            <p:ph type="sldImg" idx="2"/>
          </p:nvPr>
        </p:nvSpPr>
        <p:spPr>
          <a:xfrm>
            <a:off x="77788" y="733425"/>
            <a:ext cx="6513512" cy="36655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750" y="4643438"/>
            <a:ext cx="5335588" cy="43973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283700"/>
            <a:ext cx="2889250" cy="48895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8250" y="9283700"/>
            <a:ext cx="2889250" cy="488950"/>
          </a:xfrm>
          <a:prstGeom prst="rect">
            <a:avLst/>
          </a:prstGeom>
        </p:spPr>
        <p:txBody>
          <a:bodyPr vert="horz" lIns="91440" tIns="45720" rIns="91440" bIns="45720" rtlCol="0" anchor="b"/>
          <a:lstStyle>
            <a:lvl1pPr algn="r">
              <a:defRPr sz="1200"/>
            </a:lvl1pPr>
          </a:lstStyle>
          <a:p>
            <a:fld id="{C08902EC-BD95-444A-B9A4-5977CF5EDA91}" type="slidenum">
              <a:rPr lang="en-GB" smtClean="0"/>
              <a:t>‹#›</a:t>
            </a:fld>
            <a:endParaRPr lang="en-GB"/>
          </a:p>
        </p:txBody>
      </p:sp>
    </p:spTree>
    <p:extLst>
      <p:ext uri="{BB962C8B-B14F-4D97-AF65-F5344CB8AC3E}">
        <p14:creationId xmlns:p14="http://schemas.microsoft.com/office/powerpoint/2010/main" val="11474557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39A46B1-8BE2-4145-BFAF-BBA92F87B526}" type="datetimeFigureOut">
              <a:rPr lang="en-GB" smtClean="0"/>
              <a:pPr/>
              <a:t>28/01/2022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67E595C-A54B-4605-B497-89B674C7F327}" type="slidenum">
              <a:rPr lang="en-GB" smtClean="0"/>
              <a:pPr/>
              <a:t>‹#›</a:t>
            </a:fld>
            <a:endParaRPr lang="en-GB" dirty="0"/>
          </a:p>
        </p:txBody>
      </p:sp>
    </p:spTree>
    <p:extLst>
      <p:ext uri="{BB962C8B-B14F-4D97-AF65-F5344CB8AC3E}">
        <p14:creationId xmlns:p14="http://schemas.microsoft.com/office/powerpoint/2010/main" val="13405788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39A46B1-8BE2-4145-BFAF-BBA92F87B526}" type="datetimeFigureOut">
              <a:rPr lang="en-GB" smtClean="0"/>
              <a:pPr/>
              <a:t>28/01/2022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67E595C-A54B-4605-B497-89B674C7F327}" type="slidenum">
              <a:rPr lang="en-GB" smtClean="0"/>
              <a:pPr/>
              <a:t>‹#›</a:t>
            </a:fld>
            <a:endParaRPr lang="en-GB" dirty="0"/>
          </a:p>
        </p:txBody>
      </p:sp>
    </p:spTree>
    <p:extLst>
      <p:ext uri="{BB962C8B-B14F-4D97-AF65-F5344CB8AC3E}">
        <p14:creationId xmlns:p14="http://schemas.microsoft.com/office/powerpoint/2010/main" val="1283106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3"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39A46B1-8BE2-4145-BFAF-BBA92F87B526}" type="datetimeFigureOut">
              <a:rPr lang="en-GB" smtClean="0"/>
              <a:pPr/>
              <a:t>28/01/2022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67E595C-A54B-4605-B497-89B674C7F327}" type="slidenum">
              <a:rPr lang="en-GB" smtClean="0"/>
              <a:pPr/>
              <a:t>‹#›</a:t>
            </a:fld>
            <a:endParaRPr lang="en-GB" dirty="0"/>
          </a:p>
        </p:txBody>
      </p:sp>
    </p:spTree>
    <p:extLst>
      <p:ext uri="{BB962C8B-B14F-4D97-AF65-F5344CB8AC3E}">
        <p14:creationId xmlns:p14="http://schemas.microsoft.com/office/powerpoint/2010/main" val="1516625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39A46B1-8BE2-4145-BFAF-BBA92F87B526}" type="datetimeFigureOut">
              <a:rPr lang="en-GB" smtClean="0"/>
              <a:pPr/>
              <a:t>28/01/2022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67E595C-A54B-4605-B497-89B674C7F327}" type="slidenum">
              <a:rPr lang="en-GB" smtClean="0"/>
              <a:pPr/>
              <a:t>‹#›</a:t>
            </a:fld>
            <a:endParaRPr lang="en-GB" dirty="0"/>
          </a:p>
        </p:txBody>
      </p:sp>
    </p:spTree>
    <p:extLst>
      <p:ext uri="{BB962C8B-B14F-4D97-AF65-F5344CB8AC3E}">
        <p14:creationId xmlns:p14="http://schemas.microsoft.com/office/powerpoint/2010/main" val="1517302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814"/>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1" y="458953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39A46B1-8BE2-4145-BFAF-BBA92F87B526}" type="datetimeFigureOut">
              <a:rPr lang="en-GB" smtClean="0"/>
              <a:pPr/>
              <a:t>28/01/2022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67E595C-A54B-4605-B497-89B674C7F327}" type="slidenum">
              <a:rPr lang="en-GB" smtClean="0"/>
              <a:pPr/>
              <a:t>‹#›</a:t>
            </a:fld>
            <a:endParaRPr lang="en-GB" dirty="0"/>
          </a:p>
        </p:txBody>
      </p:sp>
    </p:spTree>
    <p:extLst>
      <p:ext uri="{BB962C8B-B14F-4D97-AF65-F5344CB8AC3E}">
        <p14:creationId xmlns:p14="http://schemas.microsoft.com/office/powerpoint/2010/main" val="154507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39A46B1-8BE2-4145-BFAF-BBA92F87B526}" type="datetimeFigureOut">
              <a:rPr lang="en-GB" smtClean="0"/>
              <a:pPr/>
              <a:t>28/01/2022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67E595C-A54B-4605-B497-89B674C7F327}" type="slidenum">
              <a:rPr lang="en-GB" smtClean="0"/>
              <a:pPr/>
              <a:t>‹#›</a:t>
            </a:fld>
            <a:endParaRPr lang="en-GB" dirty="0"/>
          </a:p>
        </p:txBody>
      </p:sp>
    </p:spTree>
    <p:extLst>
      <p:ext uri="{BB962C8B-B14F-4D97-AF65-F5344CB8AC3E}">
        <p14:creationId xmlns:p14="http://schemas.microsoft.com/office/powerpoint/2010/main" val="3349441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3"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3"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39A46B1-8BE2-4145-BFAF-BBA92F87B526}" type="datetimeFigureOut">
              <a:rPr lang="en-GB" smtClean="0"/>
              <a:pPr/>
              <a:t>28/01/2022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67E595C-A54B-4605-B497-89B674C7F327}" type="slidenum">
              <a:rPr lang="en-GB" smtClean="0"/>
              <a:pPr/>
              <a:t>‹#›</a:t>
            </a:fld>
            <a:endParaRPr lang="en-GB" dirty="0"/>
          </a:p>
        </p:txBody>
      </p:sp>
    </p:spTree>
    <p:extLst>
      <p:ext uri="{BB962C8B-B14F-4D97-AF65-F5344CB8AC3E}">
        <p14:creationId xmlns:p14="http://schemas.microsoft.com/office/powerpoint/2010/main" val="1059966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39A46B1-8BE2-4145-BFAF-BBA92F87B526}" type="datetimeFigureOut">
              <a:rPr lang="en-GB" smtClean="0"/>
              <a:pPr/>
              <a:t>28/01/2022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67E595C-A54B-4605-B497-89B674C7F327}" type="slidenum">
              <a:rPr lang="en-GB" smtClean="0"/>
              <a:pPr/>
              <a:t>‹#›</a:t>
            </a:fld>
            <a:endParaRPr lang="en-GB" dirty="0"/>
          </a:p>
        </p:txBody>
      </p:sp>
    </p:spTree>
    <p:extLst>
      <p:ext uri="{BB962C8B-B14F-4D97-AF65-F5344CB8AC3E}">
        <p14:creationId xmlns:p14="http://schemas.microsoft.com/office/powerpoint/2010/main" val="3000617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9A46B1-8BE2-4145-BFAF-BBA92F87B526}" type="datetimeFigureOut">
              <a:rPr lang="en-GB" smtClean="0"/>
              <a:pPr/>
              <a:t>28/01/2022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67E595C-A54B-4605-B497-89B674C7F327}" type="slidenum">
              <a:rPr lang="en-GB" smtClean="0"/>
              <a:pPr/>
              <a:t>‹#›</a:t>
            </a:fld>
            <a:endParaRPr lang="en-GB" dirty="0"/>
          </a:p>
        </p:txBody>
      </p:sp>
    </p:spTree>
    <p:extLst>
      <p:ext uri="{BB962C8B-B14F-4D97-AF65-F5344CB8AC3E}">
        <p14:creationId xmlns:p14="http://schemas.microsoft.com/office/powerpoint/2010/main" val="2128851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501"/>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9A46B1-8BE2-4145-BFAF-BBA92F87B526}" type="datetimeFigureOut">
              <a:rPr lang="en-GB" smtClean="0"/>
              <a:pPr/>
              <a:t>28/01/2022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67E595C-A54B-4605-B497-89B674C7F327}" type="slidenum">
              <a:rPr lang="en-GB" smtClean="0"/>
              <a:pPr/>
              <a:t>‹#›</a:t>
            </a:fld>
            <a:endParaRPr lang="en-GB" dirty="0"/>
          </a:p>
        </p:txBody>
      </p:sp>
    </p:spTree>
    <p:extLst>
      <p:ext uri="{BB962C8B-B14F-4D97-AF65-F5344CB8AC3E}">
        <p14:creationId xmlns:p14="http://schemas.microsoft.com/office/powerpoint/2010/main" val="1222270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501"/>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9A46B1-8BE2-4145-BFAF-BBA92F87B526}" type="datetimeFigureOut">
              <a:rPr lang="en-GB" smtClean="0"/>
              <a:pPr/>
              <a:t>28/01/2022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67E595C-A54B-4605-B497-89B674C7F327}" type="slidenum">
              <a:rPr lang="en-GB" smtClean="0"/>
              <a:pPr/>
              <a:t>‹#›</a:t>
            </a:fld>
            <a:endParaRPr lang="en-GB" dirty="0"/>
          </a:p>
        </p:txBody>
      </p:sp>
    </p:spTree>
    <p:extLst>
      <p:ext uri="{BB962C8B-B14F-4D97-AF65-F5344CB8AC3E}">
        <p14:creationId xmlns:p14="http://schemas.microsoft.com/office/powerpoint/2010/main" val="2682155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426"/>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9A46B1-8BE2-4145-BFAF-BBA92F87B526}" type="datetimeFigureOut">
              <a:rPr lang="en-GB" smtClean="0"/>
              <a:pPr/>
              <a:t>28/01/2022</a:t>
            </a:fld>
            <a:endParaRPr lang="en-GB" dirty="0"/>
          </a:p>
        </p:txBody>
      </p:sp>
      <p:sp>
        <p:nvSpPr>
          <p:cNvPr id="5" name="Footer Placeholder 4"/>
          <p:cNvSpPr>
            <a:spLocks noGrp="1"/>
          </p:cNvSpPr>
          <p:nvPr>
            <p:ph type="ftr" sz="quarter" idx="3"/>
          </p:nvPr>
        </p:nvSpPr>
        <p:spPr>
          <a:xfrm>
            <a:off x="4038600" y="6356426"/>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426"/>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7E595C-A54B-4605-B497-89B674C7F327}" type="slidenum">
              <a:rPr lang="en-GB" smtClean="0"/>
              <a:pPr/>
              <a:t>‹#›</a:t>
            </a:fld>
            <a:endParaRPr lang="en-GB" dirty="0"/>
          </a:p>
        </p:txBody>
      </p:sp>
    </p:spTree>
    <p:extLst>
      <p:ext uri="{BB962C8B-B14F-4D97-AF65-F5344CB8AC3E}">
        <p14:creationId xmlns:p14="http://schemas.microsoft.com/office/powerpoint/2010/main" val="1633927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58123" y="692697"/>
            <a:ext cx="10363200" cy="1470025"/>
          </a:xfrm>
        </p:spPr>
        <p:txBody>
          <a:bodyPr>
            <a:noAutofit/>
          </a:bodyPr>
          <a:lstStyle/>
          <a:p>
            <a:r>
              <a:rPr lang="en-GB" sz="8800" dirty="0">
                <a:latin typeface="Bodoni MT Condensed" pitchFamily="18" charset="0"/>
              </a:rPr>
              <a:t>Linking Questions</a:t>
            </a:r>
          </a:p>
        </p:txBody>
      </p:sp>
      <p:pic>
        <p:nvPicPr>
          <p:cNvPr id="1026" name="Picture 2" descr="http://ts3.mm.bing.net/th?id=HN.608016289454688880&amp;pid=1.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26958" y="2669628"/>
            <a:ext cx="4025530" cy="3495675"/>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txBox="1">
            <a:spLocks/>
          </p:cNvSpPr>
          <p:nvPr/>
        </p:nvSpPr>
        <p:spPr>
          <a:xfrm rot="20727493">
            <a:off x="2253522" y="3249645"/>
            <a:ext cx="77724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GB" sz="8800" dirty="0">
                <a:ln w="25400">
                  <a:solidFill>
                    <a:schemeClr val="tx1"/>
                  </a:solidFill>
                </a:ln>
                <a:solidFill>
                  <a:schemeClr val="bg1"/>
                </a:solidFill>
                <a:effectLst>
                  <a:outerShdw blurRad="38100" dist="38100" dir="2700000" algn="tl">
                    <a:srgbClr val="000000">
                      <a:alpha val="43137"/>
                    </a:srgbClr>
                  </a:outerShdw>
                </a:effectLst>
                <a:latin typeface="Balloonist SF" panose="020BE200000000000000" pitchFamily="34" charset="0"/>
              </a:rPr>
              <a:t>Revision</a:t>
            </a:r>
          </a:p>
        </p:txBody>
      </p:sp>
    </p:spTree>
    <p:extLst>
      <p:ext uri="{BB962C8B-B14F-4D97-AF65-F5344CB8AC3E}">
        <p14:creationId xmlns:p14="http://schemas.microsoft.com/office/powerpoint/2010/main" val="3189783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59041E5-E4BB-4B6F-9A91-F42AA548F57A}"/>
              </a:ext>
            </a:extLst>
          </p:cNvPr>
          <p:cNvSpPr>
            <a:spLocks noGrp="1"/>
          </p:cNvSpPr>
          <p:nvPr>
            <p:ph idx="1"/>
          </p:nvPr>
        </p:nvSpPr>
        <p:spPr>
          <a:xfrm>
            <a:off x="609600" y="260648"/>
            <a:ext cx="10972800" cy="6322714"/>
          </a:xfrm>
        </p:spPr>
        <p:txBody>
          <a:bodyPr>
            <a:normAutofit/>
          </a:bodyPr>
          <a:lstStyle/>
          <a:p>
            <a:r>
              <a:rPr lang="en-GB" sz="4400" dirty="0"/>
              <a:t>“</a:t>
            </a:r>
            <a:r>
              <a:rPr lang="en-US" sz="4400" dirty="0">
                <a:solidFill>
                  <a:srgbClr val="FF0000"/>
                </a:solidFill>
              </a:rPr>
              <a:t>Movies have given the animal a bad reputation</a:t>
            </a:r>
            <a:r>
              <a:rPr lang="en-GB" sz="4400" dirty="0"/>
              <a:t>” </a:t>
            </a:r>
            <a:r>
              <a:rPr lang="en-GB" sz="4400" b="1" dirty="0"/>
              <a:t>links back </a:t>
            </a:r>
            <a:r>
              <a:rPr lang="en-GB" sz="4400" dirty="0"/>
              <a:t>to the </a:t>
            </a:r>
            <a:r>
              <a:rPr lang="en-GB" sz="4400" b="1" dirty="0"/>
              <a:t>previous paragraph</a:t>
            </a:r>
            <a:r>
              <a:rPr lang="en-GB" sz="4400" dirty="0"/>
              <a:t> because it is about the impact the movie Jaws had on how people view sharks.</a:t>
            </a:r>
          </a:p>
          <a:p>
            <a:endParaRPr lang="en-GB" sz="4400" b="1" dirty="0"/>
          </a:p>
          <a:p>
            <a:r>
              <a:rPr lang="en-GB" sz="4400" dirty="0"/>
              <a:t>“</a:t>
            </a:r>
            <a:r>
              <a:rPr lang="en-US" sz="4400" dirty="0">
                <a:solidFill>
                  <a:srgbClr val="0070C0"/>
                </a:solidFill>
              </a:rPr>
              <a:t>Most sharks would never attack a human</a:t>
            </a:r>
            <a:r>
              <a:rPr lang="en-GB" sz="4400" dirty="0"/>
              <a:t>” </a:t>
            </a:r>
            <a:r>
              <a:rPr lang="en-GB" sz="4400" b="1" dirty="0"/>
              <a:t>links forwards </a:t>
            </a:r>
            <a:r>
              <a:rPr lang="en-GB" sz="4400" dirty="0"/>
              <a:t>to the </a:t>
            </a:r>
            <a:r>
              <a:rPr lang="en-GB" sz="4400" b="1" dirty="0" smtClean="0"/>
              <a:t>next paragraph</a:t>
            </a:r>
            <a:r>
              <a:rPr lang="en-GB" sz="4400" dirty="0" smtClean="0"/>
              <a:t> because it is about how most species of shark are peaceful.</a:t>
            </a:r>
            <a:endParaRPr lang="en-GB" sz="4400" b="1" dirty="0"/>
          </a:p>
          <a:p>
            <a:endParaRPr lang="en-GB" sz="3600" dirty="0"/>
          </a:p>
        </p:txBody>
      </p:sp>
    </p:spTree>
    <p:extLst>
      <p:ext uri="{BB962C8B-B14F-4D97-AF65-F5344CB8AC3E}">
        <p14:creationId xmlns:p14="http://schemas.microsoft.com/office/powerpoint/2010/main" val="17211611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59041E5-E4BB-4B6F-9A91-F42AA548F57A}"/>
              </a:ext>
            </a:extLst>
          </p:cNvPr>
          <p:cNvSpPr>
            <a:spLocks noGrp="1"/>
          </p:cNvSpPr>
          <p:nvPr>
            <p:ph idx="1"/>
          </p:nvPr>
        </p:nvSpPr>
        <p:spPr>
          <a:xfrm>
            <a:off x="609600" y="260648"/>
            <a:ext cx="10972800" cy="6322714"/>
          </a:xfrm>
        </p:spPr>
        <p:txBody>
          <a:bodyPr>
            <a:normAutofit/>
          </a:bodyPr>
          <a:lstStyle/>
          <a:p>
            <a:r>
              <a:rPr lang="en-GB" sz="4400" dirty="0"/>
              <a:t>“</a:t>
            </a:r>
            <a:r>
              <a:rPr lang="en-US" sz="4400" dirty="0">
                <a:solidFill>
                  <a:srgbClr val="FF0000"/>
                </a:solidFill>
              </a:rPr>
              <a:t>Movies have given the animal a bad reputation</a:t>
            </a:r>
            <a:r>
              <a:rPr lang="en-GB" sz="4400" dirty="0"/>
              <a:t>” </a:t>
            </a:r>
            <a:r>
              <a:rPr lang="en-GB" sz="4400" b="1" dirty="0"/>
              <a:t>links back </a:t>
            </a:r>
            <a:r>
              <a:rPr lang="en-GB" sz="4400" dirty="0"/>
              <a:t>to </a:t>
            </a:r>
            <a:r>
              <a:rPr lang="en-GB" sz="4400" dirty="0" smtClean="0"/>
              <a:t>“</a:t>
            </a:r>
            <a:r>
              <a:rPr lang="en-GB" sz="4400" dirty="0"/>
              <a:t>The violent portrayal of sharks in that movie made everyone scared of </a:t>
            </a:r>
            <a:r>
              <a:rPr lang="en-GB" sz="4400" dirty="0" smtClean="0"/>
              <a:t>them”</a:t>
            </a:r>
            <a:endParaRPr lang="en-GB" sz="4400" dirty="0"/>
          </a:p>
          <a:p>
            <a:endParaRPr lang="en-GB" sz="4400" b="1" dirty="0"/>
          </a:p>
          <a:p>
            <a:r>
              <a:rPr lang="en-GB" sz="4400" dirty="0"/>
              <a:t>“</a:t>
            </a:r>
            <a:r>
              <a:rPr lang="en-US" sz="4400" dirty="0">
                <a:solidFill>
                  <a:srgbClr val="0070C0"/>
                </a:solidFill>
              </a:rPr>
              <a:t>Most sharks would never attack a human</a:t>
            </a:r>
            <a:r>
              <a:rPr lang="en-GB" sz="4400" dirty="0"/>
              <a:t>” </a:t>
            </a:r>
            <a:r>
              <a:rPr lang="en-GB" sz="4400" b="1" dirty="0"/>
              <a:t>links forwards </a:t>
            </a:r>
            <a:r>
              <a:rPr lang="en-GB" sz="4400" dirty="0"/>
              <a:t>to </a:t>
            </a:r>
            <a:r>
              <a:rPr lang="en-GB" sz="4400" dirty="0"/>
              <a:t>“Only a few types of sharks are dangerous to </a:t>
            </a:r>
            <a:r>
              <a:rPr lang="en-GB" sz="4400" dirty="0" smtClean="0"/>
              <a:t>humans”</a:t>
            </a:r>
            <a:endParaRPr lang="en-GB" sz="4400" b="1" dirty="0"/>
          </a:p>
          <a:p>
            <a:endParaRPr lang="en-GB" sz="3600" dirty="0"/>
          </a:p>
        </p:txBody>
      </p:sp>
    </p:spTree>
    <p:extLst>
      <p:ext uri="{BB962C8B-B14F-4D97-AF65-F5344CB8AC3E}">
        <p14:creationId xmlns:p14="http://schemas.microsoft.com/office/powerpoint/2010/main" val="23857851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7C2C0B6-3F80-46A8-8B90-43B13469530B}"/>
              </a:ext>
            </a:extLst>
          </p:cNvPr>
          <p:cNvSpPr>
            <a:spLocks noGrp="1"/>
          </p:cNvSpPr>
          <p:nvPr>
            <p:ph idx="1"/>
          </p:nvPr>
        </p:nvSpPr>
        <p:spPr>
          <a:xfrm>
            <a:off x="609600" y="188640"/>
            <a:ext cx="10972800" cy="6624736"/>
          </a:xfrm>
        </p:spPr>
        <p:txBody>
          <a:bodyPr>
            <a:normAutofit/>
          </a:bodyPr>
          <a:lstStyle/>
          <a:p>
            <a:pPr marL="0" lvl="0" indent="0">
              <a:buNone/>
            </a:pPr>
            <a:r>
              <a:rPr lang="en-US" dirty="0"/>
              <a:t>During his time at High School, Harding became a cause for concern. His </a:t>
            </a:r>
            <a:r>
              <a:rPr lang="en-GB" dirty="0"/>
              <a:t>behaviour</a:t>
            </a:r>
            <a:r>
              <a:rPr lang="en-US" dirty="0"/>
              <a:t> with female students was intimidating and there were many complaints about his inappropriate comments to them. Most problematic was his art work and he produced images of the bizarre fantasies spewing forth from his dark imagination. </a:t>
            </a:r>
          </a:p>
          <a:p>
            <a:pPr marL="0" lvl="0" indent="0">
              <a:buNone/>
            </a:pPr>
            <a:r>
              <a:rPr lang="en-US" dirty="0"/>
              <a:t> </a:t>
            </a:r>
            <a:endParaRPr lang="en-GB" dirty="0"/>
          </a:p>
          <a:p>
            <a:pPr marL="0" indent="0">
              <a:buNone/>
            </a:pPr>
            <a:r>
              <a:rPr lang="en-US" dirty="0"/>
              <a:t>Despite the psychological problems that were becoming increasingly obvious in his words and actions, Harding had undoubted academic potential. </a:t>
            </a:r>
          </a:p>
          <a:p>
            <a:pPr marL="0" indent="0">
              <a:buNone/>
            </a:pPr>
            <a:endParaRPr lang="en-US" dirty="0"/>
          </a:p>
          <a:p>
            <a:pPr marL="0" indent="0">
              <a:buNone/>
            </a:pPr>
            <a:r>
              <a:rPr lang="en-US" dirty="0"/>
              <a:t>He won a Creative Writing competition during his first year at the school. Moreover, his performance in Science and Mathematics tests at the end of second year was so much more advanced than his classmates that he won Awards in both subjects.</a:t>
            </a:r>
            <a:endParaRPr lang="en-GB" dirty="0"/>
          </a:p>
          <a:p>
            <a:pPr marL="0" indent="0">
              <a:buNone/>
            </a:pPr>
            <a:endParaRPr lang="en-GB" dirty="0"/>
          </a:p>
        </p:txBody>
      </p:sp>
    </p:spTree>
    <p:extLst>
      <p:ext uri="{BB962C8B-B14F-4D97-AF65-F5344CB8AC3E}">
        <p14:creationId xmlns:p14="http://schemas.microsoft.com/office/powerpoint/2010/main" val="23287886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7C2C0B6-3F80-46A8-8B90-43B13469530B}"/>
              </a:ext>
            </a:extLst>
          </p:cNvPr>
          <p:cNvSpPr>
            <a:spLocks noGrp="1"/>
          </p:cNvSpPr>
          <p:nvPr>
            <p:ph idx="1"/>
          </p:nvPr>
        </p:nvSpPr>
        <p:spPr>
          <a:xfrm>
            <a:off x="609600" y="188640"/>
            <a:ext cx="10972800" cy="6624736"/>
          </a:xfrm>
        </p:spPr>
        <p:txBody>
          <a:bodyPr>
            <a:normAutofit/>
          </a:bodyPr>
          <a:lstStyle/>
          <a:p>
            <a:pPr marL="0" lvl="0" indent="0">
              <a:buNone/>
            </a:pPr>
            <a:r>
              <a:rPr lang="en-US" dirty="0">
                <a:solidFill>
                  <a:srgbClr val="FF0000"/>
                </a:solidFill>
              </a:rPr>
              <a:t>During his time at High School, Harding became a cause for concern. His </a:t>
            </a:r>
            <a:r>
              <a:rPr lang="en-GB" dirty="0">
                <a:solidFill>
                  <a:srgbClr val="FF0000"/>
                </a:solidFill>
              </a:rPr>
              <a:t>behaviour</a:t>
            </a:r>
            <a:r>
              <a:rPr lang="en-US" dirty="0">
                <a:solidFill>
                  <a:srgbClr val="FF0000"/>
                </a:solidFill>
              </a:rPr>
              <a:t> with female students was intimidating and there were many complaints about his inappropriate comments to them. Most problematic was his art work and he produced images of the bizarre fantasies spewing forth from his dark imagination. </a:t>
            </a:r>
          </a:p>
          <a:p>
            <a:pPr marL="0" lvl="0" indent="0">
              <a:buNone/>
            </a:pPr>
            <a:r>
              <a:rPr lang="en-US" dirty="0"/>
              <a:t> </a:t>
            </a:r>
            <a:endParaRPr lang="en-GB" dirty="0"/>
          </a:p>
          <a:p>
            <a:pPr marL="0" indent="0">
              <a:buNone/>
            </a:pPr>
            <a:r>
              <a:rPr lang="en-US" dirty="0">
                <a:solidFill>
                  <a:srgbClr val="FF0000"/>
                </a:solidFill>
              </a:rPr>
              <a:t>Despite the psychological problems </a:t>
            </a:r>
            <a:r>
              <a:rPr lang="en-US" dirty="0"/>
              <a:t>that were becoming increasingly obvious in his words and actions, </a:t>
            </a:r>
            <a:r>
              <a:rPr lang="en-US" dirty="0">
                <a:solidFill>
                  <a:srgbClr val="0070C0"/>
                </a:solidFill>
              </a:rPr>
              <a:t>Harding had undoubted academic potential. </a:t>
            </a:r>
          </a:p>
          <a:p>
            <a:pPr marL="0" indent="0">
              <a:buNone/>
            </a:pPr>
            <a:endParaRPr lang="en-US" dirty="0"/>
          </a:p>
          <a:p>
            <a:pPr marL="0" indent="0">
              <a:buNone/>
            </a:pPr>
            <a:r>
              <a:rPr lang="en-US" dirty="0">
                <a:solidFill>
                  <a:srgbClr val="0070C0"/>
                </a:solidFill>
              </a:rPr>
              <a:t>He won a Creative Writing competition during his first year at the school. Moreover, his performance in Science and Mathematics tests at the end of second year was so much more advanced than his classmates that he won Awards in both subjects.</a:t>
            </a:r>
            <a:endParaRPr lang="en-GB" dirty="0">
              <a:solidFill>
                <a:srgbClr val="0070C0"/>
              </a:solidFill>
            </a:endParaRPr>
          </a:p>
          <a:p>
            <a:pPr marL="0" indent="0">
              <a:buNone/>
            </a:pPr>
            <a:endParaRPr lang="en-GB" dirty="0"/>
          </a:p>
        </p:txBody>
      </p:sp>
      <p:cxnSp>
        <p:nvCxnSpPr>
          <p:cNvPr id="4" name="Straight Arrow Connector 3"/>
          <p:cNvCxnSpPr/>
          <p:nvPr/>
        </p:nvCxnSpPr>
        <p:spPr>
          <a:xfrm flipH="1">
            <a:off x="5116286" y="1698171"/>
            <a:ext cx="952500" cy="1088572"/>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flipH="1" flipV="1">
            <a:off x="6291943" y="3548743"/>
            <a:ext cx="778329" cy="1132114"/>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8249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59041E5-E4BB-4B6F-9A91-F42AA548F57A}"/>
              </a:ext>
            </a:extLst>
          </p:cNvPr>
          <p:cNvSpPr>
            <a:spLocks noGrp="1"/>
          </p:cNvSpPr>
          <p:nvPr>
            <p:ph idx="1"/>
          </p:nvPr>
        </p:nvSpPr>
        <p:spPr>
          <a:xfrm>
            <a:off x="609600" y="260648"/>
            <a:ext cx="10972800" cy="6322714"/>
          </a:xfrm>
        </p:spPr>
        <p:txBody>
          <a:bodyPr>
            <a:normAutofit fontScale="92500" lnSpcReduction="20000"/>
          </a:bodyPr>
          <a:lstStyle/>
          <a:p>
            <a:r>
              <a:rPr lang="en-GB" sz="5400" dirty="0"/>
              <a:t>“</a:t>
            </a:r>
            <a:r>
              <a:rPr lang="en-US" sz="5400" dirty="0">
                <a:solidFill>
                  <a:srgbClr val="FF0000"/>
                </a:solidFill>
              </a:rPr>
              <a:t>Despite the psychological problems</a:t>
            </a:r>
            <a:r>
              <a:rPr lang="en-GB" sz="5400" dirty="0"/>
              <a:t>” </a:t>
            </a:r>
            <a:r>
              <a:rPr lang="en-GB" sz="5400" b="1" dirty="0"/>
              <a:t>links back </a:t>
            </a:r>
            <a:r>
              <a:rPr lang="en-GB" sz="5400" dirty="0"/>
              <a:t>to the </a:t>
            </a:r>
            <a:r>
              <a:rPr lang="en-GB" sz="5400" b="1" dirty="0"/>
              <a:t>previous paragraph</a:t>
            </a:r>
            <a:r>
              <a:rPr lang="en-GB" sz="5400" dirty="0"/>
              <a:t> because it is about the early signs in school that Harding had psychological problems.</a:t>
            </a:r>
          </a:p>
          <a:p>
            <a:endParaRPr lang="en-GB" sz="5400" b="1" dirty="0"/>
          </a:p>
          <a:p>
            <a:r>
              <a:rPr lang="en-GB" sz="5400" dirty="0"/>
              <a:t>“</a:t>
            </a:r>
            <a:r>
              <a:rPr lang="en-US" sz="5400" dirty="0">
                <a:solidFill>
                  <a:srgbClr val="0070C0"/>
                </a:solidFill>
              </a:rPr>
              <a:t>Harding had undoubted academic potential</a:t>
            </a:r>
            <a:r>
              <a:rPr lang="en-GB" sz="5400" dirty="0"/>
              <a:t>” </a:t>
            </a:r>
            <a:r>
              <a:rPr lang="en-GB" sz="5400" b="1" dirty="0"/>
              <a:t>links forwards </a:t>
            </a:r>
            <a:r>
              <a:rPr lang="en-GB" sz="5400" dirty="0"/>
              <a:t>to the </a:t>
            </a:r>
            <a:r>
              <a:rPr lang="en-GB" sz="5400" b="1" dirty="0"/>
              <a:t>next paragraph</a:t>
            </a:r>
            <a:r>
              <a:rPr lang="en-GB" sz="5400" dirty="0"/>
              <a:t> because it is about Harding’s many achievements in school.</a:t>
            </a:r>
            <a:endParaRPr lang="en-GB" sz="5400" b="1" dirty="0"/>
          </a:p>
          <a:p>
            <a:endParaRPr lang="en-GB" sz="4400" dirty="0"/>
          </a:p>
        </p:txBody>
      </p:sp>
    </p:spTree>
    <p:extLst>
      <p:ext uri="{BB962C8B-B14F-4D97-AF65-F5344CB8AC3E}">
        <p14:creationId xmlns:p14="http://schemas.microsoft.com/office/powerpoint/2010/main" val="4147802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659041E5-E4BB-4B6F-9A91-F42AA548F57A}"/>
              </a:ext>
            </a:extLst>
          </p:cNvPr>
          <p:cNvSpPr>
            <a:spLocks noGrp="1"/>
          </p:cNvSpPr>
          <p:nvPr>
            <p:ph idx="1"/>
          </p:nvPr>
        </p:nvSpPr>
        <p:spPr>
          <a:xfrm>
            <a:off x="609600" y="260648"/>
            <a:ext cx="10972800" cy="6322714"/>
          </a:xfrm>
        </p:spPr>
        <p:txBody>
          <a:bodyPr>
            <a:normAutofit/>
          </a:bodyPr>
          <a:lstStyle/>
          <a:p>
            <a:r>
              <a:rPr lang="en-GB" sz="5400" dirty="0"/>
              <a:t>“</a:t>
            </a:r>
            <a:r>
              <a:rPr lang="en-US" sz="5400" dirty="0">
                <a:solidFill>
                  <a:srgbClr val="FF0000"/>
                </a:solidFill>
              </a:rPr>
              <a:t>Despite the psychological problems</a:t>
            </a:r>
            <a:r>
              <a:rPr lang="en-GB" sz="5400" dirty="0"/>
              <a:t>” </a:t>
            </a:r>
            <a:r>
              <a:rPr lang="en-GB" sz="5400" b="1" dirty="0"/>
              <a:t>links back </a:t>
            </a:r>
            <a:r>
              <a:rPr lang="en-GB" sz="5400" dirty="0"/>
              <a:t>to </a:t>
            </a:r>
            <a:r>
              <a:rPr lang="en-GB" sz="5400" dirty="0"/>
              <a:t>“his dark </a:t>
            </a:r>
            <a:r>
              <a:rPr lang="en-GB" sz="5400" dirty="0" smtClean="0"/>
              <a:t>imagination”</a:t>
            </a:r>
            <a:endParaRPr lang="en-GB" sz="5400" dirty="0"/>
          </a:p>
          <a:p>
            <a:endParaRPr lang="en-GB" sz="5400" b="1" dirty="0"/>
          </a:p>
          <a:p>
            <a:r>
              <a:rPr lang="en-GB" sz="5400" dirty="0"/>
              <a:t>“</a:t>
            </a:r>
            <a:r>
              <a:rPr lang="en-US" sz="5400" dirty="0">
                <a:solidFill>
                  <a:srgbClr val="0070C0"/>
                </a:solidFill>
              </a:rPr>
              <a:t>Harding had undoubted academic potential</a:t>
            </a:r>
            <a:r>
              <a:rPr lang="en-GB" sz="5400" dirty="0"/>
              <a:t>” </a:t>
            </a:r>
            <a:r>
              <a:rPr lang="en-GB" sz="5400" b="1" dirty="0"/>
              <a:t>links forwards </a:t>
            </a:r>
            <a:r>
              <a:rPr lang="en-GB" sz="5400" dirty="0"/>
              <a:t>to </a:t>
            </a:r>
            <a:r>
              <a:rPr lang="en-GB" sz="5400" dirty="0"/>
              <a:t>“he won Awards in both </a:t>
            </a:r>
            <a:r>
              <a:rPr lang="en-GB" sz="5400" dirty="0" smtClean="0"/>
              <a:t>subjects”</a:t>
            </a:r>
            <a:endParaRPr lang="en-GB" sz="5400" b="1" dirty="0"/>
          </a:p>
          <a:p>
            <a:endParaRPr lang="en-GB" sz="4400" dirty="0"/>
          </a:p>
        </p:txBody>
      </p:sp>
    </p:spTree>
    <p:extLst>
      <p:ext uri="{BB962C8B-B14F-4D97-AF65-F5344CB8AC3E}">
        <p14:creationId xmlns:p14="http://schemas.microsoft.com/office/powerpoint/2010/main" val="7578778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F028921-8691-461B-AC1C-D89189792F65}"/>
              </a:ext>
            </a:extLst>
          </p:cNvPr>
          <p:cNvSpPr>
            <a:spLocks noGrp="1"/>
          </p:cNvSpPr>
          <p:nvPr>
            <p:ph idx="1"/>
          </p:nvPr>
        </p:nvSpPr>
        <p:spPr>
          <a:xfrm>
            <a:off x="468086" y="184934"/>
            <a:ext cx="11125200" cy="6482993"/>
          </a:xfrm>
        </p:spPr>
        <p:txBody>
          <a:bodyPr>
            <a:normAutofit fontScale="92500" lnSpcReduction="20000"/>
          </a:bodyPr>
          <a:lstStyle/>
          <a:p>
            <a:pPr marL="0" indent="0" fontAlgn="base">
              <a:buNone/>
            </a:pPr>
            <a:r>
              <a:rPr lang="en-GB" dirty="0">
                <a:solidFill>
                  <a:srgbClr val="212529"/>
                </a:solidFill>
                <a:latin typeface="Fira Sans"/>
              </a:rPr>
              <a:t>The playground was full of acts of premeditated violence. The building was dilapidated. The morale amongst the teachers was poor, with many objecting to acts of intimidation directed at them by the pupils they tried to teach. The cleaners had given up trying to deal with the debris, which lay scattered in every corridor and stairwell at the end of morning interval or the all too brief lunchtimes. Local drug dealers had taken to hanging about the school gates, finding too many willing customers exiting through the school gates.</a:t>
            </a:r>
          </a:p>
          <a:p>
            <a:pPr marL="0" indent="0" fontAlgn="base">
              <a:buNone/>
            </a:pPr>
            <a:r>
              <a:rPr lang="en-GB" dirty="0" smtClean="0">
                <a:solidFill>
                  <a:srgbClr val="212529"/>
                </a:solidFill>
                <a:latin typeface="Fira Sans"/>
              </a:rPr>
              <a:t>Yet</a:t>
            </a:r>
            <a:r>
              <a:rPr lang="en-GB" dirty="0">
                <a:solidFill>
                  <a:srgbClr val="212529"/>
                </a:solidFill>
                <a:latin typeface="Fira Sans"/>
              </a:rPr>
              <a:t>, these terrible problems did not deter the new Rector, as he put a variety of strategies into operation. Firstly, he and the Board Of Studies began regular patrols in the playground during times when the pupils were using it, and motivated pupils were sworn in as prefects to help enforce the law. A new Staff Social Committee was set up and the staffroom was redecorated. New litter patrols were initiated using the pupils who wanted to have pride in their school. Money was spent installing a new security system and a more effective and hard-hitting anti-drugs education pack was used during Social Education lessons.</a:t>
            </a:r>
          </a:p>
          <a:p>
            <a:pPr marL="0" indent="0" fontAlgn="base">
              <a:buNone/>
            </a:pPr>
            <a:endParaRPr lang="en-GB" dirty="0">
              <a:solidFill>
                <a:srgbClr val="212529"/>
              </a:solidFill>
              <a:latin typeface="Fira Sans"/>
            </a:endParaRPr>
          </a:p>
          <a:p>
            <a:pPr marL="0" indent="0" fontAlgn="base">
              <a:buNone/>
            </a:pPr>
            <a:endParaRPr lang="en-GB" dirty="0">
              <a:solidFill>
                <a:srgbClr val="212529"/>
              </a:solidFill>
              <a:latin typeface="Fira Sans"/>
            </a:endParaRPr>
          </a:p>
          <a:p>
            <a:pPr marL="0" indent="0" fontAlgn="base">
              <a:buNone/>
            </a:pPr>
            <a:r>
              <a:rPr lang="en-GB" b="1" dirty="0" smtClean="0"/>
              <a:t>1. </a:t>
            </a:r>
            <a:r>
              <a:rPr lang="en-GB" b="1" dirty="0"/>
              <a:t>How does the sentence at the start of paragraph two provide a link for this point in the passage (2</a:t>
            </a:r>
            <a:r>
              <a:rPr lang="en-GB" b="1" dirty="0" smtClean="0"/>
              <a:t>)</a:t>
            </a:r>
            <a:endParaRPr lang="en-GB" b="1" dirty="0"/>
          </a:p>
        </p:txBody>
      </p:sp>
    </p:spTree>
    <p:extLst>
      <p:ext uri="{BB962C8B-B14F-4D97-AF65-F5344CB8AC3E}">
        <p14:creationId xmlns:p14="http://schemas.microsoft.com/office/powerpoint/2010/main" val="21451860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3440" y="0"/>
            <a:ext cx="10515600" cy="1325563"/>
          </a:xfrm>
        </p:spPr>
        <p:txBody>
          <a:bodyPr/>
          <a:lstStyle/>
          <a:p>
            <a:pPr algn="ctr"/>
            <a:r>
              <a:rPr lang="en-GB" u="sng" dirty="0"/>
              <a:t>Answers</a:t>
            </a:r>
          </a:p>
        </p:txBody>
      </p:sp>
      <p:sp>
        <p:nvSpPr>
          <p:cNvPr id="3" name="Content Placeholder 2"/>
          <p:cNvSpPr>
            <a:spLocks noGrp="1"/>
          </p:cNvSpPr>
          <p:nvPr>
            <p:ph idx="1"/>
          </p:nvPr>
        </p:nvSpPr>
        <p:spPr>
          <a:xfrm>
            <a:off x="624840" y="1325563"/>
            <a:ext cx="10942320" cy="5075237"/>
          </a:xfrm>
        </p:spPr>
        <p:txBody>
          <a:bodyPr>
            <a:normAutofit/>
          </a:bodyPr>
          <a:lstStyle/>
          <a:p>
            <a:r>
              <a:rPr lang="en-GB" sz="3800" dirty="0"/>
              <a:t>“these terrible problems” links back to the list of issues that plagued the school and made it a negative place, such as a worn out building, and dangerous pupils</a:t>
            </a:r>
          </a:p>
          <a:p>
            <a:endParaRPr lang="en-GB" sz="3800" dirty="0"/>
          </a:p>
          <a:p>
            <a:r>
              <a:rPr lang="en-GB" sz="3800" dirty="0"/>
              <a:t>“variety of strategies into operation” links forward to the list of initiatives that were put in place in order to try and combat all the many issues patrols and security</a:t>
            </a:r>
          </a:p>
        </p:txBody>
      </p:sp>
    </p:spTree>
    <p:custDataLst>
      <p:tags r:id="rId1"/>
    </p:custDataLst>
    <p:extLst>
      <p:ext uri="{BB962C8B-B14F-4D97-AF65-F5344CB8AC3E}">
        <p14:creationId xmlns:p14="http://schemas.microsoft.com/office/powerpoint/2010/main" val="40149062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3440" y="0"/>
            <a:ext cx="10515600" cy="1325563"/>
          </a:xfrm>
        </p:spPr>
        <p:txBody>
          <a:bodyPr/>
          <a:lstStyle/>
          <a:p>
            <a:pPr algn="ctr"/>
            <a:r>
              <a:rPr lang="en-GB" u="sng" dirty="0"/>
              <a:t>Answers</a:t>
            </a:r>
          </a:p>
        </p:txBody>
      </p:sp>
      <p:sp>
        <p:nvSpPr>
          <p:cNvPr id="3" name="Content Placeholder 2"/>
          <p:cNvSpPr>
            <a:spLocks noGrp="1"/>
          </p:cNvSpPr>
          <p:nvPr>
            <p:ph idx="1"/>
          </p:nvPr>
        </p:nvSpPr>
        <p:spPr>
          <a:xfrm>
            <a:off x="624840" y="1325563"/>
            <a:ext cx="10942320" cy="4922519"/>
          </a:xfrm>
        </p:spPr>
        <p:txBody>
          <a:bodyPr>
            <a:normAutofit fontScale="85000" lnSpcReduction="20000"/>
          </a:bodyPr>
          <a:lstStyle/>
          <a:p>
            <a:r>
              <a:rPr lang="en-GB" sz="3800" dirty="0"/>
              <a:t>“these terrible problems” links back to “acts of premeditated violence”/“The building was dilapidated”/“The morale amongst the teachers was poor”/“The cleaners had given up trying to deal with the debris”/“Local drug dealers had taken to hanging about the school gates”</a:t>
            </a:r>
          </a:p>
          <a:p>
            <a:endParaRPr lang="en-GB" sz="3800" dirty="0"/>
          </a:p>
          <a:p>
            <a:r>
              <a:rPr lang="en-GB" sz="3800" dirty="0"/>
              <a:t>“variety of strategies into operation” links forward to “regular patrols in the playground”/“motivated pupils were sworn in as prefects”/“A new Staff Social Committee was set up”/“the staffroom was redecorated”/“New litter patrols were initiated”/“Money was spent installing a new security system/“a more effective and hard-hitting anti-drugs education pack was used”</a:t>
            </a:r>
          </a:p>
        </p:txBody>
      </p:sp>
    </p:spTree>
    <p:custDataLst>
      <p:tags r:id="rId1"/>
    </p:custDataLst>
    <p:extLst>
      <p:ext uri="{BB962C8B-B14F-4D97-AF65-F5344CB8AC3E}">
        <p14:creationId xmlns:p14="http://schemas.microsoft.com/office/powerpoint/2010/main" val="36274469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9E52802B-3265-445A-8B46-42B4297CE7A3}"/>
              </a:ext>
            </a:extLst>
          </p:cNvPr>
          <p:cNvSpPr>
            <a:spLocks noGrp="1"/>
          </p:cNvSpPr>
          <p:nvPr>
            <p:ph idx="1"/>
          </p:nvPr>
        </p:nvSpPr>
        <p:spPr>
          <a:xfrm>
            <a:off x="229456" y="151544"/>
            <a:ext cx="11733088" cy="6554912"/>
          </a:xfrm>
        </p:spPr>
        <p:txBody>
          <a:bodyPr>
            <a:normAutofit lnSpcReduction="10000"/>
          </a:bodyPr>
          <a:lstStyle/>
          <a:p>
            <a:pPr marL="0" indent="0">
              <a:buNone/>
            </a:pPr>
            <a:r>
              <a:rPr lang="en-GB" sz="2500" dirty="0"/>
              <a:t>There are some aspects Of Wonder Woman 1984 which are brilliantly modern and refreshing. Gal Gadot is magnetic as Diana Prince, Wonder Woman herself, and she shows the strength and agency we were sadly neglected of previously. The blistering action of the opening sequence gives us a glimpse at Diana’s warrior spirit and her physical abilities. Kristen Wiig is charming and funny as the conflicted Barbara Minerva, giving us an increasingly powerful contrast to Wonder Woman’s constant morality. Moving smoothly from a loveable dork to a worthy villain, Wiig fills both roles confidently. </a:t>
            </a:r>
          </a:p>
          <a:p>
            <a:pPr marL="0" indent="0">
              <a:buNone/>
            </a:pPr>
            <a:endParaRPr lang="en-GB" sz="2500" dirty="0"/>
          </a:p>
          <a:p>
            <a:pPr marL="0" indent="0">
              <a:buNone/>
            </a:pPr>
            <a:r>
              <a:rPr lang="en-GB" sz="2500" dirty="0"/>
              <a:t>But what starts as a promising set-up with enjoyable characters descends into something predictable and formulaic. Pedro Pascal does his best as Maxwell Lord, but he isn’t really given enough to work with, as his motivations don’t entirely match his characterisation. The final battle also has some strange visual choices, with the neon lights giving way to an almost monochrome battle surrounded by rain and clouds, flattening the action and stripping it of any potential excitement. </a:t>
            </a:r>
          </a:p>
          <a:p>
            <a:pPr marL="0" indent="0">
              <a:buNone/>
            </a:pPr>
            <a:endParaRPr lang="en-GB" sz="2500" dirty="0"/>
          </a:p>
          <a:p>
            <a:pPr marL="0" indent="0">
              <a:buNone/>
            </a:pPr>
            <a:r>
              <a:rPr lang="en-GB" sz="2500" b="1" dirty="0"/>
              <a:t>2. With close reference to the text explain how the sentence at the start of paragraph 2 (“But what starts as…predictable and formulaic.”) acts as a link between the ideas of the passage at this point</a:t>
            </a:r>
          </a:p>
          <a:p>
            <a:pPr marL="0" indent="0">
              <a:buNone/>
            </a:pPr>
            <a:endParaRPr lang="en-GB" dirty="0"/>
          </a:p>
        </p:txBody>
      </p:sp>
    </p:spTree>
    <p:extLst>
      <p:ext uri="{BB962C8B-B14F-4D97-AF65-F5344CB8AC3E}">
        <p14:creationId xmlns:p14="http://schemas.microsoft.com/office/powerpoint/2010/main" val="4181154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F028921-8691-461B-AC1C-D89189792F65}"/>
              </a:ext>
            </a:extLst>
          </p:cNvPr>
          <p:cNvSpPr>
            <a:spLocks noGrp="1"/>
          </p:cNvSpPr>
          <p:nvPr>
            <p:ph idx="1"/>
          </p:nvPr>
        </p:nvSpPr>
        <p:spPr>
          <a:xfrm>
            <a:off x="468086" y="184934"/>
            <a:ext cx="11125200" cy="6482993"/>
          </a:xfrm>
        </p:spPr>
        <p:txBody>
          <a:bodyPr>
            <a:normAutofit fontScale="85000" lnSpcReduction="20000"/>
          </a:bodyPr>
          <a:lstStyle/>
          <a:p>
            <a:pPr marL="0" indent="0" fontAlgn="base">
              <a:buNone/>
            </a:pPr>
            <a:r>
              <a:rPr lang="en-GB" dirty="0">
                <a:solidFill>
                  <a:srgbClr val="212529"/>
                </a:solidFill>
                <a:latin typeface="Fira Sans"/>
              </a:rPr>
              <a:t>The playground was full of acts of premeditated violence. The building was dilapidated. The morale amongst the teachers was poor, with many objecting to acts of intimidation directed at them by the pupils they tried to teach. The cleaners had given up trying to deal with the debris, which lay scattered in every corridor and stairwell at the end of morning interval or the all too brief lunchtimes. Local drug dealers had taken to hanging about the school gates, finding too many willing customers exiting through the school gates.</a:t>
            </a:r>
          </a:p>
          <a:p>
            <a:pPr marL="0" indent="0" fontAlgn="base">
              <a:buNone/>
            </a:pPr>
            <a:r>
              <a:rPr lang="en-GB" dirty="0" smtClean="0">
                <a:solidFill>
                  <a:srgbClr val="212529"/>
                </a:solidFill>
                <a:latin typeface="Fira Sans"/>
              </a:rPr>
              <a:t>Yet</a:t>
            </a:r>
            <a:r>
              <a:rPr lang="en-GB" dirty="0">
                <a:solidFill>
                  <a:srgbClr val="212529"/>
                </a:solidFill>
                <a:latin typeface="Fira Sans"/>
              </a:rPr>
              <a:t>, these terrible problems did not deter the new Rector, as he put a variety of strategies into operation. Firstly, he and the Board Of Studies began regular patrols in the playground during times when the pupils were using it, and motivated pupils were sworn in as prefects to help enforce the law. A new Staff Social Committee was set up and the staffroom was redecorated. New litter patrols were initiated using the pupils who wanted to have pride in their school. Money was spent installing a new security system and a more effective and hard-hitting anti-drugs education pack was used during Social Education lessons.</a:t>
            </a:r>
          </a:p>
          <a:p>
            <a:pPr marL="0" indent="0" fontAlgn="base">
              <a:buNone/>
            </a:pPr>
            <a:endParaRPr lang="en-GB" dirty="0">
              <a:solidFill>
                <a:srgbClr val="212529"/>
              </a:solidFill>
              <a:latin typeface="Fira Sans"/>
            </a:endParaRPr>
          </a:p>
          <a:p>
            <a:pPr marL="514350" indent="-514350" fontAlgn="base">
              <a:buAutoNum type="arabicPeriod"/>
            </a:pPr>
            <a:r>
              <a:rPr lang="en-GB" b="1" dirty="0" smtClean="0"/>
              <a:t>Look at paragraph 1. Explain, in your own words, some of the problems the school was facing (3)</a:t>
            </a:r>
          </a:p>
          <a:p>
            <a:pPr marL="514350" indent="-514350" fontAlgn="base">
              <a:buAutoNum type="arabicPeriod"/>
            </a:pPr>
            <a:r>
              <a:rPr lang="en-GB" b="1" dirty="0" smtClean="0"/>
              <a:t>Look at paragraph 2. Explain, in your own words, some of the strategies that were put in place to combat the many problems (3)</a:t>
            </a:r>
            <a:endParaRPr lang="en-GB" b="1" dirty="0"/>
          </a:p>
        </p:txBody>
      </p:sp>
    </p:spTree>
    <p:extLst>
      <p:ext uri="{BB962C8B-B14F-4D97-AF65-F5344CB8AC3E}">
        <p14:creationId xmlns:p14="http://schemas.microsoft.com/office/powerpoint/2010/main" val="1369256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3440" y="0"/>
            <a:ext cx="10515600" cy="1325563"/>
          </a:xfrm>
        </p:spPr>
        <p:txBody>
          <a:bodyPr/>
          <a:lstStyle/>
          <a:p>
            <a:pPr algn="ctr"/>
            <a:r>
              <a:rPr lang="en-GB" u="sng" dirty="0"/>
              <a:t>Answers</a:t>
            </a:r>
          </a:p>
        </p:txBody>
      </p:sp>
      <p:sp>
        <p:nvSpPr>
          <p:cNvPr id="3" name="Content Placeholder 2"/>
          <p:cNvSpPr>
            <a:spLocks noGrp="1"/>
          </p:cNvSpPr>
          <p:nvPr>
            <p:ph idx="1"/>
          </p:nvPr>
        </p:nvSpPr>
        <p:spPr>
          <a:xfrm>
            <a:off x="624840" y="1325563"/>
            <a:ext cx="10942320" cy="4922519"/>
          </a:xfrm>
        </p:spPr>
        <p:txBody>
          <a:bodyPr>
            <a:noAutofit/>
          </a:bodyPr>
          <a:lstStyle/>
          <a:p>
            <a:r>
              <a:rPr lang="en-GB" sz="3800" dirty="0"/>
              <a:t>‘a promising set up with enjoyable characters’ links back to the previous paragraph which talked about Diana and Barbara, two of the characters in the film who the writer enjoyed</a:t>
            </a:r>
          </a:p>
          <a:p>
            <a:endParaRPr lang="en-GB" sz="3800" dirty="0"/>
          </a:p>
          <a:p>
            <a:r>
              <a:rPr lang="en-GB" sz="3800" dirty="0"/>
              <a:t>‘descends into something predictable and formulaic’ links forward to the next paragraph which talks about some of the negative elements of the film, such as Maxwell Lord and the final battle</a:t>
            </a:r>
          </a:p>
        </p:txBody>
      </p:sp>
    </p:spTree>
    <p:custDataLst>
      <p:tags r:id="rId1"/>
    </p:custDataLst>
    <p:extLst>
      <p:ext uri="{BB962C8B-B14F-4D97-AF65-F5344CB8AC3E}">
        <p14:creationId xmlns:p14="http://schemas.microsoft.com/office/powerpoint/2010/main" val="27545982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3440" y="0"/>
            <a:ext cx="10515600" cy="1325563"/>
          </a:xfrm>
        </p:spPr>
        <p:txBody>
          <a:bodyPr/>
          <a:lstStyle/>
          <a:p>
            <a:pPr algn="ctr"/>
            <a:r>
              <a:rPr lang="en-GB" u="sng" dirty="0"/>
              <a:t>Answers</a:t>
            </a:r>
          </a:p>
        </p:txBody>
      </p:sp>
      <p:sp>
        <p:nvSpPr>
          <p:cNvPr id="3" name="Content Placeholder 2"/>
          <p:cNvSpPr>
            <a:spLocks noGrp="1"/>
          </p:cNvSpPr>
          <p:nvPr>
            <p:ph idx="1"/>
          </p:nvPr>
        </p:nvSpPr>
        <p:spPr>
          <a:xfrm>
            <a:off x="624840" y="1325563"/>
            <a:ext cx="10942320" cy="4922519"/>
          </a:xfrm>
        </p:spPr>
        <p:txBody>
          <a:bodyPr>
            <a:noAutofit/>
          </a:bodyPr>
          <a:lstStyle/>
          <a:p>
            <a:r>
              <a:rPr lang="en-GB" sz="3800" dirty="0"/>
              <a:t>‘a promising set up with enjoyable characters’ links back to </a:t>
            </a:r>
            <a:r>
              <a:rPr lang="en-GB" sz="3800" dirty="0"/>
              <a:t>‘Gal </a:t>
            </a:r>
            <a:r>
              <a:rPr lang="en-GB" sz="3800" dirty="0" err="1"/>
              <a:t>Gadot</a:t>
            </a:r>
            <a:r>
              <a:rPr lang="en-GB" sz="3800" dirty="0"/>
              <a:t> is magnetic as Diana </a:t>
            </a:r>
            <a:r>
              <a:rPr lang="en-GB" sz="3800" dirty="0" smtClean="0"/>
              <a:t>Prince’ </a:t>
            </a:r>
            <a:r>
              <a:rPr lang="en-GB" sz="3800" dirty="0"/>
              <a:t>OR ‘Kristen </a:t>
            </a:r>
            <a:r>
              <a:rPr lang="en-GB" sz="3800" dirty="0" err="1"/>
              <a:t>Wiig</a:t>
            </a:r>
            <a:r>
              <a:rPr lang="en-GB" sz="3800" dirty="0"/>
              <a:t> is charming and funny as the conflicted Barbara </a:t>
            </a:r>
            <a:r>
              <a:rPr lang="en-GB" sz="3800" dirty="0" smtClean="0"/>
              <a:t>Minerva’</a:t>
            </a:r>
            <a:endParaRPr lang="en-GB" sz="3800" dirty="0"/>
          </a:p>
          <a:p>
            <a:endParaRPr lang="en-GB" sz="3800" dirty="0"/>
          </a:p>
          <a:p>
            <a:r>
              <a:rPr lang="en-GB" sz="3800" dirty="0"/>
              <a:t>‘descends into something predictable and formulaic’ links forward </a:t>
            </a:r>
            <a:r>
              <a:rPr lang="en-GB" sz="3800" dirty="0"/>
              <a:t>to </a:t>
            </a:r>
            <a:r>
              <a:rPr lang="en-GB" sz="3800" dirty="0" smtClean="0"/>
              <a:t>‘</a:t>
            </a:r>
            <a:r>
              <a:rPr lang="en-GB" sz="3800" dirty="0"/>
              <a:t>b</a:t>
            </a:r>
            <a:r>
              <a:rPr lang="en-GB" sz="3800" dirty="0" smtClean="0"/>
              <a:t>ut </a:t>
            </a:r>
            <a:r>
              <a:rPr lang="en-GB" sz="3800" dirty="0"/>
              <a:t>he isn’t really given enough to work </a:t>
            </a:r>
            <a:r>
              <a:rPr lang="en-GB" sz="3800" dirty="0" smtClean="0"/>
              <a:t>with’ OR </a:t>
            </a:r>
            <a:r>
              <a:rPr lang="en-GB" sz="3800" dirty="0"/>
              <a:t>‘stripping it of any potential </a:t>
            </a:r>
            <a:r>
              <a:rPr lang="en-GB" sz="3800" dirty="0" smtClean="0"/>
              <a:t>excitement’</a:t>
            </a:r>
            <a:endParaRPr lang="en-GB" sz="3800" dirty="0"/>
          </a:p>
        </p:txBody>
      </p:sp>
    </p:spTree>
    <p:custDataLst>
      <p:tags r:id="rId1"/>
    </p:custDataLst>
    <p:extLst>
      <p:ext uri="{BB962C8B-B14F-4D97-AF65-F5344CB8AC3E}">
        <p14:creationId xmlns:p14="http://schemas.microsoft.com/office/powerpoint/2010/main" val="1177386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F028921-8691-461B-AC1C-D89189792F65}"/>
              </a:ext>
            </a:extLst>
          </p:cNvPr>
          <p:cNvSpPr>
            <a:spLocks noGrp="1"/>
          </p:cNvSpPr>
          <p:nvPr>
            <p:ph idx="1"/>
          </p:nvPr>
        </p:nvSpPr>
        <p:spPr>
          <a:xfrm>
            <a:off x="838200" y="184934"/>
            <a:ext cx="10515600" cy="6482993"/>
          </a:xfrm>
        </p:spPr>
        <p:txBody>
          <a:bodyPr>
            <a:normAutofit fontScale="92500"/>
          </a:bodyPr>
          <a:lstStyle/>
          <a:p>
            <a:pPr marL="0" indent="0" fontAlgn="base">
              <a:buNone/>
            </a:pPr>
            <a:r>
              <a:rPr lang="en-GB" b="0" i="0" dirty="0">
                <a:solidFill>
                  <a:srgbClr val="212529"/>
                </a:solidFill>
                <a:effectLst/>
                <a:latin typeface="Fira Sans"/>
              </a:rPr>
              <a:t>London’s £1.5 million New Year's Eve display saw a number of light projections fill the sky over the O2 Arena, with one showing the NHS logo in a heart while a child's voice said: "Thank you NHS heroes.” London Mayor, Sadiq Khan, said he was "proud the eyes of the world" saw London's display paying tribute to the NHS and reflecting on the defining moments of this year "and showed why our city is the greatest in the world."</a:t>
            </a:r>
          </a:p>
          <a:p>
            <a:pPr marL="0" indent="0" algn="l" fontAlgn="base">
              <a:buNone/>
            </a:pPr>
            <a:r>
              <a:rPr lang="en-GB" b="0" i="0" dirty="0">
                <a:solidFill>
                  <a:srgbClr val="212529"/>
                </a:solidFill>
                <a:effectLst/>
                <a:latin typeface="Fira Sans"/>
              </a:rPr>
              <a:t>Despite the mayor’s noble intentions he was accused of politicising the celebrations. These accusations came after European Union colours and references to the Black Lives Matters movement were used in the display. The BBC reportedly received over 500 complaints about the BLM movement's inclusion. </a:t>
            </a:r>
          </a:p>
          <a:p>
            <a:pPr marL="0" indent="0" algn="l" fontAlgn="base">
              <a:buNone/>
            </a:pPr>
            <a:endParaRPr lang="en-GB" dirty="0">
              <a:solidFill>
                <a:srgbClr val="212529"/>
              </a:solidFill>
              <a:latin typeface="Fira Sans"/>
            </a:endParaRPr>
          </a:p>
          <a:p>
            <a:pPr marL="0" indent="0" fontAlgn="base">
              <a:buNone/>
            </a:pPr>
            <a:r>
              <a:rPr lang="en-GB" sz="2800" b="1" dirty="0"/>
              <a:t>3. With close reference to the text explain how the sentence at the start of paragraph 2 (“Despite the mayor’s…politicising the celebrations.”) acts as a link between the writer’s arguments at this point in the passage.</a:t>
            </a:r>
          </a:p>
          <a:p>
            <a:pPr marL="0" indent="0" algn="l" fontAlgn="base">
              <a:buNone/>
            </a:pPr>
            <a:endParaRPr lang="en-GB" dirty="0"/>
          </a:p>
        </p:txBody>
      </p:sp>
    </p:spTree>
    <p:extLst>
      <p:ext uri="{BB962C8B-B14F-4D97-AF65-F5344CB8AC3E}">
        <p14:creationId xmlns:p14="http://schemas.microsoft.com/office/powerpoint/2010/main" val="3381961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3440" y="0"/>
            <a:ext cx="10515600" cy="1325563"/>
          </a:xfrm>
        </p:spPr>
        <p:txBody>
          <a:bodyPr/>
          <a:lstStyle/>
          <a:p>
            <a:pPr algn="ctr"/>
            <a:r>
              <a:rPr lang="en-GB" u="sng" dirty="0"/>
              <a:t>Answers</a:t>
            </a:r>
          </a:p>
        </p:txBody>
      </p:sp>
      <p:sp>
        <p:nvSpPr>
          <p:cNvPr id="3" name="Content Placeholder 2"/>
          <p:cNvSpPr>
            <a:spLocks noGrp="1"/>
          </p:cNvSpPr>
          <p:nvPr>
            <p:ph idx="1"/>
          </p:nvPr>
        </p:nvSpPr>
        <p:spPr>
          <a:xfrm>
            <a:off x="624840" y="1325563"/>
            <a:ext cx="10942320" cy="4922519"/>
          </a:xfrm>
        </p:spPr>
        <p:txBody>
          <a:bodyPr>
            <a:noAutofit/>
          </a:bodyPr>
          <a:lstStyle/>
          <a:p>
            <a:r>
              <a:rPr lang="en-GB" sz="3800" dirty="0" smtClean="0"/>
              <a:t>‘</a:t>
            </a:r>
            <a:r>
              <a:rPr lang="en-GB" sz="3800" dirty="0" smtClean="0">
                <a:solidFill>
                  <a:srgbClr val="212529"/>
                </a:solidFill>
              </a:rPr>
              <a:t>the mayor’s noble </a:t>
            </a:r>
            <a:r>
              <a:rPr lang="en-GB" sz="3800" dirty="0">
                <a:solidFill>
                  <a:srgbClr val="212529"/>
                </a:solidFill>
              </a:rPr>
              <a:t>intentions</a:t>
            </a:r>
            <a:r>
              <a:rPr lang="en-GB" sz="3800" dirty="0"/>
              <a:t>’ links back to the previous paragraph in which Khan discussed how proud he was of the display and how it honoured the NHS.</a:t>
            </a:r>
          </a:p>
          <a:p>
            <a:endParaRPr lang="en-GB" sz="3800" dirty="0"/>
          </a:p>
          <a:p>
            <a:r>
              <a:rPr lang="en-GB" sz="3800" dirty="0"/>
              <a:t>‘</a:t>
            </a:r>
            <a:r>
              <a:rPr lang="en-GB" sz="3800" dirty="0">
                <a:solidFill>
                  <a:srgbClr val="212529"/>
                </a:solidFill>
              </a:rPr>
              <a:t>accused of politicising the celebrations</a:t>
            </a:r>
            <a:r>
              <a:rPr lang="en-GB" sz="3800" dirty="0"/>
              <a:t>’ links forward to the next paragraph which talks about some political issues, such as the EU and BLM, which were featured in the display and received complaints.</a:t>
            </a:r>
          </a:p>
        </p:txBody>
      </p:sp>
    </p:spTree>
    <p:custDataLst>
      <p:tags r:id="rId1"/>
    </p:custDataLst>
    <p:extLst>
      <p:ext uri="{BB962C8B-B14F-4D97-AF65-F5344CB8AC3E}">
        <p14:creationId xmlns:p14="http://schemas.microsoft.com/office/powerpoint/2010/main" val="31019914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3440" y="0"/>
            <a:ext cx="10515600" cy="1325563"/>
          </a:xfrm>
        </p:spPr>
        <p:txBody>
          <a:bodyPr/>
          <a:lstStyle/>
          <a:p>
            <a:pPr algn="ctr"/>
            <a:r>
              <a:rPr lang="en-GB" u="sng" dirty="0"/>
              <a:t>Answers</a:t>
            </a:r>
          </a:p>
        </p:txBody>
      </p:sp>
      <p:sp>
        <p:nvSpPr>
          <p:cNvPr id="3" name="Content Placeholder 2"/>
          <p:cNvSpPr>
            <a:spLocks noGrp="1"/>
          </p:cNvSpPr>
          <p:nvPr>
            <p:ph idx="1"/>
          </p:nvPr>
        </p:nvSpPr>
        <p:spPr>
          <a:xfrm>
            <a:off x="624840" y="1325563"/>
            <a:ext cx="10942320" cy="5200497"/>
          </a:xfrm>
        </p:spPr>
        <p:txBody>
          <a:bodyPr>
            <a:normAutofit fontScale="92500"/>
          </a:bodyPr>
          <a:lstStyle/>
          <a:p>
            <a:r>
              <a:rPr lang="en-GB" sz="3800" dirty="0"/>
              <a:t>‘</a:t>
            </a:r>
            <a:r>
              <a:rPr lang="en-GB" sz="3800" dirty="0">
                <a:solidFill>
                  <a:srgbClr val="212529"/>
                </a:solidFill>
              </a:rPr>
              <a:t>the </a:t>
            </a:r>
            <a:r>
              <a:rPr lang="en-GB" sz="3800" dirty="0" smtClean="0">
                <a:solidFill>
                  <a:srgbClr val="212529"/>
                </a:solidFill>
              </a:rPr>
              <a:t>mayor’s</a:t>
            </a:r>
            <a:r>
              <a:rPr lang="en-GB" sz="3800" dirty="0" smtClean="0"/>
              <a:t>’</a:t>
            </a:r>
            <a:r>
              <a:rPr lang="en-GB" sz="3800" dirty="0" smtClean="0">
                <a:solidFill>
                  <a:srgbClr val="212529"/>
                </a:solidFill>
              </a:rPr>
              <a:t>  links back to </a:t>
            </a:r>
            <a:r>
              <a:rPr lang="en-GB" sz="3800" dirty="0" smtClean="0"/>
              <a:t>‘</a:t>
            </a:r>
            <a:r>
              <a:rPr lang="en-GB" sz="3800" dirty="0">
                <a:solidFill>
                  <a:srgbClr val="212529"/>
                </a:solidFill>
              </a:rPr>
              <a:t>London Mayor, </a:t>
            </a:r>
            <a:r>
              <a:rPr lang="en-GB" sz="3800" dirty="0" err="1">
                <a:solidFill>
                  <a:srgbClr val="212529"/>
                </a:solidFill>
              </a:rPr>
              <a:t>Sadiq</a:t>
            </a:r>
            <a:r>
              <a:rPr lang="en-GB" sz="3800" dirty="0">
                <a:solidFill>
                  <a:srgbClr val="212529"/>
                </a:solidFill>
              </a:rPr>
              <a:t> Khan</a:t>
            </a:r>
            <a:r>
              <a:rPr lang="en-GB" sz="3800" dirty="0" smtClean="0"/>
              <a:t>’</a:t>
            </a:r>
            <a:r>
              <a:rPr lang="en-GB" sz="3800" dirty="0" smtClean="0">
                <a:solidFill>
                  <a:srgbClr val="212529"/>
                </a:solidFill>
              </a:rPr>
              <a:t> </a:t>
            </a:r>
            <a:endParaRPr lang="en-GB" sz="3800" dirty="0" smtClean="0">
              <a:solidFill>
                <a:srgbClr val="212529"/>
              </a:solidFill>
            </a:endParaRPr>
          </a:p>
          <a:p>
            <a:endParaRPr lang="en-GB" sz="3800" dirty="0">
              <a:solidFill>
                <a:srgbClr val="212529"/>
              </a:solidFill>
            </a:endParaRPr>
          </a:p>
          <a:p>
            <a:r>
              <a:rPr lang="en-GB" sz="3800" dirty="0" smtClean="0"/>
              <a:t>‘</a:t>
            </a:r>
            <a:r>
              <a:rPr lang="en-GB" sz="3800" dirty="0" smtClean="0">
                <a:solidFill>
                  <a:srgbClr val="212529"/>
                </a:solidFill>
              </a:rPr>
              <a:t>noble intentions</a:t>
            </a:r>
            <a:r>
              <a:rPr lang="en-GB" sz="3800" dirty="0" smtClean="0"/>
              <a:t>’ </a:t>
            </a:r>
            <a:r>
              <a:rPr lang="en-GB" sz="3800" dirty="0"/>
              <a:t>links back to </a:t>
            </a:r>
            <a:r>
              <a:rPr lang="en-GB" sz="3800" dirty="0"/>
              <a:t>‘paying tribute to the </a:t>
            </a:r>
            <a:r>
              <a:rPr lang="en-GB" sz="3800" dirty="0" smtClean="0"/>
              <a:t>NHS’</a:t>
            </a:r>
            <a:endParaRPr lang="en-GB" sz="3800" dirty="0"/>
          </a:p>
          <a:p>
            <a:endParaRPr lang="en-GB" sz="3800" dirty="0"/>
          </a:p>
          <a:p>
            <a:r>
              <a:rPr lang="en-GB" sz="3800" dirty="0"/>
              <a:t>‘</a:t>
            </a:r>
            <a:r>
              <a:rPr lang="en-GB" sz="3800" dirty="0">
                <a:solidFill>
                  <a:srgbClr val="212529"/>
                </a:solidFill>
              </a:rPr>
              <a:t>accused of politicising the celebrations</a:t>
            </a:r>
            <a:r>
              <a:rPr lang="en-GB" sz="3800" dirty="0"/>
              <a:t>’ links forward to </a:t>
            </a:r>
            <a:r>
              <a:rPr lang="en-GB" sz="3800" dirty="0" smtClean="0"/>
              <a:t>‘These </a:t>
            </a:r>
            <a:r>
              <a:rPr lang="en-GB" sz="3800" dirty="0"/>
              <a:t>accusations came after European Union colours and references to the Black Lives Matters </a:t>
            </a:r>
            <a:r>
              <a:rPr lang="en-GB" sz="3800" dirty="0" smtClean="0"/>
              <a:t>movement’ OR ‘The </a:t>
            </a:r>
            <a:r>
              <a:rPr lang="en-GB" sz="3800" dirty="0"/>
              <a:t>BBC reportedly received over 500 complaints about the BLM movement's </a:t>
            </a:r>
            <a:r>
              <a:rPr lang="en-GB" sz="3800" dirty="0" smtClean="0"/>
              <a:t>inclusion’</a:t>
            </a:r>
            <a:endParaRPr lang="en-GB" sz="3800" dirty="0"/>
          </a:p>
        </p:txBody>
      </p:sp>
    </p:spTree>
    <p:custDataLst>
      <p:tags r:id="rId1"/>
    </p:custDataLst>
    <p:extLst>
      <p:ext uri="{BB962C8B-B14F-4D97-AF65-F5344CB8AC3E}">
        <p14:creationId xmlns:p14="http://schemas.microsoft.com/office/powerpoint/2010/main" val="7926094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F028921-8691-461B-AC1C-D89189792F65}"/>
              </a:ext>
            </a:extLst>
          </p:cNvPr>
          <p:cNvSpPr>
            <a:spLocks noGrp="1"/>
          </p:cNvSpPr>
          <p:nvPr>
            <p:ph idx="1"/>
          </p:nvPr>
        </p:nvSpPr>
        <p:spPr>
          <a:xfrm>
            <a:off x="838200" y="184934"/>
            <a:ext cx="10515600" cy="6482993"/>
          </a:xfrm>
        </p:spPr>
        <p:txBody>
          <a:bodyPr>
            <a:normAutofit lnSpcReduction="10000"/>
          </a:bodyPr>
          <a:lstStyle/>
          <a:p>
            <a:pPr marL="0" indent="0" fontAlgn="base">
              <a:buNone/>
            </a:pPr>
            <a:r>
              <a:rPr lang="en-GB" dirty="0" smtClean="0">
                <a:solidFill>
                  <a:srgbClr val="212529"/>
                </a:solidFill>
                <a:latin typeface="Fira Sans"/>
              </a:rPr>
              <a:t>When people heard there was going to be a movie about the Titanic, most people expected a historical account of the tragic events. More of a documentary. What else could it be? Trying to build tension would be impossible when everyone already knows the story: no-one </a:t>
            </a:r>
            <a:r>
              <a:rPr lang="en-GB" dirty="0">
                <a:solidFill>
                  <a:srgbClr val="212529"/>
                </a:solidFill>
                <a:latin typeface="Fira Sans"/>
              </a:rPr>
              <a:t>is ever going to watch ‘Titanic’ and wonder what happened at the end. </a:t>
            </a:r>
            <a:br>
              <a:rPr lang="en-GB" dirty="0">
                <a:solidFill>
                  <a:srgbClr val="212529"/>
                </a:solidFill>
                <a:latin typeface="Fira Sans"/>
              </a:rPr>
            </a:br>
            <a:r>
              <a:rPr lang="en-GB" dirty="0">
                <a:solidFill>
                  <a:srgbClr val="212529"/>
                </a:solidFill>
                <a:latin typeface="Fira Sans"/>
              </a:rPr>
              <a:t/>
            </a:r>
            <a:br>
              <a:rPr lang="en-GB" dirty="0">
                <a:solidFill>
                  <a:srgbClr val="212529"/>
                </a:solidFill>
                <a:latin typeface="Fira Sans"/>
              </a:rPr>
            </a:br>
            <a:r>
              <a:rPr lang="en-GB" dirty="0">
                <a:solidFill>
                  <a:srgbClr val="212529"/>
                </a:solidFill>
                <a:latin typeface="Fira Sans"/>
              </a:rPr>
              <a:t>However, Cameron added enough human interest and romance to the story to keep you interested, despite the inevitable ending. We get beautiful Rose, engaged to the hideous Billy Zane, and pursued by </a:t>
            </a:r>
            <a:r>
              <a:rPr lang="en-GB" dirty="0" smtClean="0">
                <a:solidFill>
                  <a:srgbClr val="212529"/>
                </a:solidFill>
                <a:latin typeface="Fira Sans"/>
              </a:rPr>
              <a:t>Jack, a charming rogue portrayed by the even more charming Leonardo </a:t>
            </a:r>
            <a:r>
              <a:rPr lang="en-GB" dirty="0" err="1" smtClean="0">
                <a:solidFill>
                  <a:srgbClr val="212529"/>
                </a:solidFill>
                <a:latin typeface="Fira Sans"/>
              </a:rPr>
              <a:t>DiCaprio</a:t>
            </a:r>
            <a:r>
              <a:rPr lang="en-GB" dirty="0" smtClean="0">
                <a:solidFill>
                  <a:srgbClr val="212529"/>
                </a:solidFill>
                <a:latin typeface="Fira Sans"/>
              </a:rPr>
              <a:t>. So, as we watch, it is the lives and relationships between these characters that we truly become invested in – we want to know if they survive and get to thrive.</a:t>
            </a:r>
          </a:p>
          <a:p>
            <a:pPr marL="0" indent="0" fontAlgn="base">
              <a:buNone/>
            </a:pPr>
            <a:endParaRPr lang="en-GB" dirty="0">
              <a:solidFill>
                <a:srgbClr val="212529"/>
              </a:solidFill>
              <a:latin typeface="Fira Sans"/>
            </a:endParaRPr>
          </a:p>
          <a:p>
            <a:pPr marL="0" indent="0" fontAlgn="base">
              <a:buNone/>
            </a:pPr>
            <a:r>
              <a:rPr lang="en-GB" b="1" dirty="0"/>
              <a:t>4</a:t>
            </a:r>
            <a:r>
              <a:rPr lang="en-GB" sz="2800" b="1" dirty="0" smtClean="0"/>
              <a:t>. Explain how the opening sentence of paragraph 2 provides a link in the passage.</a:t>
            </a:r>
            <a:endParaRPr lang="en-GB" sz="2800" b="1" dirty="0"/>
          </a:p>
          <a:p>
            <a:pPr marL="0" indent="0" algn="l" fontAlgn="base">
              <a:buNone/>
            </a:pPr>
            <a:endParaRPr lang="en-GB" dirty="0"/>
          </a:p>
        </p:txBody>
      </p:sp>
    </p:spTree>
    <p:extLst>
      <p:ext uri="{BB962C8B-B14F-4D97-AF65-F5344CB8AC3E}">
        <p14:creationId xmlns:p14="http://schemas.microsoft.com/office/powerpoint/2010/main" val="16739721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3440" y="0"/>
            <a:ext cx="10515600" cy="1325563"/>
          </a:xfrm>
        </p:spPr>
        <p:txBody>
          <a:bodyPr/>
          <a:lstStyle/>
          <a:p>
            <a:pPr algn="ctr"/>
            <a:r>
              <a:rPr lang="en-GB" u="sng" dirty="0"/>
              <a:t>Answers</a:t>
            </a:r>
          </a:p>
        </p:txBody>
      </p:sp>
      <p:sp>
        <p:nvSpPr>
          <p:cNvPr id="3" name="Content Placeholder 2"/>
          <p:cNvSpPr>
            <a:spLocks noGrp="1"/>
          </p:cNvSpPr>
          <p:nvPr>
            <p:ph idx="1"/>
          </p:nvPr>
        </p:nvSpPr>
        <p:spPr>
          <a:xfrm>
            <a:off x="624840" y="1325563"/>
            <a:ext cx="10942320" cy="4922519"/>
          </a:xfrm>
        </p:spPr>
        <p:txBody>
          <a:bodyPr>
            <a:noAutofit/>
          </a:bodyPr>
          <a:lstStyle/>
          <a:p>
            <a:r>
              <a:rPr lang="en-GB" sz="3800" dirty="0" smtClean="0"/>
              <a:t>“the </a:t>
            </a:r>
            <a:r>
              <a:rPr lang="en-GB" sz="3800" dirty="0"/>
              <a:t>inevitable </a:t>
            </a:r>
            <a:r>
              <a:rPr lang="en-GB" sz="3800" dirty="0" smtClean="0"/>
              <a:t>ending” links </a:t>
            </a:r>
            <a:r>
              <a:rPr lang="en-GB" sz="3800" dirty="0"/>
              <a:t>back to the previous paragraph </a:t>
            </a:r>
            <a:r>
              <a:rPr lang="en-GB" sz="3800" dirty="0" smtClean="0"/>
              <a:t>which discusses how everyone already knows the story of the titanic and how it ends.</a:t>
            </a:r>
            <a:endParaRPr lang="en-GB" sz="3800" dirty="0"/>
          </a:p>
          <a:p>
            <a:endParaRPr lang="en-GB" sz="3800" dirty="0"/>
          </a:p>
          <a:p>
            <a:r>
              <a:rPr lang="en-GB" sz="3800" dirty="0" smtClean="0"/>
              <a:t>“human </a:t>
            </a:r>
            <a:r>
              <a:rPr lang="en-GB" sz="3800" dirty="0"/>
              <a:t>interest and </a:t>
            </a:r>
            <a:r>
              <a:rPr lang="en-GB" sz="3800" dirty="0" smtClean="0"/>
              <a:t>romance” </a:t>
            </a:r>
            <a:r>
              <a:rPr lang="en-GB" sz="3800" dirty="0"/>
              <a:t>links </a:t>
            </a:r>
            <a:r>
              <a:rPr lang="en-GB" sz="3800" dirty="0"/>
              <a:t>forward to the next paragraph which talks about </a:t>
            </a:r>
            <a:r>
              <a:rPr lang="en-GB" sz="3800" dirty="0" smtClean="0"/>
              <a:t>the characters in Titanic and how that is what people end up becoming most invested in when watching the film</a:t>
            </a:r>
            <a:endParaRPr lang="en-GB" sz="3800" dirty="0"/>
          </a:p>
        </p:txBody>
      </p:sp>
    </p:spTree>
    <p:custDataLst>
      <p:tags r:id="rId1"/>
    </p:custDataLst>
    <p:extLst>
      <p:ext uri="{BB962C8B-B14F-4D97-AF65-F5344CB8AC3E}">
        <p14:creationId xmlns:p14="http://schemas.microsoft.com/office/powerpoint/2010/main" val="4389475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3440" y="0"/>
            <a:ext cx="10515600" cy="1325563"/>
          </a:xfrm>
        </p:spPr>
        <p:txBody>
          <a:bodyPr/>
          <a:lstStyle/>
          <a:p>
            <a:pPr algn="ctr"/>
            <a:r>
              <a:rPr lang="en-GB" u="sng" dirty="0"/>
              <a:t>Answers</a:t>
            </a:r>
          </a:p>
        </p:txBody>
      </p:sp>
      <p:sp>
        <p:nvSpPr>
          <p:cNvPr id="3" name="Content Placeholder 2"/>
          <p:cNvSpPr>
            <a:spLocks noGrp="1"/>
          </p:cNvSpPr>
          <p:nvPr>
            <p:ph idx="1"/>
          </p:nvPr>
        </p:nvSpPr>
        <p:spPr>
          <a:xfrm>
            <a:off x="624840" y="1325563"/>
            <a:ext cx="10942320" cy="4922519"/>
          </a:xfrm>
        </p:spPr>
        <p:txBody>
          <a:bodyPr>
            <a:noAutofit/>
          </a:bodyPr>
          <a:lstStyle/>
          <a:p>
            <a:r>
              <a:rPr lang="en-GB" sz="3800" dirty="0" smtClean="0"/>
              <a:t>“the </a:t>
            </a:r>
            <a:r>
              <a:rPr lang="en-GB" sz="3800" dirty="0"/>
              <a:t>inevitable </a:t>
            </a:r>
            <a:r>
              <a:rPr lang="en-GB" sz="3800" dirty="0" smtClean="0"/>
              <a:t>ending” links </a:t>
            </a:r>
            <a:r>
              <a:rPr lang="en-GB" sz="3800" dirty="0"/>
              <a:t>back to </a:t>
            </a:r>
            <a:r>
              <a:rPr lang="en-GB" sz="3800" dirty="0"/>
              <a:t>“no-one is ever going to watch ‘Titanic’ and wonder what happened at the </a:t>
            </a:r>
            <a:r>
              <a:rPr lang="en-GB" sz="3800" dirty="0" smtClean="0"/>
              <a:t>end”</a:t>
            </a:r>
            <a:endParaRPr lang="en-GB" sz="3800" dirty="0"/>
          </a:p>
          <a:p>
            <a:endParaRPr lang="en-GB" sz="3800" dirty="0"/>
          </a:p>
          <a:p>
            <a:r>
              <a:rPr lang="en-GB" sz="3800" dirty="0" smtClean="0"/>
              <a:t>“human </a:t>
            </a:r>
            <a:r>
              <a:rPr lang="en-GB" sz="3800" dirty="0"/>
              <a:t>interest and </a:t>
            </a:r>
            <a:r>
              <a:rPr lang="en-GB" sz="3800" dirty="0" smtClean="0"/>
              <a:t>romance” </a:t>
            </a:r>
            <a:r>
              <a:rPr lang="en-GB" sz="3800" dirty="0"/>
              <a:t>links </a:t>
            </a:r>
            <a:r>
              <a:rPr lang="en-GB" sz="3800" dirty="0"/>
              <a:t>forward to </a:t>
            </a:r>
            <a:r>
              <a:rPr lang="en-GB" sz="3800" dirty="0"/>
              <a:t>“it is the lives and relationships between these characters that we truly become invested </a:t>
            </a:r>
            <a:r>
              <a:rPr lang="en-GB" sz="3800" dirty="0" smtClean="0"/>
              <a:t>in”</a:t>
            </a:r>
            <a:endParaRPr lang="en-GB" sz="3800" dirty="0"/>
          </a:p>
        </p:txBody>
      </p:sp>
    </p:spTree>
    <p:custDataLst>
      <p:tags r:id="rId1"/>
    </p:custDataLst>
    <p:extLst>
      <p:ext uri="{BB962C8B-B14F-4D97-AF65-F5344CB8AC3E}">
        <p14:creationId xmlns:p14="http://schemas.microsoft.com/office/powerpoint/2010/main" val="3872429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703380"/>
            <a:ext cx="11650038" cy="995938"/>
          </a:xfrm>
        </p:spPr>
        <p:txBody>
          <a:bodyPr>
            <a:noAutofit/>
          </a:bodyPr>
          <a:lstStyle/>
          <a:p>
            <a:pPr algn="l"/>
            <a:r>
              <a:rPr lang="en-GB" sz="2400" b="1" dirty="0" smtClean="0">
                <a:latin typeface="Calibri" panose="020F0502020204030204" pitchFamily="34" charset="0"/>
                <a:cs typeface="Calibri" panose="020F0502020204030204" pitchFamily="34" charset="0"/>
              </a:rPr>
              <a:t>5. </a:t>
            </a:r>
            <a:r>
              <a:rPr lang="en-GB" sz="2400" b="1" dirty="0">
                <a:latin typeface="Calibri" panose="020F0502020204030204" pitchFamily="34" charset="0"/>
                <a:cs typeface="Calibri" panose="020F0502020204030204" pitchFamily="34" charset="0"/>
              </a:rPr>
              <a:t>With close reference to the text, explain clearly how the last sentence in paragraph 1 ('But while one in ten ... what they seem?’) acts as a link in the structure of the writer's argument. (</a:t>
            </a:r>
            <a:r>
              <a:rPr lang="en-GB" sz="2400" b="1" u="sng" dirty="0">
                <a:latin typeface="Calibri" panose="020F0502020204030204" pitchFamily="34" charset="0"/>
                <a:cs typeface="Calibri" panose="020F0502020204030204" pitchFamily="34" charset="0"/>
              </a:rPr>
              <a:t>2)</a:t>
            </a:r>
            <a:r>
              <a:rPr lang="en-GB" sz="1800" b="1" u="sng" dirty="0">
                <a:latin typeface="Calibri" panose="020F0502020204030204" pitchFamily="34" charset="0"/>
                <a:cs typeface="Calibri" panose="020F0502020204030204" pitchFamily="34" charset="0"/>
              </a:rPr>
              <a:t/>
            </a:r>
            <a:br>
              <a:rPr lang="en-GB" sz="1800" b="1" u="sng" dirty="0">
                <a:latin typeface="Calibri" panose="020F0502020204030204" pitchFamily="34" charset="0"/>
                <a:cs typeface="Calibri" panose="020F0502020204030204" pitchFamily="34" charset="0"/>
              </a:rPr>
            </a:br>
            <a:endParaRPr lang="en-GB" sz="1800" b="1" u="sng" dirty="0">
              <a:latin typeface="Calibri" panose="020F0502020204030204" pitchFamily="34" charset="0"/>
              <a:cs typeface="Calibri" panose="020F0502020204030204" pitchFamily="34" charset="0"/>
            </a:endParaRPr>
          </a:p>
        </p:txBody>
      </p:sp>
      <p:sp>
        <p:nvSpPr>
          <p:cNvPr id="3" name="Rectangle 2"/>
          <p:cNvSpPr/>
          <p:nvPr/>
        </p:nvSpPr>
        <p:spPr>
          <a:xfrm>
            <a:off x="381001" y="0"/>
            <a:ext cx="11362362" cy="5493812"/>
          </a:xfrm>
          <a:prstGeom prst="rect">
            <a:avLst/>
          </a:prstGeom>
        </p:spPr>
        <p:txBody>
          <a:bodyPr wrap="square">
            <a:spAutoFit/>
          </a:bodyPr>
          <a:lstStyle/>
          <a:p>
            <a:r>
              <a:rPr lang="en-GB" sz="2700" dirty="0"/>
              <a:t>There is something irresistible about the smell of fried bacon. It's one of the delights of being a meat-eater and possibly the single most common reason why weak-willed vegetarians throw in the towel. A recent poll of Britain's best-loved 100 foods saw bacon at number one, beating chicken into second place and knocking chocolate into third. But while one in ten Britons claim bacon as their favourite, are those rashers that sizzle so seductively in the pan what they seem?</a:t>
            </a:r>
          </a:p>
          <a:p>
            <a:pPr marL="342900" indent="-342900">
              <a:buFont typeface="Arial" pitchFamily="34" charset="0"/>
              <a:buChar char="•"/>
            </a:pPr>
            <a:endParaRPr lang="en-GB" sz="2700" dirty="0"/>
          </a:p>
          <a:p>
            <a:r>
              <a:rPr lang="en-GB" sz="2700" dirty="0"/>
              <a:t>One problem may lie in a form of iron called haem that is found naturally in red meats such as beef, lamb and pork. It can trigger the formation of substances and compounds called N-</a:t>
            </a:r>
            <a:r>
              <a:rPr lang="en-GB" sz="2700" dirty="0" err="1"/>
              <a:t>nitroso</a:t>
            </a:r>
            <a:r>
              <a:rPr lang="en-GB" sz="2700" dirty="0"/>
              <a:t> compounds (NOCs) in the body which can damage the lining of the bowel. Some types of NOCs have been linked to bowel cancer</a:t>
            </a:r>
          </a:p>
        </p:txBody>
      </p:sp>
      <p:sp>
        <p:nvSpPr>
          <p:cNvPr id="4" name="Title 1"/>
          <p:cNvSpPr txBox="1">
            <a:spLocks/>
          </p:cNvSpPr>
          <p:nvPr/>
        </p:nvSpPr>
        <p:spPr>
          <a:xfrm>
            <a:off x="1560308" y="0"/>
            <a:ext cx="8229600"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GB" dirty="0"/>
          </a:p>
        </p:txBody>
      </p:sp>
    </p:spTree>
    <p:extLst>
      <p:ext uri="{BB962C8B-B14F-4D97-AF65-F5344CB8AC3E}">
        <p14:creationId xmlns:p14="http://schemas.microsoft.com/office/powerpoint/2010/main" val="1747729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3440" y="0"/>
            <a:ext cx="10515600" cy="1325563"/>
          </a:xfrm>
        </p:spPr>
        <p:txBody>
          <a:bodyPr/>
          <a:lstStyle/>
          <a:p>
            <a:pPr algn="ctr"/>
            <a:r>
              <a:rPr lang="en-GB" u="sng" dirty="0"/>
              <a:t>Answers</a:t>
            </a:r>
          </a:p>
        </p:txBody>
      </p:sp>
      <p:sp>
        <p:nvSpPr>
          <p:cNvPr id="3" name="Content Placeholder 2"/>
          <p:cNvSpPr>
            <a:spLocks noGrp="1"/>
          </p:cNvSpPr>
          <p:nvPr>
            <p:ph idx="1"/>
          </p:nvPr>
        </p:nvSpPr>
        <p:spPr>
          <a:xfrm>
            <a:off x="624840" y="1584960"/>
            <a:ext cx="10942320" cy="4922519"/>
          </a:xfrm>
        </p:spPr>
        <p:txBody>
          <a:bodyPr>
            <a:noAutofit/>
          </a:bodyPr>
          <a:lstStyle/>
          <a:p>
            <a:r>
              <a:rPr lang="en-GB" sz="4000" dirty="0"/>
              <a:t>‘one in ten Britons claim Bacon is their favourite’ links back to the previous paragraph about all the reasons people love bacon</a:t>
            </a:r>
          </a:p>
          <a:p>
            <a:endParaRPr lang="en-GB" sz="4000" dirty="0"/>
          </a:p>
          <a:p>
            <a:r>
              <a:rPr lang="en-GB" sz="4000" dirty="0"/>
              <a:t>‘are those rashers that sizzle so seductively in the pan what they seem?’ links forward to </a:t>
            </a:r>
            <a:r>
              <a:rPr lang="en-GB" sz="4000" dirty="0" smtClean="0"/>
              <a:t>the next paragraph which is about the hidden risks that come with eating bacon</a:t>
            </a:r>
            <a:endParaRPr lang="en-GB" sz="4000" dirty="0"/>
          </a:p>
        </p:txBody>
      </p:sp>
    </p:spTree>
    <p:custDataLst>
      <p:tags r:id="rId1"/>
    </p:custDataLst>
    <p:extLst>
      <p:ext uri="{BB962C8B-B14F-4D97-AF65-F5344CB8AC3E}">
        <p14:creationId xmlns:p14="http://schemas.microsoft.com/office/powerpoint/2010/main" val="33681024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F028921-8691-461B-AC1C-D89189792F65}"/>
              </a:ext>
            </a:extLst>
          </p:cNvPr>
          <p:cNvSpPr>
            <a:spLocks noGrp="1"/>
          </p:cNvSpPr>
          <p:nvPr>
            <p:ph idx="1"/>
          </p:nvPr>
        </p:nvSpPr>
        <p:spPr>
          <a:xfrm>
            <a:off x="468086" y="184934"/>
            <a:ext cx="11125200" cy="6482993"/>
          </a:xfrm>
        </p:spPr>
        <p:txBody>
          <a:bodyPr>
            <a:normAutofit lnSpcReduction="10000"/>
          </a:bodyPr>
          <a:lstStyle/>
          <a:p>
            <a:pPr fontAlgn="base"/>
            <a:r>
              <a:rPr lang="en-GB" dirty="0">
                <a:solidFill>
                  <a:srgbClr val="212529"/>
                </a:solidFill>
                <a:latin typeface="Fira Sans"/>
              </a:rPr>
              <a:t>The playground was full of acts of premeditated </a:t>
            </a:r>
            <a:r>
              <a:rPr lang="en-GB" dirty="0" smtClean="0">
                <a:solidFill>
                  <a:srgbClr val="212529"/>
                </a:solidFill>
                <a:latin typeface="Fira Sans"/>
              </a:rPr>
              <a:t>violence = Pupils were in danger of being attacked </a:t>
            </a:r>
          </a:p>
          <a:p>
            <a:pPr fontAlgn="base"/>
            <a:endParaRPr lang="en-GB" dirty="0" smtClean="0">
              <a:solidFill>
                <a:srgbClr val="212529"/>
              </a:solidFill>
              <a:latin typeface="Fira Sans"/>
            </a:endParaRPr>
          </a:p>
          <a:p>
            <a:pPr fontAlgn="base"/>
            <a:r>
              <a:rPr lang="en-GB" dirty="0" smtClean="0">
                <a:solidFill>
                  <a:srgbClr val="212529"/>
                </a:solidFill>
                <a:latin typeface="Fira Sans"/>
              </a:rPr>
              <a:t>The </a:t>
            </a:r>
            <a:r>
              <a:rPr lang="en-GB" dirty="0">
                <a:solidFill>
                  <a:srgbClr val="212529"/>
                </a:solidFill>
                <a:latin typeface="Fira Sans"/>
              </a:rPr>
              <a:t>building was </a:t>
            </a:r>
            <a:r>
              <a:rPr lang="en-GB" dirty="0" smtClean="0">
                <a:solidFill>
                  <a:srgbClr val="212529"/>
                </a:solidFill>
                <a:latin typeface="Fira Sans"/>
              </a:rPr>
              <a:t>dilapidated = The school was falling apart</a:t>
            </a:r>
          </a:p>
          <a:p>
            <a:pPr fontAlgn="base"/>
            <a:endParaRPr lang="en-GB" dirty="0" smtClean="0">
              <a:solidFill>
                <a:srgbClr val="212529"/>
              </a:solidFill>
              <a:latin typeface="Fira Sans"/>
            </a:endParaRPr>
          </a:p>
          <a:p>
            <a:pPr fontAlgn="base"/>
            <a:r>
              <a:rPr lang="en-GB" dirty="0" smtClean="0">
                <a:solidFill>
                  <a:srgbClr val="212529"/>
                </a:solidFill>
                <a:latin typeface="Fira Sans"/>
              </a:rPr>
              <a:t>The </a:t>
            </a:r>
            <a:r>
              <a:rPr lang="en-GB" dirty="0">
                <a:solidFill>
                  <a:srgbClr val="212529"/>
                </a:solidFill>
                <a:latin typeface="Fira Sans"/>
              </a:rPr>
              <a:t>morale amongst the teachers was </a:t>
            </a:r>
            <a:r>
              <a:rPr lang="en-GB" dirty="0" smtClean="0">
                <a:solidFill>
                  <a:srgbClr val="212529"/>
                </a:solidFill>
                <a:latin typeface="Fira Sans"/>
              </a:rPr>
              <a:t>poor = The staff were not motivated</a:t>
            </a:r>
          </a:p>
          <a:p>
            <a:pPr fontAlgn="base"/>
            <a:endParaRPr lang="en-GB" dirty="0" smtClean="0">
              <a:solidFill>
                <a:srgbClr val="212529"/>
              </a:solidFill>
              <a:latin typeface="Fira Sans"/>
            </a:endParaRPr>
          </a:p>
          <a:p>
            <a:pPr fontAlgn="base"/>
            <a:r>
              <a:rPr lang="en-GB" dirty="0" smtClean="0">
                <a:solidFill>
                  <a:srgbClr val="212529"/>
                </a:solidFill>
                <a:latin typeface="Fira Sans"/>
              </a:rPr>
              <a:t>The </a:t>
            </a:r>
            <a:r>
              <a:rPr lang="en-GB" dirty="0">
                <a:solidFill>
                  <a:srgbClr val="212529"/>
                </a:solidFill>
                <a:latin typeface="Fira Sans"/>
              </a:rPr>
              <a:t>cleaners had given up trying to deal with the </a:t>
            </a:r>
            <a:r>
              <a:rPr lang="en-GB" dirty="0" smtClean="0">
                <a:solidFill>
                  <a:srgbClr val="212529"/>
                </a:solidFill>
                <a:latin typeface="Fira Sans"/>
              </a:rPr>
              <a:t>debris = No one made any attempt to tidy the school up</a:t>
            </a:r>
          </a:p>
          <a:p>
            <a:pPr fontAlgn="base"/>
            <a:endParaRPr lang="en-GB" dirty="0" smtClean="0">
              <a:solidFill>
                <a:srgbClr val="212529"/>
              </a:solidFill>
              <a:latin typeface="Fira Sans"/>
            </a:endParaRPr>
          </a:p>
          <a:p>
            <a:pPr fontAlgn="base"/>
            <a:r>
              <a:rPr lang="en-GB" dirty="0" smtClean="0">
                <a:solidFill>
                  <a:srgbClr val="212529"/>
                </a:solidFill>
                <a:latin typeface="Fira Sans"/>
              </a:rPr>
              <a:t>the </a:t>
            </a:r>
            <a:r>
              <a:rPr lang="en-GB" dirty="0">
                <a:solidFill>
                  <a:srgbClr val="212529"/>
                </a:solidFill>
                <a:latin typeface="Fira Sans"/>
              </a:rPr>
              <a:t>all too brief </a:t>
            </a:r>
            <a:r>
              <a:rPr lang="en-GB" dirty="0" smtClean="0">
                <a:solidFill>
                  <a:srgbClr val="212529"/>
                </a:solidFill>
                <a:latin typeface="Fira Sans"/>
              </a:rPr>
              <a:t>lunchtimes = Breaks were not long enough</a:t>
            </a:r>
          </a:p>
          <a:p>
            <a:pPr fontAlgn="base"/>
            <a:endParaRPr lang="en-GB" dirty="0" smtClean="0">
              <a:solidFill>
                <a:srgbClr val="212529"/>
              </a:solidFill>
              <a:latin typeface="Fira Sans"/>
            </a:endParaRPr>
          </a:p>
          <a:p>
            <a:pPr fontAlgn="base"/>
            <a:r>
              <a:rPr lang="en-GB" dirty="0" smtClean="0">
                <a:solidFill>
                  <a:srgbClr val="212529"/>
                </a:solidFill>
                <a:latin typeface="Fira Sans"/>
              </a:rPr>
              <a:t>Local </a:t>
            </a:r>
            <a:r>
              <a:rPr lang="en-GB" dirty="0">
                <a:solidFill>
                  <a:srgbClr val="212529"/>
                </a:solidFill>
                <a:latin typeface="Fira Sans"/>
              </a:rPr>
              <a:t>drug dealers had taken to hanging about the school </a:t>
            </a:r>
            <a:r>
              <a:rPr lang="en-GB" dirty="0" smtClean="0">
                <a:solidFill>
                  <a:srgbClr val="212529"/>
                </a:solidFill>
                <a:latin typeface="Fira Sans"/>
              </a:rPr>
              <a:t>gates = People were selling illegal substances to the pupils</a:t>
            </a:r>
            <a:endParaRPr lang="en-GB" dirty="0">
              <a:solidFill>
                <a:srgbClr val="212529"/>
              </a:solidFill>
              <a:latin typeface="Fira Sans"/>
            </a:endParaRPr>
          </a:p>
        </p:txBody>
      </p:sp>
    </p:spTree>
    <p:extLst>
      <p:ext uri="{BB962C8B-B14F-4D97-AF65-F5344CB8AC3E}">
        <p14:creationId xmlns:p14="http://schemas.microsoft.com/office/powerpoint/2010/main" val="2858263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3440" y="0"/>
            <a:ext cx="10515600" cy="1325563"/>
          </a:xfrm>
        </p:spPr>
        <p:txBody>
          <a:bodyPr/>
          <a:lstStyle/>
          <a:p>
            <a:pPr algn="ctr"/>
            <a:r>
              <a:rPr lang="en-GB" u="sng" dirty="0"/>
              <a:t>Answers</a:t>
            </a:r>
          </a:p>
        </p:txBody>
      </p:sp>
      <p:sp>
        <p:nvSpPr>
          <p:cNvPr id="3" name="Content Placeholder 2"/>
          <p:cNvSpPr>
            <a:spLocks noGrp="1"/>
          </p:cNvSpPr>
          <p:nvPr>
            <p:ph idx="1"/>
          </p:nvPr>
        </p:nvSpPr>
        <p:spPr>
          <a:xfrm>
            <a:off x="624840" y="1584960"/>
            <a:ext cx="10942320" cy="4922519"/>
          </a:xfrm>
        </p:spPr>
        <p:txBody>
          <a:bodyPr>
            <a:noAutofit/>
          </a:bodyPr>
          <a:lstStyle/>
          <a:p>
            <a:r>
              <a:rPr lang="en-GB" sz="4000" dirty="0"/>
              <a:t>‘one in ten Britons claim Bacon is their favourite’ links back to </a:t>
            </a:r>
            <a:r>
              <a:rPr lang="en-GB" sz="4000" dirty="0"/>
              <a:t>‘A recent poll of Britain's best-loved 100 foods saw bacon at number </a:t>
            </a:r>
            <a:r>
              <a:rPr lang="en-GB" sz="4000" dirty="0" smtClean="0"/>
              <a:t>one’</a:t>
            </a:r>
            <a:endParaRPr lang="en-GB" sz="4000" dirty="0"/>
          </a:p>
          <a:p>
            <a:endParaRPr lang="en-GB" sz="4000" dirty="0"/>
          </a:p>
          <a:p>
            <a:r>
              <a:rPr lang="en-GB" sz="4000" dirty="0"/>
              <a:t>‘are those rashers that sizzle so seductively in the pan what they seem?’ links forward to </a:t>
            </a:r>
            <a:r>
              <a:rPr lang="en-GB" sz="4000" dirty="0"/>
              <a:t>‘One </a:t>
            </a:r>
            <a:r>
              <a:rPr lang="en-GB" sz="4000" dirty="0" smtClean="0"/>
              <a:t>problem’</a:t>
            </a:r>
            <a:endParaRPr lang="en-GB" sz="4000" dirty="0"/>
          </a:p>
        </p:txBody>
      </p:sp>
    </p:spTree>
    <p:custDataLst>
      <p:tags r:id="rId1"/>
    </p:custDataLst>
    <p:extLst>
      <p:ext uri="{BB962C8B-B14F-4D97-AF65-F5344CB8AC3E}">
        <p14:creationId xmlns:p14="http://schemas.microsoft.com/office/powerpoint/2010/main" val="38202197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2F028921-8691-461B-AC1C-D89189792F65}"/>
              </a:ext>
            </a:extLst>
          </p:cNvPr>
          <p:cNvSpPr>
            <a:spLocks noGrp="1"/>
          </p:cNvSpPr>
          <p:nvPr>
            <p:ph idx="1"/>
          </p:nvPr>
        </p:nvSpPr>
        <p:spPr>
          <a:xfrm>
            <a:off x="468086" y="184934"/>
            <a:ext cx="11125200" cy="6482993"/>
          </a:xfrm>
        </p:spPr>
        <p:txBody>
          <a:bodyPr>
            <a:normAutofit fontScale="85000" lnSpcReduction="20000"/>
          </a:bodyPr>
          <a:lstStyle/>
          <a:p>
            <a:pPr fontAlgn="base"/>
            <a:r>
              <a:rPr lang="en-GB" dirty="0" smtClean="0">
                <a:solidFill>
                  <a:srgbClr val="212529"/>
                </a:solidFill>
                <a:latin typeface="Fira Sans"/>
              </a:rPr>
              <a:t>regular </a:t>
            </a:r>
            <a:r>
              <a:rPr lang="en-GB" dirty="0">
                <a:solidFill>
                  <a:srgbClr val="212529"/>
                </a:solidFill>
                <a:latin typeface="Fira Sans"/>
              </a:rPr>
              <a:t>patrols in the playground </a:t>
            </a:r>
            <a:r>
              <a:rPr lang="en-GB" dirty="0" smtClean="0">
                <a:solidFill>
                  <a:srgbClr val="212529"/>
                </a:solidFill>
                <a:latin typeface="Fira Sans"/>
              </a:rPr>
              <a:t>= more protections were put in place to avoid violence</a:t>
            </a:r>
          </a:p>
          <a:p>
            <a:pPr fontAlgn="base"/>
            <a:endParaRPr lang="en-GB" dirty="0" smtClean="0">
              <a:solidFill>
                <a:srgbClr val="212529"/>
              </a:solidFill>
              <a:latin typeface="Fira Sans"/>
            </a:endParaRPr>
          </a:p>
          <a:p>
            <a:pPr fontAlgn="base"/>
            <a:r>
              <a:rPr lang="en-GB" dirty="0" smtClean="0">
                <a:solidFill>
                  <a:srgbClr val="212529"/>
                </a:solidFill>
                <a:latin typeface="Fira Sans"/>
              </a:rPr>
              <a:t>pupils </a:t>
            </a:r>
            <a:r>
              <a:rPr lang="en-GB" dirty="0">
                <a:solidFill>
                  <a:srgbClr val="212529"/>
                </a:solidFill>
                <a:latin typeface="Fira Sans"/>
              </a:rPr>
              <a:t>were sworn in as prefects </a:t>
            </a:r>
            <a:r>
              <a:rPr lang="en-GB" dirty="0" smtClean="0">
                <a:solidFill>
                  <a:srgbClr val="212529"/>
                </a:solidFill>
                <a:latin typeface="Fira Sans"/>
              </a:rPr>
              <a:t>= some students were given positions of authority</a:t>
            </a:r>
          </a:p>
          <a:p>
            <a:pPr fontAlgn="base"/>
            <a:endParaRPr lang="en-GB" dirty="0" smtClean="0">
              <a:solidFill>
                <a:srgbClr val="212529"/>
              </a:solidFill>
              <a:latin typeface="Fira Sans"/>
            </a:endParaRPr>
          </a:p>
          <a:p>
            <a:pPr fontAlgn="base"/>
            <a:r>
              <a:rPr lang="en-GB" dirty="0" smtClean="0">
                <a:solidFill>
                  <a:srgbClr val="212529"/>
                </a:solidFill>
                <a:latin typeface="Fira Sans"/>
              </a:rPr>
              <a:t>A </a:t>
            </a:r>
            <a:r>
              <a:rPr lang="en-GB" dirty="0">
                <a:solidFill>
                  <a:srgbClr val="212529"/>
                </a:solidFill>
                <a:latin typeface="Fira Sans"/>
              </a:rPr>
              <a:t>new Staff Social Committee </a:t>
            </a:r>
            <a:r>
              <a:rPr lang="en-GB" dirty="0" smtClean="0">
                <a:solidFill>
                  <a:srgbClr val="212529"/>
                </a:solidFill>
                <a:latin typeface="Fira Sans"/>
              </a:rPr>
              <a:t>= a group was put together to help bring the teachers together</a:t>
            </a:r>
          </a:p>
          <a:p>
            <a:pPr fontAlgn="base"/>
            <a:endParaRPr lang="en-GB" dirty="0" smtClean="0">
              <a:solidFill>
                <a:srgbClr val="212529"/>
              </a:solidFill>
              <a:latin typeface="Fira Sans"/>
            </a:endParaRPr>
          </a:p>
          <a:p>
            <a:pPr fontAlgn="base"/>
            <a:r>
              <a:rPr lang="en-GB" dirty="0" smtClean="0">
                <a:solidFill>
                  <a:srgbClr val="212529"/>
                </a:solidFill>
                <a:latin typeface="Fira Sans"/>
              </a:rPr>
              <a:t>the </a:t>
            </a:r>
            <a:r>
              <a:rPr lang="en-GB" dirty="0">
                <a:solidFill>
                  <a:srgbClr val="212529"/>
                </a:solidFill>
                <a:latin typeface="Fira Sans"/>
              </a:rPr>
              <a:t>staffroom was </a:t>
            </a:r>
            <a:r>
              <a:rPr lang="en-GB" dirty="0" smtClean="0">
                <a:solidFill>
                  <a:srgbClr val="212529"/>
                </a:solidFill>
                <a:latin typeface="Fira Sans"/>
              </a:rPr>
              <a:t>redecorated = the facilities for the teachers were upgraded</a:t>
            </a:r>
          </a:p>
          <a:p>
            <a:pPr fontAlgn="base"/>
            <a:endParaRPr lang="en-GB" dirty="0" smtClean="0">
              <a:solidFill>
                <a:srgbClr val="212529"/>
              </a:solidFill>
              <a:latin typeface="Fira Sans"/>
            </a:endParaRPr>
          </a:p>
          <a:p>
            <a:pPr fontAlgn="base"/>
            <a:r>
              <a:rPr lang="en-GB" dirty="0" smtClean="0">
                <a:solidFill>
                  <a:srgbClr val="212529"/>
                </a:solidFill>
                <a:latin typeface="Fira Sans"/>
              </a:rPr>
              <a:t>New </a:t>
            </a:r>
            <a:r>
              <a:rPr lang="en-GB" dirty="0">
                <a:solidFill>
                  <a:srgbClr val="212529"/>
                </a:solidFill>
                <a:latin typeface="Fira Sans"/>
              </a:rPr>
              <a:t>litter patrols were initiated </a:t>
            </a:r>
            <a:r>
              <a:rPr lang="en-GB" dirty="0" smtClean="0">
                <a:solidFill>
                  <a:srgbClr val="212529"/>
                </a:solidFill>
                <a:latin typeface="Fira Sans"/>
              </a:rPr>
              <a:t>= a group was put together to deal with the mess</a:t>
            </a:r>
          </a:p>
          <a:p>
            <a:pPr fontAlgn="base"/>
            <a:endParaRPr lang="en-GB" dirty="0" smtClean="0">
              <a:solidFill>
                <a:srgbClr val="212529"/>
              </a:solidFill>
              <a:latin typeface="Fira Sans"/>
            </a:endParaRPr>
          </a:p>
          <a:p>
            <a:pPr fontAlgn="base"/>
            <a:r>
              <a:rPr lang="en-GB" dirty="0" smtClean="0">
                <a:solidFill>
                  <a:srgbClr val="212529"/>
                </a:solidFill>
                <a:latin typeface="Fira Sans"/>
              </a:rPr>
              <a:t>Money </a:t>
            </a:r>
            <a:r>
              <a:rPr lang="en-GB" dirty="0">
                <a:solidFill>
                  <a:srgbClr val="212529"/>
                </a:solidFill>
                <a:latin typeface="Fira Sans"/>
              </a:rPr>
              <a:t>was spent installing a new security system </a:t>
            </a:r>
            <a:r>
              <a:rPr lang="en-GB" dirty="0" smtClean="0">
                <a:solidFill>
                  <a:srgbClr val="212529"/>
                </a:solidFill>
                <a:latin typeface="Fira Sans"/>
              </a:rPr>
              <a:t>= they invested in technology to keep the pupils safe</a:t>
            </a:r>
          </a:p>
          <a:p>
            <a:pPr fontAlgn="base"/>
            <a:endParaRPr lang="en-GB" dirty="0" smtClean="0">
              <a:solidFill>
                <a:srgbClr val="212529"/>
              </a:solidFill>
              <a:latin typeface="Fira Sans"/>
            </a:endParaRPr>
          </a:p>
          <a:p>
            <a:pPr fontAlgn="base"/>
            <a:r>
              <a:rPr lang="en-GB" dirty="0" smtClean="0">
                <a:solidFill>
                  <a:srgbClr val="212529"/>
                </a:solidFill>
                <a:latin typeface="Fira Sans"/>
              </a:rPr>
              <a:t>a </a:t>
            </a:r>
            <a:r>
              <a:rPr lang="en-GB" dirty="0">
                <a:solidFill>
                  <a:srgbClr val="212529"/>
                </a:solidFill>
                <a:latin typeface="Fira Sans"/>
              </a:rPr>
              <a:t>more effective and hard-hitting anti-drugs education pack was </a:t>
            </a:r>
            <a:r>
              <a:rPr lang="en-GB" dirty="0" smtClean="0">
                <a:solidFill>
                  <a:srgbClr val="212529"/>
                </a:solidFill>
                <a:latin typeface="Fira Sans"/>
              </a:rPr>
              <a:t>used = more effort was put into stopping pupils from taking part in illegal </a:t>
            </a:r>
            <a:r>
              <a:rPr lang="en-GB" dirty="0" err="1" smtClean="0">
                <a:solidFill>
                  <a:srgbClr val="212529"/>
                </a:solidFill>
                <a:latin typeface="Fira Sans"/>
              </a:rPr>
              <a:t>activites</a:t>
            </a:r>
            <a:endParaRPr lang="en-GB" b="1" dirty="0"/>
          </a:p>
        </p:txBody>
      </p:sp>
    </p:spTree>
    <p:extLst>
      <p:ext uri="{BB962C8B-B14F-4D97-AF65-F5344CB8AC3E}">
        <p14:creationId xmlns:p14="http://schemas.microsoft.com/office/powerpoint/2010/main" val="11834053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Brief Recap on Linking Sentences</a:t>
            </a:r>
          </a:p>
        </p:txBody>
      </p:sp>
      <p:sp>
        <p:nvSpPr>
          <p:cNvPr id="3" name="Content Placeholder 2"/>
          <p:cNvSpPr>
            <a:spLocks noGrp="1"/>
          </p:cNvSpPr>
          <p:nvPr>
            <p:ph idx="1"/>
          </p:nvPr>
        </p:nvSpPr>
        <p:spPr>
          <a:xfrm>
            <a:off x="609600" y="1600200"/>
            <a:ext cx="10972800" cy="5069160"/>
          </a:xfrm>
        </p:spPr>
        <p:txBody>
          <a:bodyPr>
            <a:normAutofit fontScale="92500" lnSpcReduction="20000"/>
          </a:bodyPr>
          <a:lstStyle/>
          <a:p>
            <a:pPr lvl="0"/>
            <a:r>
              <a:rPr lang="en-US" sz="4400" dirty="0"/>
              <a:t>You will be asked to read a particular sentence, you should </a:t>
            </a:r>
            <a:r>
              <a:rPr lang="en-US" sz="4400" b="1" dirty="0"/>
              <a:t>quote </a:t>
            </a:r>
            <a:r>
              <a:rPr lang="en-US" sz="4400" dirty="0"/>
              <a:t>this sentence </a:t>
            </a:r>
            <a:r>
              <a:rPr lang="en-US" sz="4400" b="1" dirty="0"/>
              <a:t>twice</a:t>
            </a:r>
            <a:endParaRPr lang="en-US" sz="4400" dirty="0"/>
          </a:p>
          <a:p>
            <a:pPr lvl="0"/>
            <a:endParaRPr lang="en-US" sz="4400" dirty="0"/>
          </a:p>
          <a:p>
            <a:pPr lvl="0"/>
            <a:r>
              <a:rPr lang="en-US" sz="4400" dirty="0"/>
              <a:t>One quotation should </a:t>
            </a:r>
            <a:r>
              <a:rPr lang="en-US" sz="4400" b="1" dirty="0"/>
              <a:t>link backwards </a:t>
            </a:r>
            <a:r>
              <a:rPr lang="en-US" sz="4400" dirty="0"/>
              <a:t>to the </a:t>
            </a:r>
            <a:r>
              <a:rPr lang="en-US" sz="4400" b="1" i="1" dirty="0"/>
              <a:t>previous</a:t>
            </a:r>
            <a:r>
              <a:rPr lang="en-US" sz="4400" dirty="0"/>
              <a:t> paragraph/section of the passage. </a:t>
            </a:r>
            <a:endParaRPr lang="en-GB" sz="4400" b="1" i="1" dirty="0"/>
          </a:p>
          <a:p>
            <a:pPr marL="0" indent="0">
              <a:buNone/>
            </a:pPr>
            <a:r>
              <a:rPr lang="en-US" sz="4400" dirty="0"/>
              <a:t> </a:t>
            </a:r>
            <a:endParaRPr lang="en-GB" sz="4400" b="1" i="1" dirty="0"/>
          </a:p>
          <a:p>
            <a:pPr lvl="0"/>
            <a:r>
              <a:rPr lang="en-US" sz="4400" dirty="0"/>
              <a:t>The other quotation should </a:t>
            </a:r>
            <a:r>
              <a:rPr lang="en-US" sz="4400" b="1" dirty="0"/>
              <a:t>link forwards to</a:t>
            </a:r>
            <a:r>
              <a:rPr lang="en-US" sz="4400" dirty="0"/>
              <a:t> the paragraph/section following from the linking sentence.</a:t>
            </a:r>
            <a:endParaRPr lang="en-GB" sz="4400" b="1" i="1" dirty="0"/>
          </a:p>
        </p:txBody>
      </p:sp>
    </p:spTree>
    <p:extLst>
      <p:ext uri="{BB962C8B-B14F-4D97-AF65-F5344CB8AC3E}">
        <p14:creationId xmlns:p14="http://schemas.microsoft.com/office/powerpoint/2010/main" val="17250914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a:xfrm>
            <a:off x="1938171" y="2422957"/>
            <a:ext cx="8229600" cy="1860698"/>
          </a:xfrm>
        </p:spPr>
        <p:txBody>
          <a:bodyPr>
            <a:normAutofit fontScale="90000"/>
          </a:bodyPr>
          <a:lstStyle/>
          <a:p>
            <a:pPr algn="l" eaLnBrk="1" hangingPunct="1">
              <a:defRPr/>
            </a:pPr>
            <a:r>
              <a:rPr lang="en-GB" dirty="0">
                <a:latin typeface="Comic Sans MS" panose="030F0702030302020204" pitchFamily="66" charset="0"/>
              </a:rPr>
              <a:t>Write out the formula from memory and lets see if you get it.</a:t>
            </a:r>
          </a:p>
        </p:txBody>
      </p:sp>
      <p:pic>
        <p:nvPicPr>
          <p:cNvPr id="2050" name="Picture 2" descr="C:\Users\gmorris\AppData\Local\Microsoft\Windows\Temporary Internet Files\Content.IE5\MN6HTEYA\MC900441982[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42150" y="5355771"/>
            <a:ext cx="3302322" cy="11003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8017586"/>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1064" y="408793"/>
            <a:ext cx="11629016" cy="6449209"/>
          </a:xfrm>
        </p:spPr>
        <p:txBody>
          <a:bodyPr/>
          <a:lstStyle/>
          <a:p>
            <a:pPr marL="0" indent="0">
              <a:buNone/>
            </a:pPr>
            <a:r>
              <a:rPr lang="en-GB" sz="4400" dirty="0"/>
              <a:t>Use the following formula:</a:t>
            </a:r>
          </a:p>
          <a:p>
            <a:pPr marL="0" indent="0">
              <a:buNone/>
            </a:pPr>
            <a:endParaRPr lang="en-GB" sz="4400" dirty="0"/>
          </a:p>
          <a:p>
            <a:pPr marL="0" indent="0">
              <a:buNone/>
            </a:pPr>
            <a:endParaRPr lang="en-GB" sz="4400" dirty="0"/>
          </a:p>
          <a:p>
            <a:pPr marL="0" indent="0">
              <a:buNone/>
            </a:pPr>
            <a:r>
              <a:rPr lang="en-GB" sz="4000" dirty="0"/>
              <a:t>“______________” links back to _____________</a:t>
            </a:r>
          </a:p>
          <a:p>
            <a:pPr marL="0" indent="0">
              <a:buNone/>
            </a:pPr>
            <a:endParaRPr lang="en-GB" sz="4000" dirty="0"/>
          </a:p>
          <a:p>
            <a:pPr marL="0" indent="0">
              <a:buNone/>
            </a:pPr>
            <a:endParaRPr lang="en-GB" sz="4000" dirty="0"/>
          </a:p>
          <a:p>
            <a:pPr marL="0" indent="0">
              <a:buNone/>
            </a:pPr>
            <a:endParaRPr lang="en-GB" sz="4000" dirty="0"/>
          </a:p>
          <a:p>
            <a:pPr marL="0" indent="0">
              <a:buNone/>
            </a:pPr>
            <a:r>
              <a:rPr lang="en-GB" sz="4000" dirty="0"/>
              <a:t>“______________” links forward to ___________</a:t>
            </a:r>
          </a:p>
          <a:p>
            <a:pPr marL="0" indent="0">
              <a:buNone/>
            </a:pPr>
            <a:endParaRPr lang="en-GB" sz="4400" dirty="0"/>
          </a:p>
        </p:txBody>
      </p:sp>
      <p:sp>
        <p:nvSpPr>
          <p:cNvPr id="2" name="TextBox 1"/>
          <p:cNvSpPr txBox="1"/>
          <p:nvPr/>
        </p:nvSpPr>
        <p:spPr>
          <a:xfrm>
            <a:off x="1469571" y="1545772"/>
            <a:ext cx="2177143" cy="646331"/>
          </a:xfrm>
          <a:prstGeom prst="rect">
            <a:avLst/>
          </a:prstGeom>
          <a:noFill/>
        </p:spPr>
        <p:txBody>
          <a:bodyPr wrap="square" rtlCol="0">
            <a:spAutoFit/>
          </a:bodyPr>
          <a:lstStyle/>
          <a:p>
            <a:r>
              <a:rPr lang="en-GB" dirty="0"/>
              <a:t>QUOTE </a:t>
            </a:r>
            <a:r>
              <a:rPr lang="en-GB" b="1" dirty="0"/>
              <a:t>PART</a:t>
            </a:r>
            <a:r>
              <a:rPr lang="en-GB" dirty="0"/>
              <a:t> OF THE LINKING SENTENCE</a:t>
            </a:r>
          </a:p>
        </p:txBody>
      </p:sp>
      <p:sp>
        <p:nvSpPr>
          <p:cNvPr id="4" name="TextBox 3"/>
          <p:cNvSpPr txBox="1"/>
          <p:nvPr/>
        </p:nvSpPr>
        <p:spPr>
          <a:xfrm>
            <a:off x="1208312" y="4223658"/>
            <a:ext cx="2699659" cy="646331"/>
          </a:xfrm>
          <a:prstGeom prst="rect">
            <a:avLst/>
          </a:prstGeom>
          <a:noFill/>
        </p:spPr>
        <p:txBody>
          <a:bodyPr wrap="square" rtlCol="0">
            <a:spAutoFit/>
          </a:bodyPr>
          <a:lstStyle/>
          <a:p>
            <a:r>
              <a:rPr lang="en-GB" dirty="0"/>
              <a:t>QUOTE </a:t>
            </a:r>
            <a:r>
              <a:rPr lang="en-GB" b="1" dirty="0"/>
              <a:t>A DIFFERENT PART</a:t>
            </a:r>
            <a:r>
              <a:rPr lang="en-GB" dirty="0"/>
              <a:t> OF THE LINKING SENTENCE</a:t>
            </a:r>
          </a:p>
        </p:txBody>
      </p:sp>
      <p:sp>
        <p:nvSpPr>
          <p:cNvPr id="5" name="TextBox 4"/>
          <p:cNvSpPr txBox="1"/>
          <p:nvPr/>
        </p:nvSpPr>
        <p:spPr>
          <a:xfrm>
            <a:off x="7554684" y="1545772"/>
            <a:ext cx="3091543" cy="646331"/>
          </a:xfrm>
          <a:prstGeom prst="rect">
            <a:avLst/>
          </a:prstGeom>
          <a:noFill/>
        </p:spPr>
        <p:txBody>
          <a:bodyPr wrap="square" rtlCol="0">
            <a:spAutoFit/>
          </a:bodyPr>
          <a:lstStyle/>
          <a:p>
            <a:pPr algn="ctr"/>
            <a:r>
              <a:rPr lang="en-GB" dirty="0"/>
              <a:t>EXPLAIN WHAT THE PREVIOUS PARAGRAPH WAS ABOUT</a:t>
            </a:r>
          </a:p>
        </p:txBody>
      </p:sp>
      <p:sp>
        <p:nvSpPr>
          <p:cNvPr id="6" name="TextBox 5"/>
          <p:cNvSpPr txBox="1"/>
          <p:nvPr/>
        </p:nvSpPr>
        <p:spPr>
          <a:xfrm>
            <a:off x="7554684" y="4223656"/>
            <a:ext cx="3091543" cy="646331"/>
          </a:xfrm>
          <a:prstGeom prst="rect">
            <a:avLst/>
          </a:prstGeom>
          <a:noFill/>
        </p:spPr>
        <p:txBody>
          <a:bodyPr wrap="square" rtlCol="0">
            <a:spAutoFit/>
          </a:bodyPr>
          <a:lstStyle/>
          <a:p>
            <a:pPr algn="ctr"/>
            <a:r>
              <a:rPr lang="en-GB" dirty="0"/>
              <a:t>EXPLAIN WHAT THE NEW PARAGRAPH IS ABOUT</a:t>
            </a:r>
          </a:p>
        </p:txBody>
      </p:sp>
      <p:cxnSp>
        <p:nvCxnSpPr>
          <p:cNvPr id="8" name="Straight Arrow Connector 7"/>
          <p:cNvCxnSpPr/>
          <p:nvPr/>
        </p:nvCxnSpPr>
        <p:spPr>
          <a:xfrm>
            <a:off x="2373086" y="2192103"/>
            <a:ext cx="10885" cy="56198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383971" y="4869987"/>
            <a:ext cx="10885" cy="56198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9111340" y="2192103"/>
            <a:ext cx="10885" cy="56198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9111340" y="4869986"/>
            <a:ext cx="10885" cy="56198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5823386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P spid="4" grpId="0"/>
      <p:bldP spid="5"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E205F69-53A1-4269-999D-9BCB37F37DC0}"/>
              </a:ext>
            </a:extLst>
          </p:cNvPr>
          <p:cNvSpPr>
            <a:spLocks noGrp="1"/>
          </p:cNvSpPr>
          <p:nvPr>
            <p:ph idx="1"/>
          </p:nvPr>
        </p:nvSpPr>
        <p:spPr>
          <a:xfrm>
            <a:off x="609600" y="116632"/>
            <a:ext cx="10972800" cy="6696744"/>
          </a:xfrm>
        </p:spPr>
        <p:txBody>
          <a:bodyPr>
            <a:normAutofit/>
          </a:bodyPr>
          <a:lstStyle/>
          <a:p>
            <a:pPr marL="0" indent="0">
              <a:buNone/>
            </a:pPr>
            <a:r>
              <a:rPr lang="en-GB" dirty="0"/>
              <a:t>Paragraph 1:</a:t>
            </a:r>
          </a:p>
          <a:p>
            <a:pPr marL="0" indent="0">
              <a:buNone/>
            </a:pPr>
            <a:r>
              <a:rPr lang="en-GB" dirty="0"/>
              <a:t>Jaws was released in 1975 and sharks have had a bad reputation ever since. The violent portrayal of sharks in that movie made everyone scared of them, and this myth still lingers today.</a:t>
            </a:r>
          </a:p>
          <a:p>
            <a:pPr marL="0" indent="0">
              <a:buNone/>
            </a:pPr>
            <a:endParaRPr lang="en-GB" dirty="0"/>
          </a:p>
          <a:p>
            <a:pPr marL="0" indent="0">
              <a:buNone/>
            </a:pPr>
            <a:r>
              <a:rPr lang="en-US" dirty="0"/>
              <a:t>Linking Sentence:</a:t>
            </a:r>
          </a:p>
          <a:p>
            <a:pPr marL="0" lvl="0" indent="0">
              <a:buNone/>
            </a:pPr>
            <a:r>
              <a:rPr lang="en-US" dirty="0"/>
              <a:t>However, most sharks would never attack a human, even though movies have given the animal a bad reputation</a:t>
            </a:r>
            <a:r>
              <a:rPr lang="en-US" i="1" dirty="0"/>
              <a:t>.</a:t>
            </a:r>
          </a:p>
          <a:p>
            <a:pPr marL="0" indent="0">
              <a:buNone/>
            </a:pPr>
            <a:endParaRPr lang="en-US" dirty="0"/>
          </a:p>
          <a:p>
            <a:pPr marL="0" indent="0">
              <a:buNone/>
            </a:pPr>
            <a:r>
              <a:rPr lang="en-US" dirty="0"/>
              <a:t>Paragraph 2:</a:t>
            </a:r>
          </a:p>
          <a:p>
            <a:pPr marL="0" indent="0">
              <a:buNone/>
            </a:pPr>
            <a:r>
              <a:rPr lang="en-GB" dirty="0"/>
              <a:t>Only a few types of sharks are dangerous to humans. Out of more than 480 shark species, only three are responsible for two-digit numbers of fatal attacks on humans: the great white, tiger and bull. Most sharks are perfectly peaceful.</a:t>
            </a:r>
            <a:endParaRPr lang="en-US" dirty="0"/>
          </a:p>
          <a:p>
            <a:pPr marL="0" indent="0">
              <a:buNone/>
            </a:pPr>
            <a:endParaRPr lang="en-US" dirty="0"/>
          </a:p>
        </p:txBody>
      </p:sp>
    </p:spTree>
    <p:extLst>
      <p:ext uri="{BB962C8B-B14F-4D97-AF65-F5344CB8AC3E}">
        <p14:creationId xmlns:p14="http://schemas.microsoft.com/office/powerpoint/2010/main" val="10250091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E205F69-53A1-4269-999D-9BCB37F37DC0}"/>
              </a:ext>
            </a:extLst>
          </p:cNvPr>
          <p:cNvSpPr>
            <a:spLocks noGrp="1"/>
          </p:cNvSpPr>
          <p:nvPr>
            <p:ph idx="1"/>
          </p:nvPr>
        </p:nvSpPr>
        <p:spPr>
          <a:xfrm>
            <a:off x="609600" y="116632"/>
            <a:ext cx="10972800" cy="6696744"/>
          </a:xfrm>
        </p:spPr>
        <p:txBody>
          <a:bodyPr>
            <a:normAutofit/>
          </a:bodyPr>
          <a:lstStyle/>
          <a:p>
            <a:pPr marL="0" indent="0">
              <a:buNone/>
            </a:pPr>
            <a:r>
              <a:rPr lang="en-GB" dirty="0"/>
              <a:t>Paragraph 1:</a:t>
            </a:r>
          </a:p>
          <a:p>
            <a:pPr marL="0" indent="0">
              <a:buNone/>
            </a:pPr>
            <a:r>
              <a:rPr lang="en-GB" dirty="0">
                <a:solidFill>
                  <a:srgbClr val="FF0000"/>
                </a:solidFill>
              </a:rPr>
              <a:t>Jaws was released in 1975 and sharks have had a bad reputation ever since. The violent portrayal of sharks in that movie made everyone scared of them, and this myth still lingers today.</a:t>
            </a:r>
          </a:p>
          <a:p>
            <a:pPr marL="0" indent="0">
              <a:buNone/>
            </a:pPr>
            <a:endParaRPr lang="en-GB" dirty="0"/>
          </a:p>
          <a:p>
            <a:pPr marL="0" indent="0">
              <a:buNone/>
            </a:pPr>
            <a:r>
              <a:rPr lang="en-US" dirty="0"/>
              <a:t>Linking Sentence:</a:t>
            </a:r>
          </a:p>
          <a:p>
            <a:pPr marL="0" lvl="0" indent="0">
              <a:buNone/>
            </a:pPr>
            <a:r>
              <a:rPr lang="en-US" dirty="0"/>
              <a:t>However, </a:t>
            </a:r>
            <a:r>
              <a:rPr lang="en-US" dirty="0">
                <a:solidFill>
                  <a:srgbClr val="0070C0"/>
                </a:solidFill>
              </a:rPr>
              <a:t>most sharks would never attack a human</a:t>
            </a:r>
            <a:r>
              <a:rPr lang="en-US" dirty="0"/>
              <a:t>, even though </a:t>
            </a:r>
            <a:r>
              <a:rPr lang="en-US" dirty="0">
                <a:solidFill>
                  <a:srgbClr val="FF0000"/>
                </a:solidFill>
              </a:rPr>
              <a:t>movies have given the animal a bad reputation</a:t>
            </a:r>
            <a:r>
              <a:rPr lang="en-US" i="1" dirty="0"/>
              <a:t>.</a:t>
            </a:r>
          </a:p>
          <a:p>
            <a:pPr marL="0" indent="0">
              <a:buNone/>
            </a:pPr>
            <a:endParaRPr lang="en-US" dirty="0"/>
          </a:p>
          <a:p>
            <a:pPr marL="0" indent="0">
              <a:buNone/>
            </a:pPr>
            <a:r>
              <a:rPr lang="en-US" dirty="0"/>
              <a:t>Paragraph 2:</a:t>
            </a:r>
          </a:p>
          <a:p>
            <a:pPr marL="0" indent="0">
              <a:buNone/>
            </a:pPr>
            <a:r>
              <a:rPr lang="en-GB" dirty="0">
                <a:solidFill>
                  <a:srgbClr val="0070C0"/>
                </a:solidFill>
              </a:rPr>
              <a:t>Only a few types of sharks are dangerous to humans. Out of more than 480 shark species, only three are responsible for two-digit numbers of fatal attacks on humans: the great white, tiger and bull. Most sharks are perfectly peaceful.</a:t>
            </a:r>
            <a:endParaRPr lang="en-US" dirty="0">
              <a:solidFill>
                <a:srgbClr val="0070C0"/>
              </a:solidFill>
            </a:endParaRPr>
          </a:p>
          <a:p>
            <a:pPr marL="0" indent="0">
              <a:buNone/>
            </a:pPr>
            <a:endParaRPr lang="en-US" dirty="0"/>
          </a:p>
        </p:txBody>
      </p:sp>
    </p:spTree>
    <p:extLst>
      <p:ext uri="{BB962C8B-B14F-4D97-AF65-F5344CB8AC3E}">
        <p14:creationId xmlns:p14="http://schemas.microsoft.com/office/powerpoint/2010/main" val="141959400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3.5|1.2|8|20.8|2"/>
</p:tagLst>
</file>

<file path=ppt/tags/tag10.xml><?xml version="1.0" encoding="utf-8"?>
<p:tagLst xmlns:a="http://schemas.openxmlformats.org/drawingml/2006/main" xmlns:r="http://schemas.openxmlformats.org/officeDocument/2006/relationships" xmlns:p="http://schemas.openxmlformats.org/presentationml/2006/main">
  <p:tag name="TIMING" val="|10.2|28.5"/>
</p:tagLst>
</file>

<file path=ppt/tags/tag11.xml><?xml version="1.0" encoding="utf-8"?>
<p:tagLst xmlns:a="http://schemas.openxmlformats.org/drawingml/2006/main" xmlns:r="http://schemas.openxmlformats.org/officeDocument/2006/relationships" xmlns:p="http://schemas.openxmlformats.org/presentationml/2006/main">
  <p:tag name="TIMING" val="|10.2|28.5"/>
</p:tagLst>
</file>

<file path=ppt/tags/tag2.xml><?xml version="1.0" encoding="utf-8"?>
<p:tagLst xmlns:a="http://schemas.openxmlformats.org/drawingml/2006/main" xmlns:r="http://schemas.openxmlformats.org/officeDocument/2006/relationships" xmlns:p="http://schemas.openxmlformats.org/presentationml/2006/main">
  <p:tag name="TIMING" val="|24.3|49"/>
</p:tagLst>
</file>

<file path=ppt/tags/tag3.xml><?xml version="1.0" encoding="utf-8"?>
<p:tagLst xmlns:a="http://schemas.openxmlformats.org/drawingml/2006/main" xmlns:r="http://schemas.openxmlformats.org/officeDocument/2006/relationships" xmlns:p="http://schemas.openxmlformats.org/presentationml/2006/main">
  <p:tag name="TIMING" val="|24.3|49"/>
</p:tagLst>
</file>

<file path=ppt/tags/tag4.xml><?xml version="1.0" encoding="utf-8"?>
<p:tagLst xmlns:a="http://schemas.openxmlformats.org/drawingml/2006/main" xmlns:r="http://schemas.openxmlformats.org/officeDocument/2006/relationships" xmlns:p="http://schemas.openxmlformats.org/presentationml/2006/main">
  <p:tag name="TIMING" val="|18.5|34"/>
</p:tagLst>
</file>

<file path=ppt/tags/tag5.xml><?xml version="1.0" encoding="utf-8"?>
<p:tagLst xmlns:a="http://schemas.openxmlformats.org/drawingml/2006/main" xmlns:r="http://schemas.openxmlformats.org/officeDocument/2006/relationships" xmlns:p="http://schemas.openxmlformats.org/presentationml/2006/main">
  <p:tag name="TIMING" val="|18.5|34"/>
</p:tagLst>
</file>

<file path=ppt/tags/tag6.xml><?xml version="1.0" encoding="utf-8"?>
<p:tagLst xmlns:a="http://schemas.openxmlformats.org/drawingml/2006/main" xmlns:r="http://schemas.openxmlformats.org/officeDocument/2006/relationships" xmlns:p="http://schemas.openxmlformats.org/presentationml/2006/main">
  <p:tag name="TIMING" val="|24.3|49"/>
</p:tagLst>
</file>

<file path=ppt/tags/tag7.xml><?xml version="1.0" encoding="utf-8"?>
<p:tagLst xmlns:a="http://schemas.openxmlformats.org/drawingml/2006/main" xmlns:r="http://schemas.openxmlformats.org/officeDocument/2006/relationships" xmlns:p="http://schemas.openxmlformats.org/presentationml/2006/main">
  <p:tag name="TIMING" val="|24.3|49"/>
</p:tagLst>
</file>

<file path=ppt/tags/tag8.xml><?xml version="1.0" encoding="utf-8"?>
<p:tagLst xmlns:a="http://schemas.openxmlformats.org/drawingml/2006/main" xmlns:r="http://schemas.openxmlformats.org/officeDocument/2006/relationships" xmlns:p="http://schemas.openxmlformats.org/presentationml/2006/main">
  <p:tag name="TIMING" val="|24.3|49"/>
</p:tagLst>
</file>

<file path=ppt/tags/tag9.xml><?xml version="1.0" encoding="utf-8"?>
<p:tagLst xmlns:a="http://schemas.openxmlformats.org/drawingml/2006/main" xmlns:r="http://schemas.openxmlformats.org/officeDocument/2006/relationships" xmlns:p="http://schemas.openxmlformats.org/presentationml/2006/main">
  <p:tag name="TIMING" val="|24.3|4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9761C41C819C4CA7B11727155E1653" ma:contentTypeVersion="36" ma:contentTypeDescription="Create a new document." ma:contentTypeScope="" ma:versionID="405645648665cb6410f30f6dc37bc8fe">
  <xsd:schema xmlns:xsd="http://www.w3.org/2001/XMLSchema" xmlns:xs="http://www.w3.org/2001/XMLSchema" xmlns:p="http://schemas.microsoft.com/office/2006/metadata/properties" xmlns:ns2="310688ec-8b41-4796-aaa7-fedfd9271268" xmlns:ns3="73ae7180-7eb1-4c16-8a06-16d77af0adba" targetNamespace="http://schemas.microsoft.com/office/2006/metadata/properties" ma:root="true" ma:fieldsID="3e9a7882932049b83897aa1b097bac84" ns2:_="" ns3:_="">
    <xsd:import namespace="310688ec-8b41-4796-aaa7-fedfd9271268"/>
    <xsd:import namespace="73ae7180-7eb1-4c16-8a06-16d77af0adb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2:MediaServiceDateTaken" minOccurs="0"/>
                <xsd:element ref="ns3:SharedWithUsers" minOccurs="0"/>
                <xsd:element ref="ns3:SharedWithDetails" minOccurs="0"/>
                <xsd:element ref="ns2:NotebookType" minOccurs="0"/>
                <xsd:element ref="ns2:FolderType" minOccurs="0"/>
                <xsd:element ref="ns2:CultureName" minOccurs="0"/>
                <xsd:element ref="ns2:AppVersion" minOccurs="0"/>
                <xsd:element ref="ns2:TeamsChannelId" minOccurs="0"/>
                <xsd:element ref="ns2:Owner" minOccurs="0"/>
                <xsd:element ref="ns2:Math_Settings" minOccurs="0"/>
                <xsd:element ref="ns2:DefaultSectionNames" minOccurs="0"/>
                <xsd:element ref="ns2:Templates" minOccurs="0"/>
                <xsd:element ref="ns2:Teachers" minOccurs="0"/>
                <xsd:element ref="ns2:Students" minOccurs="0"/>
                <xsd:element ref="ns2:Student_Groups" minOccurs="0"/>
                <xsd:element ref="ns2:Distribution_Groups" minOccurs="0"/>
                <xsd:element ref="ns2:LMS_Mappings" minOccurs="0"/>
                <xsd:element ref="ns2:Invited_Teachers" minOccurs="0"/>
                <xsd:element ref="ns2:Invited_Students" minOccurs="0"/>
                <xsd:element ref="ns2:Self_Registration_Enabled" minOccurs="0"/>
                <xsd:element ref="ns2:Has_Teacher_Only_SectionGroup" minOccurs="0"/>
                <xsd:element ref="ns2:Is_Collaboration_Space_Locked" minOccurs="0"/>
                <xsd:element ref="ns2:IsNotebookLocked" minOccurs="0"/>
                <xsd:element ref="ns2:MediaLengthInSeconds"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0688ec-8b41-4796-aaa7-fedfd92712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NotebookType" ma:index="19" nillable="true" ma:displayName="Notebook Type" ma:internalName="NotebookType">
      <xsd:simpleType>
        <xsd:restriction base="dms:Text"/>
      </xsd:simpleType>
    </xsd:element>
    <xsd:element name="FolderType" ma:index="20" nillable="true" ma:displayName="Folder Type" ma:internalName="FolderType">
      <xsd:simpleType>
        <xsd:restriction base="dms:Text"/>
      </xsd:simpleType>
    </xsd:element>
    <xsd:element name="CultureName" ma:index="21" nillable="true" ma:displayName="Culture Name" ma:internalName="CultureName">
      <xsd:simpleType>
        <xsd:restriction base="dms:Text"/>
      </xsd:simpleType>
    </xsd:element>
    <xsd:element name="AppVersion" ma:index="22" nillable="true" ma:displayName="App Version" ma:internalName="AppVersion">
      <xsd:simpleType>
        <xsd:restriction base="dms:Text"/>
      </xsd:simpleType>
    </xsd:element>
    <xsd:element name="TeamsChannelId" ma:index="23" nillable="true" ma:displayName="Teams Channel Id" ma:internalName="TeamsChannelId">
      <xsd:simpleType>
        <xsd:restriction base="dms:Text"/>
      </xsd:simpleType>
    </xsd:element>
    <xsd:element name="Owner" ma:index="24"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5" nillable="true" ma:displayName="Math Settings" ma:internalName="Math_Settings">
      <xsd:simpleType>
        <xsd:restriction base="dms:Text"/>
      </xsd:simpleType>
    </xsd:element>
    <xsd:element name="DefaultSectionNames" ma:index="26" nillable="true" ma:displayName="Default Section Names" ma:internalName="DefaultSectionNames">
      <xsd:simpleType>
        <xsd:restriction base="dms:Note">
          <xsd:maxLength value="255"/>
        </xsd:restriction>
      </xsd:simpleType>
    </xsd:element>
    <xsd:element name="Templates" ma:index="27" nillable="true" ma:displayName="Templates" ma:internalName="Templates">
      <xsd:simpleType>
        <xsd:restriction base="dms:Note">
          <xsd:maxLength value="255"/>
        </xsd:restriction>
      </xsd:simpleType>
    </xsd:element>
    <xsd:element name="Teachers" ma:index="28"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9"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0"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1" nillable="true" ma:displayName="Distribution Groups" ma:internalName="Distribution_Groups">
      <xsd:simpleType>
        <xsd:restriction base="dms:Note">
          <xsd:maxLength value="255"/>
        </xsd:restriction>
      </xsd:simpleType>
    </xsd:element>
    <xsd:element name="LMS_Mappings" ma:index="32" nillable="true" ma:displayName="LMS Mappings" ma:internalName="LMS_Mappings">
      <xsd:simpleType>
        <xsd:restriction base="dms:Note">
          <xsd:maxLength value="255"/>
        </xsd:restriction>
      </xsd:simpleType>
    </xsd:element>
    <xsd:element name="Invited_Teachers" ma:index="33" nillable="true" ma:displayName="Invited Teachers" ma:internalName="Invited_Teachers">
      <xsd:simpleType>
        <xsd:restriction base="dms:Note">
          <xsd:maxLength value="255"/>
        </xsd:restriction>
      </xsd:simpleType>
    </xsd:element>
    <xsd:element name="Invited_Students" ma:index="34" nillable="true" ma:displayName="Invited Students" ma:internalName="Invited_Students">
      <xsd:simpleType>
        <xsd:restriction base="dms:Note">
          <xsd:maxLength value="255"/>
        </xsd:restriction>
      </xsd:simpleType>
    </xsd:element>
    <xsd:element name="Self_Registration_Enabled" ma:index="35" nillable="true" ma:displayName="Self Registration Enabled" ma:internalName="Self_Registration_Enabled">
      <xsd:simpleType>
        <xsd:restriction base="dms:Boolean"/>
      </xsd:simpleType>
    </xsd:element>
    <xsd:element name="Has_Teacher_Only_SectionGroup" ma:index="36" nillable="true" ma:displayName="Has Teacher Only SectionGroup" ma:internalName="Has_Teacher_Only_SectionGroup">
      <xsd:simpleType>
        <xsd:restriction base="dms:Boolean"/>
      </xsd:simpleType>
    </xsd:element>
    <xsd:element name="Is_Collaboration_Space_Locked" ma:index="37" nillable="true" ma:displayName="Is Collaboration Space Locked" ma:internalName="Is_Collaboration_Space_Locked">
      <xsd:simpleType>
        <xsd:restriction base="dms:Boolean"/>
      </xsd:simpleType>
    </xsd:element>
    <xsd:element name="IsNotebookLocked" ma:index="38" nillable="true" ma:displayName="Is Notebook Locked" ma:internalName="IsNotebookLocked">
      <xsd:simpleType>
        <xsd:restriction base="dms:Boolean"/>
      </xsd:simpleType>
    </xsd:element>
    <xsd:element name="MediaLengthInSeconds" ma:index="39" nillable="true" ma:displayName="Length (seconds)" ma:internalName="MediaLengthInSeconds" ma:readOnly="true">
      <xsd:simpleType>
        <xsd:restriction base="dms:Unknown"/>
      </xsd:simpleType>
    </xsd:element>
    <xsd:element name="MediaServiceLocation" ma:index="40" nillable="true" ma:displayName="Location" ma:internalName="MediaServiceLocation" ma:readOnly="true">
      <xsd:simpleType>
        <xsd:restriction base="dms:Text"/>
      </xsd:simpleType>
    </xsd:element>
    <xsd:element name="lcf76f155ced4ddcb4097134ff3c332f" ma:index="42" nillable="true" ma:taxonomy="true" ma:internalName="lcf76f155ced4ddcb4097134ff3c332f" ma:taxonomyFieldName="MediaServiceImageTags" ma:displayName="Image Tags" ma:readOnly="false" ma:fieldId="{5cf76f15-5ced-4ddc-b409-7134ff3c332f}" ma:taxonomyMulti="true" ma:sspId="ca8110b4-7946-418e-8ab0-d3d0ec8bffd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3ae7180-7eb1-4c16-8a06-16d77af0adb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43" nillable="true" ma:displayName="Taxonomy Catch All Column" ma:hidden="true" ma:list="{4952577e-9112-4230-b634-3c8f81a7db03}" ma:internalName="TaxCatchAll" ma:showField="CatchAllData" ma:web="73ae7180-7eb1-4c16-8a06-16d77af0adb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emplates xmlns="310688ec-8b41-4796-aaa7-fedfd9271268" xsi:nil="true"/>
    <Has_Teacher_Only_SectionGroup xmlns="310688ec-8b41-4796-aaa7-fedfd9271268" xsi:nil="true"/>
    <FolderType xmlns="310688ec-8b41-4796-aaa7-fedfd9271268" xsi:nil="true"/>
    <IsNotebookLocked xmlns="310688ec-8b41-4796-aaa7-fedfd9271268" xsi:nil="true"/>
    <CultureName xmlns="310688ec-8b41-4796-aaa7-fedfd9271268" xsi:nil="true"/>
    <Owner xmlns="310688ec-8b41-4796-aaa7-fedfd9271268">
      <UserInfo>
        <DisplayName/>
        <AccountId xsi:nil="true"/>
        <AccountType/>
      </UserInfo>
    </Owner>
    <NotebookType xmlns="310688ec-8b41-4796-aaa7-fedfd9271268" xsi:nil="true"/>
    <LMS_Mappings xmlns="310688ec-8b41-4796-aaa7-fedfd9271268" xsi:nil="true"/>
    <DefaultSectionNames xmlns="310688ec-8b41-4796-aaa7-fedfd9271268" xsi:nil="true"/>
    <Is_Collaboration_Space_Locked xmlns="310688ec-8b41-4796-aaa7-fedfd9271268" xsi:nil="true"/>
    <Teachers xmlns="310688ec-8b41-4796-aaa7-fedfd9271268">
      <UserInfo>
        <DisplayName/>
        <AccountId xsi:nil="true"/>
        <AccountType/>
      </UserInfo>
    </Teachers>
    <Student_Groups xmlns="310688ec-8b41-4796-aaa7-fedfd9271268">
      <UserInfo>
        <DisplayName/>
        <AccountId xsi:nil="true"/>
        <AccountType/>
      </UserInfo>
    </Student_Groups>
    <Invited_Teachers xmlns="310688ec-8b41-4796-aaa7-fedfd9271268" xsi:nil="true"/>
    <Math_Settings xmlns="310688ec-8b41-4796-aaa7-fedfd9271268" xsi:nil="true"/>
    <Self_Registration_Enabled xmlns="310688ec-8b41-4796-aaa7-fedfd9271268" xsi:nil="true"/>
    <Students xmlns="310688ec-8b41-4796-aaa7-fedfd9271268">
      <UserInfo>
        <DisplayName/>
        <AccountId xsi:nil="true"/>
        <AccountType/>
      </UserInfo>
    </Students>
    <Distribution_Groups xmlns="310688ec-8b41-4796-aaa7-fedfd9271268" xsi:nil="true"/>
    <AppVersion xmlns="310688ec-8b41-4796-aaa7-fedfd9271268" xsi:nil="true"/>
    <TeamsChannelId xmlns="310688ec-8b41-4796-aaa7-fedfd9271268" xsi:nil="true"/>
    <Invited_Students xmlns="310688ec-8b41-4796-aaa7-fedfd9271268" xsi:nil="true"/>
    <lcf76f155ced4ddcb4097134ff3c332f xmlns="310688ec-8b41-4796-aaa7-fedfd9271268">
      <Terms xmlns="http://schemas.microsoft.com/office/infopath/2007/PartnerControls"/>
    </lcf76f155ced4ddcb4097134ff3c332f>
    <TaxCatchAll xmlns="73ae7180-7eb1-4c16-8a06-16d77af0adba" xsi:nil="true"/>
  </documentManagement>
</p:properties>
</file>

<file path=customXml/itemProps1.xml><?xml version="1.0" encoding="utf-8"?>
<ds:datastoreItem xmlns:ds="http://schemas.openxmlformats.org/officeDocument/2006/customXml" ds:itemID="{3FB4F828-5E27-4EBB-BF5A-FA050607E575}"/>
</file>

<file path=customXml/itemProps2.xml><?xml version="1.0" encoding="utf-8"?>
<ds:datastoreItem xmlns:ds="http://schemas.openxmlformats.org/officeDocument/2006/customXml" ds:itemID="{997C44D1-40B3-438E-9200-C7EEAB70C953}"/>
</file>

<file path=customXml/itemProps3.xml><?xml version="1.0" encoding="utf-8"?>
<ds:datastoreItem xmlns:ds="http://schemas.openxmlformats.org/officeDocument/2006/customXml" ds:itemID="{99B08C28-13BB-4BEA-BB2A-E9881C8A4527}"/>
</file>

<file path=docProps/app.xml><?xml version="1.0" encoding="utf-8"?>
<Properties xmlns="http://schemas.openxmlformats.org/officeDocument/2006/extended-properties" xmlns:vt="http://schemas.openxmlformats.org/officeDocument/2006/docPropsVTypes">
  <TotalTime>2871</TotalTime>
  <Words>2669</Words>
  <Application>Microsoft Office PowerPoint</Application>
  <PresentationFormat>Custom</PresentationFormat>
  <Paragraphs>151</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Linking Questions</vt:lpstr>
      <vt:lpstr>PowerPoint Presentation</vt:lpstr>
      <vt:lpstr>PowerPoint Presentation</vt:lpstr>
      <vt:lpstr>PowerPoint Presentation</vt:lpstr>
      <vt:lpstr>Brief Recap on Linking Sentences</vt:lpstr>
      <vt:lpstr>Write out the formula from memory and lets see if you get 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Answers</vt:lpstr>
      <vt:lpstr>Answers</vt:lpstr>
      <vt:lpstr>PowerPoint Presentation</vt:lpstr>
      <vt:lpstr>Answers</vt:lpstr>
      <vt:lpstr>Answers</vt:lpstr>
      <vt:lpstr>PowerPoint Presentation</vt:lpstr>
      <vt:lpstr>Answers</vt:lpstr>
      <vt:lpstr>Answers</vt:lpstr>
      <vt:lpstr>PowerPoint Presentation</vt:lpstr>
      <vt:lpstr>Answers</vt:lpstr>
      <vt:lpstr>Answers</vt:lpstr>
      <vt:lpstr>5. With close reference to the text, explain clearly how the last sentence in paragraph 1 ('But while one in ten ... what they seem?’) acts as a link in the structure of the writer's argument. (2) </vt:lpstr>
      <vt:lpstr>Answers</vt:lpstr>
      <vt:lpstr>Answers</vt:lpstr>
    </vt:vector>
  </TitlesOfParts>
  <Company>RM Education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Meikle(Staff)</dc:creator>
  <cp:lastModifiedBy>LSeawright (Eastbank)</cp:lastModifiedBy>
  <cp:revision>150</cp:revision>
  <cp:lastPrinted>2014-12-08T08:33:00Z</cp:lastPrinted>
  <dcterms:created xsi:type="dcterms:W3CDTF">2014-11-24T16:18:29Z</dcterms:created>
  <dcterms:modified xsi:type="dcterms:W3CDTF">2022-01-28T13:03:23Z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0x010100069761C41C819C4CA7B11727155E1653</vt:lpwstr>
  </property>
</Properties>
</file>