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8.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9.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590" r:id="rId2"/>
    <p:sldId id="588" r:id="rId3"/>
    <p:sldId id="589" r:id="rId4"/>
    <p:sldId id="272" r:id="rId5"/>
    <p:sldId id="269" r:id="rId6"/>
    <p:sldId id="271" r:id="rId7"/>
    <p:sldId id="575" r:id="rId8"/>
    <p:sldId id="576" r:id="rId9"/>
    <p:sldId id="570" r:id="rId10"/>
    <p:sldId id="591" r:id="rId11"/>
    <p:sldId id="364" r:id="rId12"/>
    <p:sldId id="564" r:id="rId13"/>
    <p:sldId id="558" r:id="rId14"/>
    <p:sldId id="368" r:id="rId15"/>
    <p:sldId id="563" r:id="rId16"/>
    <p:sldId id="559" r:id="rId17"/>
    <p:sldId id="369" r:id="rId18"/>
    <p:sldId id="562" r:id="rId19"/>
    <p:sldId id="561" r:id="rId20"/>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90" autoAdjust="0"/>
    <p:restoredTop sz="97986" autoAdjust="0"/>
  </p:normalViewPr>
  <p:slideViewPr>
    <p:cSldViewPr>
      <p:cViewPr varScale="1">
        <p:scale>
          <a:sx n="90" d="100"/>
          <a:sy n="90" d="100"/>
        </p:scale>
        <p:origin x="-99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CB43E0A6-C2E1-4EA8-916F-9B8729B1C11A}" type="datetimeFigureOut">
              <a:rPr lang="en-GB" smtClean="0"/>
              <a:t>12/08/2021</a:t>
            </a:fld>
            <a:endParaRPr lang="en-GB"/>
          </a:p>
        </p:txBody>
      </p:sp>
      <p:sp>
        <p:nvSpPr>
          <p:cNvPr id="4" name="Footer Placeholder 3"/>
          <p:cNvSpPr>
            <a:spLocks noGrp="1"/>
          </p:cNvSpPr>
          <p:nvPr>
            <p:ph type="ftr" sz="quarter" idx="2"/>
          </p:nvPr>
        </p:nvSpPr>
        <p:spPr>
          <a:xfrm>
            <a:off x="0" y="9428163"/>
            <a:ext cx="2889250"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8250" y="9428163"/>
            <a:ext cx="2889250" cy="496887"/>
          </a:xfrm>
          <a:prstGeom prst="rect">
            <a:avLst/>
          </a:prstGeom>
        </p:spPr>
        <p:txBody>
          <a:bodyPr vert="horz" lIns="91440" tIns="45720" rIns="91440" bIns="45720" rtlCol="0" anchor="b"/>
          <a:lstStyle>
            <a:lvl1pPr algn="r">
              <a:defRPr sz="1200"/>
            </a:lvl1pPr>
          </a:lstStyle>
          <a:p>
            <a:fld id="{D824396C-4920-494E-8283-952C11B97551}" type="slidenum">
              <a:rPr lang="en-GB" smtClean="0"/>
              <a:t>‹#›</a:t>
            </a:fld>
            <a:endParaRPr lang="en-GB"/>
          </a:p>
        </p:txBody>
      </p:sp>
    </p:spTree>
    <p:extLst>
      <p:ext uri="{BB962C8B-B14F-4D97-AF65-F5344CB8AC3E}">
        <p14:creationId xmlns:p14="http://schemas.microsoft.com/office/powerpoint/2010/main" val="31373646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2BE5D760-E3A9-4458-9CD5-C9FEFEA6352E}" type="datetimeFigureOut">
              <a:rPr lang="en-GB" smtClean="0"/>
              <a:t>12/08/2021</a:t>
            </a:fld>
            <a:endParaRPr lang="en-GB"/>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750" y="4714875"/>
            <a:ext cx="5335588" cy="44672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163"/>
            <a:ext cx="2889250" cy="4968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8250" y="9428163"/>
            <a:ext cx="2889250" cy="496887"/>
          </a:xfrm>
          <a:prstGeom prst="rect">
            <a:avLst/>
          </a:prstGeom>
        </p:spPr>
        <p:txBody>
          <a:bodyPr vert="horz" lIns="91440" tIns="45720" rIns="91440" bIns="45720" rtlCol="0" anchor="b"/>
          <a:lstStyle>
            <a:lvl1pPr algn="r">
              <a:defRPr sz="1200"/>
            </a:lvl1pPr>
          </a:lstStyle>
          <a:p>
            <a:fld id="{D6B8D1E3-11AB-4568-84A9-B990E5F61844}" type="slidenum">
              <a:rPr lang="en-GB" smtClean="0"/>
              <a:t>‹#›</a:t>
            </a:fld>
            <a:endParaRPr lang="en-GB"/>
          </a:p>
        </p:txBody>
      </p:sp>
    </p:spTree>
    <p:extLst>
      <p:ext uri="{BB962C8B-B14F-4D97-AF65-F5344CB8AC3E}">
        <p14:creationId xmlns:p14="http://schemas.microsoft.com/office/powerpoint/2010/main" val="1663316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18590DE-4552-4A82-905F-076FF5325B7B}" type="datetimeFigureOut">
              <a:rPr lang="en-GB" smtClean="0"/>
              <a:pPr/>
              <a:t>12/08/2021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504EF2-AB2D-421B-9252-7E3CBA85720D}" type="slidenum">
              <a:rPr lang="en-GB" smtClean="0"/>
              <a:pPr/>
              <a:t>‹#›</a:t>
            </a:fld>
            <a:endParaRPr lang="en-GB"/>
          </a:p>
        </p:txBody>
      </p:sp>
    </p:spTree>
    <p:extLst>
      <p:ext uri="{BB962C8B-B14F-4D97-AF65-F5344CB8AC3E}">
        <p14:creationId xmlns:p14="http://schemas.microsoft.com/office/powerpoint/2010/main" val="3508315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18590DE-4552-4A82-905F-076FF5325B7B}" type="datetimeFigureOut">
              <a:rPr lang="en-GB" smtClean="0"/>
              <a:pPr/>
              <a:t>12/08/2021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504EF2-AB2D-421B-9252-7E3CBA85720D}" type="slidenum">
              <a:rPr lang="en-GB" smtClean="0"/>
              <a:pPr/>
              <a:t>‹#›</a:t>
            </a:fld>
            <a:endParaRPr lang="en-GB"/>
          </a:p>
        </p:txBody>
      </p:sp>
    </p:spTree>
    <p:extLst>
      <p:ext uri="{BB962C8B-B14F-4D97-AF65-F5344CB8AC3E}">
        <p14:creationId xmlns:p14="http://schemas.microsoft.com/office/powerpoint/2010/main" val="3502225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18590DE-4552-4A82-905F-076FF5325B7B}" type="datetimeFigureOut">
              <a:rPr lang="en-GB" smtClean="0"/>
              <a:pPr/>
              <a:t>12/08/2021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504EF2-AB2D-421B-9252-7E3CBA85720D}" type="slidenum">
              <a:rPr lang="en-GB" smtClean="0"/>
              <a:pPr/>
              <a:t>‹#›</a:t>
            </a:fld>
            <a:endParaRPr lang="en-GB"/>
          </a:p>
        </p:txBody>
      </p:sp>
    </p:spTree>
    <p:extLst>
      <p:ext uri="{BB962C8B-B14F-4D97-AF65-F5344CB8AC3E}">
        <p14:creationId xmlns:p14="http://schemas.microsoft.com/office/powerpoint/2010/main" val="2907305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18590DE-4552-4A82-905F-076FF5325B7B}" type="datetimeFigureOut">
              <a:rPr lang="en-GB" smtClean="0"/>
              <a:pPr/>
              <a:t>12/08/2021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504EF2-AB2D-421B-9252-7E3CBA85720D}" type="slidenum">
              <a:rPr lang="en-GB" smtClean="0"/>
              <a:pPr/>
              <a:t>‹#›</a:t>
            </a:fld>
            <a:endParaRPr lang="en-GB"/>
          </a:p>
        </p:txBody>
      </p:sp>
    </p:spTree>
    <p:extLst>
      <p:ext uri="{BB962C8B-B14F-4D97-AF65-F5344CB8AC3E}">
        <p14:creationId xmlns:p14="http://schemas.microsoft.com/office/powerpoint/2010/main" val="1846076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18590DE-4552-4A82-905F-076FF5325B7B}" type="datetimeFigureOut">
              <a:rPr lang="en-GB" smtClean="0"/>
              <a:pPr/>
              <a:t>12/08/2021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504EF2-AB2D-421B-9252-7E3CBA85720D}" type="slidenum">
              <a:rPr lang="en-GB" smtClean="0"/>
              <a:pPr/>
              <a:t>‹#›</a:t>
            </a:fld>
            <a:endParaRPr lang="en-GB"/>
          </a:p>
        </p:txBody>
      </p:sp>
    </p:spTree>
    <p:extLst>
      <p:ext uri="{BB962C8B-B14F-4D97-AF65-F5344CB8AC3E}">
        <p14:creationId xmlns:p14="http://schemas.microsoft.com/office/powerpoint/2010/main" val="3962959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18590DE-4552-4A82-905F-076FF5325B7B}" type="datetimeFigureOut">
              <a:rPr lang="en-GB" smtClean="0"/>
              <a:pPr/>
              <a:t>12/08/2021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504EF2-AB2D-421B-9252-7E3CBA85720D}" type="slidenum">
              <a:rPr lang="en-GB" smtClean="0"/>
              <a:pPr/>
              <a:t>‹#›</a:t>
            </a:fld>
            <a:endParaRPr lang="en-GB"/>
          </a:p>
        </p:txBody>
      </p:sp>
    </p:spTree>
    <p:extLst>
      <p:ext uri="{BB962C8B-B14F-4D97-AF65-F5344CB8AC3E}">
        <p14:creationId xmlns:p14="http://schemas.microsoft.com/office/powerpoint/2010/main" val="694872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18590DE-4552-4A82-905F-076FF5325B7B}" type="datetimeFigureOut">
              <a:rPr lang="en-GB" smtClean="0"/>
              <a:pPr/>
              <a:t>12/08/2021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1504EF2-AB2D-421B-9252-7E3CBA85720D}" type="slidenum">
              <a:rPr lang="en-GB" smtClean="0"/>
              <a:pPr/>
              <a:t>‹#›</a:t>
            </a:fld>
            <a:endParaRPr lang="en-GB"/>
          </a:p>
        </p:txBody>
      </p:sp>
    </p:spTree>
    <p:extLst>
      <p:ext uri="{BB962C8B-B14F-4D97-AF65-F5344CB8AC3E}">
        <p14:creationId xmlns:p14="http://schemas.microsoft.com/office/powerpoint/2010/main" val="10617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18590DE-4552-4A82-905F-076FF5325B7B}" type="datetimeFigureOut">
              <a:rPr lang="en-GB" smtClean="0"/>
              <a:pPr/>
              <a:t>12/08/2021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1504EF2-AB2D-421B-9252-7E3CBA85720D}" type="slidenum">
              <a:rPr lang="en-GB" smtClean="0"/>
              <a:pPr/>
              <a:t>‹#›</a:t>
            </a:fld>
            <a:endParaRPr lang="en-GB"/>
          </a:p>
        </p:txBody>
      </p:sp>
    </p:spTree>
    <p:extLst>
      <p:ext uri="{BB962C8B-B14F-4D97-AF65-F5344CB8AC3E}">
        <p14:creationId xmlns:p14="http://schemas.microsoft.com/office/powerpoint/2010/main" val="4129943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8590DE-4552-4A82-905F-076FF5325B7B}" type="datetimeFigureOut">
              <a:rPr lang="en-GB" smtClean="0"/>
              <a:pPr/>
              <a:t>12/08/2021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1504EF2-AB2D-421B-9252-7E3CBA85720D}" type="slidenum">
              <a:rPr lang="en-GB" smtClean="0"/>
              <a:pPr/>
              <a:t>‹#›</a:t>
            </a:fld>
            <a:endParaRPr lang="en-GB"/>
          </a:p>
        </p:txBody>
      </p:sp>
    </p:spTree>
    <p:extLst>
      <p:ext uri="{BB962C8B-B14F-4D97-AF65-F5344CB8AC3E}">
        <p14:creationId xmlns:p14="http://schemas.microsoft.com/office/powerpoint/2010/main" val="2752858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8590DE-4552-4A82-905F-076FF5325B7B}" type="datetimeFigureOut">
              <a:rPr lang="en-GB" smtClean="0"/>
              <a:pPr/>
              <a:t>12/08/2021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504EF2-AB2D-421B-9252-7E3CBA85720D}" type="slidenum">
              <a:rPr lang="en-GB" smtClean="0"/>
              <a:pPr/>
              <a:t>‹#›</a:t>
            </a:fld>
            <a:endParaRPr lang="en-GB"/>
          </a:p>
        </p:txBody>
      </p:sp>
    </p:spTree>
    <p:extLst>
      <p:ext uri="{BB962C8B-B14F-4D97-AF65-F5344CB8AC3E}">
        <p14:creationId xmlns:p14="http://schemas.microsoft.com/office/powerpoint/2010/main" val="2882661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8590DE-4552-4A82-905F-076FF5325B7B}" type="datetimeFigureOut">
              <a:rPr lang="en-GB" smtClean="0"/>
              <a:pPr/>
              <a:t>12/08/2021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504EF2-AB2D-421B-9252-7E3CBA85720D}" type="slidenum">
              <a:rPr lang="en-GB" smtClean="0"/>
              <a:pPr/>
              <a:t>‹#›</a:t>
            </a:fld>
            <a:endParaRPr lang="en-GB"/>
          </a:p>
        </p:txBody>
      </p:sp>
    </p:spTree>
    <p:extLst>
      <p:ext uri="{BB962C8B-B14F-4D97-AF65-F5344CB8AC3E}">
        <p14:creationId xmlns:p14="http://schemas.microsoft.com/office/powerpoint/2010/main" val="539770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8590DE-4552-4A82-905F-076FF5325B7B}" type="datetimeFigureOut">
              <a:rPr lang="en-GB" smtClean="0"/>
              <a:pPr/>
              <a:t>12/08/2021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504EF2-AB2D-421B-9252-7E3CBA85720D}" type="slidenum">
              <a:rPr lang="en-GB" smtClean="0"/>
              <a:pPr/>
              <a:t>‹#›</a:t>
            </a:fld>
            <a:endParaRPr lang="en-GB"/>
          </a:p>
        </p:txBody>
      </p:sp>
    </p:spTree>
    <p:extLst>
      <p:ext uri="{BB962C8B-B14F-4D97-AF65-F5344CB8AC3E}">
        <p14:creationId xmlns:p14="http://schemas.microsoft.com/office/powerpoint/2010/main" val="1817790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0600" y="764704"/>
            <a:ext cx="7772400" cy="1470025"/>
          </a:xfrm>
        </p:spPr>
        <p:txBody>
          <a:bodyPr>
            <a:noAutofit/>
          </a:bodyPr>
          <a:lstStyle/>
          <a:p>
            <a:r>
              <a:rPr lang="en-GB" sz="8800" dirty="0">
                <a:latin typeface="Bodoni MT Condensed" pitchFamily="18" charset="0"/>
              </a:rPr>
              <a:t>In Your Own Words</a:t>
            </a:r>
          </a:p>
        </p:txBody>
      </p:sp>
      <p:pic>
        <p:nvPicPr>
          <p:cNvPr id="1026" name="Picture 2" descr="http://ts3.mm.bing.net/th?id=HN.608016289454688880&amp;pid=1.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99792" y="2564904"/>
            <a:ext cx="3810000" cy="3495675"/>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p:cNvSpPr txBox="1">
            <a:spLocks/>
          </p:cNvSpPr>
          <p:nvPr/>
        </p:nvSpPr>
        <p:spPr>
          <a:xfrm rot="20982247">
            <a:off x="824370" y="3278123"/>
            <a:ext cx="77724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8800" dirty="0">
                <a:ln w="15875">
                  <a:solidFill>
                    <a:schemeClr val="tx1"/>
                  </a:solidFill>
                </a:ln>
                <a:solidFill>
                  <a:schemeClr val="bg1"/>
                </a:solidFill>
                <a:effectLst>
                  <a:outerShdw blurRad="50800" dist="38100" dir="8100000" sx="103000" sy="103000" algn="tr" rotWithShape="0">
                    <a:prstClr val="black"/>
                  </a:outerShdw>
                </a:effectLst>
                <a:latin typeface="Balloonist SF" panose="020BE200000000000000" pitchFamily="34" charset="0"/>
              </a:rPr>
              <a:t>REVISION</a:t>
            </a:r>
          </a:p>
        </p:txBody>
      </p:sp>
    </p:spTree>
    <p:extLst>
      <p:ext uri="{BB962C8B-B14F-4D97-AF65-F5344CB8AC3E}">
        <p14:creationId xmlns:p14="http://schemas.microsoft.com/office/powerpoint/2010/main" val="18450804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50C61F-A64E-4B7A-9E2B-BBF7AAA7BB32}"/>
              </a:ext>
            </a:extLst>
          </p:cNvPr>
          <p:cNvSpPr>
            <a:spLocks noGrp="1"/>
          </p:cNvSpPr>
          <p:nvPr>
            <p:ph type="title"/>
          </p:nvPr>
        </p:nvSpPr>
        <p:spPr/>
        <p:txBody>
          <a:bodyPr/>
          <a:lstStyle/>
          <a:p>
            <a:r>
              <a:rPr lang="en-GB" dirty="0"/>
              <a:t>On Your Own</a:t>
            </a:r>
          </a:p>
        </p:txBody>
      </p:sp>
      <p:sp>
        <p:nvSpPr>
          <p:cNvPr id="3" name="Content Placeholder 2">
            <a:extLst>
              <a:ext uri="{FF2B5EF4-FFF2-40B4-BE49-F238E27FC236}">
                <a16:creationId xmlns:a16="http://schemas.microsoft.com/office/drawing/2014/main" xmlns="" id="{B09B3584-03D0-4117-800F-D6E0EDB994A3}"/>
              </a:ext>
            </a:extLst>
          </p:cNvPr>
          <p:cNvSpPr>
            <a:spLocks noGrp="1"/>
          </p:cNvSpPr>
          <p:nvPr>
            <p:ph idx="1"/>
          </p:nvPr>
        </p:nvSpPr>
        <p:spPr/>
        <p:txBody>
          <a:bodyPr>
            <a:normAutofit lnSpcReduction="10000"/>
          </a:bodyPr>
          <a:lstStyle/>
          <a:p>
            <a:r>
              <a:rPr lang="en-GB" dirty="0"/>
              <a:t>Now you will attempt to answer three in your own questions on your own.</a:t>
            </a:r>
          </a:p>
          <a:p>
            <a:endParaRPr lang="en-GB" dirty="0"/>
          </a:p>
          <a:p>
            <a:r>
              <a:rPr lang="en-GB" dirty="0"/>
              <a:t>All three passages are about Penny Andrews, a person with autism who works for a large successful business.</a:t>
            </a:r>
          </a:p>
          <a:p>
            <a:endParaRPr lang="en-GB" dirty="0"/>
          </a:p>
          <a:p>
            <a:r>
              <a:rPr lang="en-GB" dirty="0"/>
              <a:t>The passages discuss the topic of people with autism in the workplace.</a:t>
            </a:r>
          </a:p>
        </p:txBody>
      </p:sp>
    </p:spTree>
    <p:extLst>
      <p:ext uri="{BB962C8B-B14F-4D97-AF65-F5344CB8AC3E}">
        <p14:creationId xmlns:p14="http://schemas.microsoft.com/office/powerpoint/2010/main" val="32191469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5D02196-1101-4ABE-BE67-7BE411793206}"/>
              </a:ext>
            </a:extLst>
          </p:cNvPr>
          <p:cNvSpPr>
            <a:spLocks noGrp="1"/>
          </p:cNvSpPr>
          <p:nvPr>
            <p:ph idx="1"/>
          </p:nvPr>
        </p:nvSpPr>
        <p:spPr>
          <a:xfrm>
            <a:off x="15875" y="1844675"/>
            <a:ext cx="8845550" cy="4752677"/>
          </a:xfrm>
        </p:spPr>
        <p:txBody>
          <a:bodyPr>
            <a:normAutofit fontScale="92500" lnSpcReduction="10000"/>
          </a:bodyPr>
          <a:lstStyle/>
          <a:p>
            <a:pPr>
              <a:defRPr/>
            </a:pPr>
            <a:r>
              <a:rPr lang="en-GB" sz="2800" dirty="0"/>
              <a:t>Having beaten 200 applicants to the job, she believes she has proved herself to be the best candidate. ‘Sometimes I feel people think  I should be grateful that I have a job but I’m performing a useful task and doing it well, so they should be grateful to me,’ she said. ‘After all, they wanted me badly enough to employ me a month before I had finished my degree.’</a:t>
            </a:r>
          </a:p>
          <a:p>
            <a:pPr>
              <a:defRPr/>
            </a:pPr>
            <a:endParaRPr lang="en-GB" sz="2800" dirty="0"/>
          </a:p>
          <a:p>
            <a:pPr>
              <a:defRPr/>
            </a:pPr>
            <a:endParaRPr lang="en-GB" sz="2800" b="1" u="sng" dirty="0"/>
          </a:p>
          <a:p>
            <a:pPr>
              <a:defRPr/>
            </a:pPr>
            <a:r>
              <a:rPr lang="en-GB" sz="2800" dirty="0"/>
              <a:t>Penny Andrews ‘believes she has proved herself to be the best candidate’. </a:t>
            </a:r>
            <a:r>
              <a:rPr lang="en-GB" sz="2800" b="1" dirty="0"/>
              <a:t>In your own words</a:t>
            </a:r>
            <a:r>
              <a:rPr lang="en-GB" sz="2800" dirty="0"/>
              <a:t>, explain how the paragraph illustrates this idea.  (2)</a:t>
            </a:r>
          </a:p>
          <a:p>
            <a:pPr>
              <a:defRPr/>
            </a:pPr>
            <a:endParaRPr lang="en-GB" sz="2000" dirty="0">
              <a:effectLst>
                <a:outerShdw blurRad="38100" dist="38100" dir="2700000" algn="tl">
                  <a:srgbClr val="000000">
                    <a:alpha val="43137"/>
                  </a:srgbClr>
                </a:outerShdw>
              </a:effectLst>
            </a:endParaRPr>
          </a:p>
          <a:p>
            <a:pPr>
              <a:defRPr/>
            </a:pPr>
            <a:endParaRPr lang="en-GB" sz="2400" dirty="0">
              <a:effectLst>
                <a:outerShdw blurRad="38100" dist="38100" dir="2700000" algn="tl">
                  <a:srgbClr val="000000">
                    <a:alpha val="43137"/>
                  </a:srgbClr>
                </a:outerShdw>
              </a:effectLst>
            </a:endParaRPr>
          </a:p>
          <a:p>
            <a:pPr>
              <a:defRPr/>
            </a:pPr>
            <a:endParaRPr lang="en-GB" sz="2400" dirty="0">
              <a:effectLst>
                <a:outerShdw blurRad="38100" dist="38100" dir="2700000" algn="tl">
                  <a:srgbClr val="000000">
                    <a:alpha val="43137"/>
                  </a:srgbClr>
                </a:outerShdw>
              </a:effectLst>
            </a:endParaRPr>
          </a:p>
        </p:txBody>
      </p:sp>
      <p:pic>
        <p:nvPicPr>
          <p:cNvPr id="29700" name="Picture 5">
            <a:extLst>
              <a:ext uri="{FF2B5EF4-FFF2-40B4-BE49-F238E27FC236}">
                <a16:creationId xmlns:a16="http://schemas.microsoft.com/office/drawing/2014/main" xmlns="" id="{800C0304-C84B-432F-9E01-61BB92C2AA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8581" y="333375"/>
            <a:ext cx="2268538"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5"/>
          <p:cNvSpPr>
            <a:spLocks noGrp="1"/>
          </p:cNvSpPr>
          <p:nvPr>
            <p:ph type="title"/>
          </p:nvPr>
        </p:nvSpPr>
        <p:spPr>
          <a:xfrm>
            <a:off x="-396552" y="319996"/>
            <a:ext cx="8229600" cy="1143000"/>
          </a:xfrm>
        </p:spPr>
        <p:txBody>
          <a:bodyPr/>
          <a:lstStyle/>
          <a:p>
            <a:r>
              <a:rPr lang="en-GB" dirty="0"/>
              <a:t>On Your Own</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5D02196-1101-4ABE-BE67-7BE411793206}"/>
              </a:ext>
            </a:extLst>
          </p:cNvPr>
          <p:cNvSpPr>
            <a:spLocks noGrp="1"/>
          </p:cNvSpPr>
          <p:nvPr>
            <p:ph idx="1"/>
          </p:nvPr>
        </p:nvSpPr>
        <p:spPr>
          <a:xfrm>
            <a:off x="15875" y="1844675"/>
            <a:ext cx="8845550" cy="4752677"/>
          </a:xfrm>
        </p:spPr>
        <p:txBody>
          <a:bodyPr>
            <a:normAutofit fontScale="92500" lnSpcReduction="10000"/>
          </a:bodyPr>
          <a:lstStyle/>
          <a:p>
            <a:pPr>
              <a:defRPr/>
            </a:pPr>
            <a:r>
              <a:rPr lang="en-GB" sz="2800" u="sng" dirty="0"/>
              <a:t>Having beaten 200 applicants to the job</a:t>
            </a:r>
            <a:r>
              <a:rPr lang="en-GB" sz="2800" dirty="0"/>
              <a:t>, she believes she has proved herself to be the best candidate. ‘Sometimes I feel people think  I should be grateful that I have a job but I’m performing a useful task </a:t>
            </a:r>
            <a:r>
              <a:rPr lang="en-GB" sz="2800" u="sng" dirty="0"/>
              <a:t>and doing it well</a:t>
            </a:r>
            <a:r>
              <a:rPr lang="en-GB" sz="2800" dirty="0"/>
              <a:t>, so they should be grateful to me,’ she said. ‘After all, they wanted me badly enough to </a:t>
            </a:r>
            <a:r>
              <a:rPr lang="en-GB" sz="2800" u="sng" dirty="0"/>
              <a:t>employ me a month before I had finished my degree</a:t>
            </a:r>
            <a:r>
              <a:rPr lang="en-GB" sz="2800" dirty="0"/>
              <a:t>.’</a:t>
            </a:r>
          </a:p>
          <a:p>
            <a:pPr>
              <a:defRPr/>
            </a:pPr>
            <a:endParaRPr lang="en-GB" sz="2800" dirty="0"/>
          </a:p>
          <a:p>
            <a:pPr>
              <a:defRPr/>
            </a:pPr>
            <a:endParaRPr lang="en-GB" sz="2800" b="1" u="sng" dirty="0"/>
          </a:p>
          <a:p>
            <a:pPr>
              <a:defRPr/>
            </a:pPr>
            <a:r>
              <a:rPr lang="en-GB" sz="2800" dirty="0"/>
              <a:t>Penny Andrews ‘believes she has proved herself to be the best candidate’. </a:t>
            </a:r>
            <a:r>
              <a:rPr lang="en-GB" sz="2800" b="1" dirty="0"/>
              <a:t>In your own words</a:t>
            </a:r>
            <a:r>
              <a:rPr lang="en-GB" sz="2800" dirty="0"/>
              <a:t>, explain how the paragraph illustrates this idea.  (2)</a:t>
            </a:r>
          </a:p>
          <a:p>
            <a:pPr>
              <a:defRPr/>
            </a:pPr>
            <a:endParaRPr lang="en-GB" sz="2000" dirty="0">
              <a:effectLst>
                <a:outerShdw blurRad="38100" dist="38100" dir="2700000" algn="tl">
                  <a:srgbClr val="000000">
                    <a:alpha val="43137"/>
                  </a:srgbClr>
                </a:outerShdw>
              </a:effectLst>
            </a:endParaRPr>
          </a:p>
          <a:p>
            <a:pPr>
              <a:defRPr/>
            </a:pPr>
            <a:endParaRPr lang="en-GB" sz="2400" dirty="0">
              <a:effectLst>
                <a:outerShdw blurRad="38100" dist="38100" dir="2700000" algn="tl">
                  <a:srgbClr val="000000">
                    <a:alpha val="43137"/>
                  </a:srgbClr>
                </a:outerShdw>
              </a:effectLst>
            </a:endParaRPr>
          </a:p>
          <a:p>
            <a:pPr>
              <a:defRPr/>
            </a:pPr>
            <a:endParaRPr lang="en-GB" sz="2400" dirty="0">
              <a:effectLst>
                <a:outerShdw blurRad="38100" dist="38100" dir="2700000" algn="tl">
                  <a:srgbClr val="000000">
                    <a:alpha val="43137"/>
                  </a:srgbClr>
                </a:outerShdw>
              </a:effectLst>
            </a:endParaRPr>
          </a:p>
        </p:txBody>
      </p:sp>
      <p:pic>
        <p:nvPicPr>
          <p:cNvPr id="29700" name="Picture 5">
            <a:extLst>
              <a:ext uri="{FF2B5EF4-FFF2-40B4-BE49-F238E27FC236}">
                <a16:creationId xmlns:a16="http://schemas.microsoft.com/office/drawing/2014/main" xmlns="" id="{800C0304-C84B-432F-9E01-61BB92C2AA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8581" y="333375"/>
            <a:ext cx="2268538"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5"/>
          <p:cNvSpPr>
            <a:spLocks noGrp="1"/>
          </p:cNvSpPr>
          <p:nvPr>
            <p:ph type="title"/>
          </p:nvPr>
        </p:nvSpPr>
        <p:spPr>
          <a:xfrm>
            <a:off x="-396552" y="319996"/>
            <a:ext cx="8229600" cy="1143000"/>
          </a:xfrm>
        </p:spPr>
        <p:txBody>
          <a:bodyPr/>
          <a:lstStyle/>
          <a:p>
            <a:r>
              <a:rPr lang="en-GB" dirty="0"/>
              <a:t>On Your Own</a:t>
            </a:r>
          </a:p>
        </p:txBody>
      </p:sp>
    </p:spTree>
    <p:extLst>
      <p:ext uri="{BB962C8B-B14F-4D97-AF65-F5344CB8AC3E}">
        <p14:creationId xmlns:p14="http://schemas.microsoft.com/office/powerpoint/2010/main" val="18515269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defRPr/>
            </a:pPr>
            <a:r>
              <a:rPr lang="en-GB" dirty="0"/>
              <a:t>She was chosen above a lot of other people</a:t>
            </a:r>
          </a:p>
          <a:p>
            <a:pPr>
              <a:defRPr/>
            </a:pPr>
            <a:endParaRPr lang="en-GB" dirty="0"/>
          </a:p>
          <a:p>
            <a:r>
              <a:rPr lang="en-GB" dirty="0"/>
              <a:t>She is doing a good job at her tasks</a:t>
            </a:r>
          </a:p>
          <a:p>
            <a:endParaRPr lang="en-GB" dirty="0"/>
          </a:p>
          <a:p>
            <a:r>
              <a:rPr lang="en-GB" dirty="0"/>
              <a:t>She was asked to do the job before she even finished her education</a:t>
            </a:r>
          </a:p>
        </p:txBody>
      </p:sp>
    </p:spTree>
    <p:extLst>
      <p:ext uri="{BB962C8B-B14F-4D97-AF65-F5344CB8AC3E}">
        <p14:creationId xmlns:p14="http://schemas.microsoft.com/office/powerpoint/2010/main" val="6182258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23D8640-7188-4D1C-9A00-ED1F91D05B79}"/>
              </a:ext>
            </a:extLst>
          </p:cNvPr>
          <p:cNvSpPr>
            <a:spLocks noGrp="1"/>
          </p:cNvSpPr>
          <p:nvPr>
            <p:ph idx="1"/>
          </p:nvPr>
        </p:nvSpPr>
        <p:spPr>
          <a:xfrm>
            <a:off x="0" y="1484313"/>
            <a:ext cx="9144000" cy="5373687"/>
          </a:xfrm>
        </p:spPr>
        <p:txBody>
          <a:bodyPr>
            <a:normAutofit/>
          </a:bodyPr>
          <a:lstStyle/>
          <a:p>
            <a:pPr>
              <a:defRPr/>
            </a:pPr>
            <a:r>
              <a:rPr lang="en-GB" sz="2800" dirty="0"/>
              <a:t>Far from feeling that her diagnosis of Asperger’s is something to be ‘got over’, Andrews maintains it gave her a lead over the other candidates. ‘I’m more focused, intense and honest than a </a:t>
            </a:r>
            <a:r>
              <a:rPr lang="en-GB" sz="2800" dirty="0" err="1"/>
              <a:t>neuro</a:t>
            </a:r>
            <a:r>
              <a:rPr lang="en-GB" sz="2800" dirty="0"/>
              <a:t>-typical person,’ she said. ‘I do things thoroughly and pay proper attention to detail. I’m always switched on: even when I’m not at work, I’ll go to events that are relevant. Libraries are one of my autistic specialities and I harness that at work.’</a:t>
            </a:r>
          </a:p>
          <a:p>
            <a:pPr>
              <a:defRPr/>
            </a:pPr>
            <a:endParaRPr lang="en-GB" sz="1900" dirty="0">
              <a:effectLst>
                <a:outerShdw blurRad="38100" dist="38100" dir="2700000" algn="tl">
                  <a:srgbClr val="000000">
                    <a:alpha val="43137"/>
                  </a:srgbClr>
                </a:outerShdw>
              </a:effectLst>
            </a:endParaRPr>
          </a:p>
          <a:p>
            <a:pPr>
              <a:defRPr/>
            </a:pPr>
            <a:r>
              <a:rPr lang="en-GB" sz="2800" b="1" dirty="0"/>
              <a:t>Using your own words, </a:t>
            </a:r>
            <a:r>
              <a:rPr lang="en-GB" sz="2800" dirty="0"/>
              <a:t>explain some of the advantages for companies who hire members of staff with autism?</a:t>
            </a:r>
            <a:r>
              <a:rPr lang="en-GB" sz="2800" b="1" dirty="0"/>
              <a:t> </a:t>
            </a:r>
            <a:r>
              <a:rPr lang="en-GB" sz="2800" dirty="0"/>
              <a:t>(4)</a:t>
            </a:r>
          </a:p>
          <a:p>
            <a:pPr>
              <a:defRPr/>
            </a:pPr>
            <a:endParaRPr lang="en-GB" sz="1900" dirty="0">
              <a:effectLst>
                <a:outerShdw blurRad="38100" dist="38100" dir="2700000" algn="tl">
                  <a:srgbClr val="000000">
                    <a:alpha val="43137"/>
                  </a:srgbClr>
                </a:outerShdw>
              </a:effectLst>
            </a:endParaRPr>
          </a:p>
          <a:p>
            <a:pPr>
              <a:defRPr/>
            </a:pPr>
            <a:endParaRPr lang="en-GB" sz="2400" dirty="0">
              <a:effectLst>
                <a:outerShdw blurRad="38100" dist="38100" dir="2700000" algn="tl">
                  <a:srgbClr val="000000">
                    <a:alpha val="43137"/>
                  </a:srgbClr>
                </a:outerShdw>
              </a:effectLst>
            </a:endParaRPr>
          </a:p>
          <a:p>
            <a:pPr>
              <a:defRPr/>
            </a:pPr>
            <a:endParaRPr lang="en-GB" sz="2400" dirty="0">
              <a:effectLst>
                <a:outerShdw blurRad="38100" dist="38100" dir="2700000" algn="tl">
                  <a:srgbClr val="000000">
                    <a:alpha val="43137"/>
                  </a:srgbClr>
                </a:outerShdw>
              </a:effectLst>
            </a:endParaRPr>
          </a:p>
          <a:p>
            <a:pPr>
              <a:defRPr/>
            </a:pPr>
            <a:endParaRPr lang="en-GB" sz="1100" dirty="0"/>
          </a:p>
        </p:txBody>
      </p:sp>
      <p:pic>
        <p:nvPicPr>
          <p:cNvPr id="30724" name="Picture 5">
            <a:extLst>
              <a:ext uri="{FF2B5EF4-FFF2-40B4-BE49-F238E27FC236}">
                <a16:creationId xmlns:a16="http://schemas.microsoft.com/office/drawing/2014/main" xmlns="" id="{6976949F-1F83-4047-BC06-7BBB1EA35D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79376"/>
            <a:ext cx="1873250" cy="1404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5"/>
          <p:cNvSpPr>
            <a:spLocks noGrp="1"/>
          </p:cNvSpPr>
          <p:nvPr>
            <p:ph type="title"/>
          </p:nvPr>
        </p:nvSpPr>
        <p:spPr>
          <a:xfrm>
            <a:off x="-396552" y="319996"/>
            <a:ext cx="8229600" cy="1143000"/>
          </a:xfrm>
        </p:spPr>
        <p:txBody>
          <a:bodyPr/>
          <a:lstStyle/>
          <a:p>
            <a:r>
              <a:rPr lang="en-GB" dirty="0"/>
              <a:t>On Your Own</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23D8640-7188-4D1C-9A00-ED1F91D05B79}"/>
              </a:ext>
            </a:extLst>
          </p:cNvPr>
          <p:cNvSpPr>
            <a:spLocks noGrp="1"/>
          </p:cNvSpPr>
          <p:nvPr>
            <p:ph idx="1"/>
          </p:nvPr>
        </p:nvSpPr>
        <p:spPr>
          <a:xfrm>
            <a:off x="0" y="1484313"/>
            <a:ext cx="9144000" cy="5373687"/>
          </a:xfrm>
        </p:spPr>
        <p:txBody>
          <a:bodyPr>
            <a:normAutofit/>
          </a:bodyPr>
          <a:lstStyle/>
          <a:p>
            <a:pPr>
              <a:defRPr/>
            </a:pPr>
            <a:r>
              <a:rPr lang="en-GB" sz="2800" dirty="0"/>
              <a:t>Far from feeling that her diagnosis of Asperger’s is something to be ‘got over’, Andrews maintains it gave her a lead over the other candidates. ‘I’m more </a:t>
            </a:r>
            <a:r>
              <a:rPr lang="en-GB" sz="2800" u="sng" dirty="0"/>
              <a:t>focused</a:t>
            </a:r>
            <a:r>
              <a:rPr lang="en-GB" sz="2800" dirty="0"/>
              <a:t>, </a:t>
            </a:r>
            <a:r>
              <a:rPr lang="en-GB" sz="2800" u="sng" dirty="0"/>
              <a:t>intense</a:t>
            </a:r>
            <a:r>
              <a:rPr lang="en-GB" sz="2800" dirty="0"/>
              <a:t> and </a:t>
            </a:r>
            <a:r>
              <a:rPr lang="en-GB" sz="2800" u="sng" dirty="0"/>
              <a:t>honest</a:t>
            </a:r>
            <a:r>
              <a:rPr lang="en-GB" sz="2800" dirty="0"/>
              <a:t> than a </a:t>
            </a:r>
            <a:r>
              <a:rPr lang="en-GB" sz="2800" dirty="0" err="1"/>
              <a:t>neuro</a:t>
            </a:r>
            <a:r>
              <a:rPr lang="en-GB" sz="2800" dirty="0"/>
              <a:t>-typical person,’ she said. </a:t>
            </a:r>
            <a:r>
              <a:rPr lang="en-GB" sz="2800" u="sng" dirty="0"/>
              <a:t>‘I do things thoroughly</a:t>
            </a:r>
            <a:r>
              <a:rPr lang="en-GB" sz="2800" dirty="0"/>
              <a:t> and </a:t>
            </a:r>
            <a:r>
              <a:rPr lang="en-GB" sz="2800" u="sng" dirty="0"/>
              <a:t>pay proper attention to detail</a:t>
            </a:r>
            <a:r>
              <a:rPr lang="en-GB" sz="2800" dirty="0"/>
              <a:t>. </a:t>
            </a:r>
            <a:r>
              <a:rPr lang="en-GB" sz="2800" u="sng" dirty="0"/>
              <a:t>I’m always switched on</a:t>
            </a:r>
            <a:r>
              <a:rPr lang="en-GB" sz="2800" dirty="0"/>
              <a:t>: even when I’m not at work, </a:t>
            </a:r>
            <a:r>
              <a:rPr lang="en-GB" sz="2800" u="sng" dirty="0"/>
              <a:t>I’ll go to events that are relevant</a:t>
            </a:r>
            <a:r>
              <a:rPr lang="en-GB" sz="2800" dirty="0"/>
              <a:t>. Libraries are one of my autistic specialities and I harness that at work.’</a:t>
            </a:r>
          </a:p>
          <a:p>
            <a:pPr>
              <a:defRPr/>
            </a:pPr>
            <a:endParaRPr lang="en-GB" sz="1900" dirty="0">
              <a:effectLst>
                <a:outerShdw blurRad="38100" dist="38100" dir="2700000" algn="tl">
                  <a:srgbClr val="000000">
                    <a:alpha val="43137"/>
                  </a:srgbClr>
                </a:outerShdw>
              </a:effectLst>
            </a:endParaRPr>
          </a:p>
          <a:p>
            <a:pPr>
              <a:defRPr/>
            </a:pPr>
            <a:r>
              <a:rPr lang="en-GB" sz="2800" b="1" dirty="0"/>
              <a:t>Using your own words, </a:t>
            </a:r>
            <a:r>
              <a:rPr lang="en-GB" sz="2800" dirty="0"/>
              <a:t>explain some of the advantages for companies who hire members of staff with autism?</a:t>
            </a:r>
            <a:r>
              <a:rPr lang="en-GB" sz="2800" b="1" dirty="0"/>
              <a:t> </a:t>
            </a:r>
            <a:r>
              <a:rPr lang="en-GB" sz="2800" dirty="0"/>
              <a:t>(4)</a:t>
            </a:r>
          </a:p>
          <a:p>
            <a:pPr>
              <a:defRPr/>
            </a:pPr>
            <a:endParaRPr lang="en-GB" sz="1900" dirty="0">
              <a:effectLst>
                <a:outerShdw blurRad="38100" dist="38100" dir="2700000" algn="tl">
                  <a:srgbClr val="000000">
                    <a:alpha val="43137"/>
                  </a:srgbClr>
                </a:outerShdw>
              </a:effectLst>
            </a:endParaRPr>
          </a:p>
          <a:p>
            <a:pPr>
              <a:defRPr/>
            </a:pPr>
            <a:endParaRPr lang="en-GB" sz="2400" dirty="0">
              <a:effectLst>
                <a:outerShdw blurRad="38100" dist="38100" dir="2700000" algn="tl">
                  <a:srgbClr val="000000">
                    <a:alpha val="43137"/>
                  </a:srgbClr>
                </a:outerShdw>
              </a:effectLst>
            </a:endParaRPr>
          </a:p>
          <a:p>
            <a:pPr>
              <a:defRPr/>
            </a:pPr>
            <a:endParaRPr lang="en-GB" sz="2400" dirty="0">
              <a:effectLst>
                <a:outerShdw blurRad="38100" dist="38100" dir="2700000" algn="tl">
                  <a:srgbClr val="000000">
                    <a:alpha val="43137"/>
                  </a:srgbClr>
                </a:outerShdw>
              </a:effectLst>
            </a:endParaRPr>
          </a:p>
          <a:p>
            <a:pPr>
              <a:defRPr/>
            </a:pPr>
            <a:endParaRPr lang="en-GB" sz="1100" dirty="0"/>
          </a:p>
        </p:txBody>
      </p:sp>
      <p:pic>
        <p:nvPicPr>
          <p:cNvPr id="30724" name="Picture 5">
            <a:extLst>
              <a:ext uri="{FF2B5EF4-FFF2-40B4-BE49-F238E27FC236}">
                <a16:creationId xmlns:a16="http://schemas.microsoft.com/office/drawing/2014/main" xmlns="" id="{6976949F-1F83-4047-BC06-7BBB1EA35D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79376"/>
            <a:ext cx="1873250" cy="1404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5"/>
          <p:cNvSpPr>
            <a:spLocks noGrp="1"/>
          </p:cNvSpPr>
          <p:nvPr>
            <p:ph type="title"/>
          </p:nvPr>
        </p:nvSpPr>
        <p:spPr>
          <a:xfrm>
            <a:off x="-396552" y="319996"/>
            <a:ext cx="8229600" cy="1143000"/>
          </a:xfrm>
        </p:spPr>
        <p:txBody>
          <a:bodyPr/>
          <a:lstStyle/>
          <a:p>
            <a:r>
              <a:rPr lang="en-GB" dirty="0"/>
              <a:t>On Your Own</a:t>
            </a:r>
          </a:p>
        </p:txBody>
      </p:sp>
    </p:spTree>
    <p:extLst>
      <p:ext uri="{BB962C8B-B14F-4D97-AF65-F5344CB8AC3E}">
        <p14:creationId xmlns:p14="http://schemas.microsoft.com/office/powerpoint/2010/main" val="38990409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GB" dirty="0"/>
              <a:t>They pay more attention to tasks</a:t>
            </a:r>
          </a:p>
          <a:p>
            <a:endParaRPr lang="en-GB" dirty="0"/>
          </a:p>
          <a:p>
            <a:r>
              <a:rPr lang="en-GB" dirty="0"/>
              <a:t>They are passionate</a:t>
            </a:r>
          </a:p>
          <a:p>
            <a:endParaRPr lang="en-GB" dirty="0"/>
          </a:p>
          <a:p>
            <a:r>
              <a:rPr lang="en-GB" dirty="0"/>
              <a:t>They don’t lie</a:t>
            </a:r>
          </a:p>
          <a:p>
            <a:endParaRPr lang="en-GB" dirty="0"/>
          </a:p>
          <a:p>
            <a:r>
              <a:rPr lang="en-GB" dirty="0"/>
              <a:t>They go through things closely</a:t>
            </a:r>
          </a:p>
          <a:p>
            <a:endParaRPr lang="en-GB" dirty="0"/>
          </a:p>
          <a:p>
            <a:r>
              <a:rPr lang="en-GB" dirty="0"/>
              <a:t>They ensure everything is correct</a:t>
            </a:r>
          </a:p>
          <a:p>
            <a:endParaRPr lang="en-GB" dirty="0"/>
          </a:p>
          <a:p>
            <a:r>
              <a:rPr lang="en-GB" dirty="0"/>
              <a:t>They put in extra effort outside the workplace</a:t>
            </a:r>
          </a:p>
        </p:txBody>
      </p:sp>
    </p:spTree>
    <p:extLst>
      <p:ext uri="{BB962C8B-B14F-4D97-AF65-F5344CB8AC3E}">
        <p14:creationId xmlns:p14="http://schemas.microsoft.com/office/powerpoint/2010/main" val="3255382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B52F486-4ACB-481E-9B91-B8F60EC6E91C}"/>
              </a:ext>
            </a:extLst>
          </p:cNvPr>
          <p:cNvSpPr>
            <a:spLocks noGrp="1"/>
          </p:cNvSpPr>
          <p:nvPr>
            <p:ph idx="1"/>
          </p:nvPr>
        </p:nvSpPr>
        <p:spPr>
          <a:xfrm>
            <a:off x="0" y="1768475"/>
            <a:ext cx="9144000" cy="4972893"/>
          </a:xfrm>
        </p:spPr>
        <p:txBody>
          <a:bodyPr>
            <a:normAutofit lnSpcReduction="10000"/>
          </a:bodyPr>
          <a:lstStyle/>
          <a:p>
            <a:pPr>
              <a:defRPr/>
            </a:pPr>
            <a:r>
              <a:rPr lang="en-GB" sz="2800" dirty="0"/>
              <a:t>Employers’ attitudes might be changing but there is a lot that can be improved. Just 15% of those with autism have full-time jobs, according to research by the National Autistic Society (NAS), while 9% work part-time. More than a quarter of graduates with autism are unemployed, the highest rate of any disability group. Nevertheless, employers are increasingly coming round to the arguments that employing those on the spectrum is not about charity or social responsibility but about the empirical benefit of taking on people with unique skills.</a:t>
            </a:r>
          </a:p>
          <a:p>
            <a:pPr marL="0" indent="0">
              <a:buFont typeface="Wingdings" panose="05000000000000000000" pitchFamily="2" charset="2"/>
              <a:buNone/>
              <a:defRPr/>
            </a:pPr>
            <a:endParaRPr lang="en-GB" sz="800" dirty="0"/>
          </a:p>
          <a:p>
            <a:pPr>
              <a:defRPr/>
            </a:pPr>
            <a:r>
              <a:rPr lang="en-GB" sz="2600" b="1" dirty="0"/>
              <a:t>In your own words, </a:t>
            </a:r>
            <a:r>
              <a:rPr lang="en-GB" sz="2600" dirty="0"/>
              <a:t>explain in what ways ‘there is a lot that can be improved’ for people with autism in the workplace. (2)</a:t>
            </a:r>
          </a:p>
          <a:p>
            <a:pPr>
              <a:defRPr/>
            </a:pPr>
            <a:endParaRPr lang="en-GB" sz="1200" dirty="0"/>
          </a:p>
          <a:p>
            <a:pPr>
              <a:defRPr/>
            </a:pPr>
            <a:endParaRPr lang="en-GB" dirty="0"/>
          </a:p>
          <a:p>
            <a:pPr>
              <a:defRPr/>
            </a:pPr>
            <a:endParaRPr lang="en-GB" dirty="0"/>
          </a:p>
          <a:p>
            <a:pPr>
              <a:defRPr/>
            </a:pPr>
            <a:endParaRPr lang="en-GB" dirty="0"/>
          </a:p>
        </p:txBody>
      </p:sp>
      <p:pic>
        <p:nvPicPr>
          <p:cNvPr id="31748" name="Picture 5">
            <a:extLst>
              <a:ext uri="{FF2B5EF4-FFF2-40B4-BE49-F238E27FC236}">
                <a16:creationId xmlns:a16="http://schemas.microsoft.com/office/drawing/2014/main" xmlns="" id="{99CD5C51-E7EE-447B-B9C0-9469B07B03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3050" y="0"/>
            <a:ext cx="2520950" cy="176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5"/>
          <p:cNvSpPr txBox="1">
            <a:spLocks/>
          </p:cNvSpPr>
          <p:nvPr/>
        </p:nvSpPr>
        <p:spPr>
          <a:xfrm>
            <a:off x="-396552" y="319996"/>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t>On Your Own</a:t>
            </a:r>
            <a:endParaRPr lang="en-GB"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B52F486-4ACB-481E-9B91-B8F60EC6E91C}"/>
              </a:ext>
            </a:extLst>
          </p:cNvPr>
          <p:cNvSpPr>
            <a:spLocks noGrp="1"/>
          </p:cNvSpPr>
          <p:nvPr>
            <p:ph idx="1"/>
          </p:nvPr>
        </p:nvSpPr>
        <p:spPr>
          <a:xfrm>
            <a:off x="0" y="1768475"/>
            <a:ext cx="9144000" cy="4972893"/>
          </a:xfrm>
        </p:spPr>
        <p:txBody>
          <a:bodyPr>
            <a:normAutofit lnSpcReduction="10000"/>
          </a:bodyPr>
          <a:lstStyle/>
          <a:p>
            <a:pPr>
              <a:defRPr/>
            </a:pPr>
            <a:r>
              <a:rPr lang="en-GB" sz="2800" dirty="0"/>
              <a:t>Employers’ attitudes might be changing but there is a lot that can be improved. </a:t>
            </a:r>
            <a:r>
              <a:rPr lang="en-GB" sz="2800" u="sng" dirty="0"/>
              <a:t>Just 15% of those with autism have full-time jobs</a:t>
            </a:r>
            <a:r>
              <a:rPr lang="en-GB" sz="2800" dirty="0"/>
              <a:t>, according to research by the National Autistic Society (NAS), </a:t>
            </a:r>
            <a:r>
              <a:rPr lang="en-GB" sz="2800" u="sng" dirty="0"/>
              <a:t>while 9% work part-time</a:t>
            </a:r>
            <a:r>
              <a:rPr lang="en-GB" sz="2800" dirty="0"/>
              <a:t>. </a:t>
            </a:r>
            <a:r>
              <a:rPr lang="en-GB" sz="2800" u="sng" dirty="0"/>
              <a:t>More than a quarter of graduates with autism are unemployed</a:t>
            </a:r>
            <a:r>
              <a:rPr lang="en-GB" sz="2800" dirty="0"/>
              <a:t>, </a:t>
            </a:r>
            <a:r>
              <a:rPr lang="en-GB" sz="2800" u="sng" dirty="0"/>
              <a:t>the highest rate of any disability group</a:t>
            </a:r>
            <a:r>
              <a:rPr lang="en-GB" sz="2800" dirty="0"/>
              <a:t>. Nevertheless, employers are increasingly coming round to the arguments that employing those on the spectrum is not about charity or social responsibility but about the empirical benefit of taking on people with unique skills.</a:t>
            </a:r>
          </a:p>
          <a:p>
            <a:pPr marL="0" indent="0">
              <a:buFont typeface="Wingdings" panose="05000000000000000000" pitchFamily="2" charset="2"/>
              <a:buNone/>
              <a:defRPr/>
            </a:pPr>
            <a:endParaRPr lang="en-GB" sz="800" dirty="0"/>
          </a:p>
          <a:p>
            <a:pPr>
              <a:defRPr/>
            </a:pPr>
            <a:r>
              <a:rPr lang="en-GB" sz="2600" b="1" dirty="0"/>
              <a:t>In your own words, </a:t>
            </a:r>
            <a:r>
              <a:rPr lang="en-GB" sz="2600" dirty="0"/>
              <a:t>explain in what ways ‘there is a lot that can be improved’ for people with autism in the workplace. (2)</a:t>
            </a:r>
          </a:p>
          <a:p>
            <a:pPr>
              <a:defRPr/>
            </a:pPr>
            <a:endParaRPr lang="en-GB" sz="1200" dirty="0"/>
          </a:p>
          <a:p>
            <a:pPr>
              <a:defRPr/>
            </a:pPr>
            <a:endParaRPr lang="en-GB" dirty="0"/>
          </a:p>
          <a:p>
            <a:pPr>
              <a:defRPr/>
            </a:pPr>
            <a:endParaRPr lang="en-GB" dirty="0"/>
          </a:p>
          <a:p>
            <a:pPr>
              <a:defRPr/>
            </a:pPr>
            <a:endParaRPr lang="en-GB" dirty="0"/>
          </a:p>
        </p:txBody>
      </p:sp>
      <p:pic>
        <p:nvPicPr>
          <p:cNvPr id="31748" name="Picture 5">
            <a:extLst>
              <a:ext uri="{FF2B5EF4-FFF2-40B4-BE49-F238E27FC236}">
                <a16:creationId xmlns:a16="http://schemas.microsoft.com/office/drawing/2014/main" xmlns="" id="{99CD5C51-E7EE-447B-B9C0-9469B07B03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3050" y="0"/>
            <a:ext cx="2520950" cy="176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5"/>
          <p:cNvSpPr txBox="1">
            <a:spLocks/>
          </p:cNvSpPr>
          <p:nvPr/>
        </p:nvSpPr>
        <p:spPr>
          <a:xfrm>
            <a:off x="-396552" y="319996"/>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t>On Your Own</a:t>
            </a:r>
            <a:endParaRPr lang="en-GB" dirty="0"/>
          </a:p>
        </p:txBody>
      </p:sp>
    </p:spTree>
    <p:extLst>
      <p:ext uri="{BB962C8B-B14F-4D97-AF65-F5344CB8AC3E}">
        <p14:creationId xmlns:p14="http://schemas.microsoft.com/office/powerpoint/2010/main" val="9489014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dirty="0"/>
              <a:t>The amount of autistic people with jobs is low</a:t>
            </a:r>
          </a:p>
          <a:p>
            <a:endParaRPr lang="en-GB" dirty="0"/>
          </a:p>
          <a:p>
            <a:r>
              <a:rPr lang="en-GB" dirty="0"/>
              <a:t>Over 25% those who have degrees with autism don’t have jobs</a:t>
            </a:r>
          </a:p>
          <a:p>
            <a:endParaRPr lang="en-GB" dirty="0"/>
          </a:p>
          <a:p>
            <a:r>
              <a:rPr lang="en-GB" dirty="0"/>
              <a:t>Autistic people are more likely to be unemployed than any other disabled group</a:t>
            </a:r>
          </a:p>
        </p:txBody>
      </p:sp>
    </p:spTree>
    <p:extLst>
      <p:ext uri="{BB962C8B-B14F-4D97-AF65-F5344CB8AC3E}">
        <p14:creationId xmlns:p14="http://schemas.microsoft.com/office/powerpoint/2010/main" val="14037017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29922"/>
            <a:ext cx="7886700" cy="677732"/>
          </a:xfrm>
        </p:spPr>
        <p:txBody>
          <a:bodyPr>
            <a:normAutofit fontScale="90000"/>
          </a:bodyPr>
          <a:lstStyle/>
          <a:p>
            <a:pPr algn="ctr"/>
            <a:r>
              <a:rPr lang="en-GB" sz="5025" u="sng" dirty="0"/>
              <a:t/>
            </a:r>
            <a:br>
              <a:rPr lang="en-GB" sz="5025" u="sng" dirty="0"/>
            </a:br>
            <a:r>
              <a:rPr lang="en-GB" sz="5025" u="sng" dirty="0"/>
              <a:t>In Your Own Words Questions </a:t>
            </a:r>
            <a:r>
              <a:rPr lang="en-GB" dirty="0"/>
              <a:t/>
            </a:r>
            <a:br>
              <a:rPr lang="en-GB" dirty="0"/>
            </a:br>
            <a:endParaRPr lang="en-GB" dirty="0"/>
          </a:p>
        </p:txBody>
      </p:sp>
      <p:sp>
        <p:nvSpPr>
          <p:cNvPr id="3" name="Content Placeholder 2"/>
          <p:cNvSpPr>
            <a:spLocks noGrp="1"/>
          </p:cNvSpPr>
          <p:nvPr>
            <p:ph idx="1"/>
          </p:nvPr>
        </p:nvSpPr>
        <p:spPr>
          <a:xfrm>
            <a:off x="225910" y="1486572"/>
            <a:ext cx="8842786" cy="4514178"/>
          </a:xfrm>
        </p:spPr>
        <p:txBody>
          <a:bodyPr>
            <a:normAutofit fontScale="92500" lnSpcReduction="10000"/>
          </a:bodyPr>
          <a:lstStyle/>
          <a:p>
            <a:pPr marL="0" indent="0">
              <a:buNone/>
            </a:pPr>
            <a:endParaRPr lang="en-GB" sz="4500" dirty="0"/>
          </a:p>
          <a:p>
            <a:pPr marL="0" indent="0">
              <a:buNone/>
            </a:pPr>
            <a:r>
              <a:rPr lang="en-GB" sz="4500" dirty="0"/>
              <a:t>One of the most common close reading questions asks you to explain a point made in the passage in your own words (half the marks in the National 5 example paper are for this kind of question).</a:t>
            </a:r>
          </a:p>
        </p:txBody>
      </p:sp>
    </p:spTree>
    <p:extLst>
      <p:ext uri="{BB962C8B-B14F-4D97-AF65-F5344CB8AC3E}">
        <p14:creationId xmlns:p14="http://schemas.microsoft.com/office/powerpoint/2010/main" val="41885503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24744"/>
            <a:ext cx="8856984" cy="5472608"/>
          </a:xfrm>
        </p:spPr>
        <p:txBody>
          <a:bodyPr>
            <a:normAutofit fontScale="85000" lnSpcReduction="10000"/>
          </a:bodyPr>
          <a:lstStyle/>
          <a:p>
            <a:pPr>
              <a:buNone/>
            </a:pPr>
            <a:r>
              <a:rPr lang="en-GB" dirty="0"/>
              <a:t>	</a:t>
            </a:r>
            <a:r>
              <a:rPr lang="en-GB" u="sng" dirty="0"/>
              <a:t>Step 1:</a:t>
            </a:r>
          </a:p>
          <a:p>
            <a:pPr>
              <a:buNone/>
            </a:pPr>
            <a:r>
              <a:rPr lang="en-GB" dirty="0"/>
              <a:t>	Identify how many marks the question is worth. </a:t>
            </a:r>
            <a:br>
              <a:rPr lang="en-GB" dirty="0"/>
            </a:br>
            <a:r>
              <a:rPr lang="en-GB" dirty="0"/>
              <a:t>(1 point per mark.)</a:t>
            </a:r>
          </a:p>
          <a:p>
            <a:pPr>
              <a:buNone/>
            </a:pPr>
            <a:endParaRPr lang="en-GB" dirty="0"/>
          </a:p>
          <a:p>
            <a:pPr>
              <a:buNone/>
            </a:pPr>
            <a:r>
              <a:rPr lang="en-GB" dirty="0"/>
              <a:t>	</a:t>
            </a:r>
            <a:r>
              <a:rPr lang="en-GB" u="sng" dirty="0"/>
              <a:t>Step 2:</a:t>
            </a:r>
          </a:p>
          <a:p>
            <a:pPr>
              <a:buNone/>
            </a:pPr>
            <a:r>
              <a:rPr lang="en-GB" dirty="0"/>
              <a:t>	Locate the information in the passage that will answer the question – if you have it on a page, underline this info.</a:t>
            </a:r>
          </a:p>
          <a:p>
            <a:pPr>
              <a:buNone/>
            </a:pPr>
            <a:endParaRPr lang="en-GB" dirty="0"/>
          </a:p>
          <a:p>
            <a:pPr>
              <a:buNone/>
            </a:pPr>
            <a:r>
              <a:rPr lang="en-GB" dirty="0"/>
              <a:t>	</a:t>
            </a:r>
            <a:r>
              <a:rPr lang="en-GB" u="sng" dirty="0"/>
              <a:t>Step 3:</a:t>
            </a:r>
          </a:p>
          <a:p>
            <a:pPr>
              <a:buNone/>
            </a:pPr>
            <a:r>
              <a:rPr lang="en-GB" dirty="0"/>
              <a:t>	Change the information into your own words but keep the meaning (go back and </a:t>
            </a:r>
            <a:r>
              <a:rPr lang="en-GB" b="1" dirty="0"/>
              <a:t>check </a:t>
            </a:r>
            <a:r>
              <a:rPr lang="en-GB" dirty="0"/>
              <a:t>you have not used words from the passage)</a:t>
            </a:r>
          </a:p>
        </p:txBody>
      </p:sp>
      <p:sp>
        <p:nvSpPr>
          <p:cNvPr id="4" name="Title 1"/>
          <p:cNvSpPr>
            <a:spLocks noGrp="1"/>
          </p:cNvSpPr>
          <p:nvPr>
            <p:ph type="title"/>
          </p:nvPr>
        </p:nvSpPr>
        <p:spPr>
          <a:xfrm>
            <a:off x="457200" y="274638"/>
            <a:ext cx="8229600" cy="1143000"/>
          </a:xfrm>
        </p:spPr>
        <p:txBody>
          <a:bodyPr/>
          <a:lstStyle/>
          <a:p>
            <a:r>
              <a:rPr lang="en-GB" dirty="0"/>
              <a:t>How To Answer:</a:t>
            </a:r>
          </a:p>
        </p:txBody>
      </p:sp>
    </p:spTree>
    <p:extLst>
      <p:ext uri="{BB962C8B-B14F-4D97-AF65-F5344CB8AC3E}">
        <p14:creationId xmlns:p14="http://schemas.microsoft.com/office/powerpoint/2010/main" val="27339466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96752"/>
            <a:ext cx="8229600" cy="5577483"/>
          </a:xfrm>
        </p:spPr>
        <p:txBody>
          <a:bodyPr>
            <a:normAutofit fontScale="85000" lnSpcReduction="10000"/>
          </a:bodyPr>
          <a:lstStyle/>
          <a:p>
            <a:pPr marL="0" indent="0">
              <a:buNone/>
            </a:pPr>
            <a:r>
              <a:rPr lang="en-GB" dirty="0"/>
              <a:t>Exams are very stressful times for students, but they often don’t consider how nerve-wracking it can be for teachers too. We spend countless hours trying to ensure they are prepared and are in a position to do their best and we therefore feel their success or failure as strongly as they do. Their performance is also personally important to us as we see it as a reflection on our teaching ability. However, unlike the students, we have no control over how they perform in the final exam and so the wait is an agonising one in which we can do nothing more productive than worry.</a:t>
            </a:r>
          </a:p>
          <a:p>
            <a:pPr marL="0" indent="0">
              <a:buNone/>
            </a:pPr>
            <a:endParaRPr lang="en-GB" dirty="0"/>
          </a:p>
          <a:p>
            <a:pPr marL="0" indent="0">
              <a:buNone/>
            </a:pPr>
            <a:r>
              <a:rPr lang="en-GB" dirty="0"/>
              <a:t>Explain </a:t>
            </a:r>
            <a:r>
              <a:rPr lang="en-GB" b="1" dirty="0"/>
              <a:t>in your own words </a:t>
            </a:r>
            <a:r>
              <a:rPr lang="en-GB" dirty="0"/>
              <a:t>why exams are stressful for teachers.						(3)</a:t>
            </a:r>
          </a:p>
        </p:txBody>
      </p:sp>
      <p:sp>
        <p:nvSpPr>
          <p:cNvPr id="5" name="Title 5"/>
          <p:cNvSpPr>
            <a:spLocks noGrp="1"/>
          </p:cNvSpPr>
          <p:nvPr>
            <p:ph type="title"/>
          </p:nvPr>
        </p:nvSpPr>
        <p:spPr>
          <a:xfrm>
            <a:off x="467544" y="5467"/>
            <a:ext cx="8229600" cy="1143000"/>
          </a:xfrm>
        </p:spPr>
        <p:txBody>
          <a:bodyPr/>
          <a:lstStyle/>
          <a:p>
            <a:r>
              <a:rPr lang="en-GB" dirty="0"/>
              <a:t>As a class</a:t>
            </a:r>
          </a:p>
        </p:txBody>
      </p:sp>
    </p:spTree>
    <p:extLst>
      <p:ext uri="{BB962C8B-B14F-4D97-AF65-F5344CB8AC3E}">
        <p14:creationId xmlns:p14="http://schemas.microsoft.com/office/powerpoint/2010/main" val="27186511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280517"/>
            <a:ext cx="8229600" cy="5577483"/>
          </a:xfrm>
        </p:spPr>
        <p:txBody>
          <a:bodyPr>
            <a:normAutofit fontScale="85000" lnSpcReduction="10000"/>
          </a:bodyPr>
          <a:lstStyle/>
          <a:p>
            <a:pPr marL="0" indent="0">
              <a:buNone/>
            </a:pPr>
            <a:r>
              <a:rPr lang="en-GB" dirty="0"/>
              <a:t>Exams are very stressful times for students, but they often don’t consider how nerve-wracking it can be for teachers too. </a:t>
            </a:r>
            <a:r>
              <a:rPr lang="en-GB" u="sng" dirty="0"/>
              <a:t>We spend countless hours trying to ensure they are prepared and are in a position to do their best</a:t>
            </a:r>
            <a:r>
              <a:rPr lang="en-GB" dirty="0"/>
              <a:t> and we therefore feel their success or failure as strongly as they do. </a:t>
            </a:r>
            <a:r>
              <a:rPr lang="en-GB" u="sng" dirty="0"/>
              <a:t>Their performance is also personally important to us as we see it as a reflection on our teaching ability.</a:t>
            </a:r>
            <a:r>
              <a:rPr lang="en-GB" dirty="0"/>
              <a:t> However, unlike the students, </a:t>
            </a:r>
            <a:r>
              <a:rPr lang="en-GB" u="sng" dirty="0"/>
              <a:t>we have no control over how they perform in the final exam</a:t>
            </a:r>
            <a:r>
              <a:rPr lang="en-GB" dirty="0"/>
              <a:t> and so the wait is an agonising one in which we can do nothing more productive than worry.</a:t>
            </a:r>
          </a:p>
          <a:p>
            <a:pPr marL="0" indent="0">
              <a:buNone/>
            </a:pPr>
            <a:endParaRPr lang="en-GB" dirty="0"/>
          </a:p>
          <a:p>
            <a:pPr marL="0" indent="0">
              <a:buNone/>
            </a:pPr>
            <a:r>
              <a:rPr lang="en-GB" dirty="0"/>
              <a:t>Explain </a:t>
            </a:r>
            <a:r>
              <a:rPr lang="en-GB" b="1" dirty="0"/>
              <a:t>in your own words </a:t>
            </a:r>
            <a:r>
              <a:rPr lang="en-GB" dirty="0"/>
              <a:t>why exams are stressful for teachers.						(3)</a:t>
            </a:r>
          </a:p>
        </p:txBody>
      </p:sp>
      <p:sp>
        <p:nvSpPr>
          <p:cNvPr id="4" name="Title 5"/>
          <p:cNvSpPr>
            <a:spLocks noGrp="1"/>
          </p:cNvSpPr>
          <p:nvPr>
            <p:ph type="title"/>
          </p:nvPr>
        </p:nvSpPr>
        <p:spPr>
          <a:xfrm>
            <a:off x="467544" y="116632"/>
            <a:ext cx="8229600" cy="1143000"/>
          </a:xfrm>
        </p:spPr>
        <p:txBody>
          <a:bodyPr/>
          <a:lstStyle/>
          <a:p>
            <a:r>
              <a:rPr lang="en-GB" dirty="0"/>
              <a:t>As a class</a:t>
            </a:r>
          </a:p>
        </p:txBody>
      </p:sp>
    </p:spTree>
    <p:extLst>
      <p:ext uri="{BB962C8B-B14F-4D97-AF65-F5344CB8AC3E}">
        <p14:creationId xmlns:p14="http://schemas.microsoft.com/office/powerpoint/2010/main" val="32198973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32656"/>
            <a:ext cx="8568952" cy="6408712"/>
          </a:xfrm>
        </p:spPr>
        <p:txBody>
          <a:bodyPr>
            <a:normAutofit/>
          </a:bodyPr>
          <a:lstStyle/>
          <a:p>
            <a:pPr marL="514350" indent="-514350">
              <a:buFont typeface="+mj-lt"/>
              <a:buAutoNum type="arabicPeriod"/>
            </a:pPr>
            <a:r>
              <a:rPr lang="en-GB" dirty="0"/>
              <a:t>They spend a lot of time working with their students to get them ready for exams.</a:t>
            </a:r>
          </a:p>
          <a:p>
            <a:pPr marL="514350" indent="-514350">
              <a:buFont typeface="+mj-lt"/>
              <a:buAutoNum type="arabicPeriod"/>
            </a:pPr>
            <a:endParaRPr lang="en-GB" dirty="0"/>
          </a:p>
          <a:p>
            <a:pPr marL="514350" indent="-514350">
              <a:buFont typeface="+mj-lt"/>
              <a:buAutoNum type="arabicPeriod"/>
            </a:pPr>
            <a:r>
              <a:rPr lang="en-GB" dirty="0"/>
              <a:t>They see the students results as a indication of their competency as teachers.</a:t>
            </a:r>
          </a:p>
          <a:p>
            <a:pPr marL="514350" indent="-514350">
              <a:buFont typeface="+mj-lt"/>
              <a:buAutoNum type="arabicPeriod"/>
            </a:pPr>
            <a:endParaRPr lang="en-GB" u="sng" dirty="0"/>
          </a:p>
          <a:p>
            <a:pPr marL="514350" indent="-514350">
              <a:buFont typeface="+mj-lt"/>
              <a:buAutoNum type="arabicPeriod"/>
            </a:pPr>
            <a:r>
              <a:rPr lang="en-GB" dirty="0"/>
              <a:t>Teachers cannot change the students’ performance in the final exam.</a:t>
            </a:r>
          </a:p>
        </p:txBody>
      </p:sp>
    </p:spTree>
    <p:extLst>
      <p:ext uri="{BB962C8B-B14F-4D97-AF65-F5344CB8AC3E}">
        <p14:creationId xmlns:p14="http://schemas.microsoft.com/office/powerpoint/2010/main" val="26079619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19256" cy="2260848"/>
          </a:xfrm>
        </p:spPr>
        <p:txBody>
          <a:bodyPr>
            <a:normAutofit fontScale="92500" lnSpcReduction="10000"/>
          </a:bodyPr>
          <a:lstStyle/>
          <a:p>
            <a:r>
              <a:rPr lang="en-GB" dirty="0"/>
              <a:t>The government must crack down on reckless motorists by encouraging the spread of roadside cameras, boosting the number of traffic police and ensuring speed limits are enforced more strictly, a report from MPs urged yesterday. </a:t>
            </a:r>
          </a:p>
        </p:txBody>
      </p:sp>
      <p:sp>
        <p:nvSpPr>
          <p:cNvPr id="4" name="TextBox 3"/>
          <p:cNvSpPr txBox="1"/>
          <p:nvPr/>
        </p:nvSpPr>
        <p:spPr>
          <a:xfrm>
            <a:off x="611560" y="4509120"/>
            <a:ext cx="7992888" cy="1569660"/>
          </a:xfrm>
          <a:prstGeom prst="rect">
            <a:avLst/>
          </a:prstGeom>
          <a:noFill/>
        </p:spPr>
        <p:txBody>
          <a:bodyPr wrap="square" rtlCol="0">
            <a:spAutoFit/>
          </a:bodyPr>
          <a:lstStyle/>
          <a:p>
            <a:r>
              <a:rPr lang="en-GB" sz="3200" dirty="0">
                <a:cs typeface="Arial" panose="020B0604020202020204" pitchFamily="34" charset="0"/>
              </a:rPr>
              <a:t>In your own words, explain </a:t>
            </a:r>
            <a:r>
              <a:rPr lang="en-GB" sz="3200" b="1" dirty="0">
                <a:cs typeface="Arial" panose="020B0604020202020204" pitchFamily="34" charset="0"/>
              </a:rPr>
              <a:t>two </a:t>
            </a:r>
            <a:r>
              <a:rPr lang="en-GB" sz="3200" dirty="0">
                <a:cs typeface="Arial" panose="020B0604020202020204" pitchFamily="34" charset="0"/>
              </a:rPr>
              <a:t>things police must do in order to crack down on reckless motorists? (2)</a:t>
            </a:r>
          </a:p>
        </p:txBody>
      </p:sp>
      <p:sp>
        <p:nvSpPr>
          <p:cNvPr id="5" name="Title 4"/>
          <p:cNvSpPr>
            <a:spLocks noGrp="1"/>
          </p:cNvSpPr>
          <p:nvPr>
            <p:ph type="title"/>
          </p:nvPr>
        </p:nvSpPr>
        <p:spPr/>
        <p:txBody>
          <a:bodyPr/>
          <a:lstStyle/>
          <a:p>
            <a:r>
              <a:rPr lang="en-GB" dirty="0"/>
              <a:t>As a class</a:t>
            </a:r>
          </a:p>
        </p:txBody>
      </p:sp>
    </p:spTree>
    <p:extLst>
      <p:ext uri="{BB962C8B-B14F-4D97-AF65-F5344CB8AC3E}">
        <p14:creationId xmlns:p14="http://schemas.microsoft.com/office/powerpoint/2010/main" val="19761396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19256" cy="2260848"/>
          </a:xfrm>
        </p:spPr>
        <p:txBody>
          <a:bodyPr>
            <a:normAutofit fontScale="92500" lnSpcReduction="10000"/>
          </a:bodyPr>
          <a:lstStyle/>
          <a:p>
            <a:r>
              <a:rPr lang="en-GB" dirty="0"/>
              <a:t>The government must crack down on reckless motorists by </a:t>
            </a:r>
            <a:r>
              <a:rPr lang="en-GB" b="1" u="sng" dirty="0"/>
              <a:t>encouraging the spread of roadside cameras</a:t>
            </a:r>
            <a:r>
              <a:rPr lang="en-GB" dirty="0"/>
              <a:t>, </a:t>
            </a:r>
            <a:r>
              <a:rPr lang="en-GB" b="1" u="sng" dirty="0"/>
              <a:t>boosting the number of traffic police</a:t>
            </a:r>
            <a:r>
              <a:rPr lang="en-GB" dirty="0"/>
              <a:t> and </a:t>
            </a:r>
            <a:r>
              <a:rPr lang="en-GB" b="1" u="sng" dirty="0"/>
              <a:t>ensuring speed limits are enforced more strictly</a:t>
            </a:r>
            <a:r>
              <a:rPr lang="en-GB" dirty="0"/>
              <a:t>, a report from MPs urged yesterday. </a:t>
            </a:r>
          </a:p>
        </p:txBody>
      </p:sp>
      <p:sp>
        <p:nvSpPr>
          <p:cNvPr id="4" name="TextBox 3"/>
          <p:cNvSpPr txBox="1"/>
          <p:nvPr/>
        </p:nvSpPr>
        <p:spPr>
          <a:xfrm>
            <a:off x="611560" y="4509120"/>
            <a:ext cx="7992888" cy="1569660"/>
          </a:xfrm>
          <a:prstGeom prst="rect">
            <a:avLst/>
          </a:prstGeom>
          <a:noFill/>
        </p:spPr>
        <p:txBody>
          <a:bodyPr wrap="square" rtlCol="0">
            <a:spAutoFit/>
          </a:bodyPr>
          <a:lstStyle/>
          <a:p>
            <a:r>
              <a:rPr lang="en-GB" sz="3200" dirty="0">
                <a:cs typeface="Arial" panose="020B0604020202020204" pitchFamily="34" charset="0"/>
              </a:rPr>
              <a:t>In your own words, explain </a:t>
            </a:r>
            <a:r>
              <a:rPr lang="en-GB" sz="3200" b="1" dirty="0">
                <a:cs typeface="Arial" panose="020B0604020202020204" pitchFamily="34" charset="0"/>
              </a:rPr>
              <a:t>two </a:t>
            </a:r>
            <a:r>
              <a:rPr lang="en-GB" sz="3200" dirty="0">
                <a:cs typeface="Arial" panose="020B0604020202020204" pitchFamily="34" charset="0"/>
              </a:rPr>
              <a:t>things police must do in order to crack down on reckless motorists? (2)</a:t>
            </a:r>
          </a:p>
        </p:txBody>
      </p:sp>
      <p:sp>
        <p:nvSpPr>
          <p:cNvPr id="5" name="Title 4"/>
          <p:cNvSpPr>
            <a:spLocks noGrp="1"/>
          </p:cNvSpPr>
          <p:nvPr>
            <p:ph type="title"/>
          </p:nvPr>
        </p:nvSpPr>
        <p:spPr/>
        <p:txBody>
          <a:bodyPr/>
          <a:lstStyle/>
          <a:p>
            <a:r>
              <a:rPr lang="en-GB" dirty="0"/>
              <a:t>As a class</a:t>
            </a:r>
          </a:p>
        </p:txBody>
      </p:sp>
    </p:spTree>
    <p:extLst>
      <p:ext uri="{BB962C8B-B14F-4D97-AF65-F5344CB8AC3E}">
        <p14:creationId xmlns:p14="http://schemas.microsoft.com/office/powerpoint/2010/main" val="19761396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Have more recordings of vehicles driving</a:t>
            </a:r>
          </a:p>
          <a:p>
            <a:endParaRPr lang="en-GB" dirty="0"/>
          </a:p>
          <a:p>
            <a:r>
              <a:rPr lang="en-GB" dirty="0"/>
              <a:t>Increase the amount of officials ensuring drivers follow the rules of the road</a:t>
            </a:r>
          </a:p>
          <a:p>
            <a:endParaRPr lang="en-GB" dirty="0"/>
          </a:p>
          <a:p>
            <a:r>
              <a:rPr lang="en-GB" dirty="0"/>
              <a:t>Making sure people are never driving too fast</a:t>
            </a:r>
          </a:p>
          <a:p>
            <a:endParaRPr lang="en-GB" dirty="0"/>
          </a:p>
        </p:txBody>
      </p:sp>
    </p:spTree>
    <p:extLst>
      <p:ext uri="{BB962C8B-B14F-4D97-AF65-F5344CB8AC3E}">
        <p14:creationId xmlns:p14="http://schemas.microsoft.com/office/powerpoint/2010/main" val="1471361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69761C41C819C4CA7B11727155E1653" ma:contentTypeVersion="36" ma:contentTypeDescription="Create a new document." ma:contentTypeScope="" ma:versionID="405645648665cb6410f30f6dc37bc8fe">
  <xsd:schema xmlns:xsd="http://www.w3.org/2001/XMLSchema" xmlns:xs="http://www.w3.org/2001/XMLSchema" xmlns:p="http://schemas.microsoft.com/office/2006/metadata/properties" xmlns:ns2="310688ec-8b41-4796-aaa7-fedfd9271268" xmlns:ns3="73ae7180-7eb1-4c16-8a06-16d77af0adba" targetNamespace="http://schemas.microsoft.com/office/2006/metadata/properties" ma:root="true" ma:fieldsID="3e9a7882932049b83897aa1b097bac84" ns2:_="" ns3:_="">
    <xsd:import namespace="310688ec-8b41-4796-aaa7-fedfd9271268"/>
    <xsd:import namespace="73ae7180-7eb1-4c16-8a06-16d77af0adb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3:SharedWithUsers" minOccurs="0"/>
                <xsd:element ref="ns3:SharedWithDetails" minOccurs="0"/>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Teachers" minOccurs="0"/>
                <xsd:element ref="ns2:Students" minOccurs="0"/>
                <xsd:element ref="ns2:Student_Groups" minOccurs="0"/>
                <xsd:element ref="ns2:Distribution_Groups" minOccurs="0"/>
                <xsd:element ref="ns2:LMS_Mappings" minOccurs="0"/>
                <xsd:element ref="ns2:Invited_Teachers" minOccurs="0"/>
                <xsd:element ref="ns2:Invited_Students" minOccurs="0"/>
                <xsd:element ref="ns2:Self_Registration_Enabled" minOccurs="0"/>
                <xsd:element ref="ns2:Has_Teacher_Only_SectionGroup" minOccurs="0"/>
                <xsd:element ref="ns2:Is_Collaboration_Space_Locked" minOccurs="0"/>
                <xsd:element ref="ns2:IsNotebookLocked" minOccurs="0"/>
                <xsd:element ref="ns2:MediaLengthInSecond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0688ec-8b41-4796-aaa7-fedfd92712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NotebookType" ma:index="19" nillable="true" ma:displayName="Notebook Type" ma:internalName="NotebookType">
      <xsd:simpleType>
        <xsd:restriction base="dms:Text"/>
      </xsd:simpleType>
    </xsd:element>
    <xsd:element name="FolderType" ma:index="20" nillable="true" ma:displayName="Folder Type" ma:internalName="FolderType">
      <xsd:simpleType>
        <xsd:restriction base="dms:Text"/>
      </xsd:simpleType>
    </xsd:element>
    <xsd:element name="CultureName" ma:index="21" nillable="true" ma:displayName="Culture Name" ma:internalName="CultureName">
      <xsd:simpleType>
        <xsd:restriction base="dms:Text"/>
      </xsd:simpleType>
    </xsd:element>
    <xsd:element name="AppVersion" ma:index="22" nillable="true" ma:displayName="App Version" ma:internalName="AppVersion">
      <xsd:simpleType>
        <xsd:restriction base="dms:Text"/>
      </xsd:simpleType>
    </xsd:element>
    <xsd:element name="TeamsChannelId" ma:index="23" nillable="true" ma:displayName="Teams Channel Id" ma:internalName="TeamsChannelId">
      <xsd:simpleType>
        <xsd:restriction base="dms:Text"/>
      </xsd:simpleType>
    </xsd:element>
    <xsd:element name="Owner" ma:index="24"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5" nillable="true" ma:displayName="Math Settings" ma:internalName="Math_Settings">
      <xsd:simpleType>
        <xsd:restriction base="dms:Text"/>
      </xsd:simpleType>
    </xsd:element>
    <xsd:element name="DefaultSectionNames" ma:index="26" nillable="true" ma:displayName="Default Section Names" ma:internalName="DefaultSectionNames">
      <xsd:simpleType>
        <xsd:restriction base="dms:Note">
          <xsd:maxLength value="255"/>
        </xsd:restriction>
      </xsd:simpleType>
    </xsd:element>
    <xsd:element name="Templates" ma:index="27" nillable="true" ma:displayName="Templates" ma:internalName="Templates">
      <xsd:simpleType>
        <xsd:restriction base="dms:Note">
          <xsd:maxLength value="255"/>
        </xsd:restriction>
      </xsd:simpleType>
    </xsd:element>
    <xsd:element name="Teachers" ma:index="28"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9"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30"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1" nillable="true" ma:displayName="Distribution Groups" ma:internalName="Distribution_Groups">
      <xsd:simpleType>
        <xsd:restriction base="dms:Note">
          <xsd:maxLength value="255"/>
        </xsd:restriction>
      </xsd:simpleType>
    </xsd:element>
    <xsd:element name="LMS_Mappings" ma:index="32" nillable="true" ma:displayName="LMS Mappings" ma:internalName="LMS_Mappings">
      <xsd:simpleType>
        <xsd:restriction base="dms:Note">
          <xsd:maxLength value="255"/>
        </xsd:restriction>
      </xsd:simpleType>
    </xsd:element>
    <xsd:element name="Invited_Teachers" ma:index="33" nillable="true" ma:displayName="Invited Teachers" ma:internalName="Invited_Teachers">
      <xsd:simpleType>
        <xsd:restriction base="dms:Note">
          <xsd:maxLength value="255"/>
        </xsd:restriction>
      </xsd:simpleType>
    </xsd:element>
    <xsd:element name="Invited_Students" ma:index="34" nillable="true" ma:displayName="Invited Students" ma:internalName="Invited_Students">
      <xsd:simpleType>
        <xsd:restriction base="dms:Note">
          <xsd:maxLength value="255"/>
        </xsd:restriction>
      </xsd:simpleType>
    </xsd:element>
    <xsd:element name="Self_Registration_Enabled" ma:index="35" nillable="true" ma:displayName="Self Registration Enabled" ma:internalName="Self_Registration_Enabled">
      <xsd:simpleType>
        <xsd:restriction base="dms:Boolean"/>
      </xsd:simpleType>
    </xsd:element>
    <xsd:element name="Has_Teacher_Only_SectionGroup" ma:index="36" nillable="true" ma:displayName="Has Teacher Only SectionGroup" ma:internalName="Has_Teacher_Only_SectionGroup">
      <xsd:simpleType>
        <xsd:restriction base="dms:Boolean"/>
      </xsd:simpleType>
    </xsd:element>
    <xsd:element name="Is_Collaboration_Space_Locked" ma:index="37" nillable="true" ma:displayName="Is Collaboration Space Locked" ma:internalName="Is_Collaboration_Space_Locked">
      <xsd:simpleType>
        <xsd:restriction base="dms:Boolean"/>
      </xsd:simpleType>
    </xsd:element>
    <xsd:element name="IsNotebookLocked" ma:index="38" nillable="true" ma:displayName="Is Notebook Locked" ma:internalName="IsNotebookLocked">
      <xsd:simpleType>
        <xsd:restriction base="dms:Boolean"/>
      </xsd:simpleType>
    </xsd:element>
    <xsd:element name="MediaLengthInSeconds" ma:index="39" nillable="true" ma:displayName="Length (seconds)" ma:internalName="MediaLengthInSeconds" ma:readOnly="true">
      <xsd:simpleType>
        <xsd:restriction base="dms:Unknown"/>
      </xsd:simpleType>
    </xsd:element>
    <xsd:element name="MediaServiceLocation" ma:index="40" nillable="true" ma:displayName="Location" ma:internalName="MediaServiceLocation" ma:readOnly="true">
      <xsd:simpleType>
        <xsd:restriction base="dms:Text"/>
      </xsd:simpleType>
    </xsd:element>
    <xsd:element name="lcf76f155ced4ddcb4097134ff3c332f" ma:index="42" nillable="true" ma:taxonomy="true" ma:internalName="lcf76f155ced4ddcb4097134ff3c332f" ma:taxonomyFieldName="MediaServiceImageTags" ma:displayName="Image Tags" ma:readOnly="false" ma:fieldId="{5cf76f15-5ced-4ddc-b409-7134ff3c332f}" ma:taxonomyMulti="true" ma:sspId="ca8110b4-7946-418e-8ab0-d3d0ec8bffd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3ae7180-7eb1-4c16-8a06-16d77af0adb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43" nillable="true" ma:displayName="Taxonomy Catch All Column" ma:hidden="true" ma:list="{4952577e-9112-4230-b634-3c8f81a7db03}" ma:internalName="TaxCatchAll" ma:showField="CatchAllData" ma:web="73ae7180-7eb1-4c16-8a06-16d77af0adb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emplates xmlns="310688ec-8b41-4796-aaa7-fedfd9271268" xsi:nil="true"/>
    <Has_Teacher_Only_SectionGroup xmlns="310688ec-8b41-4796-aaa7-fedfd9271268" xsi:nil="true"/>
    <FolderType xmlns="310688ec-8b41-4796-aaa7-fedfd9271268" xsi:nil="true"/>
    <IsNotebookLocked xmlns="310688ec-8b41-4796-aaa7-fedfd9271268" xsi:nil="true"/>
    <CultureName xmlns="310688ec-8b41-4796-aaa7-fedfd9271268" xsi:nil="true"/>
    <Owner xmlns="310688ec-8b41-4796-aaa7-fedfd9271268">
      <UserInfo>
        <DisplayName/>
        <AccountId xsi:nil="true"/>
        <AccountType/>
      </UserInfo>
    </Owner>
    <NotebookType xmlns="310688ec-8b41-4796-aaa7-fedfd9271268" xsi:nil="true"/>
    <LMS_Mappings xmlns="310688ec-8b41-4796-aaa7-fedfd9271268" xsi:nil="true"/>
    <DefaultSectionNames xmlns="310688ec-8b41-4796-aaa7-fedfd9271268" xsi:nil="true"/>
    <Is_Collaboration_Space_Locked xmlns="310688ec-8b41-4796-aaa7-fedfd9271268" xsi:nil="true"/>
    <Teachers xmlns="310688ec-8b41-4796-aaa7-fedfd9271268">
      <UserInfo>
        <DisplayName/>
        <AccountId xsi:nil="true"/>
        <AccountType/>
      </UserInfo>
    </Teachers>
    <Student_Groups xmlns="310688ec-8b41-4796-aaa7-fedfd9271268">
      <UserInfo>
        <DisplayName/>
        <AccountId xsi:nil="true"/>
        <AccountType/>
      </UserInfo>
    </Student_Groups>
    <Invited_Teachers xmlns="310688ec-8b41-4796-aaa7-fedfd9271268" xsi:nil="true"/>
    <Math_Settings xmlns="310688ec-8b41-4796-aaa7-fedfd9271268" xsi:nil="true"/>
    <Self_Registration_Enabled xmlns="310688ec-8b41-4796-aaa7-fedfd9271268" xsi:nil="true"/>
    <Students xmlns="310688ec-8b41-4796-aaa7-fedfd9271268">
      <UserInfo>
        <DisplayName/>
        <AccountId xsi:nil="true"/>
        <AccountType/>
      </UserInfo>
    </Students>
    <Distribution_Groups xmlns="310688ec-8b41-4796-aaa7-fedfd9271268" xsi:nil="true"/>
    <AppVersion xmlns="310688ec-8b41-4796-aaa7-fedfd9271268" xsi:nil="true"/>
    <TeamsChannelId xmlns="310688ec-8b41-4796-aaa7-fedfd9271268" xsi:nil="true"/>
    <Invited_Students xmlns="310688ec-8b41-4796-aaa7-fedfd9271268" xsi:nil="true"/>
    <lcf76f155ced4ddcb4097134ff3c332f xmlns="310688ec-8b41-4796-aaa7-fedfd9271268">
      <Terms xmlns="http://schemas.microsoft.com/office/infopath/2007/PartnerControls"/>
    </lcf76f155ced4ddcb4097134ff3c332f>
    <TaxCatchAll xmlns="73ae7180-7eb1-4c16-8a06-16d77af0adba" xsi:nil="true"/>
  </documentManagement>
</p:properties>
</file>

<file path=customXml/itemProps1.xml><?xml version="1.0" encoding="utf-8"?>
<ds:datastoreItem xmlns:ds="http://schemas.openxmlformats.org/officeDocument/2006/customXml" ds:itemID="{B39A628C-80FD-4128-81B4-E845D7382DEA}"/>
</file>

<file path=customXml/itemProps2.xml><?xml version="1.0" encoding="utf-8"?>
<ds:datastoreItem xmlns:ds="http://schemas.openxmlformats.org/officeDocument/2006/customXml" ds:itemID="{3A2B77F2-3CFB-4997-9BA4-C92C5F0798B1}"/>
</file>

<file path=customXml/itemProps3.xml><?xml version="1.0" encoding="utf-8"?>
<ds:datastoreItem xmlns:ds="http://schemas.openxmlformats.org/officeDocument/2006/customXml" ds:itemID="{19E4EC8D-9E2E-4854-9A23-18B9AB301A94}"/>
</file>

<file path=docProps/app.xml><?xml version="1.0" encoding="utf-8"?>
<Properties xmlns="http://schemas.openxmlformats.org/officeDocument/2006/extended-properties" xmlns:vt="http://schemas.openxmlformats.org/officeDocument/2006/docPropsVTypes">
  <TotalTime>15137</TotalTime>
  <Words>1364</Words>
  <Application>Microsoft Office PowerPoint</Application>
  <PresentationFormat>On-screen Show (4:3)</PresentationFormat>
  <Paragraphs>101</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In Your Own Words</vt:lpstr>
      <vt:lpstr> In Your Own Words Questions  </vt:lpstr>
      <vt:lpstr>How To Answer:</vt:lpstr>
      <vt:lpstr>As a class</vt:lpstr>
      <vt:lpstr>As a class</vt:lpstr>
      <vt:lpstr>PowerPoint Presentation</vt:lpstr>
      <vt:lpstr>As a class</vt:lpstr>
      <vt:lpstr>As a class</vt:lpstr>
      <vt:lpstr>PowerPoint Presentation</vt:lpstr>
      <vt:lpstr>On Your Own</vt:lpstr>
      <vt:lpstr>On Your Own</vt:lpstr>
      <vt:lpstr>On Your Own</vt:lpstr>
      <vt:lpstr>PowerPoint Presentation</vt:lpstr>
      <vt:lpstr>On Your Own</vt:lpstr>
      <vt:lpstr>On Your Own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Your Own Words</dc:title>
  <dc:creator>Grace, Stephanie</dc:creator>
  <cp:lastModifiedBy>LSeawright (Eastbank)</cp:lastModifiedBy>
  <cp:revision>113</cp:revision>
  <cp:lastPrinted>2015-11-24T09:50:22Z</cp:lastPrinted>
  <dcterms:created xsi:type="dcterms:W3CDTF">2014-04-11T10:38:56Z</dcterms:created>
  <dcterms:modified xsi:type="dcterms:W3CDTF">2021-08-12T08:57:04Z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0x010100069761C41C819C4CA7B11727155E1653</vt:lpwstr>
  </property>
</Properties>
</file>