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9.xml" ContentType="application/vnd.openxmlformats-officedocument.presentationml.tags+xml"/>
  <Override PartName="/ppt/tags/tag1.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2.xml" ContentType="application/vnd.openxmlformats-officedocument.presentationml.tags+xml"/>
  <Override PartName="/ppt/tags/tag3.xml" ContentType="application/vnd.openxmlformats-officedocument.presentationml.tags+xml"/>
  <Override PartName="/ppt/tags/tag8.xml" ContentType="application/vnd.openxmlformats-officedocument.presentationml.tags+xml"/>
  <Override PartName="/ppt/tags/tag11.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12.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10.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31" r:id="rId2"/>
    <p:sldId id="437" r:id="rId3"/>
    <p:sldId id="394" r:id="rId4"/>
    <p:sldId id="395" r:id="rId5"/>
    <p:sldId id="396" r:id="rId6"/>
    <p:sldId id="450" r:id="rId7"/>
    <p:sldId id="451" r:id="rId8"/>
    <p:sldId id="438" r:id="rId9"/>
    <p:sldId id="439" r:id="rId10"/>
    <p:sldId id="418" r:id="rId11"/>
    <p:sldId id="440" r:id="rId12"/>
    <p:sldId id="441" r:id="rId13"/>
    <p:sldId id="414" r:id="rId14"/>
    <p:sldId id="443" r:id="rId15"/>
    <p:sldId id="442" r:id="rId16"/>
    <p:sldId id="427" r:id="rId17"/>
    <p:sldId id="444" r:id="rId18"/>
    <p:sldId id="445" r:id="rId19"/>
    <p:sldId id="429" r:id="rId20"/>
    <p:sldId id="446" r:id="rId21"/>
    <p:sldId id="447" r:id="rId22"/>
    <p:sldId id="448" r:id="rId23"/>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7986" autoAdjust="0"/>
  </p:normalViewPr>
  <p:slideViewPr>
    <p:cSldViewPr>
      <p:cViewPr varScale="1">
        <p:scale>
          <a:sx n="90" d="100"/>
          <a:sy n="90" d="100"/>
        </p:scale>
        <p:origin x="-99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CB43E0A6-C2E1-4EA8-916F-9B8729B1C11A}" type="datetimeFigureOut">
              <a:rPr lang="en-GB" smtClean="0"/>
              <a:t>12/08/2021</a:t>
            </a:fld>
            <a:endParaRPr lang="en-GB"/>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D824396C-4920-494E-8283-952C11B97551}" type="slidenum">
              <a:rPr lang="en-GB" smtClean="0"/>
              <a:t>‹#›</a:t>
            </a:fld>
            <a:endParaRPr lang="en-GB"/>
          </a:p>
        </p:txBody>
      </p:sp>
    </p:spTree>
    <p:extLst>
      <p:ext uri="{BB962C8B-B14F-4D97-AF65-F5344CB8AC3E}">
        <p14:creationId xmlns:p14="http://schemas.microsoft.com/office/powerpoint/2010/main" val="3137364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2BE5D760-E3A9-4458-9CD5-C9FEFEA6352E}" type="datetimeFigureOut">
              <a:rPr lang="en-GB" smtClean="0"/>
              <a:t>12/08/2021</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fld id="{D6B8D1E3-11AB-4568-84A9-B990E5F61844}" type="slidenum">
              <a:rPr lang="en-GB" smtClean="0"/>
              <a:t>‹#›</a:t>
            </a:fld>
            <a:endParaRPr lang="en-GB"/>
          </a:p>
        </p:txBody>
      </p:sp>
    </p:spTree>
    <p:extLst>
      <p:ext uri="{BB962C8B-B14F-4D97-AF65-F5344CB8AC3E}">
        <p14:creationId xmlns:p14="http://schemas.microsoft.com/office/powerpoint/2010/main" val="166331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9B06F5-78D7-4EF4-A1FF-FC71AD56DB28}" type="slidenum">
              <a:rPr lang="en-GB" smtClean="0"/>
              <a:t>5</a:t>
            </a:fld>
            <a:endParaRPr lang="en-GB"/>
          </a:p>
        </p:txBody>
      </p:sp>
    </p:spTree>
    <p:extLst>
      <p:ext uri="{BB962C8B-B14F-4D97-AF65-F5344CB8AC3E}">
        <p14:creationId xmlns:p14="http://schemas.microsoft.com/office/powerpoint/2010/main" val="996738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18590DE-4552-4A82-905F-076FF5325B7B}" type="datetimeFigureOut">
              <a:rPr lang="en-GB" smtClean="0"/>
              <a:pPr/>
              <a:t>12/08/2021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504EF2-AB2D-421B-9252-7E3CBA85720D}" type="slidenum">
              <a:rPr lang="en-GB" smtClean="0"/>
              <a:pPr/>
              <a:t>‹#›</a:t>
            </a:fld>
            <a:endParaRPr lang="en-GB"/>
          </a:p>
        </p:txBody>
      </p:sp>
    </p:spTree>
    <p:extLst>
      <p:ext uri="{BB962C8B-B14F-4D97-AF65-F5344CB8AC3E}">
        <p14:creationId xmlns:p14="http://schemas.microsoft.com/office/powerpoint/2010/main" val="350831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8590DE-4552-4A82-905F-076FF5325B7B}" type="datetimeFigureOut">
              <a:rPr lang="en-GB" smtClean="0"/>
              <a:pPr/>
              <a:t>12/08/2021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504EF2-AB2D-421B-9252-7E3CBA85720D}" type="slidenum">
              <a:rPr lang="en-GB" smtClean="0"/>
              <a:pPr/>
              <a:t>‹#›</a:t>
            </a:fld>
            <a:endParaRPr lang="en-GB"/>
          </a:p>
        </p:txBody>
      </p:sp>
    </p:spTree>
    <p:extLst>
      <p:ext uri="{BB962C8B-B14F-4D97-AF65-F5344CB8AC3E}">
        <p14:creationId xmlns:p14="http://schemas.microsoft.com/office/powerpoint/2010/main" val="350222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8590DE-4552-4A82-905F-076FF5325B7B}" type="datetimeFigureOut">
              <a:rPr lang="en-GB" smtClean="0"/>
              <a:pPr/>
              <a:t>12/08/2021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504EF2-AB2D-421B-9252-7E3CBA85720D}" type="slidenum">
              <a:rPr lang="en-GB" smtClean="0"/>
              <a:pPr/>
              <a:t>‹#›</a:t>
            </a:fld>
            <a:endParaRPr lang="en-GB"/>
          </a:p>
        </p:txBody>
      </p:sp>
    </p:spTree>
    <p:extLst>
      <p:ext uri="{BB962C8B-B14F-4D97-AF65-F5344CB8AC3E}">
        <p14:creationId xmlns:p14="http://schemas.microsoft.com/office/powerpoint/2010/main" val="2907305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18075"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1">
            <a:extLst>
              <a:ext uri="{FF2B5EF4-FFF2-40B4-BE49-F238E27FC236}">
                <a16:creationId xmlns:a16="http://schemas.microsoft.com/office/drawing/2014/main" xmlns="" id="{F85E3DAB-7FC8-46D1-BE46-4D5D4CFE3E0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12">
            <a:extLst>
              <a:ext uri="{FF2B5EF4-FFF2-40B4-BE49-F238E27FC236}">
                <a16:creationId xmlns:a16="http://schemas.microsoft.com/office/drawing/2014/main" xmlns="" id="{4DED21A4-25CE-4C4C-BA3D-3C1F2525EA8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13">
            <a:extLst>
              <a:ext uri="{FF2B5EF4-FFF2-40B4-BE49-F238E27FC236}">
                <a16:creationId xmlns:a16="http://schemas.microsoft.com/office/drawing/2014/main" xmlns="" id="{DEB99CE1-1817-4C69-9685-3B8DF0F41D8F}"/>
              </a:ext>
            </a:extLst>
          </p:cNvPr>
          <p:cNvSpPr>
            <a:spLocks noGrp="1" noChangeArrowheads="1"/>
          </p:cNvSpPr>
          <p:nvPr>
            <p:ph type="sldNum" sz="quarter" idx="12"/>
          </p:nvPr>
        </p:nvSpPr>
        <p:spPr>
          <a:ln/>
        </p:spPr>
        <p:txBody>
          <a:bodyPr/>
          <a:lstStyle>
            <a:lvl1pPr>
              <a:defRPr/>
            </a:lvl1pPr>
          </a:lstStyle>
          <a:p>
            <a:fld id="{0EE080DD-CCC6-4097-9F95-D5F038F90257}" type="slidenum">
              <a:rPr lang="en-GB" altLang="en-US"/>
              <a:pPr/>
              <a:t>‹#›</a:t>
            </a:fld>
            <a:endParaRPr lang="en-GB" altLang="en-US"/>
          </a:p>
        </p:txBody>
      </p:sp>
    </p:spTree>
    <p:extLst>
      <p:ext uri="{BB962C8B-B14F-4D97-AF65-F5344CB8AC3E}">
        <p14:creationId xmlns:p14="http://schemas.microsoft.com/office/powerpoint/2010/main" val="18705979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8590DE-4552-4A82-905F-076FF5325B7B}" type="datetimeFigureOut">
              <a:rPr lang="en-GB" smtClean="0"/>
              <a:pPr/>
              <a:t>12/08/2021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504EF2-AB2D-421B-9252-7E3CBA85720D}" type="slidenum">
              <a:rPr lang="en-GB" smtClean="0"/>
              <a:pPr/>
              <a:t>‹#›</a:t>
            </a:fld>
            <a:endParaRPr lang="en-GB"/>
          </a:p>
        </p:txBody>
      </p:sp>
    </p:spTree>
    <p:extLst>
      <p:ext uri="{BB962C8B-B14F-4D97-AF65-F5344CB8AC3E}">
        <p14:creationId xmlns:p14="http://schemas.microsoft.com/office/powerpoint/2010/main" val="184607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8590DE-4552-4A82-905F-076FF5325B7B}" type="datetimeFigureOut">
              <a:rPr lang="en-GB" smtClean="0"/>
              <a:pPr/>
              <a:t>12/08/2021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504EF2-AB2D-421B-9252-7E3CBA85720D}" type="slidenum">
              <a:rPr lang="en-GB" smtClean="0"/>
              <a:pPr/>
              <a:t>‹#›</a:t>
            </a:fld>
            <a:endParaRPr lang="en-GB"/>
          </a:p>
        </p:txBody>
      </p:sp>
    </p:spTree>
    <p:extLst>
      <p:ext uri="{BB962C8B-B14F-4D97-AF65-F5344CB8AC3E}">
        <p14:creationId xmlns:p14="http://schemas.microsoft.com/office/powerpoint/2010/main" val="396295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18590DE-4552-4A82-905F-076FF5325B7B}" type="datetimeFigureOut">
              <a:rPr lang="en-GB" smtClean="0"/>
              <a:pPr/>
              <a:t>12/08/2021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504EF2-AB2D-421B-9252-7E3CBA85720D}" type="slidenum">
              <a:rPr lang="en-GB" smtClean="0"/>
              <a:pPr/>
              <a:t>‹#›</a:t>
            </a:fld>
            <a:endParaRPr lang="en-GB"/>
          </a:p>
        </p:txBody>
      </p:sp>
    </p:spTree>
    <p:extLst>
      <p:ext uri="{BB962C8B-B14F-4D97-AF65-F5344CB8AC3E}">
        <p14:creationId xmlns:p14="http://schemas.microsoft.com/office/powerpoint/2010/main" val="69487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18590DE-4552-4A82-905F-076FF5325B7B}" type="datetimeFigureOut">
              <a:rPr lang="en-GB" smtClean="0"/>
              <a:pPr/>
              <a:t>12/08/2021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504EF2-AB2D-421B-9252-7E3CBA85720D}" type="slidenum">
              <a:rPr lang="en-GB" smtClean="0"/>
              <a:pPr/>
              <a:t>‹#›</a:t>
            </a:fld>
            <a:endParaRPr lang="en-GB"/>
          </a:p>
        </p:txBody>
      </p:sp>
    </p:spTree>
    <p:extLst>
      <p:ext uri="{BB962C8B-B14F-4D97-AF65-F5344CB8AC3E}">
        <p14:creationId xmlns:p14="http://schemas.microsoft.com/office/powerpoint/2010/main" val="1061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18590DE-4552-4A82-905F-076FF5325B7B}" type="datetimeFigureOut">
              <a:rPr lang="en-GB" smtClean="0"/>
              <a:pPr/>
              <a:t>12/08/2021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504EF2-AB2D-421B-9252-7E3CBA85720D}" type="slidenum">
              <a:rPr lang="en-GB" smtClean="0"/>
              <a:pPr/>
              <a:t>‹#›</a:t>
            </a:fld>
            <a:endParaRPr lang="en-GB"/>
          </a:p>
        </p:txBody>
      </p:sp>
    </p:spTree>
    <p:extLst>
      <p:ext uri="{BB962C8B-B14F-4D97-AF65-F5344CB8AC3E}">
        <p14:creationId xmlns:p14="http://schemas.microsoft.com/office/powerpoint/2010/main" val="412994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590DE-4552-4A82-905F-076FF5325B7B}" type="datetimeFigureOut">
              <a:rPr lang="en-GB" smtClean="0"/>
              <a:pPr/>
              <a:t>12/08/2021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504EF2-AB2D-421B-9252-7E3CBA85720D}" type="slidenum">
              <a:rPr lang="en-GB" smtClean="0"/>
              <a:pPr/>
              <a:t>‹#›</a:t>
            </a:fld>
            <a:endParaRPr lang="en-GB"/>
          </a:p>
        </p:txBody>
      </p:sp>
    </p:spTree>
    <p:extLst>
      <p:ext uri="{BB962C8B-B14F-4D97-AF65-F5344CB8AC3E}">
        <p14:creationId xmlns:p14="http://schemas.microsoft.com/office/powerpoint/2010/main" val="275285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8590DE-4552-4A82-905F-076FF5325B7B}" type="datetimeFigureOut">
              <a:rPr lang="en-GB" smtClean="0"/>
              <a:pPr/>
              <a:t>12/08/2021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504EF2-AB2D-421B-9252-7E3CBA85720D}" type="slidenum">
              <a:rPr lang="en-GB" smtClean="0"/>
              <a:pPr/>
              <a:t>‹#›</a:t>
            </a:fld>
            <a:endParaRPr lang="en-GB"/>
          </a:p>
        </p:txBody>
      </p:sp>
    </p:spTree>
    <p:extLst>
      <p:ext uri="{BB962C8B-B14F-4D97-AF65-F5344CB8AC3E}">
        <p14:creationId xmlns:p14="http://schemas.microsoft.com/office/powerpoint/2010/main" val="288266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8590DE-4552-4A82-905F-076FF5325B7B}" type="datetimeFigureOut">
              <a:rPr lang="en-GB" smtClean="0"/>
              <a:pPr/>
              <a:t>12/08/2021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504EF2-AB2D-421B-9252-7E3CBA85720D}" type="slidenum">
              <a:rPr lang="en-GB" smtClean="0"/>
              <a:pPr/>
              <a:t>‹#›</a:t>
            </a:fld>
            <a:endParaRPr lang="en-GB"/>
          </a:p>
        </p:txBody>
      </p:sp>
    </p:spTree>
    <p:extLst>
      <p:ext uri="{BB962C8B-B14F-4D97-AF65-F5344CB8AC3E}">
        <p14:creationId xmlns:p14="http://schemas.microsoft.com/office/powerpoint/2010/main" val="53977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590DE-4552-4A82-905F-076FF5325B7B}" type="datetimeFigureOut">
              <a:rPr lang="en-GB" smtClean="0"/>
              <a:pPr/>
              <a:t>12/08/2021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04EF2-AB2D-421B-9252-7E3CBA85720D}" type="slidenum">
              <a:rPr lang="en-GB" smtClean="0"/>
              <a:pPr/>
              <a:t>‹#›</a:t>
            </a:fld>
            <a:endParaRPr lang="en-GB"/>
          </a:p>
        </p:txBody>
      </p:sp>
    </p:spTree>
    <p:extLst>
      <p:ext uri="{BB962C8B-B14F-4D97-AF65-F5344CB8AC3E}">
        <p14:creationId xmlns:p14="http://schemas.microsoft.com/office/powerpoint/2010/main" val="18177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592" y="692696"/>
            <a:ext cx="7772400" cy="1470025"/>
          </a:xfrm>
        </p:spPr>
        <p:txBody>
          <a:bodyPr>
            <a:noAutofit/>
          </a:bodyPr>
          <a:lstStyle/>
          <a:p>
            <a:r>
              <a:rPr lang="en-GB" sz="8800" dirty="0">
                <a:latin typeface="Bodoni MT Condensed" pitchFamily="18" charset="0"/>
              </a:rPr>
              <a:t>Imagery</a:t>
            </a:r>
          </a:p>
        </p:txBody>
      </p:sp>
      <p:pic>
        <p:nvPicPr>
          <p:cNvPr id="1026" name="Picture 2" descr="http://ts3.mm.bing.net/th?id=HN.608016289454688880&amp;pid=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840" y="2488182"/>
            <a:ext cx="3810000" cy="34956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rot="20727493">
            <a:off x="887640" y="3229097"/>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8800" dirty="0">
                <a:ln w="25400">
                  <a:solidFill>
                    <a:schemeClr val="tx1"/>
                  </a:solidFill>
                </a:ln>
                <a:solidFill>
                  <a:schemeClr val="bg1"/>
                </a:solidFill>
                <a:effectLst>
                  <a:outerShdw blurRad="38100" dist="38100" dir="2700000" algn="tl">
                    <a:srgbClr val="000000">
                      <a:alpha val="43137"/>
                    </a:srgbClr>
                  </a:outerShdw>
                </a:effectLst>
                <a:latin typeface="Balloonist SF" panose="020BE200000000000000" pitchFamily="34" charset="0"/>
              </a:rPr>
              <a:t>Revision</a:t>
            </a:r>
          </a:p>
        </p:txBody>
      </p:sp>
    </p:spTree>
    <p:extLst>
      <p:ext uri="{BB962C8B-B14F-4D97-AF65-F5344CB8AC3E}">
        <p14:creationId xmlns:p14="http://schemas.microsoft.com/office/powerpoint/2010/main" val="5699155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xmlns="" id="{9E2C6D81-FC1D-400D-8875-E14E75EE9F24}"/>
              </a:ext>
            </a:extLst>
          </p:cNvPr>
          <p:cNvSpPr>
            <a:spLocks noGrp="1" noRot="1" noChangeArrowheads="1"/>
          </p:cNvSpPr>
          <p:nvPr>
            <p:ph type="title"/>
          </p:nvPr>
        </p:nvSpPr>
        <p:spPr>
          <a:xfrm>
            <a:off x="467544" y="0"/>
            <a:ext cx="8385175" cy="1431925"/>
          </a:xfrm>
        </p:spPr>
        <p:txBody>
          <a:bodyPr/>
          <a:lstStyle/>
          <a:p>
            <a:pPr>
              <a:defRPr/>
            </a:pPr>
            <a:r>
              <a:rPr lang="en-GB" dirty="0"/>
              <a:t>Practice Question</a:t>
            </a:r>
          </a:p>
        </p:txBody>
      </p:sp>
      <p:sp>
        <p:nvSpPr>
          <p:cNvPr id="237571" name="Rectangle 3">
            <a:extLst>
              <a:ext uri="{FF2B5EF4-FFF2-40B4-BE49-F238E27FC236}">
                <a16:creationId xmlns:a16="http://schemas.microsoft.com/office/drawing/2014/main" xmlns="" id="{14793F45-F8EF-4D51-B725-D6429A10FB06}"/>
              </a:ext>
            </a:extLst>
          </p:cNvPr>
          <p:cNvSpPr>
            <a:spLocks noGrp="1" noRot="1" noChangeArrowheads="1"/>
          </p:cNvSpPr>
          <p:nvPr>
            <p:ph type="body" sz="half" idx="1"/>
          </p:nvPr>
        </p:nvSpPr>
        <p:spPr>
          <a:xfrm>
            <a:off x="184502" y="1124744"/>
            <a:ext cx="5471988" cy="4031778"/>
          </a:xfrm>
        </p:spPr>
        <p:txBody>
          <a:bodyPr>
            <a:noAutofit/>
          </a:bodyPr>
          <a:lstStyle/>
          <a:p>
            <a:pPr eaLnBrk="1" hangingPunct="1">
              <a:lnSpc>
                <a:spcPct val="80000"/>
              </a:lnSpc>
              <a:defRPr/>
            </a:pPr>
            <a:endParaRPr lang="en-GB" sz="1400" dirty="0"/>
          </a:p>
          <a:p>
            <a:pPr marL="0" indent="0" eaLnBrk="1" hangingPunct="1">
              <a:lnSpc>
                <a:spcPct val="80000"/>
              </a:lnSpc>
              <a:buNone/>
              <a:defRPr/>
            </a:pPr>
            <a:r>
              <a:rPr lang="en-GB" sz="2400" dirty="0"/>
              <a:t>At 13, 1 would spend a long time beside the home telephone every evening, calling the friends who I had seen all day at school to resume our conversation. Everyone did. It’s normal for teenagers to require constant interaction with their peer group, while other figures, like parents, vanish to the margins, and I saw nothing strange about spending hours crouched in our hall, discussing embarrassing teachers and hilarious friends in exhausting detail</a:t>
            </a:r>
            <a:endParaRPr lang="en-GB" sz="2800" dirty="0"/>
          </a:p>
        </p:txBody>
      </p:sp>
      <p:sp>
        <p:nvSpPr>
          <p:cNvPr id="237587" name="Rectangle 19">
            <a:extLst>
              <a:ext uri="{FF2B5EF4-FFF2-40B4-BE49-F238E27FC236}">
                <a16:creationId xmlns:a16="http://schemas.microsoft.com/office/drawing/2014/main" xmlns="" id="{E1E4193A-0CD4-4358-AD94-9974D8F1361F}"/>
              </a:ext>
            </a:extLst>
          </p:cNvPr>
          <p:cNvSpPr>
            <a:spLocks noChangeArrowheads="1"/>
          </p:cNvSpPr>
          <p:nvPr/>
        </p:nvSpPr>
        <p:spPr bwMode="auto">
          <a:xfrm>
            <a:off x="179512" y="5229200"/>
            <a:ext cx="8673207" cy="15696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GB" sz="2400" dirty="0">
                <a:latin typeface="Arial" charset="0"/>
              </a:rPr>
              <a:t>Look at the following image: ‘vanish to the margins’</a:t>
            </a:r>
          </a:p>
          <a:p>
            <a:pPr>
              <a:defRPr/>
            </a:pPr>
            <a:endParaRPr lang="en-GB" sz="2400" dirty="0">
              <a:latin typeface="Arial" charset="0"/>
            </a:endParaRPr>
          </a:p>
          <a:p>
            <a:pPr>
              <a:defRPr/>
            </a:pPr>
            <a:r>
              <a:rPr lang="en-GB" sz="2400" dirty="0">
                <a:latin typeface="Arial" charset="0"/>
              </a:rPr>
              <a:t>Explain what this imagery tells us about the role of parents in modern society.</a:t>
            </a:r>
            <a:endParaRPr lang="en-GB" sz="2000" dirty="0">
              <a:latin typeface="Arial" charset="0"/>
            </a:endParaRPr>
          </a:p>
        </p:txBody>
      </p:sp>
      <p:pic>
        <p:nvPicPr>
          <p:cNvPr id="95239" name="Picture 8">
            <a:extLst>
              <a:ext uri="{FF2B5EF4-FFF2-40B4-BE49-F238E27FC236}">
                <a16:creationId xmlns:a16="http://schemas.microsoft.com/office/drawing/2014/main" xmlns="" id="{7BC19191-D6C8-4521-8320-6D05938E7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700213"/>
            <a:ext cx="29241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7571">
                                            <p:txEl>
                                              <p:pRg st="1" end="1"/>
                                            </p:txEl>
                                          </p:spTgt>
                                        </p:tgtEl>
                                        <p:attrNameLst>
                                          <p:attrName>style.visibility</p:attrName>
                                        </p:attrNameLst>
                                      </p:cBhvr>
                                      <p:to>
                                        <p:strVal val="visible"/>
                                      </p:to>
                                    </p:set>
                                    <p:anim calcmode="lin" valueType="num">
                                      <p:cBhvr additive="base">
                                        <p:cTn id="7" dur="500" fill="hold"/>
                                        <p:tgtEl>
                                          <p:spTgt spid="2375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75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7587"/>
                                        </p:tgtEl>
                                        <p:attrNameLst>
                                          <p:attrName>style.visibility</p:attrName>
                                        </p:attrNameLst>
                                      </p:cBhvr>
                                      <p:to>
                                        <p:strVal val="visible"/>
                                      </p:to>
                                    </p:set>
                                    <p:animEffect transition="in" filter="blinds(horizontal)">
                                      <p:cBhvr>
                                        <p:cTn id="13" dur="500"/>
                                        <p:tgtEl>
                                          <p:spTgt spid="23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p:bldP spid="23758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“parents vanish to the margins”</a:t>
            </a:r>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marL="539750" indent="-539750">
              <a:buNone/>
            </a:pPr>
            <a:r>
              <a:rPr lang="en-GB" dirty="0"/>
              <a:t>1.	</a:t>
            </a:r>
            <a:r>
              <a:rPr lang="en-GB" b="1" dirty="0"/>
              <a:t>Quote</a:t>
            </a:r>
            <a:r>
              <a:rPr lang="en-GB" dirty="0"/>
              <a:t> the image and state what </a:t>
            </a:r>
            <a:r>
              <a:rPr lang="en-GB" b="1" dirty="0"/>
              <a:t>type</a:t>
            </a:r>
            <a:r>
              <a:rPr lang="en-GB" dirty="0"/>
              <a:t> of image it is.</a:t>
            </a:r>
          </a:p>
          <a:p>
            <a:pPr marL="539750" indent="-539750">
              <a:buNone/>
            </a:pPr>
            <a:endParaRPr lang="en-GB" dirty="0"/>
          </a:p>
          <a:p>
            <a:pPr marL="539750" indent="-539750">
              <a:buNone/>
            </a:pPr>
            <a:r>
              <a:rPr lang="en-GB" dirty="0"/>
              <a:t>2.	Say what is being compared to what</a:t>
            </a:r>
          </a:p>
          <a:p>
            <a:pPr marL="539750" indent="-539750">
              <a:buNone/>
            </a:pPr>
            <a:endParaRPr lang="en-GB" dirty="0"/>
          </a:p>
          <a:p>
            <a:pPr marL="539750" indent="-539750">
              <a:buAutoNum type="arabicPeriod" startAt="3"/>
            </a:pPr>
            <a:r>
              <a:rPr lang="en-GB" dirty="0"/>
              <a:t>Explain what </a:t>
            </a:r>
            <a:r>
              <a:rPr lang="en-GB" b="1" dirty="0"/>
              <a:t>links</a:t>
            </a:r>
            <a:r>
              <a:rPr lang="en-GB" dirty="0"/>
              <a:t> the two things being compared.</a:t>
            </a:r>
          </a:p>
          <a:p>
            <a:pPr marL="914400" lvl="2" indent="0">
              <a:buNone/>
            </a:pPr>
            <a:r>
              <a:rPr lang="en-GB" sz="3800" dirty="0"/>
              <a:t>Just as … so too…</a:t>
            </a:r>
          </a:p>
          <a:p>
            <a:pPr marL="539750" indent="-539750">
              <a:buNone/>
            </a:pPr>
            <a:endParaRPr lang="en-GB" dirty="0"/>
          </a:p>
          <a:p>
            <a:pPr marL="539750" indent="-539750">
              <a:buAutoNum type="arabicPeriod" startAt="4"/>
            </a:pPr>
            <a:r>
              <a:rPr lang="en-GB" dirty="0"/>
              <a:t>Explain the </a:t>
            </a:r>
            <a:r>
              <a:rPr lang="en-GB" b="1" dirty="0"/>
              <a:t>effect</a:t>
            </a:r>
            <a:r>
              <a:rPr lang="en-GB" dirty="0"/>
              <a:t> the image has on the reader and link to the </a:t>
            </a:r>
            <a:r>
              <a:rPr lang="en-GB" b="1" dirty="0"/>
              <a:t>question</a:t>
            </a:r>
            <a:r>
              <a:rPr lang="en-GB" dirty="0"/>
              <a:t>.</a:t>
            </a:r>
          </a:p>
        </p:txBody>
      </p:sp>
      <p:sp>
        <p:nvSpPr>
          <p:cNvPr id="4" name="Rectangle 3">
            <a:extLst>
              <a:ext uri="{FF2B5EF4-FFF2-40B4-BE49-F238E27FC236}">
                <a16:creationId xmlns:a16="http://schemas.microsoft.com/office/drawing/2014/main" xmlns="" id="{ED9EA1B6-053F-43D6-8BE0-9DD07C6AAD9C}"/>
              </a:ext>
            </a:extLst>
          </p:cNvPr>
          <p:cNvSpPr/>
          <p:nvPr/>
        </p:nvSpPr>
        <p:spPr>
          <a:xfrm>
            <a:off x="1043608" y="1600200"/>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“_________” – This is a ______________</a:t>
            </a:r>
            <a:endParaRPr lang="en-GB" sz="2800" dirty="0"/>
          </a:p>
        </p:txBody>
      </p:sp>
      <p:sp>
        <p:nvSpPr>
          <p:cNvPr id="5" name="Rectangle 4">
            <a:extLst>
              <a:ext uri="{FF2B5EF4-FFF2-40B4-BE49-F238E27FC236}">
                <a16:creationId xmlns:a16="http://schemas.microsoft.com/office/drawing/2014/main" xmlns="" id="{1D6BC656-56EE-4127-9C47-4111411A1A90}"/>
              </a:ext>
            </a:extLst>
          </p:cNvPr>
          <p:cNvSpPr/>
          <p:nvPr/>
        </p:nvSpPr>
        <p:spPr>
          <a:xfrm>
            <a:off x="1043608" y="269450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_________ is being compared to __________</a:t>
            </a:r>
            <a:endParaRPr lang="en-GB" sz="2800" dirty="0"/>
          </a:p>
        </p:txBody>
      </p:sp>
      <p:sp>
        <p:nvSpPr>
          <p:cNvPr id="6" name="Rectangle 5">
            <a:extLst>
              <a:ext uri="{FF2B5EF4-FFF2-40B4-BE49-F238E27FC236}">
                <a16:creationId xmlns:a16="http://schemas.microsoft.com/office/drawing/2014/main" xmlns="" id="{F52509D9-4B3B-4CA8-A83C-2E62458924A7}"/>
              </a:ext>
            </a:extLst>
          </p:cNvPr>
          <p:cNvSpPr/>
          <p:nvPr/>
        </p:nvSpPr>
        <p:spPr>
          <a:xfrm>
            <a:off x="1043608" y="3753234"/>
            <a:ext cx="7416824" cy="1504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Just as _____________, so too ____________</a:t>
            </a:r>
            <a:endParaRPr lang="en-GB" sz="2800" dirty="0"/>
          </a:p>
        </p:txBody>
      </p:sp>
      <p:sp>
        <p:nvSpPr>
          <p:cNvPr id="7" name="Rectangle 6">
            <a:extLst>
              <a:ext uri="{FF2B5EF4-FFF2-40B4-BE49-F238E27FC236}">
                <a16:creationId xmlns:a16="http://schemas.microsoft.com/office/drawing/2014/main" xmlns="" id="{93E8DCF3-7BB0-471D-B263-2CE9DC11971C}"/>
              </a:ext>
            </a:extLst>
          </p:cNvPr>
          <p:cNvSpPr/>
          <p:nvPr/>
        </p:nvSpPr>
        <p:spPr>
          <a:xfrm>
            <a:off x="1046634" y="548122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This makes it clear that _____________________ ________________________________________</a:t>
            </a:r>
            <a:endParaRPr lang="en-GB" sz="2800" dirty="0"/>
          </a:p>
        </p:txBody>
      </p:sp>
    </p:spTree>
    <p:custDataLst>
      <p:tags r:id="rId1"/>
    </p:custDataLst>
    <p:extLst>
      <p:ext uri="{BB962C8B-B14F-4D97-AF65-F5344CB8AC3E}">
        <p14:creationId xmlns:p14="http://schemas.microsoft.com/office/powerpoint/2010/main" val="21699973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“parents vanish into the margins”</a:t>
            </a:r>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marL="539750" indent="-539750">
              <a:buNone/>
            </a:pPr>
            <a:r>
              <a:rPr lang="en-GB" dirty="0"/>
              <a:t>1.	</a:t>
            </a:r>
            <a:r>
              <a:rPr lang="en-GB" b="1" dirty="0"/>
              <a:t>Quote</a:t>
            </a:r>
            <a:r>
              <a:rPr lang="en-GB" dirty="0"/>
              <a:t> the image and state what </a:t>
            </a:r>
            <a:r>
              <a:rPr lang="en-GB" b="1" dirty="0"/>
              <a:t>type</a:t>
            </a:r>
            <a:r>
              <a:rPr lang="en-GB" dirty="0"/>
              <a:t> of image it is.</a:t>
            </a:r>
          </a:p>
          <a:p>
            <a:pPr marL="539750" indent="-539750">
              <a:buNone/>
            </a:pPr>
            <a:endParaRPr lang="en-GB" dirty="0"/>
          </a:p>
          <a:p>
            <a:pPr marL="539750" indent="-539750">
              <a:buNone/>
            </a:pPr>
            <a:r>
              <a:rPr lang="en-GB" dirty="0"/>
              <a:t>2.	Say what is being compared to what</a:t>
            </a:r>
          </a:p>
          <a:p>
            <a:pPr marL="539750" indent="-539750">
              <a:buNone/>
            </a:pPr>
            <a:endParaRPr lang="en-GB" dirty="0"/>
          </a:p>
          <a:p>
            <a:pPr marL="539750" indent="-539750">
              <a:buAutoNum type="arabicPeriod" startAt="3"/>
            </a:pPr>
            <a:r>
              <a:rPr lang="en-GB" dirty="0"/>
              <a:t>Explain what </a:t>
            </a:r>
            <a:r>
              <a:rPr lang="en-GB" b="1" dirty="0"/>
              <a:t>links</a:t>
            </a:r>
            <a:r>
              <a:rPr lang="en-GB" dirty="0"/>
              <a:t> the two things being compared.</a:t>
            </a:r>
          </a:p>
          <a:p>
            <a:pPr marL="914400" lvl="2" indent="0">
              <a:buNone/>
            </a:pPr>
            <a:r>
              <a:rPr lang="en-GB" sz="3800" dirty="0"/>
              <a:t>Just as … so too…</a:t>
            </a:r>
          </a:p>
          <a:p>
            <a:pPr marL="539750" indent="-539750">
              <a:buNone/>
            </a:pPr>
            <a:endParaRPr lang="en-GB" dirty="0"/>
          </a:p>
          <a:p>
            <a:pPr marL="539750" indent="-539750">
              <a:buAutoNum type="arabicPeriod" startAt="4"/>
            </a:pPr>
            <a:r>
              <a:rPr lang="en-GB" dirty="0"/>
              <a:t>Explain the </a:t>
            </a:r>
            <a:r>
              <a:rPr lang="en-GB" b="1" dirty="0"/>
              <a:t>effect</a:t>
            </a:r>
            <a:r>
              <a:rPr lang="en-GB" dirty="0"/>
              <a:t> the image has on the reader and link to the </a:t>
            </a:r>
            <a:r>
              <a:rPr lang="en-GB" b="1" dirty="0"/>
              <a:t>question</a:t>
            </a:r>
            <a:r>
              <a:rPr lang="en-GB" dirty="0"/>
              <a:t>.</a:t>
            </a:r>
          </a:p>
        </p:txBody>
      </p:sp>
      <p:sp>
        <p:nvSpPr>
          <p:cNvPr id="4" name="Rectangle 3">
            <a:extLst>
              <a:ext uri="{FF2B5EF4-FFF2-40B4-BE49-F238E27FC236}">
                <a16:creationId xmlns:a16="http://schemas.microsoft.com/office/drawing/2014/main" xmlns="" id="{ED9EA1B6-053F-43D6-8BE0-9DD07C6AAD9C}"/>
              </a:ext>
            </a:extLst>
          </p:cNvPr>
          <p:cNvSpPr/>
          <p:nvPr/>
        </p:nvSpPr>
        <p:spPr>
          <a:xfrm>
            <a:off x="1043608" y="1600200"/>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“Vanish into the margins” this is a metaphor</a:t>
            </a:r>
          </a:p>
        </p:txBody>
      </p:sp>
      <p:sp>
        <p:nvSpPr>
          <p:cNvPr id="5" name="Rectangle 4">
            <a:extLst>
              <a:ext uri="{FF2B5EF4-FFF2-40B4-BE49-F238E27FC236}">
                <a16:creationId xmlns:a16="http://schemas.microsoft.com/office/drawing/2014/main" xmlns="" id="{1D6BC656-56EE-4127-9C47-4111411A1A90}"/>
              </a:ext>
            </a:extLst>
          </p:cNvPr>
          <p:cNvSpPr/>
          <p:nvPr/>
        </p:nvSpPr>
        <p:spPr>
          <a:xfrm>
            <a:off x="1043608" y="269450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 parent is being compared to information that gets moved to the margin of a piece of writing.</a:t>
            </a:r>
          </a:p>
        </p:txBody>
      </p:sp>
      <p:sp>
        <p:nvSpPr>
          <p:cNvPr id="6" name="Rectangle 5">
            <a:extLst>
              <a:ext uri="{FF2B5EF4-FFF2-40B4-BE49-F238E27FC236}">
                <a16:creationId xmlns:a16="http://schemas.microsoft.com/office/drawing/2014/main" xmlns="" id="{F52509D9-4B3B-4CA8-A83C-2E62458924A7}"/>
              </a:ext>
            </a:extLst>
          </p:cNvPr>
          <p:cNvSpPr/>
          <p:nvPr/>
        </p:nvSpPr>
        <p:spPr>
          <a:xfrm>
            <a:off x="1043608" y="3753234"/>
            <a:ext cx="7416824" cy="1504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Just as is unimportant information is moved from the centre of a page, into the margin, so too parents are being made less central to the lives of children.</a:t>
            </a:r>
          </a:p>
        </p:txBody>
      </p:sp>
      <p:sp>
        <p:nvSpPr>
          <p:cNvPr id="7" name="Rectangle 6">
            <a:extLst>
              <a:ext uri="{FF2B5EF4-FFF2-40B4-BE49-F238E27FC236}">
                <a16:creationId xmlns:a16="http://schemas.microsoft.com/office/drawing/2014/main" xmlns="" id="{93E8DCF3-7BB0-471D-B263-2CE9DC11971C}"/>
              </a:ext>
            </a:extLst>
          </p:cNvPr>
          <p:cNvSpPr/>
          <p:nvPr/>
        </p:nvSpPr>
        <p:spPr>
          <a:xfrm>
            <a:off x="1046634" y="548122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This makes it clear that the writer thinks that in modern society, parents play less of a role in the lives of their children</a:t>
            </a:r>
          </a:p>
        </p:txBody>
      </p:sp>
    </p:spTree>
    <p:custDataLst>
      <p:tags r:id="rId1"/>
    </p:custDataLst>
    <p:extLst>
      <p:ext uri="{BB962C8B-B14F-4D97-AF65-F5344CB8AC3E}">
        <p14:creationId xmlns:p14="http://schemas.microsoft.com/office/powerpoint/2010/main" val="3603948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xmlns="" id="{C283D3DE-4AB2-4B69-BAC4-DC44EBAC7DB8}"/>
              </a:ext>
            </a:extLst>
          </p:cNvPr>
          <p:cNvSpPr>
            <a:spLocks noGrp="1" noRot="1" noChangeArrowheads="1"/>
          </p:cNvSpPr>
          <p:nvPr>
            <p:ph type="title"/>
          </p:nvPr>
        </p:nvSpPr>
        <p:spPr>
          <a:xfrm>
            <a:off x="467544" y="26732"/>
            <a:ext cx="8385175" cy="1431925"/>
          </a:xfrm>
        </p:spPr>
        <p:txBody>
          <a:bodyPr/>
          <a:lstStyle/>
          <a:p>
            <a:pPr>
              <a:defRPr/>
            </a:pPr>
            <a:r>
              <a:rPr lang="en-GB" dirty="0"/>
              <a:t>Question 1</a:t>
            </a:r>
          </a:p>
        </p:txBody>
      </p:sp>
      <p:sp>
        <p:nvSpPr>
          <p:cNvPr id="237571" name="Rectangle 3">
            <a:extLst>
              <a:ext uri="{FF2B5EF4-FFF2-40B4-BE49-F238E27FC236}">
                <a16:creationId xmlns:a16="http://schemas.microsoft.com/office/drawing/2014/main" xmlns="" id="{B814EF04-E4A3-4667-B504-C07B48A2059C}"/>
              </a:ext>
            </a:extLst>
          </p:cNvPr>
          <p:cNvSpPr>
            <a:spLocks noGrp="1" noRot="1" noChangeArrowheads="1"/>
          </p:cNvSpPr>
          <p:nvPr>
            <p:ph type="body" sz="half" idx="1"/>
          </p:nvPr>
        </p:nvSpPr>
        <p:spPr>
          <a:xfrm>
            <a:off x="291281" y="1341438"/>
            <a:ext cx="6368282" cy="3023666"/>
          </a:xfrm>
        </p:spPr>
        <p:txBody>
          <a:bodyPr>
            <a:normAutofit fontScale="92500"/>
          </a:bodyPr>
          <a:lstStyle/>
          <a:p>
            <a:pPr marL="0" indent="0" eaLnBrk="1" hangingPunct="1">
              <a:lnSpc>
                <a:spcPct val="80000"/>
              </a:lnSpc>
              <a:buNone/>
              <a:defRPr/>
            </a:pPr>
            <a:r>
              <a:rPr lang="en-GB" sz="2800" dirty="0"/>
              <a:t>Texting begins early morning and lets up last thing at night. Friends wake them up, friends say goodnight and Facebook fills all the gaps in between. The sweet, individualised ring tones that signify when a particular friend is texting beep from 6.30am to 11pm, chirruping their insistent way through supper, homework, bath time and sleep. Technology embraces our children.</a:t>
            </a:r>
            <a:endParaRPr lang="en-GB" sz="2000" dirty="0"/>
          </a:p>
        </p:txBody>
      </p:sp>
      <p:sp>
        <p:nvSpPr>
          <p:cNvPr id="237587" name="Rectangle 19">
            <a:extLst>
              <a:ext uri="{FF2B5EF4-FFF2-40B4-BE49-F238E27FC236}">
                <a16:creationId xmlns:a16="http://schemas.microsoft.com/office/drawing/2014/main" xmlns="" id="{6C42EC9B-26C3-4E01-A3D7-A2A1203FE4CD}"/>
              </a:ext>
            </a:extLst>
          </p:cNvPr>
          <p:cNvSpPr>
            <a:spLocks noChangeArrowheads="1"/>
          </p:cNvSpPr>
          <p:nvPr/>
        </p:nvSpPr>
        <p:spPr bwMode="auto">
          <a:xfrm>
            <a:off x="179512" y="4509120"/>
            <a:ext cx="8785101"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GB" sz="2400" b="1" dirty="0">
                <a:latin typeface="Arial" charset="0"/>
              </a:rPr>
              <a:t>Look at the following image: ‘Technology embraces our children’</a:t>
            </a:r>
          </a:p>
          <a:p>
            <a:pPr>
              <a:defRPr/>
            </a:pPr>
            <a:endParaRPr lang="en-GB" sz="2400" b="1" dirty="0">
              <a:latin typeface="Arial" charset="0"/>
            </a:endParaRPr>
          </a:p>
          <a:p>
            <a:pPr>
              <a:defRPr/>
            </a:pPr>
            <a:r>
              <a:rPr lang="en-GB" sz="2400" b="1" dirty="0">
                <a:latin typeface="Arial" charset="0"/>
              </a:rPr>
              <a:t>Explain how what this image tells us about the relationship between young people and technology</a:t>
            </a:r>
            <a:endParaRPr lang="en-GB" dirty="0">
              <a:effectLst>
                <a:outerShdw blurRad="38100" dist="38100" dir="2700000" algn="tl">
                  <a:srgbClr val="000000"/>
                </a:outerShdw>
              </a:effectLst>
              <a:latin typeface="Arial" charset="0"/>
            </a:endParaRPr>
          </a:p>
        </p:txBody>
      </p:sp>
      <p:pic>
        <p:nvPicPr>
          <p:cNvPr id="96263" name="Picture 8">
            <a:extLst>
              <a:ext uri="{FF2B5EF4-FFF2-40B4-BE49-F238E27FC236}">
                <a16:creationId xmlns:a16="http://schemas.microsoft.com/office/drawing/2014/main" xmlns="" id="{9347B53A-6463-44D5-A5C7-F1A2F78B0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412875"/>
            <a:ext cx="23764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dirty="0"/>
              <a:t>“Technology embraces our children”</a:t>
            </a:r>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marL="539750" indent="-539750">
              <a:buNone/>
            </a:pPr>
            <a:r>
              <a:rPr lang="en-GB" dirty="0"/>
              <a:t>1.	</a:t>
            </a:r>
            <a:r>
              <a:rPr lang="en-GB" b="1" dirty="0"/>
              <a:t>Quote</a:t>
            </a:r>
            <a:r>
              <a:rPr lang="en-GB" dirty="0"/>
              <a:t> the image and state what </a:t>
            </a:r>
            <a:r>
              <a:rPr lang="en-GB" b="1" dirty="0"/>
              <a:t>type</a:t>
            </a:r>
            <a:r>
              <a:rPr lang="en-GB" dirty="0"/>
              <a:t> of image it is.</a:t>
            </a:r>
          </a:p>
          <a:p>
            <a:pPr marL="539750" indent="-539750">
              <a:buNone/>
            </a:pPr>
            <a:endParaRPr lang="en-GB" dirty="0"/>
          </a:p>
          <a:p>
            <a:pPr marL="539750" indent="-539750">
              <a:buNone/>
            </a:pPr>
            <a:r>
              <a:rPr lang="en-GB" dirty="0"/>
              <a:t>2.	Say what is being compared to what</a:t>
            </a:r>
          </a:p>
          <a:p>
            <a:pPr marL="539750" indent="-539750">
              <a:buNone/>
            </a:pPr>
            <a:endParaRPr lang="en-GB" dirty="0"/>
          </a:p>
          <a:p>
            <a:pPr marL="539750" indent="-539750">
              <a:buAutoNum type="arabicPeriod" startAt="3"/>
            </a:pPr>
            <a:r>
              <a:rPr lang="en-GB" dirty="0"/>
              <a:t>Explain what </a:t>
            </a:r>
            <a:r>
              <a:rPr lang="en-GB" b="1" dirty="0"/>
              <a:t>links</a:t>
            </a:r>
            <a:r>
              <a:rPr lang="en-GB" dirty="0"/>
              <a:t> the two things being compared.</a:t>
            </a:r>
          </a:p>
          <a:p>
            <a:pPr marL="914400" lvl="2" indent="0">
              <a:buNone/>
            </a:pPr>
            <a:r>
              <a:rPr lang="en-GB" sz="3800" dirty="0"/>
              <a:t>Just as … so too…</a:t>
            </a:r>
          </a:p>
          <a:p>
            <a:pPr marL="539750" indent="-539750">
              <a:buNone/>
            </a:pPr>
            <a:endParaRPr lang="en-GB" dirty="0"/>
          </a:p>
          <a:p>
            <a:pPr marL="539750" indent="-539750">
              <a:buAutoNum type="arabicPeriod" startAt="4"/>
            </a:pPr>
            <a:r>
              <a:rPr lang="en-GB" dirty="0"/>
              <a:t>Explain the </a:t>
            </a:r>
            <a:r>
              <a:rPr lang="en-GB" b="1" dirty="0"/>
              <a:t>effect</a:t>
            </a:r>
            <a:r>
              <a:rPr lang="en-GB" dirty="0"/>
              <a:t> the image has on the reader and link to the </a:t>
            </a:r>
            <a:r>
              <a:rPr lang="en-GB" b="1" dirty="0"/>
              <a:t>question</a:t>
            </a:r>
            <a:r>
              <a:rPr lang="en-GB" dirty="0"/>
              <a:t>.</a:t>
            </a:r>
          </a:p>
        </p:txBody>
      </p:sp>
      <p:sp>
        <p:nvSpPr>
          <p:cNvPr id="4" name="Rectangle 3">
            <a:extLst>
              <a:ext uri="{FF2B5EF4-FFF2-40B4-BE49-F238E27FC236}">
                <a16:creationId xmlns:a16="http://schemas.microsoft.com/office/drawing/2014/main" xmlns="" id="{ED9EA1B6-053F-43D6-8BE0-9DD07C6AAD9C}"/>
              </a:ext>
            </a:extLst>
          </p:cNvPr>
          <p:cNvSpPr/>
          <p:nvPr/>
        </p:nvSpPr>
        <p:spPr>
          <a:xfrm>
            <a:off x="1043608" y="1600200"/>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“_________” – This is a ______________</a:t>
            </a:r>
            <a:endParaRPr lang="en-GB" sz="2800" dirty="0"/>
          </a:p>
        </p:txBody>
      </p:sp>
      <p:sp>
        <p:nvSpPr>
          <p:cNvPr id="5" name="Rectangle 4">
            <a:extLst>
              <a:ext uri="{FF2B5EF4-FFF2-40B4-BE49-F238E27FC236}">
                <a16:creationId xmlns:a16="http://schemas.microsoft.com/office/drawing/2014/main" xmlns="" id="{1D6BC656-56EE-4127-9C47-4111411A1A90}"/>
              </a:ext>
            </a:extLst>
          </p:cNvPr>
          <p:cNvSpPr/>
          <p:nvPr/>
        </p:nvSpPr>
        <p:spPr>
          <a:xfrm>
            <a:off x="1043608" y="269450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_________ is being compared to __________</a:t>
            </a:r>
            <a:endParaRPr lang="en-GB" sz="2800" dirty="0"/>
          </a:p>
        </p:txBody>
      </p:sp>
      <p:sp>
        <p:nvSpPr>
          <p:cNvPr id="6" name="Rectangle 5">
            <a:extLst>
              <a:ext uri="{FF2B5EF4-FFF2-40B4-BE49-F238E27FC236}">
                <a16:creationId xmlns:a16="http://schemas.microsoft.com/office/drawing/2014/main" xmlns="" id="{F52509D9-4B3B-4CA8-A83C-2E62458924A7}"/>
              </a:ext>
            </a:extLst>
          </p:cNvPr>
          <p:cNvSpPr/>
          <p:nvPr/>
        </p:nvSpPr>
        <p:spPr>
          <a:xfrm>
            <a:off x="1043608" y="3753234"/>
            <a:ext cx="7416824" cy="1504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Just as _____________, so too ____________</a:t>
            </a:r>
            <a:endParaRPr lang="en-GB" sz="2800" dirty="0"/>
          </a:p>
        </p:txBody>
      </p:sp>
      <p:sp>
        <p:nvSpPr>
          <p:cNvPr id="7" name="Rectangle 6">
            <a:extLst>
              <a:ext uri="{FF2B5EF4-FFF2-40B4-BE49-F238E27FC236}">
                <a16:creationId xmlns:a16="http://schemas.microsoft.com/office/drawing/2014/main" xmlns="" id="{93E8DCF3-7BB0-471D-B263-2CE9DC11971C}"/>
              </a:ext>
            </a:extLst>
          </p:cNvPr>
          <p:cNvSpPr/>
          <p:nvPr/>
        </p:nvSpPr>
        <p:spPr>
          <a:xfrm>
            <a:off x="1046634" y="548122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This makes it clear that _____________________ ________________________________________</a:t>
            </a:r>
            <a:endParaRPr lang="en-GB" sz="2800" dirty="0"/>
          </a:p>
        </p:txBody>
      </p:sp>
    </p:spTree>
    <p:custDataLst>
      <p:tags r:id="rId1"/>
    </p:custDataLst>
    <p:extLst>
      <p:ext uri="{BB962C8B-B14F-4D97-AF65-F5344CB8AC3E}">
        <p14:creationId xmlns:p14="http://schemas.microsoft.com/office/powerpoint/2010/main" val="1727032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dirty="0"/>
              <a:t>“Technology embraces our children”</a:t>
            </a:r>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marL="539750" indent="-539750">
              <a:buNone/>
            </a:pPr>
            <a:r>
              <a:rPr lang="en-GB" dirty="0"/>
              <a:t>1.	</a:t>
            </a:r>
            <a:r>
              <a:rPr lang="en-GB" b="1" dirty="0"/>
              <a:t>Quote</a:t>
            </a:r>
            <a:r>
              <a:rPr lang="en-GB" dirty="0"/>
              <a:t> the image and state what </a:t>
            </a:r>
            <a:r>
              <a:rPr lang="en-GB" b="1" dirty="0"/>
              <a:t>type</a:t>
            </a:r>
            <a:r>
              <a:rPr lang="en-GB" dirty="0"/>
              <a:t> of image it is.</a:t>
            </a:r>
          </a:p>
          <a:p>
            <a:pPr marL="539750" indent="-539750">
              <a:buNone/>
            </a:pPr>
            <a:endParaRPr lang="en-GB" dirty="0"/>
          </a:p>
          <a:p>
            <a:pPr marL="539750" indent="-539750">
              <a:buNone/>
            </a:pPr>
            <a:r>
              <a:rPr lang="en-GB" dirty="0"/>
              <a:t>2.	Say what is being compared to what</a:t>
            </a:r>
          </a:p>
          <a:p>
            <a:pPr marL="539750" indent="-539750">
              <a:buNone/>
            </a:pPr>
            <a:endParaRPr lang="en-GB" dirty="0"/>
          </a:p>
          <a:p>
            <a:pPr marL="539750" indent="-539750">
              <a:buAutoNum type="arabicPeriod" startAt="3"/>
            </a:pPr>
            <a:r>
              <a:rPr lang="en-GB" dirty="0"/>
              <a:t>Explain what </a:t>
            </a:r>
            <a:r>
              <a:rPr lang="en-GB" b="1" dirty="0"/>
              <a:t>links</a:t>
            </a:r>
            <a:r>
              <a:rPr lang="en-GB" dirty="0"/>
              <a:t> the two things being compared.</a:t>
            </a:r>
          </a:p>
          <a:p>
            <a:pPr marL="914400" lvl="2" indent="0">
              <a:buNone/>
            </a:pPr>
            <a:r>
              <a:rPr lang="en-GB" sz="3800" dirty="0"/>
              <a:t>Just as … so too…</a:t>
            </a:r>
          </a:p>
          <a:p>
            <a:pPr marL="539750" indent="-539750">
              <a:buNone/>
            </a:pPr>
            <a:endParaRPr lang="en-GB" dirty="0"/>
          </a:p>
          <a:p>
            <a:pPr marL="539750" indent="-539750">
              <a:buAutoNum type="arabicPeriod" startAt="4"/>
            </a:pPr>
            <a:r>
              <a:rPr lang="en-GB" dirty="0"/>
              <a:t>Explain the </a:t>
            </a:r>
            <a:r>
              <a:rPr lang="en-GB" b="1" dirty="0"/>
              <a:t>effect</a:t>
            </a:r>
            <a:r>
              <a:rPr lang="en-GB" dirty="0"/>
              <a:t> the image has on the reader and link to the </a:t>
            </a:r>
            <a:r>
              <a:rPr lang="en-GB" b="1" dirty="0"/>
              <a:t>question</a:t>
            </a:r>
            <a:r>
              <a:rPr lang="en-GB" dirty="0"/>
              <a:t>.</a:t>
            </a:r>
          </a:p>
        </p:txBody>
      </p:sp>
      <p:sp>
        <p:nvSpPr>
          <p:cNvPr id="4" name="Rectangle 3">
            <a:extLst>
              <a:ext uri="{FF2B5EF4-FFF2-40B4-BE49-F238E27FC236}">
                <a16:creationId xmlns:a16="http://schemas.microsoft.com/office/drawing/2014/main" xmlns="" id="{ED9EA1B6-053F-43D6-8BE0-9DD07C6AAD9C}"/>
              </a:ext>
            </a:extLst>
          </p:cNvPr>
          <p:cNvSpPr/>
          <p:nvPr/>
        </p:nvSpPr>
        <p:spPr>
          <a:xfrm>
            <a:off x="1043608" y="1600200"/>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“Technology embraces our children” this is personification</a:t>
            </a:r>
          </a:p>
        </p:txBody>
      </p:sp>
      <p:sp>
        <p:nvSpPr>
          <p:cNvPr id="5" name="Rectangle 4">
            <a:extLst>
              <a:ext uri="{FF2B5EF4-FFF2-40B4-BE49-F238E27FC236}">
                <a16:creationId xmlns:a16="http://schemas.microsoft.com/office/drawing/2014/main" xmlns="" id="{1D6BC656-56EE-4127-9C47-4111411A1A90}"/>
              </a:ext>
            </a:extLst>
          </p:cNvPr>
          <p:cNvSpPr/>
          <p:nvPr/>
        </p:nvSpPr>
        <p:spPr>
          <a:xfrm>
            <a:off x="1043608" y="269450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Children’s constant use of technology is being compared to an embrace</a:t>
            </a:r>
            <a:endParaRPr lang="en-GB" sz="2800" dirty="0"/>
          </a:p>
        </p:txBody>
      </p:sp>
      <p:sp>
        <p:nvSpPr>
          <p:cNvPr id="6" name="Rectangle 5">
            <a:extLst>
              <a:ext uri="{FF2B5EF4-FFF2-40B4-BE49-F238E27FC236}">
                <a16:creationId xmlns:a16="http://schemas.microsoft.com/office/drawing/2014/main" xmlns="" id="{F52509D9-4B3B-4CA8-A83C-2E62458924A7}"/>
              </a:ext>
            </a:extLst>
          </p:cNvPr>
          <p:cNvSpPr/>
          <p:nvPr/>
        </p:nvSpPr>
        <p:spPr>
          <a:xfrm>
            <a:off x="1043608" y="3753234"/>
            <a:ext cx="7416824" cy="1504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Just as an embrace wraps itself around you to make you feel warm and comforted so too children are always wrapped up in technology and it makes them feel comfortable.</a:t>
            </a:r>
            <a:endParaRPr lang="en-GB" sz="2400" dirty="0"/>
          </a:p>
        </p:txBody>
      </p:sp>
      <p:sp>
        <p:nvSpPr>
          <p:cNvPr id="7" name="Rectangle 6">
            <a:extLst>
              <a:ext uri="{FF2B5EF4-FFF2-40B4-BE49-F238E27FC236}">
                <a16:creationId xmlns:a16="http://schemas.microsoft.com/office/drawing/2014/main" xmlns="" id="{93E8DCF3-7BB0-471D-B263-2CE9DC11971C}"/>
              </a:ext>
            </a:extLst>
          </p:cNvPr>
          <p:cNvSpPr/>
          <p:nvPr/>
        </p:nvSpPr>
        <p:spPr>
          <a:xfrm>
            <a:off x="1046634" y="548122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This makes it clear that children these days have a very close relationship with technology</a:t>
            </a:r>
            <a:endParaRPr lang="en-GB" sz="2800" dirty="0"/>
          </a:p>
        </p:txBody>
      </p:sp>
    </p:spTree>
    <p:custDataLst>
      <p:tags r:id="rId1"/>
    </p:custDataLst>
    <p:extLst>
      <p:ext uri="{BB962C8B-B14F-4D97-AF65-F5344CB8AC3E}">
        <p14:creationId xmlns:p14="http://schemas.microsoft.com/office/powerpoint/2010/main" val="310347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5184576"/>
          </a:xfrm>
        </p:spPr>
        <p:txBody>
          <a:bodyPr>
            <a:normAutofit fontScale="92500" lnSpcReduction="20000"/>
          </a:bodyPr>
          <a:lstStyle/>
          <a:p>
            <a:pPr marL="0" indent="0">
              <a:buNone/>
            </a:pPr>
            <a:r>
              <a:rPr lang="en-GB" dirty="0"/>
              <a:t>I have been thinking about this because I recently moved flat, as I stacked my books high, and watched my friends get buried in landslides of novels, it struck me that this scene might be incomprehensible a generation from now.  The book – the physical paper book – is being circled by a shoal of sharks, with sales down 9 percent this year alone.  It’s being chewed by the e-book.  It’s being gored by the death of the bookshop and library.</a:t>
            </a:r>
          </a:p>
          <a:p>
            <a:pPr marL="0" indent="0">
              <a:buNone/>
            </a:pPr>
            <a:endParaRPr lang="en-GB" dirty="0"/>
          </a:p>
          <a:p>
            <a:pPr marL="0" indent="0">
              <a:buNone/>
            </a:pPr>
            <a:r>
              <a:rPr lang="en-GB" b="1" dirty="0"/>
              <a:t>Show how the writer’s use of imagery makes clear the number of books he possesses. (2)</a:t>
            </a:r>
            <a:endParaRPr lang="en-GB" dirty="0"/>
          </a:p>
          <a:p>
            <a:pPr marL="0" indent="0">
              <a:buNone/>
            </a:pPr>
            <a:endParaRPr lang="en-GB" dirty="0"/>
          </a:p>
        </p:txBody>
      </p:sp>
      <p:sp>
        <p:nvSpPr>
          <p:cNvPr id="4" name="Rectangle 2">
            <a:extLst>
              <a:ext uri="{FF2B5EF4-FFF2-40B4-BE49-F238E27FC236}">
                <a16:creationId xmlns:a16="http://schemas.microsoft.com/office/drawing/2014/main" xmlns="" id="{23A8E61B-4CBC-4DBE-A499-CB0C3947D580}"/>
              </a:ext>
            </a:extLst>
          </p:cNvPr>
          <p:cNvSpPr>
            <a:spLocks noGrp="1" noRot="1" noChangeArrowheads="1"/>
          </p:cNvSpPr>
          <p:nvPr>
            <p:ph type="title"/>
          </p:nvPr>
        </p:nvSpPr>
        <p:spPr>
          <a:xfrm>
            <a:off x="382588" y="0"/>
            <a:ext cx="8385175" cy="1431925"/>
          </a:xfrm>
        </p:spPr>
        <p:txBody>
          <a:bodyPr/>
          <a:lstStyle/>
          <a:p>
            <a:pPr algn="ctr" eaLnBrk="1" hangingPunct="1">
              <a:defRPr/>
            </a:pPr>
            <a:r>
              <a:rPr lang="en-GB" dirty="0"/>
              <a:t>Question 2</a:t>
            </a:r>
          </a:p>
        </p:txBody>
      </p:sp>
    </p:spTree>
    <p:extLst>
      <p:ext uri="{BB962C8B-B14F-4D97-AF65-F5344CB8AC3E}">
        <p14:creationId xmlns:p14="http://schemas.microsoft.com/office/powerpoint/2010/main" val="4257137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Question 2</a:t>
            </a:r>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marL="539750" indent="-539750">
              <a:buNone/>
            </a:pPr>
            <a:r>
              <a:rPr lang="en-GB" dirty="0"/>
              <a:t>1.	</a:t>
            </a:r>
            <a:r>
              <a:rPr lang="en-GB" b="1" dirty="0"/>
              <a:t>Quote</a:t>
            </a:r>
            <a:r>
              <a:rPr lang="en-GB" dirty="0"/>
              <a:t> the image and state what </a:t>
            </a:r>
            <a:r>
              <a:rPr lang="en-GB" b="1" dirty="0"/>
              <a:t>type</a:t>
            </a:r>
            <a:r>
              <a:rPr lang="en-GB" dirty="0"/>
              <a:t> of image it is.</a:t>
            </a:r>
          </a:p>
          <a:p>
            <a:pPr marL="539750" indent="-539750">
              <a:buNone/>
            </a:pPr>
            <a:endParaRPr lang="en-GB" dirty="0"/>
          </a:p>
          <a:p>
            <a:pPr marL="539750" indent="-539750">
              <a:buNone/>
            </a:pPr>
            <a:r>
              <a:rPr lang="en-GB" dirty="0"/>
              <a:t>2.	Say what is being compared to what</a:t>
            </a:r>
          </a:p>
          <a:p>
            <a:pPr marL="539750" indent="-539750">
              <a:buNone/>
            </a:pPr>
            <a:endParaRPr lang="en-GB" dirty="0"/>
          </a:p>
          <a:p>
            <a:pPr marL="539750" indent="-539750">
              <a:buAutoNum type="arabicPeriod" startAt="3"/>
            </a:pPr>
            <a:r>
              <a:rPr lang="en-GB" dirty="0"/>
              <a:t>Explain what </a:t>
            </a:r>
            <a:r>
              <a:rPr lang="en-GB" b="1" dirty="0"/>
              <a:t>links</a:t>
            </a:r>
            <a:r>
              <a:rPr lang="en-GB" dirty="0"/>
              <a:t> the two things being compared.</a:t>
            </a:r>
          </a:p>
          <a:p>
            <a:pPr marL="914400" lvl="2" indent="0">
              <a:buNone/>
            </a:pPr>
            <a:r>
              <a:rPr lang="en-GB" sz="3800" dirty="0"/>
              <a:t>Just as … so too…</a:t>
            </a:r>
          </a:p>
          <a:p>
            <a:pPr marL="539750" indent="-539750">
              <a:buNone/>
            </a:pPr>
            <a:endParaRPr lang="en-GB" dirty="0"/>
          </a:p>
          <a:p>
            <a:pPr marL="539750" indent="-539750">
              <a:buAutoNum type="arabicPeriod" startAt="4"/>
            </a:pPr>
            <a:r>
              <a:rPr lang="en-GB" dirty="0"/>
              <a:t>Explain the </a:t>
            </a:r>
            <a:r>
              <a:rPr lang="en-GB" b="1" dirty="0"/>
              <a:t>effect</a:t>
            </a:r>
            <a:r>
              <a:rPr lang="en-GB" dirty="0"/>
              <a:t> the image has on the reader and link to the </a:t>
            </a:r>
            <a:r>
              <a:rPr lang="en-GB" b="1" dirty="0"/>
              <a:t>question</a:t>
            </a:r>
            <a:r>
              <a:rPr lang="en-GB" dirty="0"/>
              <a:t>.</a:t>
            </a:r>
          </a:p>
        </p:txBody>
      </p:sp>
      <p:sp>
        <p:nvSpPr>
          <p:cNvPr id="4" name="Rectangle 3">
            <a:extLst>
              <a:ext uri="{FF2B5EF4-FFF2-40B4-BE49-F238E27FC236}">
                <a16:creationId xmlns:a16="http://schemas.microsoft.com/office/drawing/2014/main" xmlns="" id="{ED9EA1B6-053F-43D6-8BE0-9DD07C6AAD9C}"/>
              </a:ext>
            </a:extLst>
          </p:cNvPr>
          <p:cNvSpPr/>
          <p:nvPr/>
        </p:nvSpPr>
        <p:spPr>
          <a:xfrm>
            <a:off x="1043608" y="1600200"/>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“_________” – This is a ______________</a:t>
            </a:r>
            <a:endParaRPr lang="en-GB" sz="2800" dirty="0"/>
          </a:p>
        </p:txBody>
      </p:sp>
      <p:sp>
        <p:nvSpPr>
          <p:cNvPr id="5" name="Rectangle 4">
            <a:extLst>
              <a:ext uri="{FF2B5EF4-FFF2-40B4-BE49-F238E27FC236}">
                <a16:creationId xmlns:a16="http://schemas.microsoft.com/office/drawing/2014/main" xmlns="" id="{1D6BC656-56EE-4127-9C47-4111411A1A90}"/>
              </a:ext>
            </a:extLst>
          </p:cNvPr>
          <p:cNvSpPr/>
          <p:nvPr/>
        </p:nvSpPr>
        <p:spPr>
          <a:xfrm>
            <a:off x="1043608" y="269450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_________ is being compared to __________</a:t>
            </a:r>
            <a:endParaRPr lang="en-GB" sz="2800" dirty="0"/>
          </a:p>
        </p:txBody>
      </p:sp>
      <p:sp>
        <p:nvSpPr>
          <p:cNvPr id="6" name="Rectangle 5">
            <a:extLst>
              <a:ext uri="{FF2B5EF4-FFF2-40B4-BE49-F238E27FC236}">
                <a16:creationId xmlns:a16="http://schemas.microsoft.com/office/drawing/2014/main" xmlns="" id="{F52509D9-4B3B-4CA8-A83C-2E62458924A7}"/>
              </a:ext>
            </a:extLst>
          </p:cNvPr>
          <p:cNvSpPr/>
          <p:nvPr/>
        </p:nvSpPr>
        <p:spPr>
          <a:xfrm>
            <a:off x="1043608" y="3753234"/>
            <a:ext cx="7416824" cy="1504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Just as _____________, so too ____________</a:t>
            </a:r>
            <a:endParaRPr lang="en-GB" sz="2800" dirty="0"/>
          </a:p>
        </p:txBody>
      </p:sp>
      <p:sp>
        <p:nvSpPr>
          <p:cNvPr id="7" name="Rectangle 6">
            <a:extLst>
              <a:ext uri="{FF2B5EF4-FFF2-40B4-BE49-F238E27FC236}">
                <a16:creationId xmlns:a16="http://schemas.microsoft.com/office/drawing/2014/main" xmlns="" id="{93E8DCF3-7BB0-471D-B263-2CE9DC11971C}"/>
              </a:ext>
            </a:extLst>
          </p:cNvPr>
          <p:cNvSpPr/>
          <p:nvPr/>
        </p:nvSpPr>
        <p:spPr>
          <a:xfrm>
            <a:off x="1046634" y="548122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This makes it clear that _____________________ ________________________________________</a:t>
            </a:r>
            <a:endParaRPr lang="en-GB" sz="2800" dirty="0"/>
          </a:p>
        </p:txBody>
      </p:sp>
    </p:spTree>
    <p:custDataLst>
      <p:tags r:id="rId1"/>
    </p:custDataLst>
    <p:extLst>
      <p:ext uri="{BB962C8B-B14F-4D97-AF65-F5344CB8AC3E}">
        <p14:creationId xmlns:p14="http://schemas.microsoft.com/office/powerpoint/2010/main" val="680014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Question 2</a:t>
            </a:r>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marL="539750" indent="-539750">
              <a:buNone/>
            </a:pPr>
            <a:r>
              <a:rPr lang="en-GB" dirty="0"/>
              <a:t>1.	</a:t>
            </a:r>
            <a:r>
              <a:rPr lang="en-GB" b="1" dirty="0"/>
              <a:t>Quote</a:t>
            </a:r>
            <a:r>
              <a:rPr lang="en-GB" dirty="0"/>
              <a:t> the image and state what </a:t>
            </a:r>
            <a:r>
              <a:rPr lang="en-GB" b="1" dirty="0"/>
              <a:t>type</a:t>
            </a:r>
            <a:r>
              <a:rPr lang="en-GB" dirty="0"/>
              <a:t> of image it is.</a:t>
            </a:r>
          </a:p>
          <a:p>
            <a:pPr marL="539750" indent="-539750">
              <a:buNone/>
            </a:pPr>
            <a:endParaRPr lang="en-GB" dirty="0"/>
          </a:p>
          <a:p>
            <a:pPr marL="539750" indent="-539750">
              <a:buNone/>
            </a:pPr>
            <a:r>
              <a:rPr lang="en-GB" dirty="0"/>
              <a:t>2.	Say what is being compared to what</a:t>
            </a:r>
          </a:p>
          <a:p>
            <a:pPr marL="539750" indent="-539750">
              <a:buNone/>
            </a:pPr>
            <a:endParaRPr lang="en-GB" dirty="0"/>
          </a:p>
          <a:p>
            <a:pPr marL="539750" indent="-539750">
              <a:buAutoNum type="arabicPeriod" startAt="3"/>
            </a:pPr>
            <a:r>
              <a:rPr lang="en-GB" dirty="0"/>
              <a:t>Explain what </a:t>
            </a:r>
            <a:r>
              <a:rPr lang="en-GB" b="1" dirty="0"/>
              <a:t>links</a:t>
            </a:r>
            <a:r>
              <a:rPr lang="en-GB" dirty="0"/>
              <a:t> the two things being compared.</a:t>
            </a:r>
          </a:p>
          <a:p>
            <a:pPr marL="914400" lvl="2" indent="0">
              <a:buNone/>
            </a:pPr>
            <a:r>
              <a:rPr lang="en-GB" sz="3800" dirty="0"/>
              <a:t>Just as … so too…</a:t>
            </a:r>
          </a:p>
          <a:p>
            <a:pPr marL="539750" indent="-539750">
              <a:buNone/>
            </a:pPr>
            <a:endParaRPr lang="en-GB" dirty="0"/>
          </a:p>
          <a:p>
            <a:pPr marL="539750" indent="-539750">
              <a:buAutoNum type="arabicPeriod" startAt="4"/>
            </a:pPr>
            <a:r>
              <a:rPr lang="en-GB" dirty="0"/>
              <a:t>Explain the </a:t>
            </a:r>
            <a:r>
              <a:rPr lang="en-GB" b="1" dirty="0"/>
              <a:t>effect</a:t>
            </a:r>
            <a:r>
              <a:rPr lang="en-GB" dirty="0"/>
              <a:t> the image has on the reader and link to the </a:t>
            </a:r>
            <a:r>
              <a:rPr lang="en-GB" b="1" dirty="0"/>
              <a:t>question</a:t>
            </a:r>
            <a:r>
              <a:rPr lang="en-GB" dirty="0"/>
              <a:t>.</a:t>
            </a:r>
          </a:p>
        </p:txBody>
      </p:sp>
      <p:sp>
        <p:nvSpPr>
          <p:cNvPr id="4" name="Rectangle 3">
            <a:extLst>
              <a:ext uri="{FF2B5EF4-FFF2-40B4-BE49-F238E27FC236}">
                <a16:creationId xmlns:a16="http://schemas.microsoft.com/office/drawing/2014/main" xmlns="" id="{ED9EA1B6-053F-43D6-8BE0-9DD07C6AAD9C}"/>
              </a:ext>
            </a:extLst>
          </p:cNvPr>
          <p:cNvSpPr/>
          <p:nvPr/>
        </p:nvSpPr>
        <p:spPr>
          <a:xfrm>
            <a:off x="1043608" y="1600200"/>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‘buried in landslides of novels.’  – This is a metaphor</a:t>
            </a:r>
            <a:endParaRPr lang="en-GB" sz="2800" dirty="0"/>
          </a:p>
        </p:txBody>
      </p:sp>
      <p:sp>
        <p:nvSpPr>
          <p:cNvPr id="5" name="Rectangle 4">
            <a:extLst>
              <a:ext uri="{FF2B5EF4-FFF2-40B4-BE49-F238E27FC236}">
                <a16:creationId xmlns:a16="http://schemas.microsoft.com/office/drawing/2014/main" xmlns="" id="{1D6BC656-56EE-4127-9C47-4111411A1A90}"/>
              </a:ext>
            </a:extLst>
          </p:cNvPr>
          <p:cNvSpPr/>
          <p:nvPr/>
        </p:nvSpPr>
        <p:spPr>
          <a:xfrm>
            <a:off x="1043608" y="269450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Stacks of books are being compared to a landslide</a:t>
            </a:r>
            <a:endParaRPr lang="en-GB" sz="2800" dirty="0"/>
          </a:p>
        </p:txBody>
      </p:sp>
      <p:sp>
        <p:nvSpPr>
          <p:cNvPr id="6" name="Rectangle 5">
            <a:extLst>
              <a:ext uri="{FF2B5EF4-FFF2-40B4-BE49-F238E27FC236}">
                <a16:creationId xmlns:a16="http://schemas.microsoft.com/office/drawing/2014/main" xmlns="" id="{F52509D9-4B3B-4CA8-A83C-2E62458924A7}"/>
              </a:ext>
            </a:extLst>
          </p:cNvPr>
          <p:cNvSpPr/>
          <p:nvPr/>
        </p:nvSpPr>
        <p:spPr>
          <a:xfrm>
            <a:off x="1043608" y="3753234"/>
            <a:ext cx="7416824" cy="1504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Just as people disappear in huge amounts of earth or snow in a landslide, so too did the writer’s friends vanish under the enormous number of his books they were carrying for him. </a:t>
            </a:r>
          </a:p>
        </p:txBody>
      </p:sp>
      <p:sp>
        <p:nvSpPr>
          <p:cNvPr id="7" name="Rectangle 6">
            <a:extLst>
              <a:ext uri="{FF2B5EF4-FFF2-40B4-BE49-F238E27FC236}">
                <a16:creationId xmlns:a16="http://schemas.microsoft.com/office/drawing/2014/main" xmlns="" id="{93E8DCF3-7BB0-471D-B263-2CE9DC11971C}"/>
              </a:ext>
            </a:extLst>
          </p:cNvPr>
          <p:cNvSpPr/>
          <p:nvPr/>
        </p:nvSpPr>
        <p:spPr>
          <a:xfrm>
            <a:off x="1046634" y="548122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This makes it clear that the writer has a massive amount of books</a:t>
            </a:r>
            <a:endParaRPr lang="en-GB" sz="2800" dirty="0"/>
          </a:p>
        </p:txBody>
      </p:sp>
    </p:spTree>
    <p:custDataLst>
      <p:tags r:id="rId1"/>
    </p:custDataLst>
    <p:extLst>
      <p:ext uri="{BB962C8B-B14F-4D97-AF65-F5344CB8AC3E}">
        <p14:creationId xmlns:p14="http://schemas.microsoft.com/office/powerpoint/2010/main" val="1170683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5040560"/>
          </a:xfrm>
        </p:spPr>
        <p:txBody>
          <a:bodyPr>
            <a:normAutofit fontScale="92500" lnSpcReduction="20000"/>
          </a:bodyPr>
          <a:lstStyle/>
          <a:p>
            <a:pPr marL="0" indent="0">
              <a:buNone/>
            </a:pPr>
            <a:r>
              <a:rPr lang="en-GB" dirty="0"/>
              <a:t>I have been thinking about this because I recently moved flat, as I stacked my books high, and watched my friends get buried in landslides of novels, it struck me that this scene might be incomprehensible a generation from now.  The book – the physical paper book – is being circled by a shoal of sharks, with sales down 9 percent this year alone.  It’s being chewed by the e-book.  It’s being gored by the death of the bookshop and library.</a:t>
            </a:r>
          </a:p>
          <a:p>
            <a:pPr marL="0" indent="0">
              <a:buNone/>
            </a:pPr>
            <a:endParaRPr lang="en-GB" dirty="0"/>
          </a:p>
          <a:p>
            <a:pPr marL="0" indent="0">
              <a:buNone/>
            </a:pPr>
            <a:r>
              <a:rPr lang="en-GB" b="1" dirty="0"/>
              <a:t>How does the writer use imagery to make clear the threat to the paper book? (2)</a:t>
            </a:r>
          </a:p>
          <a:p>
            <a:pPr marL="0" indent="0">
              <a:buNone/>
            </a:pPr>
            <a:endParaRPr lang="en-GB" dirty="0"/>
          </a:p>
        </p:txBody>
      </p:sp>
      <p:sp>
        <p:nvSpPr>
          <p:cNvPr id="4" name="Rectangle 2">
            <a:extLst>
              <a:ext uri="{FF2B5EF4-FFF2-40B4-BE49-F238E27FC236}">
                <a16:creationId xmlns:a16="http://schemas.microsoft.com/office/drawing/2014/main" xmlns="" id="{23A8E61B-4CBC-4DBE-A499-CB0C3947D580}"/>
              </a:ext>
            </a:extLst>
          </p:cNvPr>
          <p:cNvSpPr>
            <a:spLocks noGrp="1" noRot="1" noChangeArrowheads="1"/>
          </p:cNvSpPr>
          <p:nvPr>
            <p:ph type="title"/>
          </p:nvPr>
        </p:nvSpPr>
        <p:spPr>
          <a:xfrm>
            <a:off x="382588" y="0"/>
            <a:ext cx="8385175" cy="1431925"/>
          </a:xfrm>
        </p:spPr>
        <p:txBody>
          <a:bodyPr/>
          <a:lstStyle/>
          <a:p>
            <a:pPr algn="ctr" eaLnBrk="1" hangingPunct="1">
              <a:defRPr/>
            </a:pPr>
            <a:r>
              <a:rPr lang="en-GB" dirty="0"/>
              <a:t>Question 3</a:t>
            </a:r>
          </a:p>
        </p:txBody>
      </p:sp>
    </p:spTree>
    <p:extLst>
      <p:ext uri="{BB962C8B-B14F-4D97-AF65-F5344CB8AC3E}">
        <p14:creationId xmlns:p14="http://schemas.microsoft.com/office/powerpoint/2010/main" val="2247654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How to answer</a:t>
            </a:r>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marL="539750" indent="-539750">
              <a:buNone/>
            </a:pPr>
            <a:r>
              <a:rPr lang="en-GB" dirty="0"/>
              <a:t>1.	</a:t>
            </a:r>
            <a:r>
              <a:rPr lang="en-GB" b="1" dirty="0"/>
              <a:t>Quote</a:t>
            </a:r>
            <a:r>
              <a:rPr lang="en-GB" dirty="0"/>
              <a:t> the image and state what </a:t>
            </a:r>
            <a:r>
              <a:rPr lang="en-GB" b="1" dirty="0"/>
              <a:t>type</a:t>
            </a:r>
            <a:r>
              <a:rPr lang="en-GB" dirty="0"/>
              <a:t> of image it is.</a:t>
            </a:r>
          </a:p>
          <a:p>
            <a:pPr marL="539750" indent="-539750">
              <a:buNone/>
            </a:pPr>
            <a:endParaRPr lang="en-GB" dirty="0"/>
          </a:p>
          <a:p>
            <a:pPr marL="539750" indent="-539750">
              <a:buNone/>
            </a:pPr>
            <a:r>
              <a:rPr lang="en-GB" dirty="0"/>
              <a:t>2.	Say what is being compared to what</a:t>
            </a:r>
          </a:p>
          <a:p>
            <a:pPr marL="539750" indent="-539750">
              <a:buNone/>
            </a:pPr>
            <a:endParaRPr lang="en-GB" dirty="0"/>
          </a:p>
          <a:p>
            <a:pPr marL="539750" indent="-539750">
              <a:buAutoNum type="arabicPeriod" startAt="3"/>
            </a:pPr>
            <a:r>
              <a:rPr lang="en-GB" dirty="0"/>
              <a:t>Explain what </a:t>
            </a:r>
            <a:r>
              <a:rPr lang="en-GB" b="1" dirty="0"/>
              <a:t>links</a:t>
            </a:r>
            <a:r>
              <a:rPr lang="en-GB" dirty="0"/>
              <a:t> the two things being compared.</a:t>
            </a:r>
          </a:p>
          <a:p>
            <a:pPr marL="914400" lvl="2" indent="0">
              <a:buNone/>
            </a:pPr>
            <a:r>
              <a:rPr lang="en-GB" sz="3800" dirty="0"/>
              <a:t>Just as … so too…</a:t>
            </a:r>
          </a:p>
          <a:p>
            <a:pPr marL="539750" indent="-539750">
              <a:buNone/>
            </a:pPr>
            <a:endParaRPr lang="en-GB" dirty="0"/>
          </a:p>
          <a:p>
            <a:pPr marL="539750" indent="-539750">
              <a:buAutoNum type="arabicPeriod" startAt="4"/>
            </a:pPr>
            <a:r>
              <a:rPr lang="en-GB" dirty="0"/>
              <a:t>Explain the </a:t>
            </a:r>
            <a:r>
              <a:rPr lang="en-GB" b="1" dirty="0"/>
              <a:t>effect</a:t>
            </a:r>
            <a:r>
              <a:rPr lang="en-GB" dirty="0"/>
              <a:t> the image has on the reader and link to the </a:t>
            </a:r>
            <a:r>
              <a:rPr lang="en-GB" b="1" dirty="0"/>
              <a:t>question</a:t>
            </a:r>
            <a:r>
              <a:rPr lang="en-GB" dirty="0"/>
              <a:t>.</a:t>
            </a:r>
          </a:p>
        </p:txBody>
      </p:sp>
      <p:sp>
        <p:nvSpPr>
          <p:cNvPr id="4" name="Oval 3">
            <a:extLst>
              <a:ext uri="{FF2B5EF4-FFF2-40B4-BE49-F238E27FC236}">
                <a16:creationId xmlns:a16="http://schemas.microsoft.com/office/drawing/2014/main" xmlns="" id="{291F3F5A-1C1A-4D3B-A3E7-D5811BECDB36}"/>
              </a:ext>
            </a:extLst>
          </p:cNvPr>
          <p:cNvSpPr/>
          <p:nvPr/>
        </p:nvSpPr>
        <p:spPr>
          <a:xfrm>
            <a:off x="179512" y="1124744"/>
            <a:ext cx="8363272" cy="16561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95744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Question 3</a:t>
            </a:r>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marL="539750" indent="-539750">
              <a:buNone/>
            </a:pPr>
            <a:r>
              <a:rPr lang="en-GB" dirty="0"/>
              <a:t>1.	</a:t>
            </a:r>
            <a:r>
              <a:rPr lang="en-GB" b="1" dirty="0"/>
              <a:t>Quote</a:t>
            </a:r>
            <a:r>
              <a:rPr lang="en-GB" dirty="0"/>
              <a:t> the image and state what </a:t>
            </a:r>
            <a:r>
              <a:rPr lang="en-GB" b="1" dirty="0"/>
              <a:t>type</a:t>
            </a:r>
            <a:r>
              <a:rPr lang="en-GB" dirty="0"/>
              <a:t> of image it is.</a:t>
            </a:r>
          </a:p>
          <a:p>
            <a:pPr marL="539750" indent="-539750">
              <a:buNone/>
            </a:pPr>
            <a:endParaRPr lang="en-GB" dirty="0"/>
          </a:p>
          <a:p>
            <a:pPr marL="539750" indent="-539750">
              <a:buNone/>
            </a:pPr>
            <a:r>
              <a:rPr lang="en-GB" dirty="0"/>
              <a:t>2.	Say what is being compared to what</a:t>
            </a:r>
          </a:p>
          <a:p>
            <a:pPr marL="539750" indent="-539750">
              <a:buNone/>
            </a:pPr>
            <a:endParaRPr lang="en-GB" dirty="0"/>
          </a:p>
          <a:p>
            <a:pPr marL="539750" indent="-539750">
              <a:buAutoNum type="arabicPeriod" startAt="3"/>
            </a:pPr>
            <a:r>
              <a:rPr lang="en-GB" dirty="0"/>
              <a:t>Explain what </a:t>
            </a:r>
            <a:r>
              <a:rPr lang="en-GB" b="1" dirty="0"/>
              <a:t>links</a:t>
            </a:r>
            <a:r>
              <a:rPr lang="en-GB" dirty="0"/>
              <a:t> the two things being compared.</a:t>
            </a:r>
          </a:p>
          <a:p>
            <a:pPr marL="914400" lvl="2" indent="0">
              <a:buNone/>
            </a:pPr>
            <a:r>
              <a:rPr lang="en-GB" sz="3800" dirty="0"/>
              <a:t>Just as … so too…</a:t>
            </a:r>
          </a:p>
          <a:p>
            <a:pPr marL="539750" indent="-539750">
              <a:buNone/>
            </a:pPr>
            <a:endParaRPr lang="en-GB" dirty="0"/>
          </a:p>
          <a:p>
            <a:pPr marL="539750" indent="-539750">
              <a:buAutoNum type="arabicPeriod" startAt="4"/>
            </a:pPr>
            <a:r>
              <a:rPr lang="en-GB" dirty="0"/>
              <a:t>Explain the </a:t>
            </a:r>
            <a:r>
              <a:rPr lang="en-GB" b="1" dirty="0"/>
              <a:t>effect</a:t>
            </a:r>
            <a:r>
              <a:rPr lang="en-GB" dirty="0"/>
              <a:t> the image has on the reader and link to the </a:t>
            </a:r>
            <a:r>
              <a:rPr lang="en-GB" b="1" dirty="0"/>
              <a:t>question</a:t>
            </a:r>
            <a:r>
              <a:rPr lang="en-GB" dirty="0"/>
              <a:t>.</a:t>
            </a:r>
          </a:p>
        </p:txBody>
      </p:sp>
      <p:sp>
        <p:nvSpPr>
          <p:cNvPr id="4" name="Rectangle 3">
            <a:extLst>
              <a:ext uri="{FF2B5EF4-FFF2-40B4-BE49-F238E27FC236}">
                <a16:creationId xmlns:a16="http://schemas.microsoft.com/office/drawing/2014/main" xmlns="" id="{ED9EA1B6-053F-43D6-8BE0-9DD07C6AAD9C}"/>
              </a:ext>
            </a:extLst>
          </p:cNvPr>
          <p:cNvSpPr/>
          <p:nvPr/>
        </p:nvSpPr>
        <p:spPr>
          <a:xfrm>
            <a:off x="1043608" y="1600200"/>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“_________” – This is a ______________</a:t>
            </a:r>
            <a:endParaRPr lang="en-GB" sz="2800" dirty="0"/>
          </a:p>
        </p:txBody>
      </p:sp>
      <p:sp>
        <p:nvSpPr>
          <p:cNvPr id="5" name="Rectangle 4">
            <a:extLst>
              <a:ext uri="{FF2B5EF4-FFF2-40B4-BE49-F238E27FC236}">
                <a16:creationId xmlns:a16="http://schemas.microsoft.com/office/drawing/2014/main" xmlns="" id="{1D6BC656-56EE-4127-9C47-4111411A1A90}"/>
              </a:ext>
            </a:extLst>
          </p:cNvPr>
          <p:cNvSpPr/>
          <p:nvPr/>
        </p:nvSpPr>
        <p:spPr>
          <a:xfrm>
            <a:off x="1043608" y="269450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_________ is being compared to __________</a:t>
            </a:r>
            <a:endParaRPr lang="en-GB" sz="2800" dirty="0"/>
          </a:p>
        </p:txBody>
      </p:sp>
      <p:sp>
        <p:nvSpPr>
          <p:cNvPr id="6" name="Rectangle 5">
            <a:extLst>
              <a:ext uri="{FF2B5EF4-FFF2-40B4-BE49-F238E27FC236}">
                <a16:creationId xmlns:a16="http://schemas.microsoft.com/office/drawing/2014/main" xmlns="" id="{F52509D9-4B3B-4CA8-A83C-2E62458924A7}"/>
              </a:ext>
            </a:extLst>
          </p:cNvPr>
          <p:cNvSpPr/>
          <p:nvPr/>
        </p:nvSpPr>
        <p:spPr>
          <a:xfrm>
            <a:off x="1043608" y="3753234"/>
            <a:ext cx="7416824" cy="1504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Just as _____________, so too ____________</a:t>
            </a:r>
            <a:endParaRPr lang="en-GB" sz="2800" dirty="0"/>
          </a:p>
        </p:txBody>
      </p:sp>
      <p:sp>
        <p:nvSpPr>
          <p:cNvPr id="7" name="Rectangle 6">
            <a:extLst>
              <a:ext uri="{FF2B5EF4-FFF2-40B4-BE49-F238E27FC236}">
                <a16:creationId xmlns:a16="http://schemas.microsoft.com/office/drawing/2014/main" xmlns="" id="{93E8DCF3-7BB0-471D-B263-2CE9DC11971C}"/>
              </a:ext>
            </a:extLst>
          </p:cNvPr>
          <p:cNvSpPr/>
          <p:nvPr/>
        </p:nvSpPr>
        <p:spPr>
          <a:xfrm>
            <a:off x="1046634" y="548122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This makes it clear that _____________________ ________________________________________</a:t>
            </a:r>
            <a:endParaRPr lang="en-GB" sz="2800" dirty="0"/>
          </a:p>
        </p:txBody>
      </p:sp>
    </p:spTree>
    <p:custDataLst>
      <p:tags r:id="rId1"/>
    </p:custDataLst>
    <p:extLst>
      <p:ext uri="{BB962C8B-B14F-4D97-AF65-F5344CB8AC3E}">
        <p14:creationId xmlns:p14="http://schemas.microsoft.com/office/powerpoint/2010/main" val="12868018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Question 3</a:t>
            </a:r>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marL="539750" indent="-539750">
              <a:buNone/>
            </a:pPr>
            <a:r>
              <a:rPr lang="en-GB" dirty="0"/>
              <a:t>1.	</a:t>
            </a:r>
            <a:r>
              <a:rPr lang="en-GB" b="1" dirty="0"/>
              <a:t>Quote</a:t>
            </a:r>
            <a:r>
              <a:rPr lang="en-GB" dirty="0"/>
              <a:t> the image and state what </a:t>
            </a:r>
            <a:r>
              <a:rPr lang="en-GB" b="1" dirty="0"/>
              <a:t>type</a:t>
            </a:r>
            <a:r>
              <a:rPr lang="en-GB" dirty="0"/>
              <a:t> of image it is.</a:t>
            </a:r>
          </a:p>
          <a:p>
            <a:pPr marL="539750" indent="-539750">
              <a:buNone/>
            </a:pPr>
            <a:endParaRPr lang="en-GB" dirty="0"/>
          </a:p>
          <a:p>
            <a:pPr marL="539750" indent="-539750">
              <a:buNone/>
            </a:pPr>
            <a:r>
              <a:rPr lang="en-GB" dirty="0"/>
              <a:t>2.	Say what is being compared to what</a:t>
            </a:r>
          </a:p>
          <a:p>
            <a:pPr marL="539750" indent="-539750">
              <a:buNone/>
            </a:pPr>
            <a:endParaRPr lang="en-GB" dirty="0"/>
          </a:p>
          <a:p>
            <a:pPr marL="539750" indent="-539750">
              <a:buAutoNum type="arabicPeriod" startAt="3"/>
            </a:pPr>
            <a:r>
              <a:rPr lang="en-GB" dirty="0"/>
              <a:t>Explain what </a:t>
            </a:r>
            <a:r>
              <a:rPr lang="en-GB" b="1" dirty="0"/>
              <a:t>links</a:t>
            </a:r>
            <a:r>
              <a:rPr lang="en-GB" dirty="0"/>
              <a:t> the two things being compared.</a:t>
            </a:r>
          </a:p>
          <a:p>
            <a:pPr marL="914400" lvl="2" indent="0">
              <a:buNone/>
            </a:pPr>
            <a:r>
              <a:rPr lang="en-GB" sz="3800" dirty="0"/>
              <a:t>Just as … so too…</a:t>
            </a:r>
          </a:p>
          <a:p>
            <a:pPr marL="539750" indent="-539750">
              <a:buNone/>
            </a:pPr>
            <a:endParaRPr lang="en-GB" dirty="0"/>
          </a:p>
          <a:p>
            <a:pPr marL="539750" indent="-539750">
              <a:buAutoNum type="arabicPeriod" startAt="4"/>
            </a:pPr>
            <a:r>
              <a:rPr lang="en-GB" dirty="0"/>
              <a:t>Explain the </a:t>
            </a:r>
            <a:r>
              <a:rPr lang="en-GB" b="1" dirty="0"/>
              <a:t>effect</a:t>
            </a:r>
            <a:r>
              <a:rPr lang="en-GB" dirty="0"/>
              <a:t> the image has on the reader and link to the </a:t>
            </a:r>
            <a:r>
              <a:rPr lang="en-GB" b="1" dirty="0"/>
              <a:t>question</a:t>
            </a:r>
            <a:r>
              <a:rPr lang="en-GB" dirty="0"/>
              <a:t>.</a:t>
            </a:r>
          </a:p>
        </p:txBody>
      </p:sp>
      <p:sp>
        <p:nvSpPr>
          <p:cNvPr id="4" name="Rectangle 3">
            <a:extLst>
              <a:ext uri="{FF2B5EF4-FFF2-40B4-BE49-F238E27FC236}">
                <a16:creationId xmlns:a16="http://schemas.microsoft.com/office/drawing/2014/main" xmlns="" id="{ED9EA1B6-053F-43D6-8BE0-9DD07C6AAD9C}"/>
              </a:ext>
            </a:extLst>
          </p:cNvPr>
          <p:cNvSpPr/>
          <p:nvPr/>
        </p:nvSpPr>
        <p:spPr>
          <a:xfrm>
            <a:off x="1043608" y="1600200"/>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“circled by a shoal of sharks.” – This is a metaphor</a:t>
            </a:r>
            <a:endParaRPr lang="en-GB" sz="2800" dirty="0"/>
          </a:p>
        </p:txBody>
      </p:sp>
      <p:sp>
        <p:nvSpPr>
          <p:cNvPr id="5" name="Rectangle 4">
            <a:extLst>
              <a:ext uri="{FF2B5EF4-FFF2-40B4-BE49-F238E27FC236}">
                <a16:creationId xmlns:a16="http://schemas.microsoft.com/office/drawing/2014/main" xmlns="" id="{1D6BC656-56EE-4127-9C47-4111411A1A90}"/>
              </a:ext>
            </a:extLst>
          </p:cNvPr>
          <p:cNvSpPr/>
          <p:nvPr/>
        </p:nvSpPr>
        <p:spPr>
          <a:xfrm>
            <a:off x="1043608" y="269450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poor sales of books is being compared to a shoal of sharks</a:t>
            </a:r>
            <a:endParaRPr lang="en-GB" sz="2800" dirty="0"/>
          </a:p>
        </p:txBody>
      </p:sp>
      <p:sp>
        <p:nvSpPr>
          <p:cNvPr id="6" name="Rectangle 5">
            <a:extLst>
              <a:ext uri="{FF2B5EF4-FFF2-40B4-BE49-F238E27FC236}">
                <a16:creationId xmlns:a16="http://schemas.microsoft.com/office/drawing/2014/main" xmlns="" id="{F52509D9-4B3B-4CA8-A83C-2E62458924A7}"/>
              </a:ext>
            </a:extLst>
          </p:cNvPr>
          <p:cNvSpPr/>
          <p:nvPr/>
        </p:nvSpPr>
        <p:spPr>
          <a:xfrm>
            <a:off x="1043608" y="3753234"/>
            <a:ext cx="7416824" cy="1504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Just as sharks slowly surround their prey before they attack to kill, so too are the decreasing sales of books a slow sign of their eventual death</a:t>
            </a:r>
            <a:endParaRPr lang="en-GB" sz="2400" dirty="0"/>
          </a:p>
        </p:txBody>
      </p:sp>
      <p:sp>
        <p:nvSpPr>
          <p:cNvPr id="7" name="Rectangle 6">
            <a:extLst>
              <a:ext uri="{FF2B5EF4-FFF2-40B4-BE49-F238E27FC236}">
                <a16:creationId xmlns:a16="http://schemas.microsoft.com/office/drawing/2014/main" xmlns="" id="{93E8DCF3-7BB0-471D-B263-2CE9DC11971C}"/>
              </a:ext>
            </a:extLst>
          </p:cNvPr>
          <p:cNvSpPr/>
          <p:nvPr/>
        </p:nvSpPr>
        <p:spPr>
          <a:xfrm>
            <a:off x="1046634" y="548122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This makes it clear that the physical book is under threat of disappearing due to poor sales</a:t>
            </a:r>
            <a:endParaRPr lang="en-GB" sz="2800" dirty="0"/>
          </a:p>
        </p:txBody>
      </p:sp>
    </p:spTree>
    <p:custDataLst>
      <p:tags r:id="rId1"/>
    </p:custDataLst>
    <p:extLst>
      <p:ext uri="{BB962C8B-B14F-4D97-AF65-F5344CB8AC3E}">
        <p14:creationId xmlns:p14="http://schemas.microsoft.com/office/powerpoint/2010/main" val="7234388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Question 3</a:t>
            </a:r>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marL="539750" indent="-539750">
              <a:buNone/>
            </a:pPr>
            <a:r>
              <a:rPr lang="en-GB" dirty="0"/>
              <a:t>1.	</a:t>
            </a:r>
            <a:r>
              <a:rPr lang="en-GB" b="1" dirty="0"/>
              <a:t>Quote</a:t>
            </a:r>
            <a:r>
              <a:rPr lang="en-GB" dirty="0"/>
              <a:t> the image and state what </a:t>
            </a:r>
            <a:r>
              <a:rPr lang="en-GB" b="1" dirty="0"/>
              <a:t>type</a:t>
            </a:r>
            <a:r>
              <a:rPr lang="en-GB" dirty="0"/>
              <a:t> of image it is.</a:t>
            </a:r>
          </a:p>
          <a:p>
            <a:pPr marL="539750" indent="-539750">
              <a:buNone/>
            </a:pPr>
            <a:endParaRPr lang="en-GB" dirty="0"/>
          </a:p>
          <a:p>
            <a:pPr marL="539750" indent="-539750">
              <a:buNone/>
            </a:pPr>
            <a:r>
              <a:rPr lang="en-GB" dirty="0"/>
              <a:t>2.	Say what is being compared to what</a:t>
            </a:r>
          </a:p>
          <a:p>
            <a:pPr marL="539750" indent="-539750">
              <a:buNone/>
            </a:pPr>
            <a:endParaRPr lang="en-GB" dirty="0"/>
          </a:p>
          <a:p>
            <a:pPr marL="539750" indent="-539750">
              <a:buAutoNum type="arabicPeriod" startAt="3"/>
            </a:pPr>
            <a:r>
              <a:rPr lang="en-GB" dirty="0"/>
              <a:t>Explain what </a:t>
            </a:r>
            <a:r>
              <a:rPr lang="en-GB" b="1" dirty="0"/>
              <a:t>links</a:t>
            </a:r>
            <a:r>
              <a:rPr lang="en-GB" dirty="0"/>
              <a:t> the two things being compared.</a:t>
            </a:r>
          </a:p>
          <a:p>
            <a:pPr marL="914400" lvl="2" indent="0">
              <a:buNone/>
            </a:pPr>
            <a:r>
              <a:rPr lang="en-GB" sz="3800" dirty="0"/>
              <a:t>Just as … so too…</a:t>
            </a:r>
          </a:p>
          <a:p>
            <a:pPr marL="539750" indent="-539750">
              <a:buNone/>
            </a:pPr>
            <a:endParaRPr lang="en-GB" dirty="0"/>
          </a:p>
          <a:p>
            <a:pPr marL="539750" indent="-539750">
              <a:buAutoNum type="arabicPeriod" startAt="4"/>
            </a:pPr>
            <a:r>
              <a:rPr lang="en-GB" dirty="0"/>
              <a:t>Explain the </a:t>
            </a:r>
            <a:r>
              <a:rPr lang="en-GB" b="1" dirty="0"/>
              <a:t>effect</a:t>
            </a:r>
            <a:r>
              <a:rPr lang="en-GB" dirty="0"/>
              <a:t> the image has on the reader and link to the </a:t>
            </a:r>
            <a:r>
              <a:rPr lang="en-GB" b="1" dirty="0"/>
              <a:t>question</a:t>
            </a:r>
            <a:r>
              <a:rPr lang="en-GB" dirty="0"/>
              <a:t>.</a:t>
            </a:r>
          </a:p>
        </p:txBody>
      </p:sp>
      <p:sp>
        <p:nvSpPr>
          <p:cNvPr id="4" name="Rectangle 3">
            <a:extLst>
              <a:ext uri="{FF2B5EF4-FFF2-40B4-BE49-F238E27FC236}">
                <a16:creationId xmlns:a16="http://schemas.microsoft.com/office/drawing/2014/main" xmlns="" id="{ED9EA1B6-053F-43D6-8BE0-9DD07C6AAD9C}"/>
              </a:ext>
            </a:extLst>
          </p:cNvPr>
          <p:cNvSpPr/>
          <p:nvPr/>
        </p:nvSpPr>
        <p:spPr>
          <a:xfrm>
            <a:off x="1043608" y="1600200"/>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“It’s being chewed by the e-book.” – This is personification</a:t>
            </a:r>
            <a:endParaRPr lang="en-GB" sz="2800" dirty="0"/>
          </a:p>
        </p:txBody>
      </p:sp>
      <p:sp>
        <p:nvSpPr>
          <p:cNvPr id="5" name="Rectangle 4">
            <a:extLst>
              <a:ext uri="{FF2B5EF4-FFF2-40B4-BE49-F238E27FC236}">
                <a16:creationId xmlns:a16="http://schemas.microsoft.com/office/drawing/2014/main" xmlns="" id="{1D6BC656-56EE-4127-9C47-4111411A1A90}"/>
              </a:ext>
            </a:extLst>
          </p:cNvPr>
          <p:cNvSpPr/>
          <p:nvPr/>
        </p:nvSpPr>
        <p:spPr>
          <a:xfrm>
            <a:off x="1043608" y="269450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e-book’s success is being compared to an animal chewing something</a:t>
            </a:r>
            <a:endParaRPr lang="en-GB" sz="2800" dirty="0"/>
          </a:p>
        </p:txBody>
      </p:sp>
      <p:sp>
        <p:nvSpPr>
          <p:cNvPr id="6" name="Rectangle 5">
            <a:extLst>
              <a:ext uri="{FF2B5EF4-FFF2-40B4-BE49-F238E27FC236}">
                <a16:creationId xmlns:a16="http://schemas.microsoft.com/office/drawing/2014/main" xmlns="" id="{F52509D9-4B3B-4CA8-A83C-2E62458924A7}"/>
              </a:ext>
            </a:extLst>
          </p:cNvPr>
          <p:cNvSpPr/>
          <p:nvPr/>
        </p:nvSpPr>
        <p:spPr>
          <a:xfrm>
            <a:off x="1043608" y="3753234"/>
            <a:ext cx="7416824" cy="1504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Just as animals chew something before they eventually eat it, so too is the e-book gradually breaking down the physical book, before it gets rid of it for good</a:t>
            </a:r>
            <a:endParaRPr lang="en-GB" sz="2400" dirty="0"/>
          </a:p>
        </p:txBody>
      </p:sp>
      <p:sp>
        <p:nvSpPr>
          <p:cNvPr id="7" name="Rectangle 6">
            <a:extLst>
              <a:ext uri="{FF2B5EF4-FFF2-40B4-BE49-F238E27FC236}">
                <a16:creationId xmlns:a16="http://schemas.microsoft.com/office/drawing/2014/main" xmlns="" id="{93E8DCF3-7BB0-471D-B263-2CE9DC11971C}"/>
              </a:ext>
            </a:extLst>
          </p:cNvPr>
          <p:cNvSpPr/>
          <p:nvPr/>
        </p:nvSpPr>
        <p:spPr>
          <a:xfrm>
            <a:off x="1046634" y="548122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This makes it clear that the physical book is under threat of disappearing due the popularity of e-books</a:t>
            </a:r>
            <a:endParaRPr lang="en-GB" sz="2400" dirty="0"/>
          </a:p>
        </p:txBody>
      </p:sp>
    </p:spTree>
    <p:custDataLst>
      <p:tags r:id="rId1"/>
    </p:custDataLst>
    <p:extLst>
      <p:ext uri="{BB962C8B-B14F-4D97-AF65-F5344CB8AC3E}">
        <p14:creationId xmlns:p14="http://schemas.microsoft.com/office/powerpoint/2010/main" val="2605999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Simile</a:t>
            </a:r>
          </a:p>
        </p:txBody>
      </p:sp>
      <p:sp>
        <p:nvSpPr>
          <p:cNvPr id="3" name="Content Placeholder 2"/>
          <p:cNvSpPr>
            <a:spLocks noGrp="1"/>
          </p:cNvSpPr>
          <p:nvPr>
            <p:ph idx="1"/>
          </p:nvPr>
        </p:nvSpPr>
        <p:spPr/>
        <p:txBody>
          <a:bodyPr/>
          <a:lstStyle/>
          <a:p>
            <a:pPr marL="0" indent="0" algn="ctr">
              <a:buNone/>
            </a:pPr>
            <a:r>
              <a:rPr lang="en-GB" b="1" i="1" dirty="0"/>
              <a:t>A comparison between two things using ‘like’ or ‘as’.</a:t>
            </a:r>
          </a:p>
          <a:p>
            <a:pPr marL="0" indent="0" algn="ctr">
              <a:buNone/>
            </a:pPr>
            <a:endParaRPr lang="en-GB" dirty="0"/>
          </a:p>
          <a:p>
            <a:pPr marL="0" indent="0" algn="ctr">
              <a:buNone/>
            </a:pPr>
            <a:r>
              <a:rPr lang="en-GB" dirty="0"/>
              <a:t>The effect can be any number of things.  However, it adds a visual emphasis or impact to a written description.</a:t>
            </a:r>
          </a:p>
          <a:p>
            <a:pPr marL="0" indent="0" algn="ctr">
              <a:buNone/>
            </a:pPr>
            <a:endParaRPr lang="en-GB" dirty="0"/>
          </a:p>
          <a:p>
            <a:pPr marL="0" indent="0" algn="ctr">
              <a:buNone/>
            </a:pPr>
            <a:r>
              <a:rPr lang="en-GB" i="1" dirty="0"/>
              <a:t>He’s like a dog with a bone.</a:t>
            </a:r>
          </a:p>
        </p:txBody>
      </p:sp>
    </p:spTree>
    <p:extLst>
      <p:ext uri="{BB962C8B-B14F-4D97-AF65-F5344CB8AC3E}">
        <p14:creationId xmlns:p14="http://schemas.microsoft.com/office/powerpoint/2010/main" val="1847679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Metaphor</a:t>
            </a:r>
          </a:p>
        </p:txBody>
      </p:sp>
      <p:sp>
        <p:nvSpPr>
          <p:cNvPr id="3" name="Content Placeholder 2"/>
          <p:cNvSpPr>
            <a:spLocks noGrp="1"/>
          </p:cNvSpPr>
          <p:nvPr>
            <p:ph idx="1"/>
          </p:nvPr>
        </p:nvSpPr>
        <p:spPr>
          <a:xfrm>
            <a:off x="3923928" y="1600200"/>
            <a:ext cx="4762872" cy="4525963"/>
          </a:xfrm>
        </p:spPr>
        <p:txBody>
          <a:bodyPr>
            <a:normAutofit/>
          </a:bodyPr>
          <a:lstStyle/>
          <a:p>
            <a:pPr marL="0" indent="0" algn="ctr">
              <a:buNone/>
            </a:pPr>
            <a:r>
              <a:rPr lang="en-GB" b="1" i="1" dirty="0"/>
              <a:t>A comparison between two things where one thing becomes or is the other</a:t>
            </a:r>
            <a:r>
              <a:rPr lang="en-GB" dirty="0"/>
              <a:t>.</a:t>
            </a:r>
          </a:p>
          <a:p>
            <a:pPr marL="0" indent="0" algn="ctr">
              <a:buNone/>
            </a:pPr>
            <a:endParaRPr lang="en-GB" dirty="0"/>
          </a:p>
          <a:p>
            <a:pPr marL="0" indent="0" algn="ctr">
              <a:buNone/>
            </a:pPr>
            <a:r>
              <a:rPr lang="en-GB" dirty="0"/>
              <a:t>Similar effects as similes.</a:t>
            </a:r>
          </a:p>
          <a:p>
            <a:pPr marL="0" indent="0" algn="ctr">
              <a:buNone/>
            </a:pPr>
            <a:endParaRPr lang="en-GB" dirty="0"/>
          </a:p>
          <a:p>
            <a:pPr marL="0" indent="0" algn="ctr">
              <a:buNone/>
            </a:pPr>
            <a:r>
              <a:rPr lang="en-GB" i="1" dirty="0"/>
              <a:t>You’re an angel.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80795"/>
            <a:ext cx="3168352" cy="4224469"/>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849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Personification</a:t>
            </a:r>
          </a:p>
        </p:txBody>
      </p:sp>
      <p:sp>
        <p:nvSpPr>
          <p:cNvPr id="3" name="Content Placeholder 2"/>
          <p:cNvSpPr>
            <a:spLocks noGrp="1"/>
          </p:cNvSpPr>
          <p:nvPr>
            <p:ph idx="1"/>
          </p:nvPr>
        </p:nvSpPr>
        <p:spPr/>
        <p:txBody>
          <a:bodyPr>
            <a:normAutofit fontScale="92500"/>
          </a:bodyPr>
          <a:lstStyle/>
          <a:p>
            <a:pPr marL="0" indent="0" algn="ctr">
              <a:buNone/>
            </a:pPr>
            <a:r>
              <a:rPr lang="en-GB" b="1" i="1" dirty="0"/>
              <a:t>An image where you give human characteristics to an animal or inanimate object.</a:t>
            </a:r>
          </a:p>
          <a:p>
            <a:pPr marL="0" indent="0" algn="ctr">
              <a:buNone/>
            </a:pPr>
            <a:endParaRPr lang="en-GB" dirty="0"/>
          </a:p>
          <a:p>
            <a:pPr marL="0" indent="0" algn="ctr">
              <a:buNone/>
            </a:pPr>
            <a:r>
              <a:rPr lang="en-GB" dirty="0"/>
              <a:t>It is a special type of image: similes and metaphors can become personification.</a:t>
            </a:r>
          </a:p>
          <a:p>
            <a:pPr marL="0" indent="0" algn="ctr">
              <a:buNone/>
            </a:pPr>
            <a:endParaRPr lang="en-GB" dirty="0"/>
          </a:p>
          <a:p>
            <a:pPr marL="0" indent="0" algn="ctr">
              <a:buNone/>
            </a:pPr>
            <a:endParaRPr lang="en-GB" dirty="0"/>
          </a:p>
          <a:p>
            <a:pPr marL="0" indent="0" algn="ctr">
              <a:buNone/>
            </a:pPr>
            <a:r>
              <a:rPr lang="en-GB" i="1" dirty="0"/>
              <a:t>The wind howled down the corridor.</a:t>
            </a:r>
          </a:p>
        </p:txBody>
      </p:sp>
    </p:spTree>
    <p:extLst>
      <p:ext uri="{BB962C8B-B14F-4D97-AF65-F5344CB8AC3E}">
        <p14:creationId xmlns:p14="http://schemas.microsoft.com/office/powerpoint/2010/main" val="3948391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D40F6B-EDA1-46BE-BAB2-A063957D74E8}"/>
              </a:ext>
            </a:extLst>
          </p:cNvPr>
          <p:cNvSpPr>
            <a:spLocks noGrp="1"/>
          </p:cNvSpPr>
          <p:nvPr>
            <p:ph type="title"/>
          </p:nvPr>
        </p:nvSpPr>
        <p:spPr>
          <a:xfrm>
            <a:off x="457200" y="160337"/>
            <a:ext cx="8229600" cy="1143000"/>
          </a:xfrm>
        </p:spPr>
        <p:txBody>
          <a:bodyPr/>
          <a:lstStyle/>
          <a:p>
            <a:r>
              <a:rPr lang="en-GB" dirty="0"/>
              <a:t>Which Imagery is which?</a:t>
            </a:r>
          </a:p>
        </p:txBody>
      </p:sp>
      <p:sp>
        <p:nvSpPr>
          <p:cNvPr id="3" name="Content Placeholder 2">
            <a:extLst>
              <a:ext uri="{FF2B5EF4-FFF2-40B4-BE49-F238E27FC236}">
                <a16:creationId xmlns:a16="http://schemas.microsoft.com/office/drawing/2014/main" xmlns="" id="{138618DA-1EFF-4442-9869-4F2305C93AB9}"/>
              </a:ext>
            </a:extLst>
          </p:cNvPr>
          <p:cNvSpPr>
            <a:spLocks noGrp="1"/>
          </p:cNvSpPr>
          <p:nvPr>
            <p:ph idx="1"/>
          </p:nvPr>
        </p:nvSpPr>
        <p:spPr>
          <a:xfrm>
            <a:off x="457200" y="1303337"/>
            <a:ext cx="8229600" cy="3925863"/>
          </a:xfrm>
        </p:spPr>
        <p:txBody>
          <a:bodyPr>
            <a:normAutofit fontScale="92500" lnSpcReduction="10000"/>
          </a:bodyPr>
          <a:lstStyle/>
          <a:p>
            <a:r>
              <a:rPr lang="en-GB" dirty="0"/>
              <a:t>In the corridors of power, the doors keep secrets that could change history.</a:t>
            </a:r>
          </a:p>
          <a:p>
            <a:endParaRPr lang="en-GB" dirty="0"/>
          </a:p>
          <a:p>
            <a:r>
              <a:rPr lang="en-GB" dirty="0"/>
              <a:t>The camera shutters exploded like machine gun fire as the royal couple left their hotel.</a:t>
            </a:r>
          </a:p>
          <a:p>
            <a:endParaRPr lang="en-GB" dirty="0"/>
          </a:p>
          <a:p>
            <a:r>
              <a:rPr lang="en-GB" dirty="0"/>
              <a:t>The actress erupted at the offensive questioning, lashing out at the nearest reporter</a:t>
            </a:r>
          </a:p>
        </p:txBody>
      </p:sp>
      <p:sp>
        <p:nvSpPr>
          <p:cNvPr id="4" name="TextBox 3">
            <a:extLst>
              <a:ext uri="{FF2B5EF4-FFF2-40B4-BE49-F238E27FC236}">
                <a16:creationId xmlns:a16="http://schemas.microsoft.com/office/drawing/2014/main" xmlns="" id="{1A945223-FA95-4737-9491-2554294D62E6}"/>
              </a:ext>
            </a:extLst>
          </p:cNvPr>
          <p:cNvSpPr txBox="1"/>
          <p:nvPr/>
        </p:nvSpPr>
        <p:spPr>
          <a:xfrm>
            <a:off x="3110880" y="5329396"/>
            <a:ext cx="2376264" cy="584775"/>
          </a:xfrm>
          <a:prstGeom prst="rect">
            <a:avLst/>
          </a:prstGeom>
          <a:noFill/>
        </p:spPr>
        <p:txBody>
          <a:bodyPr wrap="square" rtlCol="0">
            <a:spAutoFit/>
          </a:bodyPr>
          <a:lstStyle/>
          <a:p>
            <a:r>
              <a:rPr lang="en-GB" sz="3200" b="1" dirty="0">
                <a:solidFill>
                  <a:srgbClr val="FF0000"/>
                </a:solidFill>
              </a:rPr>
              <a:t>Metaphor</a:t>
            </a:r>
          </a:p>
        </p:txBody>
      </p:sp>
      <p:sp>
        <p:nvSpPr>
          <p:cNvPr id="5" name="TextBox 4">
            <a:extLst>
              <a:ext uri="{FF2B5EF4-FFF2-40B4-BE49-F238E27FC236}">
                <a16:creationId xmlns:a16="http://schemas.microsoft.com/office/drawing/2014/main" xmlns="" id="{3793188D-113B-4158-8D84-2131070B7675}"/>
              </a:ext>
            </a:extLst>
          </p:cNvPr>
          <p:cNvSpPr txBox="1"/>
          <p:nvPr/>
        </p:nvSpPr>
        <p:spPr>
          <a:xfrm>
            <a:off x="1259633" y="5972315"/>
            <a:ext cx="2376264" cy="584775"/>
          </a:xfrm>
          <a:prstGeom prst="rect">
            <a:avLst/>
          </a:prstGeom>
          <a:noFill/>
        </p:spPr>
        <p:txBody>
          <a:bodyPr wrap="square" rtlCol="0">
            <a:spAutoFit/>
          </a:bodyPr>
          <a:lstStyle/>
          <a:p>
            <a:r>
              <a:rPr lang="en-GB" sz="3200" b="1" dirty="0">
                <a:solidFill>
                  <a:srgbClr val="FF0000"/>
                </a:solidFill>
              </a:rPr>
              <a:t>Simile</a:t>
            </a:r>
            <a:endParaRPr lang="en-GB" sz="4000" b="1" dirty="0">
              <a:solidFill>
                <a:srgbClr val="FF0000"/>
              </a:solidFill>
            </a:endParaRPr>
          </a:p>
        </p:txBody>
      </p:sp>
      <p:sp>
        <p:nvSpPr>
          <p:cNvPr id="6" name="TextBox 5">
            <a:extLst>
              <a:ext uri="{FF2B5EF4-FFF2-40B4-BE49-F238E27FC236}">
                <a16:creationId xmlns:a16="http://schemas.microsoft.com/office/drawing/2014/main" xmlns="" id="{00341DA7-E0A0-4F16-8558-A855F2DA1FEE}"/>
              </a:ext>
            </a:extLst>
          </p:cNvPr>
          <p:cNvSpPr txBox="1"/>
          <p:nvPr/>
        </p:nvSpPr>
        <p:spPr>
          <a:xfrm>
            <a:off x="5508104" y="6018257"/>
            <a:ext cx="3419872" cy="584775"/>
          </a:xfrm>
          <a:prstGeom prst="rect">
            <a:avLst/>
          </a:prstGeom>
          <a:noFill/>
        </p:spPr>
        <p:txBody>
          <a:bodyPr wrap="square" rtlCol="0">
            <a:spAutoFit/>
          </a:bodyPr>
          <a:lstStyle/>
          <a:p>
            <a:r>
              <a:rPr lang="en-GB" sz="3200" b="1" dirty="0">
                <a:solidFill>
                  <a:srgbClr val="FF0000"/>
                </a:solidFill>
              </a:rPr>
              <a:t>Personification</a:t>
            </a:r>
          </a:p>
        </p:txBody>
      </p:sp>
    </p:spTree>
    <p:extLst>
      <p:ext uri="{BB962C8B-B14F-4D97-AF65-F5344CB8AC3E}">
        <p14:creationId xmlns:p14="http://schemas.microsoft.com/office/powerpoint/2010/main" val="12404240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D40F6B-EDA1-46BE-BAB2-A063957D74E8}"/>
              </a:ext>
            </a:extLst>
          </p:cNvPr>
          <p:cNvSpPr>
            <a:spLocks noGrp="1"/>
          </p:cNvSpPr>
          <p:nvPr>
            <p:ph type="title"/>
          </p:nvPr>
        </p:nvSpPr>
        <p:spPr>
          <a:xfrm>
            <a:off x="457200" y="160337"/>
            <a:ext cx="8229600" cy="1143000"/>
          </a:xfrm>
        </p:spPr>
        <p:txBody>
          <a:bodyPr/>
          <a:lstStyle/>
          <a:p>
            <a:r>
              <a:rPr lang="en-GB" dirty="0"/>
              <a:t>Which Imagery is which?</a:t>
            </a:r>
          </a:p>
        </p:txBody>
      </p:sp>
      <p:sp>
        <p:nvSpPr>
          <p:cNvPr id="3" name="Content Placeholder 2">
            <a:extLst>
              <a:ext uri="{FF2B5EF4-FFF2-40B4-BE49-F238E27FC236}">
                <a16:creationId xmlns:a16="http://schemas.microsoft.com/office/drawing/2014/main" xmlns="" id="{138618DA-1EFF-4442-9869-4F2305C93AB9}"/>
              </a:ext>
            </a:extLst>
          </p:cNvPr>
          <p:cNvSpPr>
            <a:spLocks noGrp="1"/>
          </p:cNvSpPr>
          <p:nvPr>
            <p:ph idx="1"/>
          </p:nvPr>
        </p:nvSpPr>
        <p:spPr>
          <a:xfrm>
            <a:off x="457200" y="1303337"/>
            <a:ext cx="8229600" cy="3925863"/>
          </a:xfrm>
        </p:spPr>
        <p:txBody>
          <a:bodyPr>
            <a:normAutofit fontScale="92500" lnSpcReduction="10000"/>
          </a:bodyPr>
          <a:lstStyle/>
          <a:p>
            <a:r>
              <a:rPr lang="en-GB" dirty="0"/>
              <a:t>In the corridors of power, the doors keep secrets that could change history.</a:t>
            </a:r>
          </a:p>
          <a:p>
            <a:endParaRPr lang="en-GB" dirty="0"/>
          </a:p>
          <a:p>
            <a:r>
              <a:rPr lang="en-GB" dirty="0"/>
              <a:t>The camera shutters exploded like machine gun fire as the royal couple left their hotel.</a:t>
            </a:r>
          </a:p>
          <a:p>
            <a:endParaRPr lang="en-GB" dirty="0"/>
          </a:p>
          <a:p>
            <a:r>
              <a:rPr lang="en-GB" dirty="0"/>
              <a:t>The actress erupted at the offensive questioning, lashing out at the nearest reporter</a:t>
            </a:r>
          </a:p>
        </p:txBody>
      </p:sp>
      <p:sp>
        <p:nvSpPr>
          <p:cNvPr id="4" name="TextBox 3">
            <a:extLst>
              <a:ext uri="{FF2B5EF4-FFF2-40B4-BE49-F238E27FC236}">
                <a16:creationId xmlns:a16="http://schemas.microsoft.com/office/drawing/2014/main" xmlns="" id="{1A945223-FA95-4737-9491-2554294D62E6}"/>
              </a:ext>
            </a:extLst>
          </p:cNvPr>
          <p:cNvSpPr txBox="1"/>
          <p:nvPr/>
        </p:nvSpPr>
        <p:spPr>
          <a:xfrm>
            <a:off x="3110880" y="5329396"/>
            <a:ext cx="2376264" cy="584775"/>
          </a:xfrm>
          <a:prstGeom prst="rect">
            <a:avLst/>
          </a:prstGeom>
          <a:noFill/>
        </p:spPr>
        <p:txBody>
          <a:bodyPr wrap="square" rtlCol="0">
            <a:spAutoFit/>
          </a:bodyPr>
          <a:lstStyle/>
          <a:p>
            <a:r>
              <a:rPr lang="en-GB" sz="3200" b="1" dirty="0">
                <a:solidFill>
                  <a:srgbClr val="FF0000"/>
                </a:solidFill>
              </a:rPr>
              <a:t>Metaphor</a:t>
            </a:r>
          </a:p>
        </p:txBody>
      </p:sp>
      <p:sp>
        <p:nvSpPr>
          <p:cNvPr id="5" name="TextBox 4">
            <a:extLst>
              <a:ext uri="{FF2B5EF4-FFF2-40B4-BE49-F238E27FC236}">
                <a16:creationId xmlns:a16="http://schemas.microsoft.com/office/drawing/2014/main" xmlns="" id="{3793188D-113B-4158-8D84-2131070B7675}"/>
              </a:ext>
            </a:extLst>
          </p:cNvPr>
          <p:cNvSpPr txBox="1"/>
          <p:nvPr/>
        </p:nvSpPr>
        <p:spPr>
          <a:xfrm>
            <a:off x="1259633" y="5972315"/>
            <a:ext cx="2376264" cy="584775"/>
          </a:xfrm>
          <a:prstGeom prst="rect">
            <a:avLst/>
          </a:prstGeom>
          <a:noFill/>
        </p:spPr>
        <p:txBody>
          <a:bodyPr wrap="square" rtlCol="0">
            <a:spAutoFit/>
          </a:bodyPr>
          <a:lstStyle/>
          <a:p>
            <a:r>
              <a:rPr lang="en-GB" sz="3200" b="1" dirty="0">
                <a:solidFill>
                  <a:srgbClr val="FF0000"/>
                </a:solidFill>
              </a:rPr>
              <a:t>Simile</a:t>
            </a:r>
            <a:endParaRPr lang="en-GB" sz="4000" b="1" dirty="0">
              <a:solidFill>
                <a:srgbClr val="FF0000"/>
              </a:solidFill>
            </a:endParaRPr>
          </a:p>
        </p:txBody>
      </p:sp>
      <p:sp>
        <p:nvSpPr>
          <p:cNvPr id="6" name="TextBox 5">
            <a:extLst>
              <a:ext uri="{FF2B5EF4-FFF2-40B4-BE49-F238E27FC236}">
                <a16:creationId xmlns:a16="http://schemas.microsoft.com/office/drawing/2014/main" xmlns="" id="{00341DA7-E0A0-4F16-8558-A855F2DA1FEE}"/>
              </a:ext>
            </a:extLst>
          </p:cNvPr>
          <p:cNvSpPr txBox="1"/>
          <p:nvPr/>
        </p:nvSpPr>
        <p:spPr>
          <a:xfrm>
            <a:off x="5508104" y="6018257"/>
            <a:ext cx="3419872" cy="584775"/>
          </a:xfrm>
          <a:prstGeom prst="rect">
            <a:avLst/>
          </a:prstGeom>
          <a:noFill/>
        </p:spPr>
        <p:txBody>
          <a:bodyPr wrap="square" rtlCol="0">
            <a:spAutoFit/>
          </a:bodyPr>
          <a:lstStyle/>
          <a:p>
            <a:r>
              <a:rPr lang="en-GB" sz="3200" b="1" dirty="0">
                <a:solidFill>
                  <a:srgbClr val="FF0000"/>
                </a:solidFill>
              </a:rPr>
              <a:t>Personification</a:t>
            </a:r>
          </a:p>
        </p:txBody>
      </p:sp>
    </p:spTree>
    <p:custDataLst>
      <p:tags r:id="rId1"/>
    </p:custDataLst>
    <p:extLst>
      <p:ext uri="{BB962C8B-B14F-4D97-AF65-F5344CB8AC3E}">
        <p14:creationId xmlns:p14="http://schemas.microsoft.com/office/powerpoint/2010/main" val="11371984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22 1.11111E-6 L -0.04653 -0.61505 " pathEditMode="relative" rAng="0" ptsTypes="AA">
                                      <p:cBhvr>
                                        <p:cTn id="6" dur="2000" fill="hold"/>
                                        <p:tgtEl>
                                          <p:spTgt spid="6"/>
                                        </p:tgtEl>
                                        <p:attrNameLst>
                                          <p:attrName>ppt_x</p:attrName>
                                          <p:attrName>ppt_y</p:attrName>
                                        </p:attrNameLst>
                                      </p:cBhvr>
                                      <p:rCtr x="-2274" y="-3076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2222E-6 4.07407E-6 L 0.61042 -0.41343 " pathEditMode="relative" rAng="0" ptsTypes="AA">
                                      <p:cBhvr>
                                        <p:cTn id="10" dur="2000" fill="hold"/>
                                        <p:tgtEl>
                                          <p:spTgt spid="5"/>
                                        </p:tgtEl>
                                        <p:attrNameLst>
                                          <p:attrName>ppt_x</p:attrName>
                                          <p:attrName>ppt_y</p:attrName>
                                        </p:attrNameLst>
                                      </p:cBhvr>
                                      <p:rCtr x="30521" y="-2067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11111E-6 4.07407E-6 L 0.35278 -0.10973 " pathEditMode="relative" rAng="0" ptsTypes="AA">
                                      <p:cBhvr>
                                        <p:cTn id="14" dur="2000" fill="hold"/>
                                        <p:tgtEl>
                                          <p:spTgt spid="4"/>
                                        </p:tgtEl>
                                        <p:attrNameLst>
                                          <p:attrName>ppt_x</p:attrName>
                                          <p:attrName>ppt_y</p:attrName>
                                        </p:attrNameLst>
                                      </p:cBhvr>
                                      <p:rCtr x="17639" y="-5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to Answer</a:t>
            </a:r>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marL="539750" indent="-539750">
              <a:buNone/>
            </a:pPr>
            <a:r>
              <a:rPr lang="en-GB" dirty="0"/>
              <a:t>1.	</a:t>
            </a:r>
            <a:r>
              <a:rPr lang="en-GB" b="1" dirty="0"/>
              <a:t>Quote</a:t>
            </a:r>
            <a:r>
              <a:rPr lang="en-GB" dirty="0"/>
              <a:t> the image and state what </a:t>
            </a:r>
            <a:r>
              <a:rPr lang="en-GB" b="1" dirty="0"/>
              <a:t>type</a:t>
            </a:r>
            <a:r>
              <a:rPr lang="en-GB" dirty="0"/>
              <a:t> of image it is.</a:t>
            </a:r>
          </a:p>
          <a:p>
            <a:pPr marL="539750" indent="-539750">
              <a:buNone/>
            </a:pPr>
            <a:endParaRPr lang="en-GB" dirty="0"/>
          </a:p>
          <a:p>
            <a:pPr marL="539750" indent="-539750">
              <a:buNone/>
            </a:pPr>
            <a:r>
              <a:rPr lang="en-GB" dirty="0"/>
              <a:t>2.	Say what is being compared to what</a:t>
            </a:r>
          </a:p>
          <a:p>
            <a:pPr marL="539750" indent="-539750">
              <a:buNone/>
            </a:pPr>
            <a:endParaRPr lang="en-GB" dirty="0"/>
          </a:p>
          <a:p>
            <a:pPr marL="539750" indent="-539750">
              <a:buAutoNum type="arabicPeriod" startAt="3"/>
            </a:pPr>
            <a:r>
              <a:rPr lang="en-GB" dirty="0"/>
              <a:t>Explain what </a:t>
            </a:r>
            <a:r>
              <a:rPr lang="en-GB" b="1" dirty="0"/>
              <a:t>links</a:t>
            </a:r>
            <a:r>
              <a:rPr lang="en-GB" dirty="0"/>
              <a:t> the two things being compared.</a:t>
            </a:r>
          </a:p>
          <a:p>
            <a:pPr marL="914400" lvl="2" indent="0">
              <a:buNone/>
            </a:pPr>
            <a:r>
              <a:rPr lang="en-GB" sz="3800" dirty="0"/>
              <a:t>Just as … so too…</a:t>
            </a:r>
          </a:p>
          <a:p>
            <a:pPr marL="539750" indent="-539750">
              <a:buNone/>
            </a:pPr>
            <a:endParaRPr lang="en-GB" dirty="0"/>
          </a:p>
          <a:p>
            <a:pPr marL="539750" indent="-539750">
              <a:buAutoNum type="arabicPeriod" startAt="4"/>
            </a:pPr>
            <a:r>
              <a:rPr lang="en-GB" dirty="0"/>
              <a:t>Explain the </a:t>
            </a:r>
            <a:r>
              <a:rPr lang="en-GB" b="1" dirty="0"/>
              <a:t>effect</a:t>
            </a:r>
            <a:r>
              <a:rPr lang="en-GB" dirty="0"/>
              <a:t> the image has on the reader and link to the </a:t>
            </a:r>
            <a:r>
              <a:rPr lang="en-GB" b="1" dirty="0"/>
              <a:t>question</a:t>
            </a:r>
            <a:r>
              <a:rPr lang="en-GB" dirty="0"/>
              <a:t>.</a:t>
            </a:r>
          </a:p>
        </p:txBody>
      </p:sp>
      <p:sp>
        <p:nvSpPr>
          <p:cNvPr id="4" name="Rectangle 3">
            <a:extLst>
              <a:ext uri="{FF2B5EF4-FFF2-40B4-BE49-F238E27FC236}">
                <a16:creationId xmlns:a16="http://schemas.microsoft.com/office/drawing/2014/main" xmlns="" id="{ED9EA1B6-053F-43D6-8BE0-9DD07C6AAD9C}"/>
              </a:ext>
            </a:extLst>
          </p:cNvPr>
          <p:cNvSpPr/>
          <p:nvPr/>
        </p:nvSpPr>
        <p:spPr>
          <a:xfrm>
            <a:off x="1043608" y="1600200"/>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“_________” – This is a ______________</a:t>
            </a:r>
            <a:endParaRPr lang="en-GB" sz="2800" dirty="0"/>
          </a:p>
        </p:txBody>
      </p:sp>
      <p:sp>
        <p:nvSpPr>
          <p:cNvPr id="5" name="Rectangle 4">
            <a:extLst>
              <a:ext uri="{FF2B5EF4-FFF2-40B4-BE49-F238E27FC236}">
                <a16:creationId xmlns:a16="http://schemas.microsoft.com/office/drawing/2014/main" xmlns="" id="{1D6BC656-56EE-4127-9C47-4111411A1A90}"/>
              </a:ext>
            </a:extLst>
          </p:cNvPr>
          <p:cNvSpPr/>
          <p:nvPr/>
        </p:nvSpPr>
        <p:spPr>
          <a:xfrm>
            <a:off x="1043608" y="269450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_________ is being compared to __________</a:t>
            </a:r>
            <a:endParaRPr lang="en-GB" sz="2800" dirty="0"/>
          </a:p>
        </p:txBody>
      </p:sp>
      <p:sp>
        <p:nvSpPr>
          <p:cNvPr id="6" name="Rectangle 5">
            <a:extLst>
              <a:ext uri="{FF2B5EF4-FFF2-40B4-BE49-F238E27FC236}">
                <a16:creationId xmlns:a16="http://schemas.microsoft.com/office/drawing/2014/main" xmlns="" id="{F52509D9-4B3B-4CA8-A83C-2E62458924A7}"/>
              </a:ext>
            </a:extLst>
          </p:cNvPr>
          <p:cNvSpPr/>
          <p:nvPr/>
        </p:nvSpPr>
        <p:spPr>
          <a:xfrm>
            <a:off x="1043608" y="3753234"/>
            <a:ext cx="7416824" cy="1504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Just as _____________, so too ____________</a:t>
            </a:r>
            <a:endParaRPr lang="en-GB" sz="2800" dirty="0"/>
          </a:p>
        </p:txBody>
      </p:sp>
      <p:sp>
        <p:nvSpPr>
          <p:cNvPr id="7" name="Rectangle 6">
            <a:extLst>
              <a:ext uri="{FF2B5EF4-FFF2-40B4-BE49-F238E27FC236}">
                <a16:creationId xmlns:a16="http://schemas.microsoft.com/office/drawing/2014/main" xmlns="" id="{93E8DCF3-7BB0-471D-B263-2CE9DC11971C}"/>
              </a:ext>
            </a:extLst>
          </p:cNvPr>
          <p:cNvSpPr/>
          <p:nvPr/>
        </p:nvSpPr>
        <p:spPr>
          <a:xfrm>
            <a:off x="1046634" y="548122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This makes it clear that _____________________ ________________________________________</a:t>
            </a:r>
            <a:endParaRPr lang="en-GB" sz="2800" dirty="0"/>
          </a:p>
        </p:txBody>
      </p:sp>
    </p:spTree>
    <p:custDataLst>
      <p:tags r:id="rId1"/>
    </p:custDataLst>
    <p:extLst>
      <p:ext uri="{BB962C8B-B14F-4D97-AF65-F5344CB8AC3E}">
        <p14:creationId xmlns:p14="http://schemas.microsoft.com/office/powerpoint/2010/main" val="3116087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“My brother is an absolute pig!”</a:t>
            </a:r>
          </a:p>
        </p:txBody>
      </p:sp>
      <p:sp>
        <p:nvSpPr>
          <p:cNvPr id="3" name="Content Placeholder 2"/>
          <p:cNvSpPr>
            <a:spLocks noGrp="1"/>
          </p:cNvSpPr>
          <p:nvPr>
            <p:ph idx="1"/>
          </p:nvPr>
        </p:nvSpPr>
        <p:spPr>
          <a:xfrm>
            <a:off x="457200" y="1600200"/>
            <a:ext cx="8229600" cy="4997152"/>
          </a:xfrm>
        </p:spPr>
        <p:txBody>
          <a:bodyPr>
            <a:normAutofit fontScale="92500" lnSpcReduction="20000"/>
          </a:bodyPr>
          <a:lstStyle/>
          <a:p>
            <a:pPr marL="539750" indent="-539750">
              <a:buNone/>
            </a:pPr>
            <a:r>
              <a:rPr lang="en-GB" dirty="0"/>
              <a:t>1.	</a:t>
            </a:r>
            <a:r>
              <a:rPr lang="en-GB" b="1" dirty="0"/>
              <a:t>Quote</a:t>
            </a:r>
            <a:r>
              <a:rPr lang="en-GB" dirty="0"/>
              <a:t> the image and state what </a:t>
            </a:r>
            <a:r>
              <a:rPr lang="en-GB" b="1" dirty="0"/>
              <a:t>type</a:t>
            </a:r>
            <a:r>
              <a:rPr lang="en-GB" dirty="0"/>
              <a:t> of image it is.</a:t>
            </a:r>
          </a:p>
          <a:p>
            <a:pPr marL="539750" indent="-539750">
              <a:buNone/>
            </a:pPr>
            <a:endParaRPr lang="en-GB" dirty="0"/>
          </a:p>
          <a:p>
            <a:pPr marL="539750" indent="-539750">
              <a:buNone/>
            </a:pPr>
            <a:r>
              <a:rPr lang="en-GB" dirty="0"/>
              <a:t>2.	Say what is being compared to what</a:t>
            </a:r>
          </a:p>
          <a:p>
            <a:pPr marL="539750" indent="-539750">
              <a:buNone/>
            </a:pPr>
            <a:endParaRPr lang="en-GB" dirty="0"/>
          </a:p>
          <a:p>
            <a:pPr marL="539750" indent="-539750">
              <a:buAutoNum type="arabicPeriod" startAt="3"/>
            </a:pPr>
            <a:r>
              <a:rPr lang="en-GB" dirty="0"/>
              <a:t>Explain what </a:t>
            </a:r>
            <a:r>
              <a:rPr lang="en-GB" b="1" dirty="0"/>
              <a:t>links</a:t>
            </a:r>
            <a:r>
              <a:rPr lang="en-GB" dirty="0"/>
              <a:t> the two things being compared.</a:t>
            </a:r>
          </a:p>
          <a:p>
            <a:pPr marL="914400" lvl="2" indent="0">
              <a:buNone/>
            </a:pPr>
            <a:r>
              <a:rPr lang="en-GB" sz="3800" dirty="0"/>
              <a:t>Just as … so too…</a:t>
            </a:r>
          </a:p>
          <a:p>
            <a:pPr marL="539750" indent="-539750">
              <a:buNone/>
            </a:pPr>
            <a:endParaRPr lang="en-GB" dirty="0"/>
          </a:p>
          <a:p>
            <a:pPr marL="539750" indent="-539750">
              <a:buAutoNum type="arabicPeriod" startAt="4"/>
            </a:pPr>
            <a:r>
              <a:rPr lang="en-GB" dirty="0"/>
              <a:t>Explain the </a:t>
            </a:r>
            <a:r>
              <a:rPr lang="en-GB" b="1" dirty="0"/>
              <a:t>effect</a:t>
            </a:r>
            <a:r>
              <a:rPr lang="en-GB" dirty="0"/>
              <a:t> the image has on the reader and link to the </a:t>
            </a:r>
            <a:r>
              <a:rPr lang="en-GB" b="1" dirty="0"/>
              <a:t>question</a:t>
            </a:r>
            <a:r>
              <a:rPr lang="en-GB" dirty="0"/>
              <a:t>.</a:t>
            </a:r>
          </a:p>
        </p:txBody>
      </p:sp>
      <p:sp>
        <p:nvSpPr>
          <p:cNvPr id="4" name="Rectangle 3">
            <a:extLst>
              <a:ext uri="{FF2B5EF4-FFF2-40B4-BE49-F238E27FC236}">
                <a16:creationId xmlns:a16="http://schemas.microsoft.com/office/drawing/2014/main" xmlns="" id="{ED9EA1B6-053F-43D6-8BE0-9DD07C6AAD9C}"/>
              </a:ext>
            </a:extLst>
          </p:cNvPr>
          <p:cNvSpPr/>
          <p:nvPr/>
        </p:nvSpPr>
        <p:spPr>
          <a:xfrm>
            <a:off x="1043608" y="1600200"/>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“My brother is an absolute pig!” – This is a Metaphor</a:t>
            </a:r>
            <a:endParaRPr lang="en-GB" sz="2800" dirty="0"/>
          </a:p>
        </p:txBody>
      </p:sp>
      <p:sp>
        <p:nvSpPr>
          <p:cNvPr id="5" name="Rectangle 4">
            <a:extLst>
              <a:ext uri="{FF2B5EF4-FFF2-40B4-BE49-F238E27FC236}">
                <a16:creationId xmlns:a16="http://schemas.microsoft.com/office/drawing/2014/main" xmlns="" id="{1D6BC656-56EE-4127-9C47-4111411A1A90}"/>
              </a:ext>
            </a:extLst>
          </p:cNvPr>
          <p:cNvSpPr/>
          <p:nvPr/>
        </p:nvSpPr>
        <p:spPr>
          <a:xfrm>
            <a:off x="1043608" y="269450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brother is being compared to a pig</a:t>
            </a:r>
            <a:endParaRPr lang="en-GB" sz="2800" dirty="0"/>
          </a:p>
        </p:txBody>
      </p:sp>
      <p:sp>
        <p:nvSpPr>
          <p:cNvPr id="6" name="Rectangle 5">
            <a:extLst>
              <a:ext uri="{FF2B5EF4-FFF2-40B4-BE49-F238E27FC236}">
                <a16:creationId xmlns:a16="http://schemas.microsoft.com/office/drawing/2014/main" xmlns="" id="{F52509D9-4B3B-4CA8-A83C-2E62458924A7}"/>
              </a:ext>
            </a:extLst>
          </p:cNvPr>
          <p:cNvSpPr/>
          <p:nvPr/>
        </p:nvSpPr>
        <p:spPr>
          <a:xfrm>
            <a:off x="1043608" y="3753234"/>
            <a:ext cx="7416824" cy="1504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Just as a pig rolls around in the mud, so too is the brother messy</a:t>
            </a:r>
            <a:endParaRPr lang="en-GB" sz="2800" dirty="0"/>
          </a:p>
        </p:txBody>
      </p:sp>
      <p:sp>
        <p:nvSpPr>
          <p:cNvPr id="7" name="Rectangle 6">
            <a:extLst>
              <a:ext uri="{FF2B5EF4-FFF2-40B4-BE49-F238E27FC236}">
                <a16:creationId xmlns:a16="http://schemas.microsoft.com/office/drawing/2014/main" xmlns="" id="{93E8DCF3-7BB0-471D-B263-2CE9DC11971C}"/>
              </a:ext>
            </a:extLst>
          </p:cNvPr>
          <p:cNvSpPr/>
          <p:nvPr/>
        </p:nvSpPr>
        <p:spPr>
          <a:xfrm>
            <a:off x="1046634" y="5481228"/>
            <a:ext cx="7416824" cy="892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This makes it clear that the speaker thinks their brother is bad at keeping things clean </a:t>
            </a:r>
            <a:endParaRPr lang="en-GB" sz="2800" dirty="0"/>
          </a:p>
        </p:txBody>
      </p:sp>
    </p:spTree>
    <p:custDataLst>
      <p:tags r:id="rId1"/>
    </p:custDataLst>
    <p:extLst>
      <p:ext uri="{BB962C8B-B14F-4D97-AF65-F5344CB8AC3E}">
        <p14:creationId xmlns:p14="http://schemas.microsoft.com/office/powerpoint/2010/main" val="18751779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
</p:tagLst>
</file>

<file path=ppt/tags/tag10.xml><?xml version="1.0" encoding="utf-8"?>
<p:tagLst xmlns:a="http://schemas.openxmlformats.org/drawingml/2006/main" xmlns:r="http://schemas.openxmlformats.org/officeDocument/2006/relationships" xmlns:p="http://schemas.openxmlformats.org/presentationml/2006/main">
  <p:tag name="TIMING" val="|5.8|10.3|6.2|10.3"/>
</p:tagLst>
</file>

<file path=ppt/tags/tag11.xml><?xml version="1.0" encoding="utf-8"?>
<p:tagLst xmlns:a="http://schemas.openxmlformats.org/drawingml/2006/main" xmlns:r="http://schemas.openxmlformats.org/officeDocument/2006/relationships" xmlns:p="http://schemas.openxmlformats.org/presentationml/2006/main">
  <p:tag name="TIMING" val="|18.2|20.2|26.6|20.7"/>
</p:tagLst>
</file>

<file path=ppt/tags/tag12.xml><?xml version="1.0" encoding="utf-8"?>
<p:tagLst xmlns:a="http://schemas.openxmlformats.org/drawingml/2006/main" xmlns:r="http://schemas.openxmlformats.org/officeDocument/2006/relationships" xmlns:p="http://schemas.openxmlformats.org/presentationml/2006/main">
  <p:tag name="TIMING" val="|5.9|11|2.1|1.9"/>
</p:tagLst>
</file>

<file path=ppt/tags/tag13.xml><?xml version="1.0" encoding="utf-8"?>
<p:tagLst xmlns:a="http://schemas.openxmlformats.org/drawingml/2006/main" xmlns:r="http://schemas.openxmlformats.org/officeDocument/2006/relationships" xmlns:p="http://schemas.openxmlformats.org/presentationml/2006/main">
  <p:tag name="TIMING" val="|19.8|25.4|29.3|18.3"/>
</p:tagLst>
</file>

<file path=ppt/tags/tag14.xml><?xml version="1.0" encoding="utf-8"?>
<p:tagLst xmlns:a="http://schemas.openxmlformats.org/drawingml/2006/main" xmlns:r="http://schemas.openxmlformats.org/officeDocument/2006/relationships" xmlns:p="http://schemas.openxmlformats.org/presentationml/2006/main">
  <p:tag name="TIMING" val="|2.5|31.4|10.1|25.9"/>
</p:tagLst>
</file>

<file path=ppt/tags/tag2.xml><?xml version="1.0" encoding="utf-8"?>
<p:tagLst xmlns:a="http://schemas.openxmlformats.org/drawingml/2006/main" xmlns:r="http://schemas.openxmlformats.org/officeDocument/2006/relationships" xmlns:p="http://schemas.openxmlformats.org/presentationml/2006/main">
  <p:tag name="TIMING" val="|28.3|39.3|3.9"/>
</p:tagLst>
</file>

<file path=ppt/tags/tag3.xml><?xml version="1.0" encoding="utf-8"?>
<p:tagLst xmlns:a="http://schemas.openxmlformats.org/drawingml/2006/main" xmlns:r="http://schemas.openxmlformats.org/officeDocument/2006/relationships" xmlns:p="http://schemas.openxmlformats.org/presentationml/2006/main">
  <p:tag name="TIMING" val="|25.2|26.2|19.3|76.7"/>
</p:tagLst>
</file>

<file path=ppt/tags/tag4.xml><?xml version="1.0" encoding="utf-8"?>
<p:tagLst xmlns:a="http://schemas.openxmlformats.org/drawingml/2006/main" xmlns:r="http://schemas.openxmlformats.org/officeDocument/2006/relationships" xmlns:p="http://schemas.openxmlformats.org/presentationml/2006/main">
  <p:tag name="TIMING" val="|14.4|9.9|37.8|16.1"/>
</p:tagLst>
</file>

<file path=ppt/tags/tag5.xml><?xml version="1.0" encoding="utf-8"?>
<p:tagLst xmlns:a="http://schemas.openxmlformats.org/drawingml/2006/main" xmlns:r="http://schemas.openxmlformats.org/officeDocument/2006/relationships" xmlns:p="http://schemas.openxmlformats.org/presentationml/2006/main">
  <p:tag name="TIMING" val="|18.3|52.6"/>
</p:tagLst>
</file>

<file path=ppt/tags/tag6.xml><?xml version="1.0" encoding="utf-8"?>
<p:tagLst xmlns:a="http://schemas.openxmlformats.org/drawingml/2006/main" xmlns:r="http://schemas.openxmlformats.org/officeDocument/2006/relationships" xmlns:p="http://schemas.openxmlformats.org/presentationml/2006/main">
  <p:tag name="TIMING" val="|15.8|5.5|6.2|6.5"/>
</p:tagLst>
</file>

<file path=ppt/tags/tag7.xml><?xml version="1.0" encoding="utf-8"?>
<p:tagLst xmlns:a="http://schemas.openxmlformats.org/drawingml/2006/main" xmlns:r="http://schemas.openxmlformats.org/officeDocument/2006/relationships" xmlns:p="http://schemas.openxmlformats.org/presentationml/2006/main">
  <p:tag name="TIMING" val="|7.1|10.1|16.5|19.8"/>
</p:tagLst>
</file>

<file path=ppt/tags/tag8.xml><?xml version="1.0" encoding="utf-8"?>
<p:tagLst xmlns:a="http://schemas.openxmlformats.org/drawingml/2006/main" xmlns:r="http://schemas.openxmlformats.org/officeDocument/2006/relationships" xmlns:p="http://schemas.openxmlformats.org/presentationml/2006/main">
  <p:tag name="TIMING" val="|5.5|5.2|5.4|8.9"/>
</p:tagLst>
</file>

<file path=ppt/tags/tag9.xml><?xml version="1.0" encoding="utf-8"?>
<p:tagLst xmlns:a="http://schemas.openxmlformats.org/drawingml/2006/main" xmlns:r="http://schemas.openxmlformats.org/officeDocument/2006/relationships" xmlns:p="http://schemas.openxmlformats.org/presentationml/2006/main">
  <p:tag name="TIMING" val="|23.1|24.2|34.9|3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9761C41C819C4CA7B11727155E1653" ma:contentTypeVersion="36" ma:contentTypeDescription="Create a new document." ma:contentTypeScope="" ma:versionID="405645648665cb6410f30f6dc37bc8fe">
  <xsd:schema xmlns:xsd="http://www.w3.org/2001/XMLSchema" xmlns:xs="http://www.w3.org/2001/XMLSchema" xmlns:p="http://schemas.microsoft.com/office/2006/metadata/properties" xmlns:ns2="310688ec-8b41-4796-aaa7-fedfd9271268" xmlns:ns3="73ae7180-7eb1-4c16-8a06-16d77af0adba" targetNamespace="http://schemas.microsoft.com/office/2006/metadata/properties" ma:root="true" ma:fieldsID="3e9a7882932049b83897aa1b097bac84" ns2:_="" ns3:_="">
    <xsd:import namespace="310688ec-8b41-4796-aaa7-fedfd9271268"/>
    <xsd:import namespace="73ae7180-7eb1-4c16-8a06-16d77af0ad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688ec-8b41-4796-aaa7-fedfd92712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MediaLengthInSeconds" ma:index="39" nillable="true" ma:displayName="Length (seconds)" ma:internalName="MediaLengthInSeconds" ma:readOnly="true">
      <xsd:simpleType>
        <xsd:restriction base="dms:Unknown"/>
      </xsd:simpleType>
    </xsd:element>
    <xsd:element name="MediaServiceLocation" ma:index="40" nillable="true" ma:displayName="Location" ma:internalName="MediaServiceLocation" ma:readOnly="true">
      <xsd:simpleType>
        <xsd:restriction base="dms:Text"/>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ae7180-7eb1-4c16-8a06-16d77af0adb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43" nillable="true" ma:displayName="Taxonomy Catch All Column" ma:hidden="true" ma:list="{4952577e-9112-4230-b634-3c8f81a7db03}" ma:internalName="TaxCatchAll" ma:showField="CatchAllData" ma:web="73ae7180-7eb1-4c16-8a06-16d77af0ad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mplates xmlns="310688ec-8b41-4796-aaa7-fedfd9271268" xsi:nil="true"/>
    <Has_Teacher_Only_SectionGroup xmlns="310688ec-8b41-4796-aaa7-fedfd9271268" xsi:nil="true"/>
    <FolderType xmlns="310688ec-8b41-4796-aaa7-fedfd9271268" xsi:nil="true"/>
    <IsNotebookLocked xmlns="310688ec-8b41-4796-aaa7-fedfd9271268" xsi:nil="true"/>
    <CultureName xmlns="310688ec-8b41-4796-aaa7-fedfd9271268" xsi:nil="true"/>
    <Owner xmlns="310688ec-8b41-4796-aaa7-fedfd9271268">
      <UserInfo>
        <DisplayName/>
        <AccountId xsi:nil="true"/>
        <AccountType/>
      </UserInfo>
    </Owner>
    <NotebookType xmlns="310688ec-8b41-4796-aaa7-fedfd9271268" xsi:nil="true"/>
    <LMS_Mappings xmlns="310688ec-8b41-4796-aaa7-fedfd9271268" xsi:nil="true"/>
    <DefaultSectionNames xmlns="310688ec-8b41-4796-aaa7-fedfd9271268" xsi:nil="true"/>
    <Is_Collaboration_Space_Locked xmlns="310688ec-8b41-4796-aaa7-fedfd9271268" xsi:nil="true"/>
    <Teachers xmlns="310688ec-8b41-4796-aaa7-fedfd9271268">
      <UserInfo>
        <DisplayName/>
        <AccountId xsi:nil="true"/>
        <AccountType/>
      </UserInfo>
    </Teachers>
    <Student_Groups xmlns="310688ec-8b41-4796-aaa7-fedfd9271268">
      <UserInfo>
        <DisplayName/>
        <AccountId xsi:nil="true"/>
        <AccountType/>
      </UserInfo>
    </Student_Groups>
    <Invited_Teachers xmlns="310688ec-8b41-4796-aaa7-fedfd9271268" xsi:nil="true"/>
    <Math_Settings xmlns="310688ec-8b41-4796-aaa7-fedfd9271268" xsi:nil="true"/>
    <Self_Registration_Enabled xmlns="310688ec-8b41-4796-aaa7-fedfd9271268" xsi:nil="true"/>
    <Students xmlns="310688ec-8b41-4796-aaa7-fedfd9271268">
      <UserInfo>
        <DisplayName/>
        <AccountId xsi:nil="true"/>
        <AccountType/>
      </UserInfo>
    </Students>
    <Distribution_Groups xmlns="310688ec-8b41-4796-aaa7-fedfd9271268" xsi:nil="true"/>
    <AppVersion xmlns="310688ec-8b41-4796-aaa7-fedfd9271268" xsi:nil="true"/>
    <TeamsChannelId xmlns="310688ec-8b41-4796-aaa7-fedfd9271268" xsi:nil="true"/>
    <Invited_Students xmlns="310688ec-8b41-4796-aaa7-fedfd9271268" xsi:nil="true"/>
    <lcf76f155ced4ddcb4097134ff3c332f xmlns="310688ec-8b41-4796-aaa7-fedfd9271268">
      <Terms xmlns="http://schemas.microsoft.com/office/infopath/2007/PartnerControls"/>
    </lcf76f155ced4ddcb4097134ff3c332f>
    <TaxCatchAll xmlns="73ae7180-7eb1-4c16-8a06-16d77af0adba" xsi:nil="true"/>
  </documentManagement>
</p:properties>
</file>

<file path=customXml/itemProps1.xml><?xml version="1.0" encoding="utf-8"?>
<ds:datastoreItem xmlns:ds="http://schemas.openxmlformats.org/officeDocument/2006/customXml" ds:itemID="{7E15B3AC-98A7-4ED7-AE7A-BD03A716F1B6}"/>
</file>

<file path=customXml/itemProps2.xml><?xml version="1.0" encoding="utf-8"?>
<ds:datastoreItem xmlns:ds="http://schemas.openxmlformats.org/officeDocument/2006/customXml" ds:itemID="{D889AA30-3898-4D2F-927C-E4715F9B2691}"/>
</file>

<file path=customXml/itemProps3.xml><?xml version="1.0" encoding="utf-8"?>
<ds:datastoreItem xmlns:ds="http://schemas.openxmlformats.org/officeDocument/2006/customXml" ds:itemID="{3E012CAA-7DAE-4ACA-821F-5305FE92D9FD}"/>
</file>

<file path=docProps/app.xml><?xml version="1.0" encoding="utf-8"?>
<Properties xmlns="http://schemas.openxmlformats.org/officeDocument/2006/extended-properties" xmlns:vt="http://schemas.openxmlformats.org/officeDocument/2006/docPropsVTypes">
  <TotalTime>15240</TotalTime>
  <Words>1259</Words>
  <Application>Microsoft Office PowerPoint</Application>
  <PresentationFormat>On-screen Show (4:3)</PresentationFormat>
  <Paragraphs>211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Imagery</vt:lpstr>
      <vt:lpstr>How to answer</vt:lpstr>
      <vt:lpstr>Simile</vt:lpstr>
      <vt:lpstr>Metaphor</vt:lpstr>
      <vt:lpstr>Personification</vt:lpstr>
      <vt:lpstr>Which Imagery is which?</vt:lpstr>
      <vt:lpstr>Which Imagery is which?</vt:lpstr>
      <vt:lpstr>How to Answer</vt:lpstr>
      <vt:lpstr>“My brother is an absolute pig!”</vt:lpstr>
      <vt:lpstr>Practice Question</vt:lpstr>
      <vt:lpstr>“parents vanish to the margins”</vt:lpstr>
      <vt:lpstr>“parents vanish into the margins”</vt:lpstr>
      <vt:lpstr>Question 1</vt:lpstr>
      <vt:lpstr>“Technology embraces our children”</vt:lpstr>
      <vt:lpstr>“Technology embraces our children”</vt:lpstr>
      <vt:lpstr>Question 2</vt:lpstr>
      <vt:lpstr>Question 2</vt:lpstr>
      <vt:lpstr>Question 2</vt:lpstr>
      <vt:lpstr>Question 3</vt:lpstr>
      <vt:lpstr>Question 3</vt:lpstr>
      <vt:lpstr>Question 3</vt:lpstr>
      <vt:lpstr>Question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Your Own Words</dc:title>
  <dc:creator>Grace, Stephanie</dc:creator>
  <cp:lastModifiedBy>LSeawright (Eastbank)</cp:lastModifiedBy>
  <cp:revision>122</cp:revision>
  <cp:lastPrinted>2015-11-24T09:50:22Z</cp:lastPrinted>
  <dcterms:created xsi:type="dcterms:W3CDTF">2014-04-11T10:38:56Z</dcterms:created>
  <dcterms:modified xsi:type="dcterms:W3CDTF">2021-08-12T08:56:13Z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0x010100069761C41C819C4CA7B11727155E1653</vt:lpwstr>
  </property>
</Properties>
</file>