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34" r:id="rId2"/>
    <p:sldId id="535" r:id="rId3"/>
    <p:sldId id="537" r:id="rId4"/>
    <p:sldId id="540" r:id="rId5"/>
    <p:sldId id="541" r:id="rId6"/>
    <p:sldId id="542" r:id="rId7"/>
    <p:sldId id="536" r:id="rId8"/>
    <p:sldId id="538" r:id="rId9"/>
    <p:sldId id="539" r:id="rId10"/>
    <p:sldId id="543" r:id="rId11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7986" autoAdjust="0"/>
  </p:normalViewPr>
  <p:slideViewPr>
    <p:cSldViewPr>
      <p:cViewPr varScale="1">
        <p:scale>
          <a:sx n="90" d="100"/>
          <a:sy n="90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3E0A6-C2E1-4EA8-916F-9B8729B1C11A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396C-4920-494E-8283-952C11B975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364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5D760-E3A9-4458-9CD5-C9FEFEA6352E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8D1E3-11AB-4568-84A9-B990E5F6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31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1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22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0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07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95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4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85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6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77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90DE-4552-4A82-905F-076FF5325B7B}" type="datetimeFigureOut">
              <a:rPr lang="en-GB" smtClean="0"/>
              <a:pPr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04EF2-AB2D-421B-9252-7E3CBA8572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7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600" y="764704"/>
            <a:ext cx="7772400" cy="1470025"/>
          </a:xfrm>
        </p:spPr>
        <p:txBody>
          <a:bodyPr>
            <a:noAutofit/>
          </a:bodyPr>
          <a:lstStyle/>
          <a:p>
            <a:r>
              <a:rPr lang="en-GB" sz="8800" dirty="0" smtClean="0">
                <a:latin typeface="Bodoni MT Condensed" pitchFamily="18" charset="0"/>
              </a:rPr>
              <a:t>RUAE Formulae</a:t>
            </a:r>
            <a:endParaRPr lang="en-GB" sz="8800" dirty="0">
              <a:latin typeface="Bodoni MT Condensed" pitchFamily="18" charset="0"/>
            </a:endParaRPr>
          </a:p>
        </p:txBody>
      </p:sp>
      <p:pic>
        <p:nvPicPr>
          <p:cNvPr id="1026" name="Picture 2" descr="http://ts3.mm.bing.net/th?id=HN.608016289454688880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64904"/>
            <a:ext cx="38100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 rot="21159875">
            <a:off x="718592" y="327109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800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lloonist SF" panose="020BE200000000000000" pitchFamily="34" charset="0"/>
              </a:rPr>
              <a:t>Revision</a:t>
            </a:r>
          </a:p>
        </p:txBody>
      </p:sp>
    </p:spTree>
    <p:extLst>
      <p:ext uri="{BB962C8B-B14F-4D97-AF65-F5344CB8AC3E}">
        <p14:creationId xmlns:p14="http://schemas.microsoft.com/office/powerpoint/2010/main" val="1767680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S:  State what tone is being used</a:t>
            </a:r>
          </a:p>
          <a:p>
            <a:endParaRPr lang="en-GB" dirty="0"/>
          </a:p>
          <a:p>
            <a:r>
              <a:rPr lang="en-GB" dirty="0"/>
              <a:t>Q: Quote an example  that makes the tone clear</a:t>
            </a:r>
          </a:p>
          <a:p>
            <a:endParaRPr lang="en-GB" dirty="0"/>
          </a:p>
          <a:p>
            <a:r>
              <a:rPr lang="en-GB" dirty="0"/>
              <a:t>A: Analyse how the quote shows the tone and how the use of this tone answers the question.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9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Revising how to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 each question type, there is a formula we have given you on how to answer.</a:t>
            </a:r>
          </a:p>
          <a:p>
            <a:endParaRPr lang="en-GB" dirty="0"/>
          </a:p>
          <a:p>
            <a:r>
              <a:rPr lang="en-GB" dirty="0" smtClean="0"/>
              <a:t>For this revision, I will give you a question type, and you just need to write down the steps to answering that question</a:t>
            </a:r>
          </a:p>
          <a:p>
            <a:endParaRPr lang="en-GB" dirty="0"/>
          </a:p>
          <a:p>
            <a:r>
              <a:rPr lang="en-GB" dirty="0" smtClean="0"/>
              <a:t>Take a moment to look over your placemat and revise these formulae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41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Your Own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Step 1: Identify how many marks the question is worth. </a:t>
            </a:r>
          </a:p>
          <a:p>
            <a:endParaRPr lang="en-GB" dirty="0"/>
          </a:p>
          <a:p>
            <a:r>
              <a:rPr lang="en-GB" dirty="0"/>
              <a:t>Step 2: Locate the information in the passage that will answer the question</a:t>
            </a:r>
          </a:p>
          <a:p>
            <a:endParaRPr lang="en-GB" dirty="0"/>
          </a:p>
          <a:p>
            <a:r>
              <a:rPr lang="en-GB" dirty="0"/>
              <a:t>Step 3: Change the information into your own words but keep the meaning (go back and check you have not used words from the passage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46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“______________” links back to the previous paragraph which was about ___________________.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“______________” links forward to the next paragraph which was about ____________________.</a:t>
            </a:r>
          </a:p>
          <a:p>
            <a:endParaRPr lang="en-GB" dirty="0"/>
          </a:p>
          <a:p>
            <a:r>
              <a:rPr lang="en-GB" b="1" dirty="0"/>
              <a:t>QUOTE FROM THE LINKING SENTENCE TWICE.</a:t>
            </a:r>
          </a:p>
          <a:p>
            <a:r>
              <a:rPr lang="en-GB" b="1" dirty="0"/>
              <a:t>DO NOT QUOTE THE WHOLE SENTENCE.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365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Effective Introduction/Conclusion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Works like a linking question</a:t>
            </a:r>
            <a:r>
              <a:rPr lang="en-GB" b="1" dirty="0" smtClean="0"/>
              <a:t>!</a:t>
            </a:r>
            <a:endParaRPr lang="en-GB" dirty="0"/>
          </a:p>
          <a:p>
            <a:endParaRPr lang="en-GB" dirty="0"/>
          </a:p>
          <a:p>
            <a:r>
              <a:rPr lang="en-GB" u="sng" dirty="0"/>
              <a:t>INTRO:</a:t>
            </a:r>
            <a:r>
              <a:rPr lang="en-GB" dirty="0"/>
              <a:t> “______________” links forward to the main idea of the passage </a:t>
            </a:r>
            <a:r>
              <a:rPr lang="en-GB" dirty="0" smtClean="0"/>
              <a:t>____________.</a:t>
            </a:r>
            <a:endParaRPr lang="en-GB" dirty="0"/>
          </a:p>
          <a:p>
            <a:endParaRPr lang="en-GB" dirty="0"/>
          </a:p>
          <a:p>
            <a:r>
              <a:rPr lang="en-GB" u="sng" dirty="0"/>
              <a:t>CONC:</a:t>
            </a:r>
            <a:r>
              <a:rPr lang="en-GB" dirty="0"/>
              <a:t> “______________” links back to a previous topic in the passage </a:t>
            </a:r>
            <a:r>
              <a:rPr lang="en-GB" dirty="0" smtClean="0"/>
              <a:t>____________.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205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four question types can be discussed within Use of Language questions:</a:t>
            </a:r>
          </a:p>
          <a:p>
            <a:endParaRPr lang="en-GB" dirty="0"/>
          </a:p>
          <a:p>
            <a:r>
              <a:rPr lang="en-GB" dirty="0" smtClean="0"/>
              <a:t>Word Choice</a:t>
            </a:r>
          </a:p>
          <a:p>
            <a:r>
              <a:rPr lang="en-GB" dirty="0" smtClean="0"/>
              <a:t>Imagery</a:t>
            </a:r>
          </a:p>
          <a:p>
            <a:r>
              <a:rPr lang="en-GB" dirty="0" smtClean="0"/>
              <a:t>Tone</a:t>
            </a:r>
          </a:p>
          <a:p>
            <a:r>
              <a:rPr lang="en-GB" dirty="0" smtClean="0"/>
              <a:t>Sentence 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8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Choice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Step 1: Quote</a:t>
            </a:r>
          </a:p>
          <a:p>
            <a:endParaRPr lang="en-GB" dirty="0"/>
          </a:p>
          <a:p>
            <a:r>
              <a:rPr lang="en-GB" dirty="0"/>
              <a:t>Step 2: Connotation</a:t>
            </a:r>
          </a:p>
          <a:p>
            <a:endParaRPr lang="en-GB" dirty="0"/>
          </a:p>
          <a:p>
            <a:r>
              <a:rPr lang="en-GB" dirty="0"/>
              <a:t>Step 3: This suggests…</a:t>
            </a:r>
          </a:p>
          <a:p>
            <a:endParaRPr lang="en-GB" dirty="0"/>
          </a:p>
          <a:p>
            <a:r>
              <a:rPr lang="en-GB" dirty="0"/>
              <a:t>Formula:</a:t>
            </a:r>
          </a:p>
          <a:p>
            <a:r>
              <a:rPr lang="en-GB" dirty="0"/>
              <a:t>“_________” has connotations of _________ which suggests ________________________.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8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Step 1: Quote the image and state what type of image.</a:t>
            </a:r>
          </a:p>
          <a:p>
            <a:r>
              <a:rPr lang="en-GB" i="1" dirty="0" smtClean="0"/>
              <a:t>Simile</a:t>
            </a:r>
            <a:r>
              <a:rPr lang="en-GB" i="1" dirty="0"/>
              <a:t>, Metaphor or Personification</a:t>
            </a:r>
          </a:p>
          <a:p>
            <a:endParaRPr lang="en-GB" dirty="0"/>
          </a:p>
          <a:p>
            <a:r>
              <a:rPr lang="en-GB" dirty="0"/>
              <a:t>Step 2: Say what is being compared to what:</a:t>
            </a:r>
          </a:p>
          <a:p>
            <a:r>
              <a:rPr lang="en-GB" i="1" dirty="0" smtClean="0"/>
              <a:t>______ </a:t>
            </a:r>
            <a:r>
              <a:rPr lang="en-GB" i="1" dirty="0"/>
              <a:t>is being compared to _______</a:t>
            </a:r>
          </a:p>
          <a:p>
            <a:endParaRPr lang="en-GB" dirty="0"/>
          </a:p>
          <a:p>
            <a:r>
              <a:rPr lang="en-GB" dirty="0"/>
              <a:t>Step 3: Explain what links the two things being </a:t>
            </a:r>
          </a:p>
          <a:p>
            <a:r>
              <a:rPr lang="en-GB" dirty="0"/>
              <a:t>compared using:</a:t>
            </a:r>
          </a:p>
          <a:p>
            <a:r>
              <a:rPr lang="en-GB" i="1" dirty="0" smtClean="0"/>
              <a:t>Just </a:t>
            </a:r>
            <a:r>
              <a:rPr lang="en-GB" i="1" dirty="0"/>
              <a:t>as … so too…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35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S:  State what sentence structure is being used</a:t>
            </a:r>
          </a:p>
          <a:p>
            <a:endParaRPr lang="en-GB" dirty="0"/>
          </a:p>
          <a:p>
            <a:r>
              <a:rPr lang="en-GB" dirty="0"/>
              <a:t>Q: Quote an example of it being used	</a:t>
            </a:r>
          </a:p>
          <a:p>
            <a:endParaRPr lang="en-GB" dirty="0"/>
          </a:p>
          <a:p>
            <a:r>
              <a:rPr lang="en-GB" dirty="0"/>
              <a:t>A: Analyse how it is used and how that answers the question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326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761C41C819C4CA7B11727155E1653" ma:contentTypeVersion="36" ma:contentTypeDescription="Create a new document." ma:contentTypeScope="" ma:versionID="405645648665cb6410f30f6dc37bc8fe">
  <xsd:schema xmlns:xsd="http://www.w3.org/2001/XMLSchema" xmlns:xs="http://www.w3.org/2001/XMLSchema" xmlns:p="http://schemas.microsoft.com/office/2006/metadata/properties" xmlns:ns2="310688ec-8b41-4796-aaa7-fedfd9271268" xmlns:ns3="73ae7180-7eb1-4c16-8a06-16d77af0adba" targetNamespace="http://schemas.microsoft.com/office/2006/metadata/properties" ma:root="true" ma:fieldsID="3e9a7882932049b83897aa1b097bac84" ns2:_="" ns3:_="">
    <xsd:import namespace="310688ec-8b41-4796-aaa7-fedfd9271268"/>
    <xsd:import namespace="73ae7180-7eb1-4c16-8a06-16d77af0ad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688ec-8b41-4796-aaa7-fedfd92712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ediaLengthInSeconds" ma:index="39" nillable="true" ma:displayName="Length (seconds)" ma:internalName="MediaLengthInSeconds" ma:readOnly="true">
      <xsd:simpleType>
        <xsd:restriction base="dms:Unknown"/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e7180-7eb1-4c16-8a06-16d77af0adb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3" nillable="true" ma:displayName="Taxonomy Catch All Column" ma:hidden="true" ma:list="{4952577e-9112-4230-b634-3c8f81a7db03}" ma:internalName="TaxCatchAll" ma:showField="CatchAllData" ma:web="73ae7180-7eb1-4c16-8a06-16d77af0ad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310688ec-8b41-4796-aaa7-fedfd9271268" xsi:nil="true"/>
    <Has_Teacher_Only_SectionGroup xmlns="310688ec-8b41-4796-aaa7-fedfd9271268" xsi:nil="true"/>
    <FolderType xmlns="310688ec-8b41-4796-aaa7-fedfd9271268" xsi:nil="true"/>
    <IsNotebookLocked xmlns="310688ec-8b41-4796-aaa7-fedfd9271268" xsi:nil="true"/>
    <CultureName xmlns="310688ec-8b41-4796-aaa7-fedfd9271268" xsi:nil="true"/>
    <Owner xmlns="310688ec-8b41-4796-aaa7-fedfd9271268">
      <UserInfo>
        <DisplayName/>
        <AccountId xsi:nil="true"/>
        <AccountType/>
      </UserInfo>
    </Owner>
    <NotebookType xmlns="310688ec-8b41-4796-aaa7-fedfd9271268" xsi:nil="true"/>
    <LMS_Mappings xmlns="310688ec-8b41-4796-aaa7-fedfd9271268" xsi:nil="true"/>
    <DefaultSectionNames xmlns="310688ec-8b41-4796-aaa7-fedfd9271268" xsi:nil="true"/>
    <Is_Collaboration_Space_Locked xmlns="310688ec-8b41-4796-aaa7-fedfd9271268" xsi:nil="true"/>
    <Teachers xmlns="310688ec-8b41-4796-aaa7-fedfd9271268">
      <UserInfo>
        <DisplayName/>
        <AccountId xsi:nil="true"/>
        <AccountType/>
      </UserInfo>
    </Teachers>
    <Student_Groups xmlns="310688ec-8b41-4796-aaa7-fedfd9271268">
      <UserInfo>
        <DisplayName/>
        <AccountId xsi:nil="true"/>
        <AccountType/>
      </UserInfo>
    </Student_Groups>
    <Invited_Teachers xmlns="310688ec-8b41-4796-aaa7-fedfd9271268" xsi:nil="true"/>
    <Math_Settings xmlns="310688ec-8b41-4796-aaa7-fedfd9271268" xsi:nil="true"/>
    <Self_Registration_Enabled xmlns="310688ec-8b41-4796-aaa7-fedfd9271268" xsi:nil="true"/>
    <Students xmlns="310688ec-8b41-4796-aaa7-fedfd9271268">
      <UserInfo>
        <DisplayName/>
        <AccountId xsi:nil="true"/>
        <AccountType/>
      </UserInfo>
    </Students>
    <Distribution_Groups xmlns="310688ec-8b41-4796-aaa7-fedfd9271268" xsi:nil="true"/>
    <AppVersion xmlns="310688ec-8b41-4796-aaa7-fedfd9271268" xsi:nil="true"/>
    <TeamsChannelId xmlns="310688ec-8b41-4796-aaa7-fedfd9271268" xsi:nil="true"/>
    <Invited_Students xmlns="310688ec-8b41-4796-aaa7-fedfd9271268" xsi:nil="true"/>
    <lcf76f155ced4ddcb4097134ff3c332f xmlns="310688ec-8b41-4796-aaa7-fedfd9271268">
      <Terms xmlns="http://schemas.microsoft.com/office/infopath/2007/PartnerControls"/>
    </lcf76f155ced4ddcb4097134ff3c332f>
    <TaxCatchAll xmlns="73ae7180-7eb1-4c16-8a06-16d77af0adba" xsi:nil="true"/>
  </documentManagement>
</p:properties>
</file>

<file path=customXml/itemProps1.xml><?xml version="1.0" encoding="utf-8"?>
<ds:datastoreItem xmlns:ds="http://schemas.openxmlformats.org/officeDocument/2006/customXml" ds:itemID="{C0525B74-CAC9-4632-BF55-592410C216F6}"/>
</file>

<file path=customXml/itemProps2.xml><?xml version="1.0" encoding="utf-8"?>
<ds:datastoreItem xmlns:ds="http://schemas.openxmlformats.org/officeDocument/2006/customXml" ds:itemID="{5F01A895-C7D6-4FA6-A5D9-14690C5042D8}"/>
</file>

<file path=customXml/itemProps3.xml><?xml version="1.0" encoding="utf-8"?>
<ds:datastoreItem xmlns:ds="http://schemas.openxmlformats.org/officeDocument/2006/customXml" ds:itemID="{34AF8630-2917-4F98-AD34-2E06F23EDF92}"/>
</file>

<file path=docProps/app.xml><?xml version="1.0" encoding="utf-8"?>
<Properties xmlns="http://schemas.openxmlformats.org/officeDocument/2006/extended-properties" xmlns:vt="http://schemas.openxmlformats.org/officeDocument/2006/docPropsVTypes">
  <TotalTime>15777</TotalTime>
  <Words>353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RUAE Formulae</vt:lpstr>
      <vt:lpstr>Revising how to answer</vt:lpstr>
      <vt:lpstr>In Your Own Words</vt:lpstr>
      <vt:lpstr>Linking</vt:lpstr>
      <vt:lpstr>Effective Introduction/Conclusion</vt:lpstr>
      <vt:lpstr>Use of Language</vt:lpstr>
      <vt:lpstr>Word Choice</vt:lpstr>
      <vt:lpstr>Imagery</vt:lpstr>
      <vt:lpstr>Sentence Structure</vt:lpstr>
      <vt:lpstr>Tone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Your Own Words</dc:title>
  <dc:creator>Grace, Stephanie</dc:creator>
  <cp:lastModifiedBy>LSeawright (Eastbank)</cp:lastModifiedBy>
  <cp:revision>121</cp:revision>
  <cp:lastPrinted>2015-11-24T09:50:22Z</cp:lastPrinted>
  <dcterms:created xsi:type="dcterms:W3CDTF">2014-04-11T10:38:56Z</dcterms:created>
  <dcterms:modified xsi:type="dcterms:W3CDTF">2021-05-17T09:46:41Z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0x010100069761C41C819C4CA7B11727155E1653</vt:lpwstr>
  </property>
</Properties>
</file>