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59" r:id="rId4"/>
    <p:sldId id="260" r:id="rId5"/>
    <p:sldId id="261" r:id="rId6"/>
    <p:sldId id="339" r:id="rId7"/>
    <p:sldId id="340" r:id="rId8"/>
    <p:sldId id="34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1" r:id="rId25"/>
    <p:sldId id="290" r:id="rId26"/>
    <p:sldId id="291" r:id="rId27"/>
    <p:sldId id="292" r:id="rId28"/>
    <p:sldId id="293" r:id="rId29"/>
    <p:sldId id="337" r:id="rId30"/>
    <p:sldId id="295" r:id="rId31"/>
    <p:sldId id="338" r:id="rId32"/>
    <p:sldId id="297" r:id="rId33"/>
    <p:sldId id="298" r:id="rId34"/>
    <p:sldId id="299" r:id="rId35"/>
    <p:sldId id="321" r:id="rId36"/>
    <p:sldId id="301" r:id="rId37"/>
    <p:sldId id="324" r:id="rId38"/>
    <p:sldId id="302" r:id="rId39"/>
    <p:sldId id="322" r:id="rId40"/>
    <p:sldId id="303" r:id="rId41"/>
    <p:sldId id="329" r:id="rId42"/>
    <p:sldId id="306" r:id="rId43"/>
    <p:sldId id="327" r:id="rId44"/>
    <p:sldId id="330" r:id="rId45"/>
    <p:sldId id="307" r:id="rId46"/>
    <p:sldId id="323" r:id="rId47"/>
    <p:sldId id="326" r:id="rId48"/>
    <p:sldId id="325" r:id="rId49"/>
    <p:sldId id="314" r:id="rId50"/>
    <p:sldId id="331" r:id="rId51"/>
    <p:sldId id="333" r:id="rId52"/>
    <p:sldId id="334" r:id="rId53"/>
    <p:sldId id="318" r:id="rId54"/>
    <p:sldId id="335" r:id="rId55"/>
    <p:sldId id="336" r:id="rId5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0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52"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20BEF-B709-4662-A4D3-ACA5BD5C3945}" type="datetimeFigureOut">
              <a:rPr lang="en-GB" smtClean="0"/>
              <a:t>20/10/2020</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6FDE8-8AA9-443B-BE03-FC1ACC9A88A1}" type="slidenum">
              <a:rPr lang="en-GB" smtClean="0"/>
              <a:t>‹#›</a:t>
            </a:fld>
            <a:endParaRPr lang="en-GB"/>
          </a:p>
        </p:txBody>
      </p:sp>
    </p:spTree>
    <p:extLst>
      <p:ext uri="{BB962C8B-B14F-4D97-AF65-F5344CB8AC3E}">
        <p14:creationId xmlns:p14="http://schemas.microsoft.com/office/powerpoint/2010/main" val="93478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B06F5-78D7-4EF4-A1FF-FC71AD56DB28}" type="slidenum">
              <a:rPr lang="en-GB" smtClean="0"/>
              <a:t>15</a:t>
            </a:fld>
            <a:endParaRPr lang="en-GB"/>
          </a:p>
        </p:txBody>
      </p:sp>
    </p:spTree>
    <p:extLst>
      <p:ext uri="{BB962C8B-B14F-4D97-AF65-F5344CB8AC3E}">
        <p14:creationId xmlns:p14="http://schemas.microsoft.com/office/powerpoint/2010/main" val="252026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96FDE8-8AA9-443B-BE03-FC1ACC9A88A1}" type="slidenum">
              <a:rPr lang="en-GB" smtClean="0"/>
              <a:t>18</a:t>
            </a:fld>
            <a:endParaRPr lang="en-GB"/>
          </a:p>
        </p:txBody>
      </p:sp>
    </p:spTree>
    <p:extLst>
      <p:ext uri="{BB962C8B-B14F-4D97-AF65-F5344CB8AC3E}">
        <p14:creationId xmlns:p14="http://schemas.microsoft.com/office/powerpoint/2010/main" val="31053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96FDE8-8AA9-443B-BE03-FC1ACC9A88A1}" type="slidenum">
              <a:rPr lang="en-GB" smtClean="0"/>
              <a:t>20</a:t>
            </a:fld>
            <a:endParaRPr lang="en-GB"/>
          </a:p>
        </p:txBody>
      </p:sp>
    </p:spTree>
    <p:extLst>
      <p:ext uri="{BB962C8B-B14F-4D97-AF65-F5344CB8AC3E}">
        <p14:creationId xmlns:p14="http://schemas.microsoft.com/office/powerpoint/2010/main" val="310531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5F3E3F-400F-4F4D-B225-B02D7D88A51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85612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5F3E3F-400F-4F4D-B225-B02D7D88A51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240709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5F3E3F-400F-4F4D-B225-B02D7D88A51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116654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5F3E3F-400F-4F4D-B225-B02D7D88A51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132671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F3E3F-400F-4F4D-B225-B02D7D88A51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182918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5F3E3F-400F-4F4D-B225-B02D7D88A518}"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173199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5F3E3F-400F-4F4D-B225-B02D7D88A518}"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93453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5F3E3F-400F-4F4D-B225-B02D7D88A518}"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410217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F3E3F-400F-4F4D-B225-B02D7D88A518}"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400691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F3E3F-400F-4F4D-B225-B02D7D88A518}"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208620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F3E3F-400F-4F4D-B225-B02D7D88A518}"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68CF5-4716-4B34-8CB2-61E732B6E711}" type="slidenum">
              <a:rPr lang="en-GB" smtClean="0"/>
              <a:t>‹#›</a:t>
            </a:fld>
            <a:endParaRPr lang="en-GB"/>
          </a:p>
        </p:txBody>
      </p:sp>
    </p:spTree>
    <p:extLst>
      <p:ext uri="{BB962C8B-B14F-4D97-AF65-F5344CB8AC3E}">
        <p14:creationId xmlns:p14="http://schemas.microsoft.com/office/powerpoint/2010/main" val="332019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A5F3E3F-400F-4F4D-B225-B02D7D88A518}" type="datetimeFigureOut">
              <a:rPr lang="en-GB" smtClean="0"/>
              <a:t>20/10/2020</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D368CF5-4716-4B34-8CB2-61E732B6E711}" type="slidenum">
              <a:rPr lang="en-GB" smtClean="0"/>
              <a:t>‹#›</a:t>
            </a:fld>
            <a:endParaRPr lang="en-GB"/>
          </a:p>
        </p:txBody>
      </p:sp>
    </p:spTree>
    <p:extLst>
      <p:ext uri="{BB962C8B-B14F-4D97-AF65-F5344CB8AC3E}">
        <p14:creationId xmlns:p14="http://schemas.microsoft.com/office/powerpoint/2010/main" val="3495174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592" y="577249"/>
            <a:ext cx="7772400" cy="1225021"/>
          </a:xfrm>
        </p:spPr>
        <p:txBody>
          <a:bodyPr>
            <a:noAutofit/>
          </a:bodyPr>
          <a:lstStyle/>
          <a:p>
            <a:r>
              <a:rPr lang="en-GB" sz="8800" dirty="0" smtClean="0">
                <a:latin typeface="Bodoni MT Condensed" pitchFamily="18" charset="0"/>
              </a:rPr>
              <a:t>Use of Language</a:t>
            </a:r>
            <a:endParaRPr lang="en-GB" sz="8800" dirty="0">
              <a:latin typeface="Bodoni MT Condensed" pitchFamily="18" charset="0"/>
            </a:endParaRPr>
          </a:p>
        </p:txBody>
      </p:sp>
      <p:pic>
        <p:nvPicPr>
          <p:cNvPr id="1026" name="Picture 2" descr="http://ts3.mm.bing.net/th?id=HN.6080162894546888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9397" y="1993404"/>
            <a:ext cx="3024336"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23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normAutofit/>
          </a:bodyPr>
          <a:lstStyle/>
          <a:p>
            <a:pPr marL="0" indent="0">
              <a:buNone/>
            </a:pPr>
            <a:r>
              <a:rPr lang="en-GB" sz="2400" i="1" dirty="0" smtClean="0"/>
              <a:t>The ballerina's dancing reminded me of a butterfly in flight.</a:t>
            </a:r>
          </a:p>
          <a:p>
            <a:pPr marL="0" indent="0">
              <a:buNone/>
            </a:pPr>
            <a:endParaRPr lang="en-GB" sz="2400" dirty="0"/>
          </a:p>
          <a:p>
            <a:pPr marL="0" indent="0">
              <a:buNone/>
            </a:pPr>
            <a:r>
              <a:rPr lang="en-GB" sz="2400" dirty="0" smtClean="0"/>
              <a:t>How does the writer’s use of language make it clear that he enjoys the ballerina’s dancing? (2)</a:t>
            </a:r>
          </a:p>
          <a:p>
            <a:pPr marL="0" indent="0">
              <a:buNone/>
            </a:pPr>
            <a:endParaRPr lang="en-GB" sz="2400" dirty="0"/>
          </a:p>
          <a:p>
            <a:pPr marL="0" indent="0">
              <a:buNone/>
            </a:pPr>
            <a:r>
              <a:rPr lang="en-GB" sz="2400" i="1" dirty="0" smtClean="0"/>
              <a:t>The word </a:t>
            </a:r>
            <a:r>
              <a:rPr lang="en-GB" sz="2400" i="1" dirty="0" smtClean="0"/>
              <a:t>“_____________” has connotations of ____________ which suggests _____________</a:t>
            </a:r>
            <a:endParaRPr lang="en-GB" sz="2400" i="1" dirty="0" smtClean="0"/>
          </a:p>
          <a:p>
            <a:pPr marL="0" indent="0">
              <a:buNone/>
            </a:pPr>
            <a:endParaRPr lang="en-GB" sz="2400" i="1" dirty="0"/>
          </a:p>
          <a:p>
            <a:pPr marL="0" indent="0">
              <a:buNone/>
            </a:pPr>
            <a:r>
              <a:rPr lang="en-GB" sz="2000" b="1" dirty="0" smtClean="0"/>
              <a:t>(And remember to make sure you are ANSWERING THE QUESTION)</a:t>
            </a:r>
          </a:p>
          <a:p>
            <a:pPr marL="0" indent="0">
              <a:buNone/>
            </a:pPr>
            <a:endParaRPr lang="en-GB" sz="2400" dirty="0"/>
          </a:p>
        </p:txBody>
      </p:sp>
      <p:pic>
        <p:nvPicPr>
          <p:cNvPr id="4" name="Picture 2" descr="C:\Users\LS4008A\AppData\Local\Microsoft\Windows\Temporary Internet Files\Content.IE5\GV0M3KVM\schmetterling-2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9329"/>
            <a:ext cx="181460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9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normAutofit/>
          </a:bodyPr>
          <a:lstStyle/>
          <a:p>
            <a:pPr marL="0" indent="0">
              <a:buNone/>
            </a:pPr>
            <a:r>
              <a:rPr lang="en-GB" sz="2400" i="1" dirty="0" smtClean="0"/>
              <a:t>The ballerina's dancing reminded me of a butterfly in flight.</a:t>
            </a:r>
          </a:p>
          <a:p>
            <a:pPr marL="0" indent="0">
              <a:buNone/>
            </a:pPr>
            <a:endParaRPr lang="en-GB" sz="2400" dirty="0"/>
          </a:p>
          <a:p>
            <a:pPr marL="0" indent="0">
              <a:buNone/>
            </a:pPr>
            <a:r>
              <a:rPr lang="en-GB" sz="2400" dirty="0" smtClean="0"/>
              <a:t>How does the writer’s word choice make it clear that he enjoys the ballerina’s dancing? (2)</a:t>
            </a:r>
          </a:p>
          <a:p>
            <a:pPr marL="0" indent="0">
              <a:buNone/>
            </a:pPr>
            <a:endParaRPr lang="en-GB" sz="2400" dirty="0"/>
          </a:p>
          <a:p>
            <a:pPr marL="0" indent="0">
              <a:buNone/>
            </a:pPr>
            <a:r>
              <a:rPr lang="en-GB" sz="2400" i="1" dirty="0" smtClean="0"/>
              <a:t>The word “</a:t>
            </a:r>
            <a:r>
              <a:rPr lang="en-GB" sz="2400" b="1" i="1" dirty="0" smtClean="0"/>
              <a:t>butterfly</a:t>
            </a:r>
            <a:r>
              <a:rPr lang="en-GB" sz="2400" i="1" dirty="0" smtClean="0"/>
              <a:t>” </a:t>
            </a:r>
            <a:r>
              <a:rPr lang="en-GB" sz="2400" i="1" dirty="0" smtClean="0"/>
              <a:t>has connotations </a:t>
            </a:r>
            <a:r>
              <a:rPr lang="en-GB" sz="2400" b="1" i="1" dirty="0" smtClean="0"/>
              <a:t>of being light and pretty </a:t>
            </a:r>
            <a:r>
              <a:rPr lang="en-GB" sz="2400" i="1" dirty="0" smtClean="0"/>
              <a:t>which suggests </a:t>
            </a:r>
            <a:r>
              <a:rPr lang="en-GB" sz="2400" b="1" i="1" dirty="0" smtClean="0"/>
              <a:t>the ballerina’s movement was delicate which </a:t>
            </a:r>
            <a:r>
              <a:rPr lang="en-GB" sz="2400" b="1" i="1" dirty="0" smtClean="0"/>
              <a:t>is a positive description her </a:t>
            </a:r>
            <a:r>
              <a:rPr lang="en-GB" sz="2400" b="1" i="1" dirty="0" smtClean="0"/>
              <a:t>dancing.</a:t>
            </a:r>
            <a:endParaRPr lang="en-GB" sz="2000" b="1" dirty="0" smtClean="0"/>
          </a:p>
          <a:p>
            <a:pPr marL="0" indent="0">
              <a:buNone/>
            </a:pPr>
            <a:endParaRPr lang="en-GB" sz="2400" dirty="0"/>
          </a:p>
        </p:txBody>
      </p:sp>
      <p:pic>
        <p:nvPicPr>
          <p:cNvPr id="4" name="Picture 2" descr="C:\Users\LS4008A\AppData\Local\Microsoft\Windows\Temporary Internet Files\Content.IE5\GV0M3KVM\schmetterling-2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9329"/>
            <a:ext cx="181460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3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592" y="577249"/>
            <a:ext cx="7772400" cy="1225021"/>
          </a:xfrm>
        </p:spPr>
        <p:txBody>
          <a:bodyPr>
            <a:noAutofit/>
          </a:bodyPr>
          <a:lstStyle/>
          <a:p>
            <a:r>
              <a:rPr lang="en-GB" sz="8800" dirty="0" smtClean="0">
                <a:latin typeface="Bodoni MT Condensed" pitchFamily="18" charset="0"/>
              </a:rPr>
              <a:t>Imagery</a:t>
            </a:r>
            <a:endParaRPr lang="en-GB" sz="8800" dirty="0">
              <a:latin typeface="Bodoni MT Condensed" pitchFamily="18" charset="0"/>
            </a:endParaRPr>
          </a:p>
        </p:txBody>
      </p:sp>
      <p:pic>
        <p:nvPicPr>
          <p:cNvPr id="1026" name="Picture 2" descr="http://ts3.mm.bing.net/th?id=HN.6080162894546888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5628" y="1993402"/>
            <a:ext cx="3024336"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3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Simile</a:t>
            </a:r>
          </a:p>
        </p:txBody>
      </p:sp>
      <p:sp>
        <p:nvSpPr>
          <p:cNvPr id="3" name="Content Placeholder 2"/>
          <p:cNvSpPr>
            <a:spLocks noGrp="1"/>
          </p:cNvSpPr>
          <p:nvPr>
            <p:ph idx="1"/>
          </p:nvPr>
        </p:nvSpPr>
        <p:spPr>
          <a:xfrm>
            <a:off x="457200" y="1333500"/>
            <a:ext cx="8229600" cy="3684240"/>
          </a:xfrm>
        </p:spPr>
        <p:txBody>
          <a:bodyPr>
            <a:normAutofit fontScale="92500" lnSpcReduction="20000"/>
          </a:bodyPr>
          <a:lstStyle/>
          <a:p>
            <a:pPr marL="0" indent="0" algn="ctr">
              <a:buNone/>
            </a:pPr>
            <a:r>
              <a:rPr lang="en-GB" b="1" i="1" dirty="0" smtClean="0"/>
              <a:t>A comparison between two things using ‘like’ or ‘as’.</a:t>
            </a:r>
          </a:p>
          <a:p>
            <a:pPr marL="0" indent="0" algn="ctr">
              <a:buNone/>
            </a:pPr>
            <a:endParaRPr lang="en-GB" dirty="0" smtClean="0"/>
          </a:p>
          <a:p>
            <a:pPr marL="0" indent="0" algn="ctr">
              <a:buNone/>
            </a:pPr>
            <a:r>
              <a:rPr lang="en-GB" dirty="0" smtClean="0"/>
              <a:t>The </a:t>
            </a:r>
            <a:r>
              <a:rPr lang="en-GB" dirty="0"/>
              <a:t>effect can be any number of things.  However, it adds a visual emphasis or impact to a written description.</a:t>
            </a:r>
          </a:p>
          <a:p>
            <a:pPr marL="0" indent="0" algn="ctr">
              <a:buNone/>
            </a:pPr>
            <a:endParaRPr lang="en-GB" dirty="0"/>
          </a:p>
          <a:p>
            <a:pPr marL="0" indent="0" algn="ctr">
              <a:buNone/>
            </a:pPr>
            <a:r>
              <a:rPr lang="en-GB" i="1" dirty="0"/>
              <a:t>He’s like a dog with a bone.</a:t>
            </a:r>
          </a:p>
        </p:txBody>
      </p:sp>
    </p:spTree>
    <p:extLst>
      <p:ext uri="{BB962C8B-B14F-4D97-AF65-F5344CB8AC3E}">
        <p14:creationId xmlns:p14="http://schemas.microsoft.com/office/powerpoint/2010/main" val="4254533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Metaphor</a:t>
            </a:r>
          </a:p>
        </p:txBody>
      </p:sp>
      <p:sp>
        <p:nvSpPr>
          <p:cNvPr id="3" name="Content Placeholder 2"/>
          <p:cNvSpPr>
            <a:spLocks noGrp="1"/>
          </p:cNvSpPr>
          <p:nvPr>
            <p:ph idx="1"/>
          </p:nvPr>
        </p:nvSpPr>
        <p:spPr>
          <a:xfrm>
            <a:off x="3923928" y="1333500"/>
            <a:ext cx="4762872" cy="3771636"/>
          </a:xfrm>
        </p:spPr>
        <p:txBody>
          <a:bodyPr>
            <a:normAutofit fontScale="92500"/>
          </a:bodyPr>
          <a:lstStyle/>
          <a:p>
            <a:pPr marL="0" indent="0" algn="ctr">
              <a:buNone/>
            </a:pPr>
            <a:r>
              <a:rPr lang="en-GB" b="1" i="1" dirty="0"/>
              <a:t>A comparison between two things where one thing becomes or is the other</a:t>
            </a:r>
            <a:r>
              <a:rPr lang="en-GB" dirty="0"/>
              <a:t>.</a:t>
            </a:r>
          </a:p>
          <a:p>
            <a:pPr marL="0" indent="0" algn="ctr">
              <a:buNone/>
            </a:pPr>
            <a:endParaRPr lang="en-GB" dirty="0"/>
          </a:p>
          <a:p>
            <a:pPr marL="0" indent="0" algn="ctr">
              <a:buNone/>
            </a:pPr>
            <a:r>
              <a:rPr lang="en-GB" dirty="0"/>
              <a:t>Similar effects as similes.</a:t>
            </a:r>
          </a:p>
          <a:p>
            <a:pPr marL="0" indent="0" algn="ctr">
              <a:buNone/>
            </a:pPr>
            <a:endParaRPr lang="en-GB" dirty="0"/>
          </a:p>
          <a:p>
            <a:pPr marL="0" indent="0" algn="ctr">
              <a:buNone/>
            </a:pPr>
            <a:r>
              <a:rPr lang="en-GB" i="1" dirty="0"/>
              <a:t>You’re an angel.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17330"/>
            <a:ext cx="3168352" cy="3520391"/>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042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Personification</a:t>
            </a:r>
          </a:p>
        </p:txBody>
      </p:sp>
      <p:sp>
        <p:nvSpPr>
          <p:cNvPr id="3" name="Content Placeholder 2"/>
          <p:cNvSpPr>
            <a:spLocks noGrp="1"/>
          </p:cNvSpPr>
          <p:nvPr>
            <p:ph idx="1"/>
          </p:nvPr>
        </p:nvSpPr>
        <p:spPr/>
        <p:txBody>
          <a:bodyPr>
            <a:normAutofit fontScale="92500" lnSpcReduction="20000"/>
          </a:bodyPr>
          <a:lstStyle/>
          <a:p>
            <a:pPr marL="0" indent="0" algn="ctr">
              <a:buNone/>
            </a:pPr>
            <a:r>
              <a:rPr lang="en-GB" b="1" i="1" dirty="0" smtClean="0"/>
              <a:t>An image where you give </a:t>
            </a:r>
            <a:r>
              <a:rPr lang="en-GB" b="1" i="1" dirty="0"/>
              <a:t>human characteristics to </a:t>
            </a:r>
            <a:r>
              <a:rPr lang="en-GB" b="1" i="1" dirty="0" smtClean="0"/>
              <a:t>an animal or </a:t>
            </a:r>
            <a:r>
              <a:rPr lang="en-GB" b="1" i="1" dirty="0"/>
              <a:t>inanimate object.</a:t>
            </a:r>
          </a:p>
          <a:p>
            <a:pPr marL="0" indent="0" algn="ctr">
              <a:buNone/>
            </a:pPr>
            <a:endParaRPr lang="en-GB" dirty="0"/>
          </a:p>
          <a:p>
            <a:pPr marL="0" indent="0" algn="ctr">
              <a:buNone/>
            </a:pPr>
            <a:r>
              <a:rPr lang="en-GB" dirty="0"/>
              <a:t>It is a special type of image: similes and metaphors can become personification.</a:t>
            </a:r>
          </a:p>
          <a:p>
            <a:pPr marL="0" indent="0" algn="ctr">
              <a:buNone/>
            </a:pPr>
            <a:endParaRPr lang="en-GB" dirty="0"/>
          </a:p>
          <a:p>
            <a:pPr marL="0" indent="0" algn="ctr">
              <a:buNone/>
            </a:pPr>
            <a:endParaRPr lang="en-GB" dirty="0"/>
          </a:p>
          <a:p>
            <a:pPr marL="0" indent="0" algn="ctr">
              <a:buNone/>
            </a:pPr>
            <a:r>
              <a:rPr lang="en-GB" i="1" dirty="0"/>
              <a:t>The wind howled down the corridor.</a:t>
            </a:r>
          </a:p>
        </p:txBody>
      </p:sp>
    </p:spTree>
    <p:extLst>
      <p:ext uri="{BB962C8B-B14F-4D97-AF65-F5344CB8AC3E}">
        <p14:creationId xmlns:p14="http://schemas.microsoft.com/office/powerpoint/2010/main" val="332837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How to answer</a:t>
            </a:r>
          </a:p>
        </p:txBody>
      </p:sp>
      <p:sp>
        <p:nvSpPr>
          <p:cNvPr id="3" name="Content Placeholder 2"/>
          <p:cNvSpPr>
            <a:spLocks noGrp="1"/>
          </p:cNvSpPr>
          <p:nvPr>
            <p:ph idx="1"/>
          </p:nvPr>
        </p:nvSpPr>
        <p:spPr>
          <a:xfrm>
            <a:off x="467544" y="1417340"/>
            <a:ext cx="8229600" cy="4032448"/>
          </a:xfrm>
        </p:spPr>
        <p:txBody>
          <a:bodyPr>
            <a:normAutofit fontScale="850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a:t>
            </a:r>
            <a:r>
              <a:rPr lang="en-GB" dirty="0" smtClean="0"/>
              <a:t>reader and link </a:t>
            </a:r>
            <a:r>
              <a:rPr lang="en-GB" dirty="0"/>
              <a:t>to the </a:t>
            </a:r>
            <a:r>
              <a:rPr lang="en-GB" b="1" dirty="0"/>
              <a:t>question</a:t>
            </a:r>
            <a:r>
              <a:rPr lang="en-GB" dirty="0"/>
              <a:t>.</a:t>
            </a:r>
          </a:p>
        </p:txBody>
      </p:sp>
    </p:spTree>
    <p:extLst>
      <p:ext uri="{BB962C8B-B14F-4D97-AF65-F5344CB8AC3E}">
        <p14:creationId xmlns:p14="http://schemas.microsoft.com/office/powerpoint/2010/main" val="892660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noAutofit/>
          </a:bodyPr>
          <a:lstStyle/>
          <a:p>
            <a:pPr marL="0" indent="0">
              <a:buNone/>
            </a:pPr>
            <a:r>
              <a:rPr lang="en-GB" sz="4000" i="1" dirty="0" smtClean="0"/>
              <a:t>The ballerina was like a butterfly in flight.</a:t>
            </a:r>
          </a:p>
          <a:p>
            <a:pPr marL="0" indent="0">
              <a:buNone/>
            </a:pPr>
            <a:endParaRPr lang="en-GB" sz="4000" dirty="0"/>
          </a:p>
          <a:p>
            <a:pPr marL="0" indent="0">
              <a:buNone/>
            </a:pPr>
            <a:r>
              <a:rPr lang="en-GB" sz="4000" dirty="0" smtClean="0"/>
              <a:t>How does the writer’s use of language make it clear that he enjoys the ballerina’s dancing? (2)</a:t>
            </a:r>
            <a:endParaRPr lang="en-GB" sz="4000" dirty="0"/>
          </a:p>
        </p:txBody>
      </p:sp>
      <p:pic>
        <p:nvPicPr>
          <p:cNvPr id="4" name="Picture 2" descr="C:\Users\LS4008A\AppData\Local\Microsoft\Windows\Temporary Internet Files\Content.IE5\GV0M3KVM\schmetterling-2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65212"/>
            <a:ext cx="181460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70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a:xfrm>
            <a:off x="457200" y="1333500"/>
            <a:ext cx="8075240" cy="3771636"/>
          </a:xfrm>
        </p:spPr>
        <p:txBody>
          <a:bodyPr>
            <a:normAutofit fontScale="85000" lnSpcReduction="20000"/>
          </a:bodyPr>
          <a:lstStyle/>
          <a:p>
            <a:pPr marL="0" indent="0">
              <a:buNone/>
            </a:pPr>
            <a:r>
              <a:rPr lang="en-GB" sz="2000" i="1" dirty="0" smtClean="0"/>
              <a:t>The ballerina was like a butterfly in flight.</a:t>
            </a:r>
          </a:p>
          <a:p>
            <a:pPr marL="0" indent="0">
              <a:buNone/>
            </a:pPr>
            <a:endParaRPr lang="en-GB" sz="2000" dirty="0"/>
          </a:p>
          <a:p>
            <a:pPr marL="0" indent="0">
              <a:buNone/>
            </a:pPr>
            <a:r>
              <a:rPr lang="en-GB" sz="2000" dirty="0" smtClean="0"/>
              <a:t>How does the writer’s use of language make it clear that he enjoys the ballerina’s dancing? (2)</a:t>
            </a:r>
          </a:p>
          <a:p>
            <a:pPr marL="0" indent="0">
              <a:buNone/>
            </a:pPr>
            <a:endParaRPr lang="en-GB" sz="2000" dirty="0"/>
          </a:p>
          <a:p>
            <a:r>
              <a:rPr lang="en-GB" sz="2300" b="1" dirty="0" smtClean="0"/>
              <a:t>Quote</a:t>
            </a:r>
            <a:r>
              <a:rPr lang="en-GB" sz="2300" dirty="0" smtClean="0"/>
              <a:t> the image and state what </a:t>
            </a:r>
            <a:r>
              <a:rPr lang="en-GB" sz="2300" b="1" dirty="0" smtClean="0"/>
              <a:t>type</a:t>
            </a:r>
            <a:r>
              <a:rPr lang="en-GB" sz="2300" dirty="0" smtClean="0"/>
              <a:t> of image it is.</a:t>
            </a:r>
          </a:p>
          <a:p>
            <a:endParaRPr lang="en-GB" sz="2300" dirty="0" smtClean="0"/>
          </a:p>
          <a:p>
            <a:r>
              <a:rPr lang="en-GB" sz="2300" dirty="0" smtClean="0"/>
              <a:t>Say what is being compared to what</a:t>
            </a:r>
          </a:p>
          <a:p>
            <a:endParaRPr lang="en-GB" sz="2300" dirty="0" smtClean="0"/>
          </a:p>
          <a:p>
            <a:r>
              <a:rPr lang="en-GB" sz="2300" dirty="0" smtClean="0"/>
              <a:t>Explain what </a:t>
            </a:r>
            <a:r>
              <a:rPr lang="en-GB" sz="2300" b="1" dirty="0" smtClean="0"/>
              <a:t>links</a:t>
            </a:r>
            <a:r>
              <a:rPr lang="en-GB" sz="2300" dirty="0" smtClean="0"/>
              <a:t> the two things being compared.</a:t>
            </a:r>
          </a:p>
          <a:p>
            <a:pPr lvl="2"/>
            <a:r>
              <a:rPr lang="en-GB" sz="2600" dirty="0" smtClean="0"/>
              <a:t>Just as … so too…</a:t>
            </a:r>
          </a:p>
          <a:p>
            <a:endParaRPr lang="en-GB" sz="2300" dirty="0" smtClean="0"/>
          </a:p>
          <a:p>
            <a:r>
              <a:rPr lang="en-GB" sz="2300" dirty="0" smtClean="0"/>
              <a:t>Explain the </a:t>
            </a:r>
            <a:r>
              <a:rPr lang="en-GB" sz="2300" b="1" dirty="0" smtClean="0"/>
              <a:t>effect</a:t>
            </a:r>
            <a:r>
              <a:rPr lang="en-GB" sz="2300" dirty="0" smtClean="0"/>
              <a:t> the image has on the reader and link to the </a:t>
            </a:r>
            <a:r>
              <a:rPr lang="en-GB" sz="2300" b="1" dirty="0" smtClean="0"/>
              <a:t>question</a:t>
            </a:r>
            <a:r>
              <a:rPr lang="en-GB" sz="2300" dirty="0" smtClean="0"/>
              <a:t>.</a:t>
            </a:r>
          </a:p>
          <a:p>
            <a:endParaRPr lang="en-GB" sz="2000" dirty="0"/>
          </a:p>
        </p:txBody>
      </p:sp>
      <p:pic>
        <p:nvPicPr>
          <p:cNvPr id="4" name="Picture 2" descr="C:\Users\LS4008A\AppData\Local\Microsoft\Windows\Temporary Internet Files\Content.IE5\GV0M3KVM\schmetterling-2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65212"/>
            <a:ext cx="1814602" cy="151216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27584" y="2497460"/>
            <a:ext cx="60486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ballerina was like a butterfly in flight” This is a simile.</a:t>
            </a:r>
            <a:endParaRPr lang="en-GB" dirty="0"/>
          </a:p>
        </p:txBody>
      </p:sp>
      <p:sp>
        <p:nvSpPr>
          <p:cNvPr id="6" name="Rounded Rectangle 5"/>
          <p:cNvSpPr/>
          <p:nvPr/>
        </p:nvSpPr>
        <p:spPr>
          <a:xfrm>
            <a:off x="827584" y="3145532"/>
            <a:ext cx="60486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ballerina is being compared to a butterfly</a:t>
            </a:r>
            <a:endParaRPr lang="en-GB" dirty="0"/>
          </a:p>
        </p:txBody>
      </p:sp>
      <p:sp>
        <p:nvSpPr>
          <p:cNvPr id="7" name="Rounded Rectangle 6"/>
          <p:cNvSpPr/>
          <p:nvPr/>
        </p:nvSpPr>
        <p:spPr>
          <a:xfrm>
            <a:off x="827584" y="3759860"/>
            <a:ext cx="6048672" cy="68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Just as a butterfly moves delicately, so too is the ballerina beautiful and captivating</a:t>
            </a:r>
            <a:endParaRPr lang="en-GB" dirty="0"/>
          </a:p>
        </p:txBody>
      </p:sp>
      <p:sp>
        <p:nvSpPr>
          <p:cNvPr id="8" name="Rounded Rectangle 7"/>
          <p:cNvSpPr/>
          <p:nvPr/>
        </p:nvSpPr>
        <p:spPr>
          <a:xfrm>
            <a:off x="827584" y="4657700"/>
            <a:ext cx="748883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This is a very positive image, making clear that the writer enjoys the dancing</a:t>
            </a:r>
            <a:endParaRPr lang="en-GB" dirty="0"/>
          </a:p>
        </p:txBody>
      </p:sp>
    </p:spTree>
    <p:extLst>
      <p:ext uri="{BB962C8B-B14F-4D97-AF65-F5344CB8AC3E}">
        <p14:creationId xmlns:p14="http://schemas.microsoft.com/office/powerpoint/2010/main" val="40160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normAutofit/>
          </a:bodyPr>
          <a:lstStyle/>
          <a:p>
            <a:pPr marL="0" indent="0">
              <a:buNone/>
            </a:pPr>
            <a:r>
              <a:rPr lang="en-GB" sz="4000" i="1" dirty="0" smtClean="0"/>
              <a:t>The butterfly danced in the wind</a:t>
            </a:r>
          </a:p>
          <a:p>
            <a:pPr marL="0" indent="0">
              <a:buNone/>
            </a:pPr>
            <a:endParaRPr lang="en-GB" sz="4000" dirty="0"/>
          </a:p>
          <a:p>
            <a:pPr marL="0" indent="0">
              <a:buNone/>
            </a:pPr>
            <a:r>
              <a:rPr lang="en-GB" sz="4000" dirty="0" smtClean="0"/>
              <a:t>How does the writer’s use of language make it clear that he thinks the butterfly is captivating? (2)</a:t>
            </a:r>
            <a:endParaRPr lang="en-GB" sz="4000" dirty="0"/>
          </a:p>
        </p:txBody>
      </p:sp>
      <p:pic>
        <p:nvPicPr>
          <p:cNvPr id="4" name="Picture 2" descr="C:\Users\LS4008A\AppData\Local\Microsoft\Windows\Temporary Internet Files\Content.IE5\GV0M3KVM\schmetterling-2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65212"/>
            <a:ext cx="181460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26855"/>
          </a:xfrm>
        </p:spPr>
        <p:txBody>
          <a:bodyPr/>
          <a:lstStyle/>
          <a:p>
            <a:pPr algn="ctr"/>
            <a:r>
              <a:rPr lang="en-GB" u="sng" dirty="0" smtClean="0"/>
              <a:t>Technique Revision</a:t>
            </a:r>
            <a:endParaRPr lang="en-GB" u="sng" dirty="0"/>
          </a:p>
        </p:txBody>
      </p:sp>
      <p:sp>
        <p:nvSpPr>
          <p:cNvPr id="3" name="Content Placeholder 2"/>
          <p:cNvSpPr>
            <a:spLocks noGrp="1"/>
          </p:cNvSpPr>
          <p:nvPr>
            <p:ph idx="1"/>
          </p:nvPr>
        </p:nvSpPr>
        <p:spPr>
          <a:xfrm>
            <a:off x="398723" y="826856"/>
            <a:ext cx="8116629" cy="4959028"/>
          </a:xfrm>
        </p:spPr>
        <p:txBody>
          <a:bodyPr>
            <a:normAutofit/>
          </a:bodyPr>
          <a:lstStyle/>
          <a:p>
            <a:pPr marL="0" indent="0" algn="ctr" fontAlgn="t">
              <a:buNone/>
            </a:pPr>
            <a:r>
              <a:rPr lang="en-GB" sz="2700" dirty="0"/>
              <a:t> Match each technique to its partner definition. </a:t>
            </a:r>
          </a:p>
          <a:p>
            <a:pPr marL="0" indent="0" fontAlgn="t">
              <a:buNone/>
            </a:pPr>
            <a:endParaRPr lang="en-GB" dirty="0" smtClean="0"/>
          </a:p>
          <a:p>
            <a:pPr marL="0" indent="0" fontAlgn="t">
              <a:buNone/>
            </a:pPr>
            <a:r>
              <a:rPr lang="en-GB" dirty="0"/>
              <a:t> </a:t>
            </a:r>
          </a:p>
        </p:txBody>
      </p:sp>
      <p:sp>
        <p:nvSpPr>
          <p:cNvPr id="5" name="TextBox 4"/>
          <p:cNvSpPr txBox="1"/>
          <p:nvPr/>
        </p:nvSpPr>
        <p:spPr>
          <a:xfrm>
            <a:off x="418657" y="1559071"/>
            <a:ext cx="1961708"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Simile</a:t>
            </a:r>
          </a:p>
        </p:txBody>
      </p:sp>
      <p:sp>
        <p:nvSpPr>
          <p:cNvPr id="6" name="TextBox 5"/>
          <p:cNvSpPr txBox="1"/>
          <p:nvPr/>
        </p:nvSpPr>
        <p:spPr>
          <a:xfrm>
            <a:off x="418656" y="2070070"/>
            <a:ext cx="1714500"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Repetition</a:t>
            </a:r>
          </a:p>
        </p:txBody>
      </p:sp>
      <p:sp>
        <p:nvSpPr>
          <p:cNvPr id="7" name="TextBox 6"/>
          <p:cNvSpPr txBox="1"/>
          <p:nvPr/>
        </p:nvSpPr>
        <p:spPr>
          <a:xfrm>
            <a:off x="418674" y="2581059"/>
            <a:ext cx="1786271"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Personification </a:t>
            </a:r>
          </a:p>
        </p:txBody>
      </p:sp>
      <p:sp>
        <p:nvSpPr>
          <p:cNvPr id="8" name="TextBox 7"/>
          <p:cNvSpPr txBox="1"/>
          <p:nvPr/>
        </p:nvSpPr>
        <p:spPr>
          <a:xfrm>
            <a:off x="418657" y="3100964"/>
            <a:ext cx="2432198"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Rhetorical Question</a:t>
            </a:r>
          </a:p>
        </p:txBody>
      </p:sp>
      <p:sp>
        <p:nvSpPr>
          <p:cNvPr id="9" name="TextBox 8"/>
          <p:cNvSpPr txBox="1"/>
          <p:nvPr/>
        </p:nvSpPr>
        <p:spPr>
          <a:xfrm>
            <a:off x="418674" y="3630553"/>
            <a:ext cx="1786271"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Word Choice</a:t>
            </a:r>
          </a:p>
        </p:txBody>
      </p:sp>
      <p:sp>
        <p:nvSpPr>
          <p:cNvPr id="10" name="TextBox 9"/>
          <p:cNvSpPr txBox="1"/>
          <p:nvPr/>
        </p:nvSpPr>
        <p:spPr>
          <a:xfrm>
            <a:off x="418656" y="4513684"/>
            <a:ext cx="1586910"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Alliteration</a:t>
            </a:r>
          </a:p>
        </p:txBody>
      </p:sp>
      <p:sp>
        <p:nvSpPr>
          <p:cNvPr id="12" name="TextBox 11"/>
          <p:cNvSpPr txBox="1"/>
          <p:nvPr/>
        </p:nvSpPr>
        <p:spPr>
          <a:xfrm>
            <a:off x="4325828" y="4060634"/>
            <a:ext cx="4727167" cy="564463"/>
          </a:xfrm>
          <a:prstGeom prst="rect">
            <a:avLst/>
          </a:prstGeom>
          <a:noFill/>
          <a:ln>
            <a:solidFill>
              <a:schemeClr val="tx1"/>
            </a:solidFill>
          </a:ln>
        </p:spPr>
        <p:txBody>
          <a:bodyPr wrap="square" lIns="71323" tIns="35662" rIns="71323" bIns="35662" rtlCol="0">
            <a:spAutoFit/>
          </a:bodyPr>
          <a:lstStyle/>
          <a:p>
            <a:r>
              <a:rPr lang="en-GB" sz="1600" dirty="0">
                <a:solidFill>
                  <a:prstClr val="black"/>
                </a:solidFill>
              </a:rPr>
              <a:t>Saying an object is something else (normally something that is very different).</a:t>
            </a:r>
          </a:p>
        </p:txBody>
      </p:sp>
      <p:sp>
        <p:nvSpPr>
          <p:cNvPr id="13" name="TextBox 12"/>
          <p:cNvSpPr txBox="1"/>
          <p:nvPr/>
        </p:nvSpPr>
        <p:spPr>
          <a:xfrm>
            <a:off x="4325828" y="3647224"/>
            <a:ext cx="4727167"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Saying something again for emphasis.</a:t>
            </a:r>
          </a:p>
        </p:txBody>
      </p:sp>
      <p:sp>
        <p:nvSpPr>
          <p:cNvPr id="14" name="TextBox 13"/>
          <p:cNvSpPr txBox="1"/>
          <p:nvPr/>
        </p:nvSpPr>
        <p:spPr>
          <a:xfrm>
            <a:off x="4297547" y="2025287"/>
            <a:ext cx="4755411" cy="318242"/>
          </a:xfrm>
          <a:prstGeom prst="rect">
            <a:avLst/>
          </a:prstGeom>
          <a:noFill/>
          <a:ln>
            <a:solidFill>
              <a:schemeClr val="tx1"/>
            </a:solidFill>
          </a:ln>
        </p:spPr>
        <p:txBody>
          <a:bodyPr wrap="square" lIns="71323" tIns="35662" rIns="71323" bIns="35662" rtlCol="0">
            <a:spAutoFit/>
          </a:bodyPr>
          <a:lstStyle/>
          <a:p>
            <a:r>
              <a:rPr lang="en-GB" sz="1600" dirty="0">
                <a:solidFill>
                  <a:prstClr val="black"/>
                </a:solidFill>
              </a:rPr>
              <a:t>Giving an object or thing human characteristics.</a:t>
            </a:r>
          </a:p>
        </p:txBody>
      </p:sp>
      <p:sp>
        <p:nvSpPr>
          <p:cNvPr id="15" name="TextBox 14"/>
          <p:cNvSpPr txBox="1"/>
          <p:nvPr/>
        </p:nvSpPr>
        <p:spPr>
          <a:xfrm>
            <a:off x="4297546" y="1407262"/>
            <a:ext cx="4756076" cy="564463"/>
          </a:xfrm>
          <a:prstGeom prst="rect">
            <a:avLst/>
          </a:prstGeom>
          <a:noFill/>
          <a:ln>
            <a:solidFill>
              <a:schemeClr val="tx1"/>
            </a:solidFill>
          </a:ln>
        </p:spPr>
        <p:txBody>
          <a:bodyPr wrap="square" lIns="71323" tIns="35662" rIns="71323" bIns="35662" rtlCol="0">
            <a:spAutoFit/>
          </a:bodyPr>
          <a:lstStyle/>
          <a:p>
            <a:r>
              <a:rPr lang="en-GB" sz="1600" dirty="0">
                <a:solidFill>
                  <a:prstClr val="black"/>
                </a:solidFill>
              </a:rPr>
              <a:t>A question that is asked in order to make a point, rather than to get an answer.</a:t>
            </a:r>
          </a:p>
        </p:txBody>
      </p:sp>
      <p:sp>
        <p:nvSpPr>
          <p:cNvPr id="16" name="TextBox 15"/>
          <p:cNvSpPr txBox="1"/>
          <p:nvPr/>
        </p:nvSpPr>
        <p:spPr>
          <a:xfrm>
            <a:off x="4310837" y="2400738"/>
            <a:ext cx="4742121" cy="564463"/>
          </a:xfrm>
          <a:prstGeom prst="rect">
            <a:avLst/>
          </a:prstGeom>
          <a:noFill/>
          <a:ln>
            <a:solidFill>
              <a:schemeClr val="tx1"/>
            </a:solidFill>
          </a:ln>
        </p:spPr>
        <p:txBody>
          <a:bodyPr wrap="square" lIns="71323" tIns="35662" rIns="71323" bIns="35662" rtlCol="0">
            <a:spAutoFit/>
          </a:bodyPr>
          <a:lstStyle/>
          <a:p>
            <a:r>
              <a:rPr lang="en-GB" sz="1600" dirty="0">
                <a:solidFill>
                  <a:prstClr val="black"/>
                </a:solidFill>
              </a:rPr>
              <a:t>Words chosen by an author to make a particular point or get across a particular idea.</a:t>
            </a:r>
          </a:p>
        </p:txBody>
      </p:sp>
      <p:sp>
        <p:nvSpPr>
          <p:cNvPr id="17" name="TextBox 16"/>
          <p:cNvSpPr txBox="1"/>
          <p:nvPr/>
        </p:nvSpPr>
        <p:spPr>
          <a:xfrm>
            <a:off x="4310836" y="3028502"/>
            <a:ext cx="4742120" cy="564463"/>
          </a:xfrm>
          <a:prstGeom prst="rect">
            <a:avLst/>
          </a:prstGeom>
          <a:noFill/>
          <a:ln>
            <a:solidFill>
              <a:schemeClr val="tx1"/>
            </a:solidFill>
          </a:ln>
        </p:spPr>
        <p:txBody>
          <a:bodyPr wrap="square" lIns="71323" tIns="35662" rIns="71323" bIns="35662" rtlCol="0">
            <a:spAutoFit/>
          </a:bodyPr>
          <a:lstStyle/>
          <a:p>
            <a:r>
              <a:rPr lang="en-GB" sz="1600" dirty="0">
                <a:solidFill>
                  <a:prstClr val="black"/>
                </a:solidFill>
              </a:rPr>
              <a:t>The use of words that begin with the same sound near one another.</a:t>
            </a:r>
          </a:p>
        </p:txBody>
      </p:sp>
      <p:sp>
        <p:nvSpPr>
          <p:cNvPr id="22" name="TextBox 21"/>
          <p:cNvSpPr txBox="1"/>
          <p:nvPr/>
        </p:nvSpPr>
        <p:spPr>
          <a:xfrm>
            <a:off x="4325828" y="4669677"/>
            <a:ext cx="4727167" cy="564463"/>
          </a:xfrm>
          <a:prstGeom prst="rect">
            <a:avLst/>
          </a:prstGeom>
          <a:noFill/>
          <a:ln>
            <a:solidFill>
              <a:schemeClr val="tx1"/>
            </a:solidFill>
          </a:ln>
        </p:spPr>
        <p:txBody>
          <a:bodyPr wrap="square" lIns="71323" tIns="35662" rIns="71323" bIns="35662" rtlCol="0">
            <a:spAutoFit/>
          </a:bodyPr>
          <a:lstStyle/>
          <a:p>
            <a:r>
              <a:rPr lang="en-GB" sz="1600" dirty="0">
                <a:solidFill>
                  <a:prstClr val="black"/>
                </a:solidFill>
              </a:rPr>
              <a:t>Used to compare two different things, usually using words such as ‘like’ or ‘as’ to draw the comparison. </a:t>
            </a:r>
          </a:p>
        </p:txBody>
      </p:sp>
      <p:sp>
        <p:nvSpPr>
          <p:cNvPr id="23" name="TextBox 22"/>
          <p:cNvSpPr txBox="1"/>
          <p:nvPr/>
        </p:nvSpPr>
        <p:spPr>
          <a:xfrm>
            <a:off x="418656" y="4945732"/>
            <a:ext cx="1586910"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Metaphor</a:t>
            </a:r>
          </a:p>
        </p:txBody>
      </p:sp>
      <p:sp>
        <p:nvSpPr>
          <p:cNvPr id="24" name="TextBox 23"/>
          <p:cNvSpPr txBox="1"/>
          <p:nvPr/>
        </p:nvSpPr>
        <p:spPr>
          <a:xfrm>
            <a:off x="418655" y="4081636"/>
            <a:ext cx="1786289" cy="364408"/>
          </a:xfrm>
          <a:prstGeom prst="rect">
            <a:avLst/>
          </a:prstGeom>
          <a:noFill/>
          <a:ln>
            <a:solidFill>
              <a:schemeClr val="tx1"/>
            </a:solidFill>
          </a:ln>
        </p:spPr>
        <p:txBody>
          <a:bodyPr wrap="square" lIns="71323" tIns="35662" rIns="71323" bIns="35662" rtlCol="0">
            <a:spAutoFit/>
          </a:bodyPr>
          <a:lstStyle/>
          <a:p>
            <a:r>
              <a:rPr lang="en-GB" sz="1900" dirty="0">
                <a:solidFill>
                  <a:prstClr val="black"/>
                </a:solidFill>
              </a:rPr>
              <a:t>Onomatopoeia</a:t>
            </a:r>
          </a:p>
        </p:txBody>
      </p:sp>
      <p:sp>
        <p:nvSpPr>
          <p:cNvPr id="25" name="TextBox 24"/>
          <p:cNvSpPr txBox="1"/>
          <p:nvPr/>
        </p:nvSpPr>
        <p:spPr>
          <a:xfrm>
            <a:off x="4325791" y="5323506"/>
            <a:ext cx="4727168" cy="349019"/>
          </a:xfrm>
          <a:prstGeom prst="rect">
            <a:avLst/>
          </a:prstGeom>
          <a:noFill/>
          <a:ln>
            <a:solidFill>
              <a:schemeClr val="tx1"/>
            </a:solidFill>
          </a:ln>
        </p:spPr>
        <p:txBody>
          <a:bodyPr wrap="square" lIns="71323" tIns="35662" rIns="71323" bIns="35662" rtlCol="0">
            <a:spAutoFit/>
          </a:bodyPr>
          <a:lstStyle/>
          <a:p>
            <a:r>
              <a:rPr lang="en-GB" dirty="0" smtClean="0">
                <a:solidFill>
                  <a:prstClr val="black"/>
                </a:solidFill>
              </a:rPr>
              <a:t>A word which imitates the sound it is describing. </a:t>
            </a:r>
            <a:endParaRPr lang="en-GB" dirty="0">
              <a:solidFill>
                <a:prstClr val="black"/>
              </a:solidFill>
            </a:endParaRPr>
          </a:p>
        </p:txBody>
      </p:sp>
    </p:spTree>
    <p:extLst>
      <p:ext uri="{BB962C8B-B14F-4D97-AF65-F5344CB8AC3E}">
        <p14:creationId xmlns:p14="http://schemas.microsoft.com/office/powerpoint/2010/main" val="220597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sz="2000" i="1" dirty="0"/>
              <a:t>The butterfly danced in the wind</a:t>
            </a:r>
          </a:p>
          <a:p>
            <a:pPr marL="0" indent="0">
              <a:buNone/>
            </a:pPr>
            <a:endParaRPr lang="en-GB" sz="2000" i="1" dirty="0"/>
          </a:p>
          <a:p>
            <a:pPr marL="0" indent="0">
              <a:buNone/>
            </a:pPr>
            <a:r>
              <a:rPr lang="en-GB" sz="2000" dirty="0"/>
              <a:t>How does the writer’s use of language make it clear that he thinks the butterfly is captivating? (2)</a:t>
            </a:r>
          </a:p>
          <a:p>
            <a:pPr marL="0" indent="0">
              <a:buNone/>
            </a:pPr>
            <a:endParaRPr lang="en-GB" sz="2000" dirty="0"/>
          </a:p>
          <a:p>
            <a:r>
              <a:rPr lang="en-GB" sz="2300" b="1" dirty="0" smtClean="0"/>
              <a:t>Quote</a:t>
            </a:r>
            <a:r>
              <a:rPr lang="en-GB" sz="2300" dirty="0" smtClean="0"/>
              <a:t> the image and state what </a:t>
            </a:r>
            <a:r>
              <a:rPr lang="en-GB" sz="2300" b="1" dirty="0" smtClean="0"/>
              <a:t>type</a:t>
            </a:r>
            <a:r>
              <a:rPr lang="en-GB" sz="2300" dirty="0" smtClean="0"/>
              <a:t> of image it is.</a:t>
            </a:r>
          </a:p>
          <a:p>
            <a:endParaRPr lang="en-GB" sz="2300" dirty="0" smtClean="0"/>
          </a:p>
          <a:p>
            <a:r>
              <a:rPr lang="en-GB" sz="2300" dirty="0" smtClean="0"/>
              <a:t>Say what is being compared to what</a:t>
            </a:r>
          </a:p>
          <a:p>
            <a:endParaRPr lang="en-GB" sz="2300" dirty="0" smtClean="0"/>
          </a:p>
          <a:p>
            <a:r>
              <a:rPr lang="en-GB" sz="2300" dirty="0" smtClean="0"/>
              <a:t>Explain what </a:t>
            </a:r>
            <a:r>
              <a:rPr lang="en-GB" sz="2300" b="1" dirty="0" smtClean="0"/>
              <a:t>links</a:t>
            </a:r>
            <a:r>
              <a:rPr lang="en-GB" sz="2300" dirty="0" smtClean="0"/>
              <a:t> the two things being compared.</a:t>
            </a:r>
          </a:p>
          <a:p>
            <a:pPr lvl="2"/>
            <a:r>
              <a:rPr lang="en-GB" sz="2600" dirty="0" smtClean="0"/>
              <a:t>Just as … so too…</a:t>
            </a:r>
          </a:p>
          <a:p>
            <a:endParaRPr lang="en-GB" sz="2300" dirty="0" smtClean="0"/>
          </a:p>
          <a:p>
            <a:r>
              <a:rPr lang="en-GB" sz="2300" dirty="0" smtClean="0"/>
              <a:t>Explain the </a:t>
            </a:r>
            <a:r>
              <a:rPr lang="en-GB" sz="2300" b="1" dirty="0" smtClean="0"/>
              <a:t>effect</a:t>
            </a:r>
            <a:r>
              <a:rPr lang="en-GB" sz="2300" dirty="0" smtClean="0"/>
              <a:t> the image has on the reader and link to the </a:t>
            </a:r>
            <a:r>
              <a:rPr lang="en-GB" sz="2300" b="1" dirty="0" smtClean="0"/>
              <a:t>question</a:t>
            </a:r>
            <a:r>
              <a:rPr lang="en-GB" sz="2300" dirty="0" smtClean="0"/>
              <a:t>.</a:t>
            </a:r>
          </a:p>
          <a:p>
            <a:endParaRPr lang="en-GB" sz="2000" dirty="0"/>
          </a:p>
        </p:txBody>
      </p:sp>
      <p:pic>
        <p:nvPicPr>
          <p:cNvPr id="4" name="Picture 2" descr="C:\Users\LS4008A\AppData\Local\Microsoft\Windows\Temporary Internet Files\Content.IE5\GV0M3KVM\schmetterling-2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65212"/>
            <a:ext cx="1814602" cy="151216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27584" y="2497460"/>
            <a:ext cx="60486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butterfly danced in the wind” This is personification.</a:t>
            </a:r>
            <a:endParaRPr lang="en-GB" dirty="0"/>
          </a:p>
        </p:txBody>
      </p:sp>
      <p:sp>
        <p:nvSpPr>
          <p:cNvPr id="6" name="Rounded Rectangle 5"/>
          <p:cNvSpPr/>
          <p:nvPr/>
        </p:nvSpPr>
        <p:spPr>
          <a:xfrm>
            <a:off x="827584" y="3145532"/>
            <a:ext cx="60486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butterfly’s movement is being compared to a dance</a:t>
            </a:r>
            <a:endParaRPr lang="en-GB" dirty="0"/>
          </a:p>
        </p:txBody>
      </p:sp>
      <p:sp>
        <p:nvSpPr>
          <p:cNvPr id="7" name="Rounded Rectangle 6"/>
          <p:cNvSpPr/>
          <p:nvPr/>
        </p:nvSpPr>
        <p:spPr>
          <a:xfrm>
            <a:off x="827584" y="3759860"/>
            <a:ext cx="6048672" cy="68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Just as a dance is rhythmic and entertaining, so too is the butterfly’s movement flowing and nice to watch</a:t>
            </a:r>
            <a:endParaRPr lang="en-GB" dirty="0"/>
          </a:p>
        </p:txBody>
      </p:sp>
      <p:sp>
        <p:nvSpPr>
          <p:cNvPr id="8" name="Rounded Rectangle 7"/>
          <p:cNvSpPr/>
          <p:nvPr/>
        </p:nvSpPr>
        <p:spPr>
          <a:xfrm>
            <a:off x="827584" y="4657700"/>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This image shows that the writer is enjoying watching the butterfly move, suggesting he is captivated by the butterfly</a:t>
            </a:r>
            <a:endParaRPr lang="en-GB" dirty="0"/>
          </a:p>
        </p:txBody>
      </p:sp>
    </p:spTree>
    <p:extLst>
      <p:ext uri="{BB962C8B-B14F-4D97-AF65-F5344CB8AC3E}">
        <p14:creationId xmlns:p14="http://schemas.microsoft.com/office/powerpoint/2010/main" val="35377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592" y="577249"/>
            <a:ext cx="7772400" cy="1225021"/>
          </a:xfrm>
        </p:spPr>
        <p:txBody>
          <a:bodyPr>
            <a:noAutofit/>
          </a:bodyPr>
          <a:lstStyle/>
          <a:p>
            <a:r>
              <a:rPr lang="en-GB" sz="8800" dirty="0" smtClean="0">
                <a:latin typeface="Bodoni MT Condensed" pitchFamily="18" charset="0"/>
              </a:rPr>
              <a:t>Tone</a:t>
            </a:r>
            <a:endParaRPr lang="en-GB" sz="8800" dirty="0">
              <a:latin typeface="Bodoni MT Condensed" pitchFamily="18" charset="0"/>
            </a:endParaRPr>
          </a:p>
        </p:txBody>
      </p:sp>
      <p:pic>
        <p:nvPicPr>
          <p:cNvPr id="1026" name="Picture 2" descr="http://ts3.mm.bing.net/th?id=HN.6080162894546888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5628" y="1993402"/>
            <a:ext cx="3024336"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25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7277"/>
            <a:ext cx="8229600" cy="4287868"/>
          </a:xfrm>
        </p:spPr>
        <p:txBody>
          <a:bodyPr>
            <a:normAutofit fontScale="92500"/>
          </a:bodyPr>
          <a:lstStyle/>
          <a:p>
            <a:pPr marL="0" indent="0">
              <a:buNone/>
            </a:pPr>
            <a:r>
              <a:rPr lang="en-GB" sz="3400" dirty="0"/>
              <a:t>Tone can be defined as the mood or attitude of the writer towards the subject matter. A question on tone involves you writing a sentence in which you clearly identify the tone. </a:t>
            </a:r>
          </a:p>
          <a:p>
            <a:pPr marL="0" indent="0">
              <a:buNone/>
            </a:pPr>
            <a:endParaRPr lang="en-GB" sz="3400" dirty="0"/>
          </a:p>
          <a:p>
            <a:pPr marL="0" indent="0">
              <a:buNone/>
            </a:pPr>
            <a:r>
              <a:rPr lang="en-GB" sz="3400" dirty="0"/>
              <a:t>Then, depending on the marks available, you should </a:t>
            </a:r>
            <a:r>
              <a:rPr lang="en-GB" sz="3400" dirty="0" smtClean="0"/>
              <a:t>explain what tone is clear from the sentence and why.</a:t>
            </a:r>
            <a:endParaRPr lang="en-GB" sz="3400" dirty="0"/>
          </a:p>
          <a:p>
            <a:pPr marL="0" indent="0">
              <a:buNone/>
            </a:pPr>
            <a:endParaRPr lang="en-GB" dirty="0"/>
          </a:p>
        </p:txBody>
      </p:sp>
    </p:spTree>
    <p:extLst>
      <p:ext uri="{BB962C8B-B14F-4D97-AF65-F5344CB8AC3E}">
        <p14:creationId xmlns:p14="http://schemas.microsoft.com/office/powerpoint/2010/main" val="1835163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80" y="932330"/>
            <a:ext cx="8745966" cy="4607858"/>
          </a:xfrm>
        </p:spPr>
        <p:txBody>
          <a:bodyPr>
            <a:normAutofit/>
          </a:bodyPr>
          <a:lstStyle/>
          <a:p>
            <a:pPr marL="0" indent="0">
              <a:buNone/>
            </a:pPr>
            <a:r>
              <a:rPr lang="en-GB" sz="3600" dirty="0"/>
              <a:t>Tone questions are often seen as the most difficult to answer. </a:t>
            </a:r>
            <a:endParaRPr lang="en-GB" sz="3600" dirty="0" smtClean="0"/>
          </a:p>
          <a:p>
            <a:pPr marL="0" indent="0">
              <a:buNone/>
            </a:pPr>
            <a:endParaRPr lang="en-GB" sz="3600" dirty="0" smtClean="0"/>
          </a:p>
          <a:p>
            <a:pPr marL="0" indent="0">
              <a:buNone/>
            </a:pPr>
            <a:r>
              <a:rPr lang="en-GB" sz="3600" dirty="0" smtClean="0"/>
              <a:t>A </a:t>
            </a:r>
            <a:r>
              <a:rPr lang="en-GB" sz="3600" dirty="0"/>
              <a:t>first step to being able to answer them is knowing some of the </a:t>
            </a:r>
            <a:r>
              <a:rPr lang="en-GB" sz="3600" b="1" dirty="0"/>
              <a:t>common examples </a:t>
            </a:r>
            <a:r>
              <a:rPr lang="en-GB" sz="3600" dirty="0"/>
              <a:t>of tone in close reading </a:t>
            </a:r>
            <a:r>
              <a:rPr lang="en-GB" sz="3600" dirty="0" smtClean="0"/>
              <a:t>papers.</a:t>
            </a:r>
            <a:endParaRPr lang="en-GB" sz="3600" dirty="0"/>
          </a:p>
          <a:p>
            <a:endParaRPr lang="en-GB" dirty="0"/>
          </a:p>
        </p:txBody>
      </p:sp>
    </p:spTree>
    <p:extLst>
      <p:ext uri="{BB962C8B-B14F-4D97-AF65-F5344CB8AC3E}">
        <p14:creationId xmlns:p14="http://schemas.microsoft.com/office/powerpoint/2010/main" val="3956709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Copy Down</a:t>
            </a:r>
            <a:endParaRPr lang="en-US" u="sng" dirty="0"/>
          </a:p>
        </p:txBody>
      </p:sp>
      <p:sp>
        <p:nvSpPr>
          <p:cNvPr id="3" name="Content Placeholder 2"/>
          <p:cNvSpPr>
            <a:spLocks noGrp="1"/>
          </p:cNvSpPr>
          <p:nvPr>
            <p:ph idx="1"/>
          </p:nvPr>
        </p:nvSpPr>
        <p:spPr>
          <a:xfrm>
            <a:off x="457201" y="1333505"/>
            <a:ext cx="8291264" cy="4381495"/>
          </a:xfrm>
        </p:spPr>
        <p:txBody>
          <a:bodyPr/>
          <a:lstStyle/>
          <a:p>
            <a:pPr marL="0" indent="0">
              <a:buNone/>
            </a:pPr>
            <a:r>
              <a:rPr lang="en-US" sz="2800" dirty="0"/>
              <a:t>Most common types of tone</a:t>
            </a:r>
            <a:r>
              <a:rPr lang="en-US" dirty="0" smtClean="0"/>
              <a:t>:</a:t>
            </a:r>
          </a:p>
          <a:p>
            <a:pPr lvl="0"/>
            <a:r>
              <a:rPr lang="en-GB" sz="2800" b="1" dirty="0"/>
              <a:t>Sarcastic</a:t>
            </a:r>
          </a:p>
          <a:p>
            <a:pPr lvl="0"/>
            <a:r>
              <a:rPr lang="en-GB" sz="2800" b="1" dirty="0"/>
              <a:t>Humorous</a:t>
            </a:r>
          </a:p>
          <a:p>
            <a:pPr lvl="0"/>
            <a:r>
              <a:rPr lang="en-GB" sz="2800" b="1" dirty="0"/>
              <a:t>Ironic</a:t>
            </a:r>
          </a:p>
          <a:p>
            <a:pPr lvl="0"/>
            <a:r>
              <a:rPr lang="en-GB" sz="2800" b="1" dirty="0" smtClean="0"/>
              <a:t>Disapproving</a:t>
            </a:r>
            <a:endParaRPr lang="en-GB" sz="2800" b="1" dirty="0"/>
          </a:p>
          <a:p>
            <a:pPr lvl="0"/>
            <a:r>
              <a:rPr lang="en-GB" sz="2800" b="1" dirty="0"/>
              <a:t>Angry</a:t>
            </a:r>
          </a:p>
          <a:p>
            <a:pPr lvl="0"/>
            <a:r>
              <a:rPr lang="en-GB" sz="2800" b="1" dirty="0"/>
              <a:t>Flippant </a:t>
            </a:r>
            <a:br>
              <a:rPr lang="en-GB" sz="2800" b="1" dirty="0"/>
            </a:br>
            <a:r>
              <a:rPr lang="en-GB" sz="1600" b="1" dirty="0"/>
              <a:t>(not showing a serious attitude towards something usually considered worthy of respect.)</a:t>
            </a:r>
            <a:endParaRPr lang="en-GB" sz="1400" b="1"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61355"/>
            <a:ext cx="3732042" cy="311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782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answer</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b="1" dirty="0"/>
              <a:t>S: 	</a:t>
            </a:r>
            <a:r>
              <a:rPr lang="en-GB" b="1" dirty="0" smtClean="0"/>
              <a:t>	</a:t>
            </a:r>
            <a:r>
              <a:rPr lang="en-GB" dirty="0" smtClean="0"/>
              <a:t>State </a:t>
            </a:r>
            <a:r>
              <a:rPr lang="en-GB" dirty="0"/>
              <a:t>what </a:t>
            </a:r>
            <a:r>
              <a:rPr lang="en-GB" b="1" dirty="0" smtClean="0"/>
              <a:t>tone</a:t>
            </a:r>
            <a:r>
              <a:rPr lang="en-GB" dirty="0" smtClean="0"/>
              <a:t> is </a:t>
            </a:r>
            <a:r>
              <a:rPr lang="en-GB" dirty="0"/>
              <a:t>being used</a:t>
            </a:r>
          </a:p>
          <a:p>
            <a:pPr marL="514350" indent="-514350">
              <a:buFont typeface="+mj-lt"/>
              <a:buAutoNum type="arabicPeriod"/>
            </a:pPr>
            <a:endParaRPr lang="en-GB" b="1" dirty="0"/>
          </a:p>
          <a:p>
            <a:pPr marL="514350" indent="-514350">
              <a:buFont typeface="+mj-lt"/>
              <a:buAutoNum type="arabicPeriod"/>
            </a:pPr>
            <a:r>
              <a:rPr lang="en-GB" b="1" dirty="0"/>
              <a:t>Q: 	</a:t>
            </a:r>
            <a:r>
              <a:rPr lang="en-GB" dirty="0"/>
              <a:t>Quote an example </a:t>
            </a:r>
            <a:r>
              <a:rPr lang="en-GB" dirty="0" smtClean="0"/>
              <a:t> that makes the tone 		clear</a:t>
            </a:r>
            <a:endParaRPr lang="en-GB" b="1" dirty="0"/>
          </a:p>
          <a:p>
            <a:pPr marL="514350" indent="-514350">
              <a:buFont typeface="+mj-lt"/>
              <a:buAutoNum type="arabicPeriod"/>
            </a:pPr>
            <a:endParaRPr lang="en-GB" b="1" dirty="0"/>
          </a:p>
          <a:p>
            <a:pPr marL="514350" indent="-514350">
              <a:buFont typeface="+mj-lt"/>
              <a:buAutoNum type="arabicPeriod"/>
            </a:pPr>
            <a:r>
              <a:rPr lang="en-GB" b="1" dirty="0"/>
              <a:t>A: 	</a:t>
            </a:r>
            <a:r>
              <a:rPr lang="en-GB" dirty="0"/>
              <a:t>Analyse how </a:t>
            </a:r>
            <a:r>
              <a:rPr lang="en-GB" dirty="0" smtClean="0"/>
              <a:t>the quote shows the tone 		and how the use of this tone answers 		the question</a:t>
            </a:r>
            <a:endParaRPr lang="en-GB" b="1" dirty="0"/>
          </a:p>
        </p:txBody>
      </p:sp>
    </p:spTree>
    <p:extLst>
      <p:ext uri="{BB962C8B-B14F-4D97-AF65-F5344CB8AC3E}">
        <p14:creationId xmlns:p14="http://schemas.microsoft.com/office/powerpoint/2010/main" val="3962193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 a class</a:t>
            </a:r>
            <a:endParaRPr lang="en-GB" dirty="0"/>
          </a:p>
        </p:txBody>
      </p:sp>
      <p:sp>
        <p:nvSpPr>
          <p:cNvPr id="3" name="Content Placeholder 2"/>
          <p:cNvSpPr>
            <a:spLocks noGrp="1"/>
          </p:cNvSpPr>
          <p:nvPr>
            <p:ph idx="1"/>
          </p:nvPr>
        </p:nvSpPr>
        <p:spPr/>
        <p:txBody>
          <a:bodyPr/>
          <a:lstStyle/>
          <a:p>
            <a:pPr marL="0" indent="0">
              <a:buNone/>
            </a:pPr>
            <a:r>
              <a:rPr lang="en-GB" sz="2800" i="1" dirty="0" smtClean="0"/>
              <a:t>Everyone knows the Spice Girls. They are, apparently, </a:t>
            </a:r>
            <a:r>
              <a:rPr lang="en-GB" sz="2800" i="1" dirty="0"/>
              <a:t>the greatest pop phenomenon of the 1990s</a:t>
            </a:r>
            <a:r>
              <a:rPr lang="en-GB" sz="2800" i="1" dirty="0" smtClean="0"/>
              <a:t>. Over the years </a:t>
            </a:r>
            <a:r>
              <a:rPr lang="en-GB" sz="2800" i="1" dirty="0"/>
              <a:t>they </a:t>
            </a:r>
            <a:r>
              <a:rPr lang="en-GB" sz="2800" i="1" dirty="0" smtClean="0"/>
              <a:t>released </a:t>
            </a:r>
            <a:r>
              <a:rPr lang="en-GB" sz="2800" i="1" dirty="0"/>
              <a:t>3 studio albums, 1 greatest hits compilation and 13 </a:t>
            </a:r>
            <a:r>
              <a:rPr lang="en-GB" sz="2800" i="1" dirty="0" smtClean="0"/>
              <a:t>singles.</a:t>
            </a:r>
          </a:p>
          <a:p>
            <a:pPr marL="0" indent="0">
              <a:buNone/>
            </a:pPr>
            <a:endParaRPr lang="en-GB" sz="2800" dirty="0"/>
          </a:p>
          <a:p>
            <a:pPr marL="0" indent="0">
              <a:buNone/>
            </a:pPr>
            <a:r>
              <a:rPr lang="en-GB" sz="2800" dirty="0" smtClean="0"/>
              <a:t>How does the writer’s use of language make clear his opinion of the Spice Girls (2</a:t>
            </a:r>
            <a:r>
              <a:rPr lang="en-GB" sz="2800" dirty="0"/>
              <a:t>)</a:t>
            </a:r>
          </a:p>
          <a:p>
            <a:endParaRPr lang="en-GB" dirty="0"/>
          </a:p>
        </p:txBody>
      </p:sp>
      <p:pic>
        <p:nvPicPr>
          <p:cNvPr id="4" name="Picture 3" descr="C:\Users\SMACMeikle\AppData\Local\Microsoft\Windows\Temporary Internet Files\Content.IE5\JQS4ZAKG\spicewp[1].jpg"/>
          <p:cNvPicPr>
            <a:picLocks noChangeAspect="1" noChangeArrowheads="1"/>
          </p:cNvPicPr>
          <p:nvPr/>
        </p:nvPicPr>
        <p:blipFill rotWithShape="1">
          <a:blip r:embed="rId2">
            <a:extLst>
              <a:ext uri="{28A0092B-C50C-407E-A947-70E740481C1C}">
                <a14:useLocalDpi xmlns:a14="http://schemas.microsoft.com/office/drawing/2010/main" val="0"/>
              </a:ext>
            </a:extLst>
          </a:blip>
          <a:srcRect t="16514" b="26916"/>
          <a:stretch/>
        </p:blipFill>
        <p:spPr bwMode="auto">
          <a:xfrm>
            <a:off x="5659625" y="4225652"/>
            <a:ext cx="2936709" cy="138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68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 a class</a:t>
            </a:r>
            <a:endParaRPr lang="en-GB" dirty="0"/>
          </a:p>
        </p:txBody>
      </p:sp>
      <p:sp>
        <p:nvSpPr>
          <p:cNvPr id="3" name="Content Placeholder 2"/>
          <p:cNvSpPr>
            <a:spLocks noGrp="1"/>
          </p:cNvSpPr>
          <p:nvPr>
            <p:ph idx="1"/>
          </p:nvPr>
        </p:nvSpPr>
        <p:spPr>
          <a:xfrm>
            <a:off x="457200" y="1333500"/>
            <a:ext cx="8229600" cy="4260304"/>
          </a:xfrm>
        </p:spPr>
        <p:txBody>
          <a:bodyPr>
            <a:normAutofit fontScale="55000" lnSpcReduction="20000"/>
          </a:bodyPr>
          <a:lstStyle/>
          <a:p>
            <a:pPr marL="0" indent="0">
              <a:buNone/>
            </a:pPr>
            <a:r>
              <a:rPr lang="en-GB" dirty="0"/>
              <a:t>1. </a:t>
            </a:r>
            <a:r>
              <a:rPr lang="en-GB" i="1" dirty="0"/>
              <a:t>Everyone knows the Spice Girls. They are, apparently, the greatest pop phenomenon of the 1990s. Over the years they released 3 studio albums, 1 greatest hits compilation and 13 singles.</a:t>
            </a:r>
          </a:p>
          <a:p>
            <a:pPr marL="0" indent="0">
              <a:buNone/>
            </a:pPr>
            <a:endParaRPr lang="en-GB" dirty="0"/>
          </a:p>
          <a:p>
            <a:pPr marL="0" indent="0">
              <a:buNone/>
            </a:pPr>
            <a:r>
              <a:rPr lang="en-GB" dirty="0"/>
              <a:t>How does the writer’s use of language make clear his opinion of the Spice Girls (2)</a:t>
            </a:r>
          </a:p>
          <a:p>
            <a:pPr marL="0" indent="0">
              <a:buNone/>
            </a:pPr>
            <a:endParaRPr lang="en-GB" dirty="0" smtClean="0"/>
          </a:p>
          <a:p>
            <a:pPr marL="514350" indent="-514350">
              <a:buFont typeface="+mj-lt"/>
              <a:buAutoNum type="arabicPeriod"/>
            </a:pPr>
            <a:endParaRPr lang="en-GB" dirty="0"/>
          </a:p>
          <a:p>
            <a:pPr marL="514350" indent="-514350">
              <a:buFont typeface="+mj-lt"/>
              <a:buAutoNum type="arabicPeriod"/>
            </a:pPr>
            <a:r>
              <a:rPr lang="en-GB" sz="4000" b="1" dirty="0"/>
              <a:t>S: 	</a:t>
            </a:r>
            <a:r>
              <a:rPr lang="en-GB" sz="4000" dirty="0" smtClean="0"/>
              <a:t>State </a:t>
            </a:r>
            <a:r>
              <a:rPr lang="en-GB" sz="4000" dirty="0"/>
              <a:t>what tone is being used</a:t>
            </a:r>
          </a:p>
          <a:p>
            <a:pPr marL="514350" indent="-514350">
              <a:buFont typeface="+mj-lt"/>
              <a:buAutoNum type="arabicPeriod"/>
            </a:pPr>
            <a:endParaRPr lang="en-GB" sz="4000" dirty="0"/>
          </a:p>
          <a:p>
            <a:pPr marL="514350" indent="-514350">
              <a:buFont typeface="+mj-lt"/>
              <a:buAutoNum type="arabicPeriod"/>
            </a:pPr>
            <a:r>
              <a:rPr lang="en-GB" sz="4000" b="1" dirty="0"/>
              <a:t>Q: 	</a:t>
            </a:r>
            <a:r>
              <a:rPr lang="en-GB" sz="4000" dirty="0"/>
              <a:t>Quote an example  that makes the tone 	</a:t>
            </a:r>
            <a:r>
              <a:rPr lang="en-GB" sz="4000" dirty="0" smtClean="0"/>
              <a:t>clear</a:t>
            </a:r>
            <a:endParaRPr lang="en-GB" sz="4000" dirty="0"/>
          </a:p>
          <a:p>
            <a:pPr marL="514350" indent="-514350">
              <a:buFont typeface="+mj-lt"/>
              <a:buAutoNum type="arabicPeriod"/>
            </a:pPr>
            <a:endParaRPr lang="en-GB" sz="4000" b="1" dirty="0"/>
          </a:p>
          <a:p>
            <a:pPr marL="514350" indent="-514350">
              <a:buFont typeface="+mj-lt"/>
              <a:buAutoNum type="arabicPeriod"/>
            </a:pPr>
            <a:r>
              <a:rPr lang="en-GB" sz="4000" b="1" dirty="0"/>
              <a:t>A: 	</a:t>
            </a:r>
            <a:r>
              <a:rPr lang="en-GB" sz="4000" dirty="0"/>
              <a:t>Analyse how the quote shows the tone 	</a:t>
            </a:r>
            <a:r>
              <a:rPr lang="en-GB" sz="4000" dirty="0" smtClean="0"/>
              <a:t>and </a:t>
            </a:r>
            <a:r>
              <a:rPr lang="en-GB" sz="4000" dirty="0"/>
              <a:t>how the use of </a:t>
            </a:r>
            <a:r>
              <a:rPr lang="en-GB" sz="4000" dirty="0" smtClean="0"/>
              <a:t>	this </a:t>
            </a:r>
            <a:r>
              <a:rPr lang="en-GB" sz="4000" dirty="0"/>
              <a:t>tone answers </a:t>
            </a:r>
            <a:r>
              <a:rPr lang="en-GB" sz="4000" dirty="0" smtClean="0"/>
              <a:t>the </a:t>
            </a:r>
            <a:r>
              <a:rPr lang="en-GB" sz="4000" dirty="0"/>
              <a:t>question</a:t>
            </a:r>
          </a:p>
        </p:txBody>
      </p:sp>
      <p:sp>
        <p:nvSpPr>
          <p:cNvPr id="4" name="Rounded Rectangle 3"/>
          <p:cNvSpPr/>
          <p:nvPr/>
        </p:nvSpPr>
        <p:spPr>
          <a:xfrm>
            <a:off x="998780" y="3145532"/>
            <a:ext cx="76328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writer uses disapproving tone</a:t>
            </a:r>
          </a:p>
        </p:txBody>
      </p:sp>
      <p:sp>
        <p:nvSpPr>
          <p:cNvPr id="5" name="Rounded Rectangle 4"/>
          <p:cNvSpPr/>
          <p:nvPr/>
        </p:nvSpPr>
        <p:spPr>
          <a:xfrm>
            <a:off x="3707904" y="1353182"/>
            <a:ext cx="4896544"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67544" y="1552396"/>
            <a:ext cx="1368152"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93506" y="3793604"/>
            <a:ext cx="76328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GB" i="1" dirty="0"/>
              <a:t>They are, apparently, the greatest pop phenomenon of the 1990s.”</a:t>
            </a:r>
          </a:p>
        </p:txBody>
      </p:sp>
      <p:sp>
        <p:nvSpPr>
          <p:cNvPr id="8" name="Rounded Rectangle 7"/>
          <p:cNvSpPr/>
          <p:nvPr/>
        </p:nvSpPr>
        <p:spPr>
          <a:xfrm>
            <a:off x="998780" y="4441676"/>
            <a:ext cx="76328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quote shows a disapproving tone, as </a:t>
            </a:r>
            <a:r>
              <a:rPr lang="en-GB" dirty="0"/>
              <a:t>the word “apparently” suggests that he does not agree that they were the greatest</a:t>
            </a:r>
            <a:r>
              <a:rPr lang="en-GB" i="1" dirty="0"/>
              <a:t>, </a:t>
            </a:r>
            <a:r>
              <a:rPr lang="en-GB" dirty="0"/>
              <a:t>showing his negative opinion of the Spice Girls.</a:t>
            </a:r>
            <a:endParaRPr lang="en-US" dirty="0"/>
          </a:p>
        </p:txBody>
      </p:sp>
    </p:spTree>
    <p:extLst>
      <p:ext uri="{BB962C8B-B14F-4D97-AF65-F5344CB8AC3E}">
        <p14:creationId xmlns:p14="http://schemas.microsoft.com/office/powerpoint/2010/main" val="144855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 pair</a:t>
            </a:r>
            <a:endParaRPr lang="en-GB" dirty="0"/>
          </a:p>
        </p:txBody>
      </p:sp>
      <p:sp>
        <p:nvSpPr>
          <p:cNvPr id="3" name="Content Placeholder 2"/>
          <p:cNvSpPr>
            <a:spLocks noGrp="1"/>
          </p:cNvSpPr>
          <p:nvPr>
            <p:ph idx="1"/>
          </p:nvPr>
        </p:nvSpPr>
        <p:spPr/>
        <p:txBody>
          <a:bodyPr>
            <a:normAutofit/>
          </a:bodyPr>
          <a:lstStyle/>
          <a:p>
            <a:pPr marL="0" indent="0">
              <a:buNone/>
            </a:pPr>
            <a:r>
              <a:rPr lang="en-GB" sz="2800" i="1" dirty="0"/>
              <a:t>Today, when we think of a cat chasing a mouse it’s usually in some </a:t>
            </a:r>
            <a:r>
              <a:rPr lang="en-GB" sz="2800" i="1" dirty="0" err="1"/>
              <a:t>cartoonesque</a:t>
            </a:r>
            <a:r>
              <a:rPr lang="en-GB" sz="2800" i="1" dirty="0"/>
              <a:t>, Tom and </a:t>
            </a:r>
            <a:r>
              <a:rPr lang="en-GB" sz="2800" i="1" dirty="0" smtClean="0"/>
              <a:t>Jerry sort </a:t>
            </a:r>
            <a:r>
              <a:rPr lang="en-GB" sz="2800" i="1" dirty="0"/>
              <a:t>of way. The dumb cat is always foiled by its tiny </a:t>
            </a:r>
            <a:r>
              <a:rPr lang="en-GB" sz="2800" i="1" dirty="0" smtClean="0"/>
              <a:t>heroic adversary</a:t>
            </a:r>
            <a:r>
              <a:rPr lang="en-GB" sz="2800" i="1" dirty="0"/>
              <a:t>, like we’re supposed </a:t>
            </a:r>
            <a:r>
              <a:rPr lang="en-GB" sz="2800" i="1" dirty="0" smtClean="0"/>
              <a:t>to support the mouse as it gnaws at </a:t>
            </a:r>
            <a:r>
              <a:rPr lang="en-GB" sz="2800" i="1" dirty="0"/>
              <a:t>our possessions and </a:t>
            </a:r>
            <a:r>
              <a:rPr lang="en-GB" sz="2800" i="1" dirty="0" smtClean="0"/>
              <a:t>spreads disease.</a:t>
            </a:r>
          </a:p>
          <a:p>
            <a:pPr marL="0" indent="0">
              <a:buNone/>
            </a:pPr>
            <a:endParaRPr lang="en-GB" sz="2800" i="1" dirty="0"/>
          </a:p>
          <a:p>
            <a:pPr marL="0" indent="0">
              <a:buNone/>
            </a:pPr>
            <a:r>
              <a:rPr lang="en-GB" sz="2800" dirty="0"/>
              <a:t>Explain how </a:t>
            </a:r>
            <a:r>
              <a:rPr lang="en-GB" sz="2800" dirty="0" smtClean="0"/>
              <a:t>the writer’s use of language </a:t>
            </a:r>
            <a:r>
              <a:rPr lang="en-GB" sz="2800" dirty="0"/>
              <a:t>make it clear that </a:t>
            </a:r>
            <a:r>
              <a:rPr lang="en-GB" sz="2800" dirty="0" smtClean="0"/>
              <a:t>he is </a:t>
            </a:r>
            <a:r>
              <a:rPr lang="en-GB" sz="2800" dirty="0"/>
              <a:t>defending cats here</a:t>
            </a:r>
            <a:r>
              <a:rPr lang="en-GB" sz="2800" dirty="0" smtClean="0"/>
              <a:t>. (2)</a:t>
            </a:r>
            <a:endParaRPr lang="en-GB" sz="2800" i="1" dirty="0"/>
          </a:p>
        </p:txBody>
      </p:sp>
      <p:pic>
        <p:nvPicPr>
          <p:cNvPr id="1026" name="Picture 2" descr="Image result for tom and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482" y="4585692"/>
            <a:ext cx="324036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43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 pair</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800" i="1" dirty="0"/>
              <a:t>Today, when we think of a cat chasing a mouse it’s usually in some </a:t>
            </a:r>
            <a:r>
              <a:rPr lang="en-GB" sz="1800" i="1" dirty="0" err="1"/>
              <a:t>cartoonesque</a:t>
            </a:r>
            <a:r>
              <a:rPr lang="en-GB" sz="1800" i="1" dirty="0"/>
              <a:t>, Tom and </a:t>
            </a:r>
            <a:r>
              <a:rPr lang="en-GB" sz="1800" i="1" dirty="0" smtClean="0"/>
              <a:t>Jerry sort </a:t>
            </a:r>
            <a:r>
              <a:rPr lang="en-GB" sz="1800" i="1" dirty="0"/>
              <a:t>of way. The dumb cat is always foiled by its tiny </a:t>
            </a:r>
            <a:r>
              <a:rPr lang="en-GB" sz="1800" i="1" dirty="0" smtClean="0"/>
              <a:t>heroic adversary</a:t>
            </a:r>
            <a:r>
              <a:rPr lang="en-GB" sz="1800" i="1" dirty="0"/>
              <a:t>, like we’re supposed </a:t>
            </a:r>
            <a:r>
              <a:rPr lang="en-GB" sz="1800" i="1" dirty="0" smtClean="0"/>
              <a:t>to support the mouse as it gnaws at </a:t>
            </a:r>
            <a:r>
              <a:rPr lang="en-GB" sz="1800" i="1" dirty="0"/>
              <a:t>our possessions and </a:t>
            </a:r>
            <a:r>
              <a:rPr lang="en-GB" sz="1800" i="1" dirty="0" smtClean="0"/>
              <a:t>spreads disease.</a:t>
            </a:r>
          </a:p>
          <a:p>
            <a:pPr marL="0" indent="0">
              <a:buNone/>
            </a:pPr>
            <a:endParaRPr lang="en-GB" sz="1800" i="1" dirty="0"/>
          </a:p>
          <a:p>
            <a:pPr marL="0" indent="0">
              <a:buNone/>
            </a:pPr>
            <a:r>
              <a:rPr lang="en-GB" sz="1800" dirty="0"/>
              <a:t>Explain how </a:t>
            </a:r>
            <a:r>
              <a:rPr lang="en-GB" sz="1800" dirty="0" smtClean="0"/>
              <a:t>the writer’s use of language </a:t>
            </a:r>
            <a:r>
              <a:rPr lang="en-GB" sz="1800" dirty="0"/>
              <a:t>make it clear that </a:t>
            </a:r>
            <a:r>
              <a:rPr lang="en-GB" sz="1800" dirty="0" smtClean="0"/>
              <a:t>he is </a:t>
            </a:r>
            <a:r>
              <a:rPr lang="en-GB" sz="1800" dirty="0"/>
              <a:t>defending cats here</a:t>
            </a:r>
            <a:r>
              <a:rPr lang="en-GB" sz="1800" dirty="0" smtClean="0"/>
              <a:t>. (2)</a:t>
            </a:r>
          </a:p>
          <a:p>
            <a:pPr marL="0" indent="0">
              <a:buNone/>
            </a:pPr>
            <a:endParaRPr lang="en-GB" sz="1800" dirty="0"/>
          </a:p>
          <a:p>
            <a:pPr marL="514350" indent="-514350">
              <a:buFont typeface="+mj-lt"/>
              <a:buAutoNum type="arabicPeriod"/>
            </a:pPr>
            <a:endParaRPr lang="en-GB" sz="1800" dirty="0"/>
          </a:p>
          <a:p>
            <a:pPr marL="514350" indent="-514350">
              <a:buFont typeface="+mj-lt"/>
              <a:buAutoNum type="arabicPeriod"/>
            </a:pPr>
            <a:r>
              <a:rPr lang="en-GB" sz="2400" b="1" dirty="0"/>
              <a:t>S: 	</a:t>
            </a:r>
            <a:r>
              <a:rPr lang="en-GB" sz="2400" dirty="0"/>
              <a:t>State what tone is being used</a:t>
            </a:r>
          </a:p>
          <a:p>
            <a:pPr marL="514350" indent="-514350">
              <a:buFont typeface="+mj-lt"/>
              <a:buAutoNum type="arabicPeriod"/>
            </a:pPr>
            <a:endParaRPr lang="en-GB" sz="2400" dirty="0"/>
          </a:p>
          <a:p>
            <a:pPr marL="514350" indent="-514350">
              <a:buFont typeface="+mj-lt"/>
              <a:buAutoNum type="arabicPeriod"/>
            </a:pPr>
            <a:r>
              <a:rPr lang="en-GB" sz="2400" b="1" dirty="0"/>
              <a:t>Q: 	</a:t>
            </a:r>
            <a:r>
              <a:rPr lang="en-GB" sz="2400" dirty="0"/>
              <a:t>Quote an example  that makes the tone </a:t>
            </a:r>
            <a:r>
              <a:rPr lang="en-GB" sz="2400" dirty="0" smtClean="0"/>
              <a:t>clear</a:t>
            </a:r>
            <a:endParaRPr lang="en-GB" sz="2400" dirty="0"/>
          </a:p>
          <a:p>
            <a:pPr marL="514350" indent="-514350">
              <a:buFont typeface="+mj-lt"/>
              <a:buAutoNum type="arabicPeriod"/>
            </a:pPr>
            <a:endParaRPr lang="en-GB" sz="2400" b="1" dirty="0"/>
          </a:p>
          <a:p>
            <a:pPr marL="514350" indent="-514350">
              <a:buFont typeface="+mj-lt"/>
              <a:buAutoNum type="arabicPeriod"/>
            </a:pPr>
            <a:r>
              <a:rPr lang="en-GB" sz="2400" b="1" dirty="0"/>
              <a:t>A: 	</a:t>
            </a:r>
            <a:r>
              <a:rPr lang="en-GB" sz="2400" dirty="0"/>
              <a:t>Analyse how the quote shows the tone </a:t>
            </a:r>
            <a:r>
              <a:rPr lang="en-GB" sz="2400" dirty="0" smtClean="0"/>
              <a:t>and </a:t>
            </a:r>
            <a:r>
              <a:rPr lang="en-GB" sz="2400" dirty="0"/>
              <a:t>how the use of </a:t>
            </a:r>
            <a:r>
              <a:rPr lang="en-GB" sz="2400" dirty="0" smtClean="0"/>
              <a:t>this </a:t>
            </a:r>
            <a:r>
              <a:rPr lang="en-GB" sz="2400" dirty="0"/>
              <a:t>tone </a:t>
            </a:r>
            <a:endParaRPr lang="en-GB" sz="2400" dirty="0" smtClean="0"/>
          </a:p>
        </p:txBody>
      </p:sp>
      <p:sp>
        <p:nvSpPr>
          <p:cNvPr id="5" name="Rounded Rectangle 4"/>
          <p:cNvSpPr/>
          <p:nvPr/>
        </p:nvSpPr>
        <p:spPr>
          <a:xfrm>
            <a:off x="2051720" y="1525758"/>
            <a:ext cx="5976664"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67544" y="1796262"/>
            <a:ext cx="7416824"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99592" y="3073524"/>
            <a:ext cx="76328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writer uses </a:t>
            </a:r>
            <a:r>
              <a:rPr lang="en-GB" dirty="0" smtClean="0"/>
              <a:t>sarcastic </a:t>
            </a:r>
            <a:r>
              <a:rPr lang="en-GB" dirty="0"/>
              <a:t>tone</a:t>
            </a:r>
          </a:p>
        </p:txBody>
      </p:sp>
      <p:sp>
        <p:nvSpPr>
          <p:cNvPr id="8" name="Rounded Rectangle 7"/>
          <p:cNvSpPr/>
          <p:nvPr/>
        </p:nvSpPr>
        <p:spPr>
          <a:xfrm>
            <a:off x="880723" y="3658818"/>
            <a:ext cx="7632848" cy="566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dumb cat is always foiled by its tiny heroic adversary, like we’re supposed to support the mouse as it gnaws at our possessions and spreads disease.”</a:t>
            </a:r>
          </a:p>
        </p:txBody>
      </p:sp>
      <p:sp>
        <p:nvSpPr>
          <p:cNvPr id="9" name="Rounded Rectangle 8"/>
          <p:cNvSpPr/>
          <p:nvPr/>
        </p:nvSpPr>
        <p:spPr>
          <a:xfrm>
            <a:off x="899592" y="4297660"/>
            <a:ext cx="76328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quote shows a </a:t>
            </a:r>
            <a:r>
              <a:rPr lang="en-GB" dirty="0"/>
              <a:t>sarcastic tone, as he points out bad things mice do, showing he does not really think they are heroic, which suggests he is defending cats, as he doesn’t actually think they are dumb.</a:t>
            </a:r>
          </a:p>
        </p:txBody>
      </p:sp>
    </p:spTree>
    <p:extLst>
      <p:ext uri="{BB962C8B-B14F-4D97-AF65-F5344CB8AC3E}">
        <p14:creationId xmlns:p14="http://schemas.microsoft.com/office/powerpoint/2010/main" val="6130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400" dirty="0"/>
              <a:t>Use of Language includes all aspects of the Close Reading and RUAE (Reading, Understanding, Analysis, and Evaluation).</a:t>
            </a:r>
          </a:p>
          <a:p>
            <a:pPr marL="0" indent="0">
              <a:buNone/>
            </a:pPr>
            <a:r>
              <a:rPr lang="en-GB" sz="3400" dirty="0"/>
              <a:t>It includes things like Word Choice, Imagery,  </a:t>
            </a:r>
            <a:r>
              <a:rPr lang="en-GB" sz="3400" dirty="0" smtClean="0"/>
              <a:t>Sentence Structure and </a:t>
            </a:r>
            <a:r>
              <a:rPr lang="en-GB" sz="3400" dirty="0"/>
              <a:t>Tone</a:t>
            </a:r>
          </a:p>
          <a:p>
            <a:endParaRPr lang="en-US" dirty="0"/>
          </a:p>
        </p:txBody>
      </p:sp>
    </p:spTree>
    <p:extLst>
      <p:ext uri="{BB962C8B-B14F-4D97-AF65-F5344CB8AC3E}">
        <p14:creationId xmlns:p14="http://schemas.microsoft.com/office/powerpoint/2010/main" val="2349919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Your Own</a:t>
            </a:r>
            <a:endParaRPr lang="en-GB" dirty="0"/>
          </a:p>
        </p:txBody>
      </p:sp>
      <p:sp>
        <p:nvSpPr>
          <p:cNvPr id="3" name="Content Placeholder 2"/>
          <p:cNvSpPr>
            <a:spLocks noGrp="1"/>
          </p:cNvSpPr>
          <p:nvPr>
            <p:ph idx="1"/>
          </p:nvPr>
        </p:nvSpPr>
        <p:spPr>
          <a:xfrm>
            <a:off x="446856" y="1273324"/>
            <a:ext cx="8229600" cy="3324200"/>
          </a:xfrm>
        </p:spPr>
        <p:txBody>
          <a:bodyPr>
            <a:normAutofit fontScale="92500"/>
          </a:bodyPr>
          <a:lstStyle/>
          <a:p>
            <a:r>
              <a:rPr lang="en-US" sz="2400" i="1" dirty="0"/>
              <a:t>Survivors of </a:t>
            </a:r>
            <a:r>
              <a:rPr lang="en-US" sz="2400" i="1" dirty="0" smtClean="0"/>
              <a:t>impact catastrophes were </a:t>
            </a:r>
            <a:r>
              <a:rPr lang="en-US" sz="2400" i="1" dirty="0"/>
              <a:t>those creatures who just happened to be ‘lucky’ enough to find themselves alive after the dust settled. It doesn’t matter how well a creature may have been able to survive in a particular environment before an event – </a:t>
            </a:r>
            <a:r>
              <a:rPr lang="en-US" sz="2400" i="1" dirty="0" smtClean="0"/>
              <a:t>millions of years of evolution are useless when a tiny piece of rock comes from space to say hello to your head.</a:t>
            </a:r>
          </a:p>
          <a:p>
            <a:endParaRPr lang="en-US" sz="2400" dirty="0"/>
          </a:p>
          <a:p>
            <a:r>
              <a:rPr lang="en-GB" sz="2400" dirty="0" smtClean="0"/>
              <a:t>How does the writer’s use of language help to show the random and unexpected nature of meteor catastrophes? (2)</a:t>
            </a:r>
            <a:endParaRPr lang="en-GB" sz="2400" dirty="0"/>
          </a:p>
        </p:txBody>
      </p:sp>
      <p:pic>
        <p:nvPicPr>
          <p:cNvPr id="1026" name="Picture 2" descr="Image result for dinosaurs mete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482" y="4254072"/>
            <a:ext cx="2196750" cy="146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79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Your Own</a:t>
            </a:r>
            <a:endParaRPr lang="en-GB" dirty="0"/>
          </a:p>
        </p:txBody>
      </p:sp>
      <p:sp>
        <p:nvSpPr>
          <p:cNvPr id="3" name="Content Placeholder 2"/>
          <p:cNvSpPr>
            <a:spLocks noGrp="1"/>
          </p:cNvSpPr>
          <p:nvPr>
            <p:ph idx="1"/>
          </p:nvPr>
        </p:nvSpPr>
        <p:spPr>
          <a:xfrm>
            <a:off x="446856" y="1273324"/>
            <a:ext cx="8229600" cy="4032448"/>
          </a:xfrm>
        </p:spPr>
        <p:txBody>
          <a:bodyPr>
            <a:normAutofit fontScale="77500" lnSpcReduction="20000"/>
          </a:bodyPr>
          <a:lstStyle/>
          <a:p>
            <a:r>
              <a:rPr lang="en-US" sz="2400" i="1" dirty="0"/>
              <a:t>Survivors of </a:t>
            </a:r>
            <a:r>
              <a:rPr lang="en-US" sz="2400" i="1" dirty="0" smtClean="0"/>
              <a:t>impact catastrophes were </a:t>
            </a:r>
            <a:r>
              <a:rPr lang="en-US" sz="2400" i="1" dirty="0"/>
              <a:t>those creatures who just happened to be ‘lucky’ enough to find themselves alive after the dust settled. It doesn’t matter how well a creature may have been able to survive in a particular environment before an event – m</a:t>
            </a:r>
            <a:r>
              <a:rPr lang="en-US" sz="2400" i="1" dirty="0" smtClean="0"/>
              <a:t>illions of years of evolution are useless when a tiny piece of rock comes from space to say hello to your head.</a:t>
            </a:r>
          </a:p>
          <a:p>
            <a:endParaRPr lang="en-US" sz="2400" dirty="0"/>
          </a:p>
          <a:p>
            <a:r>
              <a:rPr lang="en-GB" sz="2400" dirty="0" smtClean="0"/>
              <a:t>How does the writer’s use of language help to show the random and unexpected nature of meteor catastrophes? (2)</a:t>
            </a:r>
            <a:endParaRPr lang="en-GB" sz="2400" dirty="0"/>
          </a:p>
          <a:p>
            <a:pPr marL="514350" indent="-514350">
              <a:buFont typeface="+mj-lt"/>
              <a:buAutoNum type="arabicPeriod"/>
            </a:pPr>
            <a:endParaRPr lang="en-GB" sz="1800" dirty="0"/>
          </a:p>
          <a:p>
            <a:pPr marL="514350" indent="-514350">
              <a:buFont typeface="+mj-lt"/>
              <a:buAutoNum type="arabicPeriod"/>
            </a:pPr>
            <a:r>
              <a:rPr lang="en-GB" sz="2400" b="1" dirty="0"/>
              <a:t>S: 	</a:t>
            </a:r>
            <a:r>
              <a:rPr lang="en-GB" sz="2400" dirty="0"/>
              <a:t>State what tone is being used</a:t>
            </a:r>
          </a:p>
          <a:p>
            <a:pPr marL="514350" indent="-514350">
              <a:buFont typeface="+mj-lt"/>
              <a:buAutoNum type="arabicPeriod"/>
            </a:pPr>
            <a:endParaRPr lang="en-GB" sz="2400" dirty="0"/>
          </a:p>
          <a:p>
            <a:pPr marL="514350" indent="-514350">
              <a:buFont typeface="+mj-lt"/>
              <a:buAutoNum type="arabicPeriod"/>
            </a:pPr>
            <a:r>
              <a:rPr lang="en-GB" sz="2400" b="1" dirty="0"/>
              <a:t>Q: 	</a:t>
            </a:r>
            <a:r>
              <a:rPr lang="en-GB" sz="2400" dirty="0"/>
              <a:t>Quote an example  that makes the tone clear</a:t>
            </a:r>
          </a:p>
          <a:p>
            <a:pPr marL="514350" indent="-514350">
              <a:buFont typeface="+mj-lt"/>
              <a:buAutoNum type="arabicPeriod"/>
            </a:pPr>
            <a:endParaRPr lang="en-GB" sz="2400" b="1" dirty="0"/>
          </a:p>
          <a:p>
            <a:pPr marL="514350" indent="-514350">
              <a:buFont typeface="+mj-lt"/>
              <a:buAutoNum type="arabicPeriod"/>
            </a:pPr>
            <a:r>
              <a:rPr lang="en-GB" sz="2400" b="1" dirty="0"/>
              <a:t>A: 	</a:t>
            </a:r>
            <a:r>
              <a:rPr lang="en-GB" sz="2400" dirty="0"/>
              <a:t>Analyse how the quote shows the tone and how the use of this tone </a:t>
            </a:r>
          </a:p>
          <a:p>
            <a:endParaRPr lang="en-GB" sz="2400" dirty="0"/>
          </a:p>
        </p:txBody>
      </p:sp>
      <p:sp>
        <p:nvSpPr>
          <p:cNvPr id="5" name="Rounded Rectangle 4"/>
          <p:cNvSpPr/>
          <p:nvPr/>
        </p:nvSpPr>
        <p:spPr>
          <a:xfrm>
            <a:off x="3923928" y="1974742"/>
            <a:ext cx="4608512"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59840" y="2245246"/>
            <a:ext cx="6304448"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59840" y="3361556"/>
            <a:ext cx="76328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humorous/flippant tone</a:t>
            </a:r>
            <a:endParaRPr lang="en-GB" dirty="0"/>
          </a:p>
        </p:txBody>
      </p:sp>
      <p:sp>
        <p:nvSpPr>
          <p:cNvPr id="8" name="Rounded Rectangle 7"/>
          <p:cNvSpPr/>
          <p:nvPr/>
        </p:nvSpPr>
        <p:spPr>
          <a:xfrm>
            <a:off x="899592" y="3937620"/>
            <a:ext cx="76328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a:t>
            </a:r>
            <a:r>
              <a:rPr lang="en-US" i="1" dirty="0" smtClean="0"/>
              <a:t>millions of years of evolution are useless when a tiny piece of rock comes from space to say hello to your head.”</a:t>
            </a:r>
            <a:endParaRPr lang="en-US" i="1" dirty="0"/>
          </a:p>
        </p:txBody>
      </p:sp>
      <p:sp>
        <p:nvSpPr>
          <p:cNvPr id="9" name="Rounded Rectangle 8"/>
          <p:cNvSpPr/>
          <p:nvPr/>
        </p:nvSpPr>
        <p:spPr>
          <a:xfrm>
            <a:off x="899592" y="4585692"/>
            <a:ext cx="76328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This quote shows a </a:t>
            </a:r>
            <a:r>
              <a:rPr lang="en-GB" b="1" dirty="0" smtClean="0"/>
              <a:t>humorous/flippant</a:t>
            </a:r>
            <a:r>
              <a:rPr lang="en-GB" dirty="0" smtClean="0"/>
              <a:t> </a:t>
            </a:r>
            <a:r>
              <a:rPr lang="en-GB" dirty="0"/>
              <a:t>tone, </a:t>
            </a:r>
            <a:r>
              <a:rPr lang="en-GB" dirty="0" smtClean="0"/>
              <a:t>as the writer makes a joke about how these creatures died, </a:t>
            </a:r>
            <a:r>
              <a:rPr lang="en-GB" dirty="0"/>
              <a:t>which suggests he finds </a:t>
            </a:r>
            <a:r>
              <a:rPr lang="en-GB" dirty="0" smtClean="0"/>
              <a:t>it </a:t>
            </a:r>
            <a:r>
              <a:rPr lang="en-GB" dirty="0"/>
              <a:t>random and unexpected because he can’t take seriously something that is so unlikely and hard to predict.</a:t>
            </a:r>
          </a:p>
        </p:txBody>
      </p:sp>
    </p:spTree>
    <p:extLst>
      <p:ext uri="{BB962C8B-B14F-4D97-AF65-F5344CB8AC3E}">
        <p14:creationId xmlns:p14="http://schemas.microsoft.com/office/powerpoint/2010/main" val="137487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600" y="637254"/>
            <a:ext cx="7772400" cy="1225021"/>
          </a:xfrm>
        </p:spPr>
        <p:txBody>
          <a:bodyPr>
            <a:noAutofit/>
          </a:bodyPr>
          <a:lstStyle/>
          <a:p>
            <a:r>
              <a:rPr lang="en-GB" sz="8800" dirty="0">
                <a:latin typeface="Bodoni MT Condensed" pitchFamily="18" charset="0"/>
              </a:rPr>
              <a:t>Sentence Structure</a:t>
            </a:r>
          </a:p>
        </p:txBody>
      </p:sp>
      <p:pic>
        <p:nvPicPr>
          <p:cNvPr id="1026" name="Picture 2" descr="http://ts3.mm.bing.net/th?id=HN.6080162894546888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137420"/>
            <a:ext cx="3312368"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61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Structure</a:t>
            </a:r>
          </a:p>
        </p:txBody>
      </p:sp>
      <p:sp>
        <p:nvSpPr>
          <p:cNvPr id="3" name="Content Placeholder 2"/>
          <p:cNvSpPr>
            <a:spLocks noGrp="1"/>
          </p:cNvSpPr>
          <p:nvPr>
            <p:ph idx="1"/>
          </p:nvPr>
        </p:nvSpPr>
        <p:spPr/>
        <p:txBody>
          <a:bodyPr>
            <a:normAutofit/>
          </a:bodyPr>
          <a:lstStyle/>
          <a:p>
            <a:r>
              <a:rPr lang="en-US" sz="4800" b="1" dirty="0"/>
              <a:t>Sentence Structure – </a:t>
            </a:r>
            <a:r>
              <a:rPr lang="en-US" sz="4800" dirty="0"/>
              <a:t>refers to when a writer tries to </a:t>
            </a:r>
            <a:r>
              <a:rPr lang="en-GB" sz="4800" i="1" dirty="0"/>
              <a:t>emphasise </a:t>
            </a:r>
            <a:r>
              <a:rPr lang="en-US" sz="4800" dirty="0"/>
              <a:t>certain words or ideas through the way that sentences are set out.</a:t>
            </a:r>
            <a:endParaRPr lang="en-GB" sz="3600" dirty="0"/>
          </a:p>
        </p:txBody>
      </p:sp>
    </p:spTree>
    <p:extLst>
      <p:ext uri="{BB962C8B-B14F-4D97-AF65-F5344CB8AC3E}">
        <p14:creationId xmlns:p14="http://schemas.microsoft.com/office/powerpoint/2010/main" val="1074656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244"/>
            <a:ext cx="8229600" cy="4551892"/>
          </a:xfrm>
        </p:spPr>
        <p:txBody>
          <a:bodyPr>
            <a:normAutofit lnSpcReduction="10000"/>
          </a:bodyPr>
          <a:lstStyle/>
          <a:p>
            <a:r>
              <a:rPr lang="en-GB" sz="4400" b="1" dirty="0"/>
              <a:t>Repetition</a:t>
            </a:r>
          </a:p>
          <a:p>
            <a:r>
              <a:rPr lang="en-GB" sz="4000" dirty="0"/>
              <a:t>When single words, or groups of words, are repeated.</a:t>
            </a:r>
          </a:p>
          <a:p>
            <a:r>
              <a:rPr lang="en-GB" sz="4000" dirty="0"/>
              <a:t>Emphasises the repeated </a:t>
            </a:r>
            <a:r>
              <a:rPr lang="en-GB" sz="4000" dirty="0" smtClean="0"/>
              <a:t>idea</a:t>
            </a:r>
          </a:p>
          <a:p>
            <a:endParaRPr lang="en-GB" sz="4000" dirty="0" smtClean="0"/>
          </a:p>
          <a:p>
            <a:r>
              <a:rPr lang="en-GB" sz="4000" i="1" dirty="0" smtClean="0">
                <a:solidFill>
                  <a:srgbClr val="FF0000"/>
                </a:solidFill>
              </a:rPr>
              <a:t>We have to study. Study in the day. Study in the night. Study all the time.</a:t>
            </a:r>
            <a:endParaRPr lang="en-GB" sz="4000" i="1" dirty="0">
              <a:solidFill>
                <a:srgbClr val="FF0000"/>
              </a:solidFill>
            </a:endParaRPr>
          </a:p>
          <a:p>
            <a:endParaRPr lang="en-GB" dirty="0"/>
          </a:p>
        </p:txBody>
      </p:sp>
    </p:spTree>
    <p:extLst>
      <p:ext uri="{BB962C8B-B14F-4D97-AF65-F5344CB8AC3E}">
        <p14:creationId xmlns:p14="http://schemas.microsoft.com/office/powerpoint/2010/main" val="1406862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9228"/>
            <a:ext cx="8229600" cy="4695908"/>
          </a:xfrm>
        </p:spPr>
        <p:txBody>
          <a:bodyPr>
            <a:normAutofit fontScale="92500" lnSpcReduction="20000"/>
          </a:bodyPr>
          <a:lstStyle/>
          <a:p>
            <a:r>
              <a:rPr lang="en-GB" sz="4400" b="1" dirty="0" smtClean="0"/>
              <a:t>Short Sentence</a:t>
            </a:r>
            <a:endParaRPr lang="en-GB" sz="4400" b="1" dirty="0"/>
          </a:p>
          <a:p>
            <a:r>
              <a:rPr lang="en-GB" sz="4400" dirty="0"/>
              <a:t>G</a:t>
            </a:r>
            <a:r>
              <a:rPr lang="en-GB" sz="4400" dirty="0" smtClean="0"/>
              <a:t>rab the reader’s attention and emphasise the information within them. Important words are mad to stand out.</a:t>
            </a:r>
          </a:p>
          <a:p>
            <a:endParaRPr lang="en-GB" sz="4400" dirty="0">
              <a:solidFill>
                <a:srgbClr val="FF0000"/>
              </a:solidFill>
            </a:endParaRPr>
          </a:p>
          <a:p>
            <a:r>
              <a:rPr lang="en-GB" sz="4400" i="1" dirty="0" smtClean="0">
                <a:solidFill>
                  <a:srgbClr val="FF0000"/>
                </a:solidFill>
              </a:rPr>
              <a:t>If you want to pass your exams, I have one word for you. Study.</a:t>
            </a:r>
            <a:endParaRPr lang="en-GB" i="1" dirty="0">
              <a:solidFill>
                <a:srgbClr val="FF0000"/>
              </a:solidFill>
            </a:endParaRPr>
          </a:p>
        </p:txBody>
      </p:sp>
    </p:spTree>
    <p:extLst>
      <p:ext uri="{BB962C8B-B14F-4D97-AF65-F5344CB8AC3E}">
        <p14:creationId xmlns:p14="http://schemas.microsoft.com/office/powerpoint/2010/main" val="1176748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7220"/>
            <a:ext cx="8229600" cy="4767916"/>
          </a:xfrm>
        </p:spPr>
        <p:txBody>
          <a:bodyPr>
            <a:normAutofit fontScale="77500" lnSpcReduction="20000"/>
          </a:bodyPr>
          <a:lstStyle/>
          <a:p>
            <a:r>
              <a:rPr lang="en-GB" sz="4400" b="1" dirty="0"/>
              <a:t>Lists</a:t>
            </a:r>
          </a:p>
          <a:p>
            <a:r>
              <a:rPr lang="en-GB" sz="4400" dirty="0"/>
              <a:t>Lists emphasise </a:t>
            </a:r>
            <a:r>
              <a:rPr lang="en-GB" sz="4400" dirty="0" smtClean="0"/>
              <a:t>that there is a lot of something, </a:t>
            </a:r>
            <a:r>
              <a:rPr lang="en-GB" sz="4400" dirty="0"/>
              <a:t>either to show how important it is, </a:t>
            </a:r>
            <a:r>
              <a:rPr lang="en-GB" sz="4400" dirty="0" smtClean="0"/>
              <a:t>or to </a:t>
            </a:r>
            <a:r>
              <a:rPr lang="en-GB" sz="4400" dirty="0"/>
              <a:t>make it seem </a:t>
            </a:r>
            <a:r>
              <a:rPr lang="en-GB" sz="4400" dirty="0" smtClean="0"/>
              <a:t>crowded/tedious</a:t>
            </a:r>
          </a:p>
          <a:p>
            <a:r>
              <a:rPr lang="en-GB" sz="4400" dirty="0" smtClean="0"/>
              <a:t>A colon (</a:t>
            </a:r>
            <a:r>
              <a:rPr lang="en-GB" sz="4400" dirty="0" smtClean="0">
                <a:sym typeface="Wingdings" pitchFamily="2" charset="2"/>
              </a:rPr>
              <a:t>:) will often introduce a list</a:t>
            </a:r>
            <a:endParaRPr lang="en-GB" sz="4400" dirty="0" smtClean="0"/>
          </a:p>
          <a:p>
            <a:endParaRPr lang="en-GB" sz="4400" dirty="0"/>
          </a:p>
          <a:p>
            <a:r>
              <a:rPr lang="en-GB" sz="4400" i="1" dirty="0" smtClean="0">
                <a:solidFill>
                  <a:srgbClr val="FF0000"/>
                </a:solidFill>
              </a:rPr>
              <a:t>The students who get the best grades are all similar because they revise a lot, pay attention in class, get to sleep early, take detailed notes and attend supported study.</a:t>
            </a:r>
            <a:endParaRPr lang="en-GB" sz="4400" i="1" dirty="0">
              <a:solidFill>
                <a:srgbClr val="FF0000"/>
              </a:solidFill>
            </a:endParaRPr>
          </a:p>
          <a:p>
            <a:endParaRPr lang="en-GB" dirty="0"/>
          </a:p>
        </p:txBody>
      </p:sp>
    </p:spTree>
    <p:extLst>
      <p:ext uri="{BB962C8B-B14F-4D97-AF65-F5344CB8AC3E}">
        <p14:creationId xmlns:p14="http://schemas.microsoft.com/office/powerpoint/2010/main" val="698782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7220"/>
            <a:ext cx="8229600" cy="4767916"/>
          </a:xfrm>
        </p:spPr>
        <p:txBody>
          <a:bodyPr>
            <a:normAutofit fontScale="92500" lnSpcReduction="20000"/>
          </a:bodyPr>
          <a:lstStyle/>
          <a:p>
            <a:r>
              <a:rPr lang="en-GB" sz="4400" b="1" dirty="0" smtClean="0"/>
              <a:t>Colon (:)</a:t>
            </a:r>
            <a:endParaRPr lang="en-GB" sz="4400" b="1" dirty="0"/>
          </a:p>
          <a:p>
            <a:r>
              <a:rPr lang="en-GB" sz="4400" dirty="0" smtClean="0"/>
              <a:t>A colon </a:t>
            </a:r>
            <a:r>
              <a:rPr lang="en-GB" sz="4400" dirty="0" smtClean="0">
                <a:sym typeface="Wingdings" pitchFamily="2" charset="2"/>
              </a:rPr>
              <a:t>introduces important information that the writer wants to emphasise or a list</a:t>
            </a:r>
            <a:endParaRPr lang="en-GB" sz="4400" dirty="0" smtClean="0"/>
          </a:p>
          <a:p>
            <a:endParaRPr lang="en-GB" sz="4400" dirty="0"/>
          </a:p>
          <a:p>
            <a:r>
              <a:rPr lang="en-GB" sz="4400" dirty="0" smtClean="0">
                <a:solidFill>
                  <a:srgbClr val="FF0000"/>
                </a:solidFill>
              </a:rPr>
              <a:t>All the students who got the best grades had one thing in common: they studied hard.</a:t>
            </a:r>
            <a:endParaRPr lang="en-GB" sz="4400" dirty="0">
              <a:solidFill>
                <a:srgbClr val="FF0000"/>
              </a:solidFill>
            </a:endParaRPr>
          </a:p>
          <a:p>
            <a:endParaRPr lang="en-GB" dirty="0"/>
          </a:p>
        </p:txBody>
      </p:sp>
    </p:spTree>
    <p:extLst>
      <p:ext uri="{BB962C8B-B14F-4D97-AF65-F5344CB8AC3E}">
        <p14:creationId xmlns:p14="http://schemas.microsoft.com/office/powerpoint/2010/main" val="1626799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1236"/>
            <a:ext cx="8229600" cy="4896544"/>
          </a:xfrm>
        </p:spPr>
        <p:txBody>
          <a:bodyPr>
            <a:normAutofit/>
          </a:bodyPr>
          <a:lstStyle/>
          <a:p>
            <a:r>
              <a:rPr lang="en-GB" b="1" dirty="0" smtClean="0"/>
              <a:t>Questions (?)</a:t>
            </a:r>
            <a:endParaRPr lang="en-GB" dirty="0"/>
          </a:p>
          <a:p>
            <a:r>
              <a:rPr lang="en-GB" dirty="0" smtClean="0"/>
              <a:t>Usually </a:t>
            </a:r>
            <a:r>
              <a:rPr lang="en-GB" dirty="0"/>
              <a:t>they </a:t>
            </a:r>
            <a:r>
              <a:rPr lang="en-GB" dirty="0" smtClean="0"/>
              <a:t>are trying to make the reader feel involved, </a:t>
            </a:r>
            <a:r>
              <a:rPr lang="en-GB" dirty="0"/>
              <a:t>by making them consider their </a:t>
            </a:r>
            <a:r>
              <a:rPr lang="en-GB" dirty="0" smtClean="0"/>
              <a:t>answer, emphasising the opinion.</a:t>
            </a:r>
          </a:p>
          <a:p>
            <a:r>
              <a:rPr lang="en-GB" dirty="0"/>
              <a:t>They might </a:t>
            </a:r>
            <a:r>
              <a:rPr lang="en-GB" dirty="0" smtClean="0"/>
              <a:t>also emphasise </a:t>
            </a:r>
            <a:r>
              <a:rPr lang="en-GB" dirty="0"/>
              <a:t>confusion</a:t>
            </a:r>
            <a:r>
              <a:rPr lang="en-GB" dirty="0" smtClean="0"/>
              <a:t>.</a:t>
            </a:r>
          </a:p>
          <a:p>
            <a:endParaRPr lang="en-GB" dirty="0"/>
          </a:p>
          <a:p>
            <a:r>
              <a:rPr lang="en-GB" dirty="0" smtClean="0">
                <a:solidFill>
                  <a:srgbClr val="FF0000"/>
                </a:solidFill>
              </a:rPr>
              <a:t>If you fail your exams, you need to ask yourself one thing. Did you study enough?</a:t>
            </a:r>
            <a:endParaRPr lang="en-GB" dirty="0">
              <a:solidFill>
                <a:srgbClr val="FF0000"/>
              </a:solidFill>
            </a:endParaRPr>
          </a:p>
        </p:txBody>
      </p:sp>
    </p:spTree>
    <p:extLst>
      <p:ext uri="{BB962C8B-B14F-4D97-AF65-F5344CB8AC3E}">
        <p14:creationId xmlns:p14="http://schemas.microsoft.com/office/powerpoint/2010/main" val="1000185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1236"/>
            <a:ext cx="8229600" cy="4896544"/>
          </a:xfrm>
        </p:spPr>
        <p:txBody>
          <a:bodyPr>
            <a:normAutofit/>
          </a:bodyPr>
          <a:lstStyle/>
          <a:p>
            <a:r>
              <a:rPr lang="en-GB" b="1" dirty="0" smtClean="0"/>
              <a:t>Exclamations (!)</a:t>
            </a:r>
            <a:endParaRPr lang="en-GB" dirty="0"/>
          </a:p>
          <a:p>
            <a:r>
              <a:rPr lang="en-GB" dirty="0" smtClean="0"/>
              <a:t>They emphasise the excitement or passion behind the words.</a:t>
            </a:r>
          </a:p>
          <a:p>
            <a:endParaRPr lang="en-GB" dirty="0"/>
          </a:p>
          <a:p>
            <a:r>
              <a:rPr lang="en-GB" dirty="0" smtClean="0">
                <a:solidFill>
                  <a:srgbClr val="FF0000"/>
                </a:solidFill>
              </a:rPr>
              <a:t>After studying long and hard, Bob finally got his results. He opened the letter and saw his grades. He passed every exam!</a:t>
            </a:r>
            <a:endParaRPr lang="en-GB" dirty="0">
              <a:solidFill>
                <a:srgbClr val="FF0000"/>
              </a:solidFill>
            </a:endParaRPr>
          </a:p>
        </p:txBody>
      </p:sp>
    </p:spTree>
    <p:extLst>
      <p:ext uri="{BB962C8B-B14F-4D97-AF65-F5344CB8AC3E}">
        <p14:creationId xmlns:p14="http://schemas.microsoft.com/office/powerpoint/2010/main" val="332143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244"/>
            <a:ext cx="8229600" cy="4896544"/>
          </a:xfrm>
        </p:spPr>
        <p:txBody>
          <a:bodyPr>
            <a:normAutofit/>
          </a:bodyPr>
          <a:lstStyle/>
          <a:p>
            <a:r>
              <a:rPr lang="en-GB" sz="3600" b="1" dirty="0" smtClean="0"/>
              <a:t>Word Choice</a:t>
            </a:r>
          </a:p>
          <a:p>
            <a:endParaRPr lang="en-GB" sz="3600" b="1" dirty="0"/>
          </a:p>
          <a:p>
            <a:r>
              <a:rPr lang="en-GB" sz="3600" b="1" dirty="0" smtClean="0"/>
              <a:t>Imagery</a:t>
            </a:r>
          </a:p>
          <a:p>
            <a:endParaRPr lang="en-GB" sz="3600" dirty="0"/>
          </a:p>
          <a:p>
            <a:r>
              <a:rPr lang="en-GB" sz="3600" dirty="0" smtClean="0"/>
              <a:t>Tone</a:t>
            </a:r>
          </a:p>
          <a:p>
            <a:endParaRPr lang="en-GB" sz="3600" dirty="0"/>
          </a:p>
          <a:p>
            <a:r>
              <a:rPr lang="en-GB" sz="3600" dirty="0" smtClean="0"/>
              <a:t>Sentence Structure</a:t>
            </a:r>
            <a:endParaRPr lang="en-GB" sz="3600" dirty="0"/>
          </a:p>
        </p:txBody>
      </p:sp>
      <p:sp>
        <p:nvSpPr>
          <p:cNvPr id="4" name="Rounded Rectangle 3"/>
          <p:cNvSpPr/>
          <p:nvPr/>
        </p:nvSpPr>
        <p:spPr>
          <a:xfrm>
            <a:off x="4860032" y="769268"/>
            <a:ext cx="3240360" cy="15121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These two we have covered in depth for their individual questions, so we will quickly revise these</a:t>
            </a:r>
            <a:endParaRPr lang="en-GB" sz="2000" dirty="0">
              <a:solidFill>
                <a:schemeClr val="tx1"/>
              </a:solidFill>
            </a:endParaRPr>
          </a:p>
        </p:txBody>
      </p:sp>
      <p:cxnSp>
        <p:nvCxnSpPr>
          <p:cNvPr id="7" name="Straight Arrow Connector 6"/>
          <p:cNvCxnSpPr>
            <a:stCxn id="4" idx="1"/>
          </p:cNvCxnSpPr>
          <p:nvPr/>
        </p:nvCxnSpPr>
        <p:spPr>
          <a:xfrm flipH="1" flipV="1">
            <a:off x="3419872" y="985292"/>
            <a:ext cx="1440160" cy="5400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4" idx="1"/>
          </p:cNvCxnSpPr>
          <p:nvPr/>
        </p:nvCxnSpPr>
        <p:spPr>
          <a:xfrm flipH="1">
            <a:off x="2627784" y="1525352"/>
            <a:ext cx="2232248" cy="75608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9111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244"/>
            <a:ext cx="8229600" cy="4824536"/>
          </a:xfrm>
        </p:spPr>
        <p:txBody>
          <a:bodyPr>
            <a:normAutofit fontScale="92500" lnSpcReduction="20000"/>
          </a:bodyPr>
          <a:lstStyle/>
          <a:p>
            <a:r>
              <a:rPr lang="en-GB" sz="4000" b="1" dirty="0" smtClean="0"/>
              <a:t>Parenthesis </a:t>
            </a:r>
            <a:endParaRPr lang="en-GB" sz="4000" b="1" dirty="0"/>
          </a:p>
          <a:p>
            <a:r>
              <a:rPr lang="en-GB" sz="4000" dirty="0" smtClean="0"/>
              <a:t>Additional information, explanations or opinions are added to the text using </a:t>
            </a:r>
            <a:r>
              <a:rPr lang="en-GB" sz="4000" dirty="0"/>
              <a:t>–dashes – or </a:t>
            </a:r>
            <a:r>
              <a:rPr lang="en-GB" sz="4000" dirty="0" smtClean="0"/>
              <a:t>(brackets) The </a:t>
            </a:r>
            <a:r>
              <a:rPr lang="en-GB" sz="4000" dirty="0"/>
              <a:t>extra information is emphasised</a:t>
            </a:r>
            <a:r>
              <a:rPr lang="en-GB" sz="4000" dirty="0" smtClean="0"/>
              <a:t>.</a:t>
            </a:r>
          </a:p>
          <a:p>
            <a:endParaRPr lang="en-GB" sz="4000" dirty="0"/>
          </a:p>
          <a:p>
            <a:r>
              <a:rPr lang="en-GB" sz="4000" dirty="0">
                <a:solidFill>
                  <a:srgbClr val="FF0000"/>
                </a:solidFill>
              </a:rPr>
              <a:t>John </a:t>
            </a:r>
            <a:r>
              <a:rPr lang="en-GB" sz="4000" dirty="0" smtClean="0">
                <a:solidFill>
                  <a:srgbClr val="FF0000"/>
                </a:solidFill>
              </a:rPr>
              <a:t>– who didn’t study at all – failed all his exams. But Bob (who studied very hard) passed them all.</a:t>
            </a:r>
            <a:endParaRPr lang="en-GB" sz="4000" dirty="0">
              <a:solidFill>
                <a:srgbClr val="FF0000"/>
              </a:solidFill>
            </a:endParaRPr>
          </a:p>
          <a:p>
            <a:endParaRPr lang="en-GB" dirty="0"/>
          </a:p>
        </p:txBody>
      </p:sp>
    </p:spTree>
    <p:extLst>
      <p:ext uri="{BB962C8B-B14F-4D97-AF65-F5344CB8AC3E}">
        <p14:creationId xmlns:p14="http://schemas.microsoft.com/office/powerpoint/2010/main" val="1791385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7034"/>
            <a:ext cx="4114800" cy="5256584"/>
          </a:xfrm>
        </p:spPr>
        <p:txBody>
          <a:bodyPr>
            <a:normAutofit fontScale="40000" lnSpcReduction="20000"/>
          </a:bodyPr>
          <a:lstStyle/>
          <a:p>
            <a:pPr marL="514350" indent="-514350">
              <a:buFont typeface="+mj-lt"/>
              <a:buAutoNum type="arabicPeriod"/>
            </a:pPr>
            <a:r>
              <a:rPr lang="en-GB" dirty="0" smtClean="0"/>
              <a:t>The </a:t>
            </a:r>
            <a:r>
              <a:rPr lang="en-GB" dirty="0"/>
              <a:t>students who get the best grades are all </a:t>
            </a:r>
            <a:r>
              <a:rPr lang="en-GB" dirty="0" smtClean="0"/>
              <a:t>similar because </a:t>
            </a:r>
            <a:r>
              <a:rPr lang="en-GB" dirty="0"/>
              <a:t>they revise a lot, pay attention in class, get to sleep early, take detailed notes and attend supported study</a:t>
            </a:r>
            <a:r>
              <a:rPr lang="en-GB" dirty="0" smtClean="0"/>
              <a:t>.</a:t>
            </a:r>
          </a:p>
          <a:p>
            <a:pPr marL="514350" indent="-514350">
              <a:buFont typeface="+mj-lt"/>
              <a:buAutoNum type="arabicPeriod"/>
            </a:pPr>
            <a:endParaRPr lang="en-GB" dirty="0"/>
          </a:p>
          <a:p>
            <a:pPr marL="514350" indent="-514350">
              <a:buFont typeface="+mj-lt"/>
              <a:buAutoNum type="arabicPeriod"/>
            </a:pPr>
            <a:r>
              <a:rPr lang="en-GB" dirty="0" smtClean="0"/>
              <a:t>After </a:t>
            </a:r>
            <a:r>
              <a:rPr lang="en-GB" dirty="0"/>
              <a:t>studying long and hard, Frank finally got his results. He opened the letter and saw his grades. He passed every exam!</a:t>
            </a:r>
          </a:p>
          <a:p>
            <a:pPr marL="514350" indent="-514350">
              <a:buFont typeface="+mj-lt"/>
              <a:buAutoNum type="arabicPeriod"/>
            </a:pPr>
            <a:endParaRPr lang="en-GB" dirty="0" smtClean="0"/>
          </a:p>
          <a:p>
            <a:pPr marL="514350" indent="-514350">
              <a:buFont typeface="+mj-lt"/>
              <a:buAutoNum type="arabicPeriod"/>
            </a:pPr>
            <a:endParaRPr lang="en-GB" dirty="0"/>
          </a:p>
          <a:p>
            <a:pPr marL="514350" indent="-514350">
              <a:buFont typeface="+mj-lt"/>
              <a:buAutoNum type="arabicPeriod"/>
            </a:pPr>
            <a:r>
              <a:rPr lang="en-GB" dirty="0" smtClean="0"/>
              <a:t>John </a:t>
            </a:r>
            <a:r>
              <a:rPr lang="en-GB" dirty="0"/>
              <a:t>– who didn’t study at all – failed all his exams. But </a:t>
            </a:r>
            <a:r>
              <a:rPr lang="en-GB" dirty="0" smtClean="0"/>
              <a:t>Frank </a:t>
            </a:r>
            <a:r>
              <a:rPr lang="en-GB" dirty="0"/>
              <a:t>(who studied very hard) passed them all</a:t>
            </a:r>
            <a:r>
              <a:rPr lang="en-GB" dirty="0" smtClean="0"/>
              <a:t>.</a:t>
            </a:r>
          </a:p>
          <a:p>
            <a:pPr marL="514350" indent="-514350">
              <a:buFont typeface="+mj-lt"/>
              <a:buAutoNum type="arabicPeriod"/>
            </a:pPr>
            <a:endParaRPr lang="en-GB" dirty="0" smtClean="0"/>
          </a:p>
          <a:p>
            <a:pPr marL="514350" indent="-514350">
              <a:buFont typeface="+mj-lt"/>
              <a:buAutoNum type="arabicPeriod"/>
            </a:pPr>
            <a:endParaRPr lang="en-GB" dirty="0"/>
          </a:p>
          <a:p>
            <a:pPr marL="514350" indent="-514350">
              <a:buFont typeface="+mj-lt"/>
              <a:buAutoNum type="arabicPeriod"/>
            </a:pPr>
            <a:r>
              <a:rPr lang="en-GB" dirty="0" smtClean="0"/>
              <a:t>All the students who got the best grades had one thing in common: they studied hard.</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r>
              <a:rPr lang="en-GB" dirty="0"/>
              <a:t>We have to study. Study in the day. Study in the night. Study all the </a:t>
            </a:r>
            <a:r>
              <a:rPr lang="en-GB" dirty="0" smtClean="0"/>
              <a:t>time.</a:t>
            </a:r>
            <a:endParaRPr lang="en-GB" dirty="0"/>
          </a:p>
          <a:p>
            <a:pPr marL="514350" indent="-514350">
              <a:buFont typeface="+mj-lt"/>
              <a:buAutoNum type="arabicPeriod"/>
            </a:pPr>
            <a:endParaRPr lang="en-GB" dirty="0"/>
          </a:p>
          <a:p>
            <a:pPr marL="514350" indent="-514350">
              <a:buFont typeface="+mj-lt"/>
              <a:buAutoNum type="arabicPeriod"/>
            </a:pPr>
            <a:r>
              <a:rPr lang="en-GB" dirty="0"/>
              <a:t>If you want to pass your exams, I have one word for you. Study.</a:t>
            </a:r>
          </a:p>
          <a:p>
            <a:pPr marL="514350" indent="-514350">
              <a:buFont typeface="+mj-lt"/>
              <a:buAutoNum type="arabicPeriod"/>
            </a:pPr>
            <a:endParaRPr lang="en-GB" dirty="0" smtClean="0"/>
          </a:p>
          <a:p>
            <a:pPr marL="514350" indent="-514350">
              <a:buFont typeface="+mj-lt"/>
              <a:buAutoNum type="arabicPeriod"/>
            </a:pPr>
            <a:endParaRPr lang="en-GB" dirty="0"/>
          </a:p>
          <a:p>
            <a:pPr marL="514350" indent="-514350">
              <a:buFont typeface="+mj-lt"/>
              <a:buAutoNum type="arabicPeriod"/>
            </a:pPr>
            <a:r>
              <a:rPr lang="en-GB" dirty="0"/>
              <a:t>If you fail your exams, you need to ask yourself one thing. Did you study enough?</a:t>
            </a:r>
          </a:p>
          <a:p>
            <a:pPr marL="514350" indent="-514350">
              <a:buFont typeface="+mj-lt"/>
              <a:buAutoNum type="arabicPeriod"/>
            </a:pPr>
            <a:endParaRPr lang="en-GB" dirty="0"/>
          </a:p>
          <a:p>
            <a:pPr marL="0" indent="0">
              <a:buNone/>
            </a:pPr>
            <a:endParaRPr lang="en-GB" dirty="0"/>
          </a:p>
        </p:txBody>
      </p:sp>
      <p:sp>
        <p:nvSpPr>
          <p:cNvPr id="4" name="Content Placeholder 2"/>
          <p:cNvSpPr txBox="1">
            <a:spLocks/>
          </p:cNvSpPr>
          <p:nvPr/>
        </p:nvSpPr>
        <p:spPr>
          <a:xfrm>
            <a:off x="5868144" y="267034"/>
            <a:ext cx="3034680" cy="52565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lphaLcParenR"/>
            </a:pPr>
            <a:r>
              <a:rPr lang="en-GB" dirty="0" smtClean="0"/>
              <a:t>Repetition </a:t>
            </a:r>
          </a:p>
          <a:p>
            <a:pPr marL="514350" indent="-514350">
              <a:buFont typeface="+mj-lt"/>
              <a:buAutoNum type="alphaLcParenR"/>
            </a:pPr>
            <a:endParaRPr lang="en-GB" dirty="0" smtClean="0"/>
          </a:p>
          <a:p>
            <a:pPr marL="514350" indent="-514350">
              <a:buFont typeface="+mj-lt"/>
              <a:buAutoNum type="alphaLcParenR"/>
            </a:pPr>
            <a:r>
              <a:rPr lang="en-GB" dirty="0" smtClean="0"/>
              <a:t>Short sentence</a:t>
            </a:r>
          </a:p>
          <a:p>
            <a:pPr marL="514350" indent="-514350">
              <a:buFont typeface="+mj-lt"/>
              <a:buAutoNum type="alphaLcParenR"/>
            </a:pPr>
            <a:endParaRPr lang="en-GB" dirty="0" smtClean="0"/>
          </a:p>
          <a:p>
            <a:pPr marL="514350" indent="-514350">
              <a:buFont typeface="+mj-lt"/>
              <a:buAutoNum type="alphaLcParenR"/>
            </a:pPr>
            <a:r>
              <a:rPr lang="en-GB" dirty="0" smtClean="0"/>
              <a:t>List</a:t>
            </a:r>
          </a:p>
          <a:p>
            <a:pPr marL="514350" indent="-514350">
              <a:buFont typeface="+mj-lt"/>
              <a:buAutoNum type="alphaLcParenR"/>
            </a:pPr>
            <a:endParaRPr lang="en-GB" dirty="0" smtClean="0"/>
          </a:p>
          <a:p>
            <a:pPr marL="514350" indent="-514350">
              <a:buFont typeface="+mj-lt"/>
              <a:buAutoNum type="alphaLcParenR"/>
            </a:pPr>
            <a:r>
              <a:rPr lang="en-GB" dirty="0" smtClean="0"/>
              <a:t>Colon</a:t>
            </a:r>
          </a:p>
          <a:p>
            <a:pPr marL="514350" indent="-514350">
              <a:buFont typeface="+mj-lt"/>
              <a:buAutoNum type="alphaLcParenR"/>
            </a:pPr>
            <a:endParaRPr lang="en-GB" dirty="0" smtClean="0"/>
          </a:p>
          <a:p>
            <a:pPr marL="514350" indent="-514350">
              <a:buFont typeface="+mj-lt"/>
              <a:buAutoNum type="alphaLcParenR"/>
            </a:pPr>
            <a:r>
              <a:rPr lang="en-GB" dirty="0" smtClean="0"/>
              <a:t>Question</a:t>
            </a:r>
          </a:p>
          <a:p>
            <a:pPr marL="514350" indent="-514350">
              <a:buFont typeface="+mj-lt"/>
              <a:buAutoNum type="alphaLcParenR"/>
            </a:pPr>
            <a:endParaRPr lang="en-GB" dirty="0" smtClean="0"/>
          </a:p>
          <a:p>
            <a:pPr marL="514350" indent="-514350">
              <a:buFont typeface="+mj-lt"/>
              <a:buAutoNum type="alphaLcParenR"/>
            </a:pPr>
            <a:r>
              <a:rPr lang="en-GB" dirty="0" smtClean="0"/>
              <a:t>Exclamation</a:t>
            </a:r>
          </a:p>
          <a:p>
            <a:pPr marL="514350" indent="-514350">
              <a:buFont typeface="+mj-lt"/>
              <a:buAutoNum type="alphaLcParenR"/>
            </a:pPr>
            <a:endParaRPr lang="en-GB" dirty="0" smtClean="0"/>
          </a:p>
          <a:p>
            <a:pPr marL="514350" indent="-514350">
              <a:buFont typeface="+mj-lt"/>
              <a:buAutoNum type="alphaLcParenR"/>
            </a:pPr>
            <a:r>
              <a:rPr lang="en-GB" dirty="0" smtClean="0"/>
              <a:t>Parenthesis</a:t>
            </a:r>
          </a:p>
          <a:p>
            <a:pPr marL="514350" indent="-514350">
              <a:buFont typeface="+mj-lt"/>
              <a:buAutoNum type="alphaLcParenR"/>
            </a:pPr>
            <a:endParaRPr lang="en-GB" dirty="0" smtClean="0"/>
          </a:p>
          <a:p>
            <a:pPr marL="514350" indent="-514350">
              <a:buFont typeface="+mj-lt"/>
              <a:buAutoNum type="alphaLcParenR"/>
            </a:pPr>
            <a:endParaRPr lang="en-GB" dirty="0" smtClean="0"/>
          </a:p>
          <a:p>
            <a:pPr marL="514350" indent="-514350">
              <a:buFont typeface="+mj-lt"/>
              <a:buAutoNum type="alphaLcParenR"/>
            </a:pPr>
            <a:endParaRPr lang="en-GB" dirty="0" smtClean="0"/>
          </a:p>
          <a:p>
            <a:pPr marL="0" indent="0">
              <a:buFont typeface="Arial" panose="020B0604020202020204" pitchFamily="34" charset="0"/>
              <a:buNone/>
            </a:pPr>
            <a:endParaRPr lang="en-GB" dirty="0" smtClean="0">
              <a:solidFill>
                <a:srgbClr val="FF0000"/>
              </a:solidFill>
            </a:endParaRPr>
          </a:p>
          <a:p>
            <a:pPr marL="0" indent="0">
              <a:buFont typeface="Arial" panose="020B0604020202020204" pitchFamily="34" charset="0"/>
              <a:buNone/>
            </a:pPr>
            <a:endParaRPr lang="en-GB" dirty="0"/>
          </a:p>
        </p:txBody>
      </p:sp>
      <p:cxnSp>
        <p:nvCxnSpPr>
          <p:cNvPr id="5" name="Straight Arrow Connector 4"/>
          <p:cNvCxnSpPr/>
          <p:nvPr/>
        </p:nvCxnSpPr>
        <p:spPr>
          <a:xfrm>
            <a:off x="4047909" y="553244"/>
            <a:ext cx="1882225" cy="144016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94971" y="1345332"/>
            <a:ext cx="1873173" cy="288032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39952" y="2425452"/>
            <a:ext cx="1790182" cy="264147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42174" y="2785492"/>
            <a:ext cx="2325970" cy="504056"/>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23928" y="553244"/>
            <a:ext cx="1944216"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94971" y="3577581"/>
            <a:ext cx="1873173" cy="1489348"/>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985918" y="1383158"/>
            <a:ext cx="1944216" cy="3024336"/>
          </a:xfrm>
          <a:prstGeom prst="straightConnector1">
            <a:avLst/>
          </a:prstGeom>
          <a:ln w="38100">
            <a:solidFill>
              <a:srgbClr val="930F8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7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5332"/>
            <a:ext cx="8856984" cy="4212468"/>
          </a:xfrm>
        </p:spPr>
        <p:txBody>
          <a:bodyPr>
            <a:normAutofit fontScale="85000" lnSpcReduction="20000"/>
          </a:bodyPr>
          <a:lstStyle/>
          <a:p>
            <a:pPr marL="514350" indent="-514350">
              <a:buFont typeface="+mj-lt"/>
              <a:buAutoNum type="arabicPeriod"/>
            </a:pPr>
            <a:r>
              <a:rPr lang="en-GB" sz="4400" b="1" dirty="0" smtClean="0"/>
              <a:t>S: 	</a:t>
            </a:r>
            <a:r>
              <a:rPr lang="en-GB" sz="4400" dirty="0" smtClean="0"/>
              <a:t>State what sentence structure 			is being used</a:t>
            </a:r>
          </a:p>
          <a:p>
            <a:pPr marL="514350" indent="-514350">
              <a:buFont typeface="+mj-lt"/>
              <a:buAutoNum type="arabicPeriod"/>
            </a:pPr>
            <a:endParaRPr lang="en-GB" sz="4400" b="1" dirty="0" smtClean="0"/>
          </a:p>
          <a:p>
            <a:pPr marL="514350" indent="-514350">
              <a:buFont typeface="+mj-lt"/>
              <a:buAutoNum type="arabicPeriod"/>
            </a:pPr>
            <a:r>
              <a:rPr lang="en-GB" sz="4400" b="1" dirty="0" smtClean="0"/>
              <a:t>Q: 	</a:t>
            </a:r>
            <a:r>
              <a:rPr lang="en-GB" sz="4400" dirty="0" smtClean="0"/>
              <a:t>Quote an example of it being			used</a:t>
            </a:r>
            <a:r>
              <a:rPr lang="en-GB" sz="4400" b="1" dirty="0" smtClean="0"/>
              <a:t>	</a:t>
            </a:r>
          </a:p>
          <a:p>
            <a:pPr marL="514350" indent="-514350">
              <a:buFont typeface="+mj-lt"/>
              <a:buAutoNum type="arabicPeriod"/>
            </a:pPr>
            <a:endParaRPr lang="en-GB" sz="4400" b="1" dirty="0" smtClean="0"/>
          </a:p>
          <a:p>
            <a:pPr marL="514350" indent="-514350">
              <a:buFont typeface="+mj-lt"/>
              <a:buAutoNum type="arabicPeriod"/>
            </a:pPr>
            <a:r>
              <a:rPr lang="en-GB" sz="4400" b="1" dirty="0" smtClean="0"/>
              <a:t>A: 	</a:t>
            </a:r>
            <a:r>
              <a:rPr lang="en-GB" sz="4400" dirty="0" smtClean="0"/>
              <a:t>Analyse how it is used and 				how that answers the question</a:t>
            </a:r>
            <a:endParaRPr lang="en-GB" sz="4400" b="1" dirty="0" smtClean="0"/>
          </a:p>
        </p:txBody>
      </p:sp>
      <p:sp>
        <p:nvSpPr>
          <p:cNvPr id="4" name="Title 1"/>
          <p:cNvSpPr>
            <a:spLocks noGrp="1"/>
          </p:cNvSpPr>
          <p:nvPr>
            <p:ph type="title"/>
          </p:nvPr>
        </p:nvSpPr>
        <p:spPr>
          <a:xfrm>
            <a:off x="457200" y="228865"/>
            <a:ext cx="8229600" cy="952500"/>
          </a:xfrm>
        </p:spPr>
        <p:txBody>
          <a:bodyPr/>
          <a:lstStyle/>
          <a:p>
            <a:r>
              <a:rPr lang="en-GB" dirty="0"/>
              <a:t>How To Answer</a:t>
            </a:r>
            <a:r>
              <a:rPr lang="en-GB" dirty="0" smtClean="0"/>
              <a:t>: SQA</a:t>
            </a:r>
            <a:endParaRPr lang="en-GB" dirty="0"/>
          </a:p>
        </p:txBody>
      </p:sp>
    </p:spTree>
    <p:extLst>
      <p:ext uri="{BB962C8B-B14F-4D97-AF65-F5344CB8AC3E}">
        <p14:creationId xmlns:p14="http://schemas.microsoft.com/office/powerpoint/2010/main" val="3293236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FAA93-A8AB-4986-9BAA-7E31A79EA62E}"/>
              </a:ext>
            </a:extLst>
          </p:cNvPr>
          <p:cNvSpPr>
            <a:spLocks noGrp="1"/>
          </p:cNvSpPr>
          <p:nvPr>
            <p:ph type="title"/>
          </p:nvPr>
        </p:nvSpPr>
        <p:spPr/>
        <p:txBody>
          <a:bodyPr/>
          <a:lstStyle/>
          <a:p>
            <a:r>
              <a:rPr lang="en-GB" dirty="0" smtClean="0"/>
              <a:t>As a class</a:t>
            </a:r>
            <a:endParaRPr lang="en-GB" dirty="0"/>
          </a:p>
        </p:txBody>
      </p:sp>
      <p:sp>
        <p:nvSpPr>
          <p:cNvPr id="3" name="Content Placeholder 2">
            <a:extLst>
              <a:ext uri="{FF2B5EF4-FFF2-40B4-BE49-F238E27FC236}">
                <a16:creationId xmlns="" xmlns:a16="http://schemas.microsoft.com/office/drawing/2014/main" id="{CA11D0B8-BD60-487F-98A2-A19F74F33D44}"/>
              </a:ext>
            </a:extLst>
          </p:cNvPr>
          <p:cNvSpPr>
            <a:spLocks noGrp="1"/>
          </p:cNvSpPr>
          <p:nvPr>
            <p:ph idx="1"/>
          </p:nvPr>
        </p:nvSpPr>
        <p:spPr/>
        <p:txBody>
          <a:bodyPr/>
          <a:lstStyle/>
          <a:p>
            <a:r>
              <a:rPr lang="en-GB" i="1" dirty="0"/>
              <a:t>Before we go on holiday, I have to pack the cases, take the dog to the kennels, make up a packed lunch for travelling, check we have our tickets and phone for a taxi to the airport</a:t>
            </a:r>
            <a:r>
              <a:rPr lang="en-GB" dirty="0"/>
              <a:t>.</a:t>
            </a:r>
          </a:p>
          <a:p>
            <a:endParaRPr lang="en-GB" dirty="0"/>
          </a:p>
          <a:p>
            <a:r>
              <a:rPr lang="en-GB" dirty="0"/>
              <a:t>How does the author’s </a:t>
            </a:r>
            <a:r>
              <a:rPr lang="en-GB" dirty="0" smtClean="0"/>
              <a:t>use of language show </a:t>
            </a:r>
            <a:r>
              <a:rPr lang="en-GB" dirty="0"/>
              <a:t>how busy she is? (2)</a:t>
            </a:r>
          </a:p>
        </p:txBody>
      </p:sp>
    </p:spTree>
    <p:extLst>
      <p:ext uri="{BB962C8B-B14F-4D97-AF65-F5344CB8AC3E}">
        <p14:creationId xmlns:p14="http://schemas.microsoft.com/office/powerpoint/2010/main" val="105461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FAA93-A8AB-4986-9BAA-7E31A79EA62E}"/>
              </a:ext>
            </a:extLst>
          </p:cNvPr>
          <p:cNvSpPr>
            <a:spLocks noGrp="1"/>
          </p:cNvSpPr>
          <p:nvPr>
            <p:ph type="title"/>
          </p:nvPr>
        </p:nvSpPr>
        <p:spPr/>
        <p:txBody>
          <a:bodyPr/>
          <a:lstStyle/>
          <a:p>
            <a:r>
              <a:rPr lang="en-GB" dirty="0" smtClean="0"/>
              <a:t>As a class</a:t>
            </a:r>
            <a:endParaRPr lang="en-GB" dirty="0"/>
          </a:p>
        </p:txBody>
      </p:sp>
      <p:sp>
        <p:nvSpPr>
          <p:cNvPr id="3" name="Content Placeholder 2">
            <a:extLst>
              <a:ext uri="{FF2B5EF4-FFF2-40B4-BE49-F238E27FC236}">
                <a16:creationId xmlns="" xmlns:a16="http://schemas.microsoft.com/office/drawing/2014/main" id="{CA11D0B8-BD60-487F-98A2-A19F74F33D44}"/>
              </a:ext>
            </a:extLst>
          </p:cNvPr>
          <p:cNvSpPr>
            <a:spLocks noGrp="1"/>
          </p:cNvSpPr>
          <p:nvPr>
            <p:ph idx="1"/>
          </p:nvPr>
        </p:nvSpPr>
        <p:spPr/>
        <p:txBody>
          <a:bodyPr>
            <a:normAutofit lnSpcReduction="10000"/>
          </a:bodyPr>
          <a:lstStyle/>
          <a:p>
            <a:r>
              <a:rPr lang="en-GB" sz="2000" i="1" dirty="0"/>
              <a:t>Before we go on holiday, I have to pack the cases, take the dog to the kennels, make up a packed lunch for travelling, check we have our tickets and phone for a taxi to the airport</a:t>
            </a:r>
            <a:r>
              <a:rPr lang="en-GB" sz="2000" dirty="0"/>
              <a:t>.</a:t>
            </a:r>
          </a:p>
          <a:p>
            <a:endParaRPr lang="en-GB" sz="2000" dirty="0"/>
          </a:p>
          <a:p>
            <a:r>
              <a:rPr lang="en-GB" sz="2000" dirty="0"/>
              <a:t>How does the author’s </a:t>
            </a:r>
            <a:r>
              <a:rPr lang="en-GB" sz="2000" dirty="0" smtClean="0"/>
              <a:t>use of language show </a:t>
            </a:r>
            <a:r>
              <a:rPr lang="en-GB" sz="2000" dirty="0"/>
              <a:t>how busy she is? (2</a:t>
            </a:r>
            <a:r>
              <a:rPr lang="en-GB" sz="2000" dirty="0" smtClean="0"/>
              <a:t>)</a:t>
            </a:r>
          </a:p>
          <a:p>
            <a:endParaRPr lang="en-GB" sz="2000" dirty="0" smtClean="0"/>
          </a:p>
          <a:p>
            <a:pPr marL="514350" indent="-514350">
              <a:buFont typeface="+mj-lt"/>
              <a:buAutoNum type="arabicPeriod"/>
            </a:pPr>
            <a:r>
              <a:rPr lang="en-GB" sz="2000" b="1" dirty="0"/>
              <a:t>S: 	</a:t>
            </a:r>
            <a:r>
              <a:rPr lang="en-GB" sz="2000" dirty="0"/>
              <a:t>State what sentence structure </a:t>
            </a:r>
            <a:r>
              <a:rPr lang="en-GB" sz="2000" dirty="0" smtClean="0"/>
              <a:t>is </a:t>
            </a:r>
            <a:r>
              <a:rPr lang="en-GB" sz="2000" dirty="0"/>
              <a:t>being used</a:t>
            </a:r>
          </a:p>
          <a:p>
            <a:pPr marL="514350" indent="-514350">
              <a:buFont typeface="+mj-lt"/>
              <a:buAutoNum type="arabicPeriod"/>
            </a:pPr>
            <a:endParaRPr lang="en-GB" sz="2000" b="1" dirty="0"/>
          </a:p>
          <a:p>
            <a:pPr marL="514350" indent="-514350">
              <a:buFont typeface="+mj-lt"/>
              <a:buAutoNum type="arabicPeriod"/>
            </a:pPr>
            <a:r>
              <a:rPr lang="en-GB" sz="2000" b="1" dirty="0"/>
              <a:t>Q: 	</a:t>
            </a:r>
            <a:r>
              <a:rPr lang="en-GB" sz="2000" dirty="0"/>
              <a:t>Quote an example of it </a:t>
            </a:r>
            <a:r>
              <a:rPr lang="en-GB" sz="2000" dirty="0" smtClean="0"/>
              <a:t>being used</a:t>
            </a:r>
            <a:r>
              <a:rPr lang="en-GB" sz="2000" b="1" dirty="0"/>
              <a:t>	</a:t>
            </a:r>
          </a:p>
          <a:p>
            <a:pPr marL="514350" indent="-514350">
              <a:buFont typeface="+mj-lt"/>
              <a:buAutoNum type="arabicPeriod"/>
            </a:pPr>
            <a:endParaRPr lang="en-GB" sz="2000" b="1" dirty="0"/>
          </a:p>
          <a:p>
            <a:pPr marL="514350" indent="-514350">
              <a:buFont typeface="+mj-lt"/>
              <a:buAutoNum type="arabicPeriod"/>
            </a:pPr>
            <a:r>
              <a:rPr lang="en-GB" sz="2000" b="1" dirty="0"/>
              <a:t>A: 	</a:t>
            </a:r>
            <a:r>
              <a:rPr lang="en-GB" sz="2000" dirty="0"/>
              <a:t>Analyse how it is used and </a:t>
            </a:r>
            <a:r>
              <a:rPr lang="en-GB" sz="2000" dirty="0" smtClean="0"/>
              <a:t>how </a:t>
            </a:r>
            <a:r>
              <a:rPr lang="en-GB" sz="2000" dirty="0"/>
              <a:t>that answers the question</a:t>
            </a:r>
            <a:endParaRPr lang="en-GB" sz="2000" b="1" dirty="0"/>
          </a:p>
          <a:p>
            <a:endParaRPr lang="en-GB" sz="2000" dirty="0"/>
          </a:p>
        </p:txBody>
      </p:sp>
      <p:sp>
        <p:nvSpPr>
          <p:cNvPr id="4" name="Rounded Rectangle 3"/>
          <p:cNvSpPr/>
          <p:nvPr/>
        </p:nvSpPr>
        <p:spPr>
          <a:xfrm>
            <a:off x="899592" y="3217540"/>
            <a:ext cx="76328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a list</a:t>
            </a:r>
            <a:endParaRPr lang="en-GB" dirty="0"/>
          </a:p>
        </p:txBody>
      </p:sp>
      <p:sp>
        <p:nvSpPr>
          <p:cNvPr id="5" name="Rounded Rectangle 4"/>
          <p:cNvSpPr/>
          <p:nvPr/>
        </p:nvSpPr>
        <p:spPr>
          <a:xfrm>
            <a:off x="3419872" y="1381175"/>
            <a:ext cx="4608512"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99592" y="1668801"/>
            <a:ext cx="7488832" cy="27050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99592" y="1952354"/>
            <a:ext cx="3600400" cy="245913"/>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899592" y="3721596"/>
            <a:ext cx="76328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smtClean="0"/>
              <a:t>“I </a:t>
            </a:r>
            <a:r>
              <a:rPr lang="en-GB" i="1" dirty="0"/>
              <a:t>have to pack the cases, take the dog to the kennels, make up a packed lunch for travelling, check we have our tickets and phone for a taxi to the airport</a:t>
            </a:r>
            <a:r>
              <a:rPr lang="en-GB" dirty="0" smtClean="0"/>
              <a:t>.”</a:t>
            </a:r>
            <a:endParaRPr lang="en-GB" dirty="0"/>
          </a:p>
        </p:txBody>
      </p:sp>
      <p:sp>
        <p:nvSpPr>
          <p:cNvPr id="9" name="Rounded Rectangle 8"/>
          <p:cNvSpPr/>
          <p:nvPr/>
        </p:nvSpPr>
        <p:spPr>
          <a:xfrm>
            <a:off x="899592" y="4513684"/>
            <a:ext cx="76328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list emphasises how many things there are still to do, which makes her seem busy because there are a lot of things in the list</a:t>
            </a:r>
            <a:endParaRPr lang="en-GB" dirty="0"/>
          </a:p>
        </p:txBody>
      </p:sp>
    </p:spTree>
    <p:extLst>
      <p:ext uri="{BB962C8B-B14F-4D97-AF65-F5344CB8AC3E}">
        <p14:creationId xmlns:p14="http://schemas.microsoft.com/office/powerpoint/2010/main" val="1420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03314-3778-4447-961F-DDC2D8BE276B}"/>
              </a:ext>
            </a:extLst>
          </p:cNvPr>
          <p:cNvSpPr>
            <a:spLocks noGrp="1"/>
          </p:cNvSpPr>
          <p:nvPr>
            <p:ph type="title"/>
          </p:nvPr>
        </p:nvSpPr>
        <p:spPr/>
        <p:txBody>
          <a:bodyPr/>
          <a:lstStyle/>
          <a:p>
            <a:r>
              <a:rPr lang="en-GB" dirty="0" smtClean="0"/>
              <a:t>As a pair</a:t>
            </a:r>
            <a:endParaRPr lang="en-GB" dirty="0"/>
          </a:p>
        </p:txBody>
      </p:sp>
      <p:sp>
        <p:nvSpPr>
          <p:cNvPr id="3" name="Content Placeholder 2">
            <a:extLst>
              <a:ext uri="{FF2B5EF4-FFF2-40B4-BE49-F238E27FC236}">
                <a16:creationId xmlns="" xmlns:a16="http://schemas.microsoft.com/office/drawing/2014/main" id="{B2D04221-4ED1-4D50-A9BD-F32B319CCCA9}"/>
              </a:ext>
            </a:extLst>
          </p:cNvPr>
          <p:cNvSpPr>
            <a:spLocks noGrp="1"/>
          </p:cNvSpPr>
          <p:nvPr>
            <p:ph idx="1"/>
          </p:nvPr>
        </p:nvSpPr>
        <p:spPr/>
        <p:txBody>
          <a:bodyPr>
            <a:normAutofit fontScale="92500" lnSpcReduction="10000"/>
          </a:bodyPr>
          <a:lstStyle/>
          <a:p>
            <a:pPr marL="0" indent="0">
              <a:buNone/>
            </a:pPr>
            <a:r>
              <a:rPr lang="en-GB" sz="3600" i="1" dirty="0" smtClean="0"/>
              <a:t>There is one thing that we know for certain: the water is rising. We – and our descendants – will have to learn to live with it.</a:t>
            </a:r>
            <a:endParaRPr lang="en-GB" sz="3600" i="1" dirty="0"/>
          </a:p>
          <a:p>
            <a:endParaRPr lang="en-GB" sz="3600" dirty="0"/>
          </a:p>
          <a:p>
            <a:r>
              <a:rPr lang="en-GB" sz="3600" dirty="0"/>
              <a:t>How does the author use </a:t>
            </a:r>
            <a:r>
              <a:rPr lang="en-GB" sz="3600" dirty="0" smtClean="0"/>
              <a:t>language to </a:t>
            </a:r>
            <a:r>
              <a:rPr lang="en-GB" sz="3600" dirty="0"/>
              <a:t>try to get the reader to take the issue of global warming seriously? </a:t>
            </a:r>
            <a:r>
              <a:rPr lang="en-GB" sz="3600" dirty="0" smtClean="0"/>
              <a:t>(4)</a:t>
            </a:r>
            <a:endParaRPr lang="en-GB" sz="3600" dirty="0"/>
          </a:p>
          <a:p>
            <a:endParaRPr lang="en-GB" dirty="0"/>
          </a:p>
          <a:p>
            <a:endParaRPr lang="en-GB" dirty="0"/>
          </a:p>
        </p:txBody>
      </p:sp>
    </p:spTree>
    <p:extLst>
      <p:ext uri="{BB962C8B-B14F-4D97-AF65-F5344CB8AC3E}">
        <p14:creationId xmlns:p14="http://schemas.microsoft.com/office/powerpoint/2010/main" val="539674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03314-3778-4447-961F-DDC2D8BE276B}"/>
              </a:ext>
            </a:extLst>
          </p:cNvPr>
          <p:cNvSpPr>
            <a:spLocks noGrp="1"/>
          </p:cNvSpPr>
          <p:nvPr>
            <p:ph type="title"/>
          </p:nvPr>
        </p:nvSpPr>
        <p:spPr/>
        <p:txBody>
          <a:bodyPr/>
          <a:lstStyle/>
          <a:p>
            <a:r>
              <a:rPr lang="en-GB" dirty="0" smtClean="0"/>
              <a:t>As a pair</a:t>
            </a:r>
            <a:endParaRPr lang="en-GB" dirty="0"/>
          </a:p>
        </p:txBody>
      </p:sp>
      <p:sp>
        <p:nvSpPr>
          <p:cNvPr id="3" name="Content Placeholder 2">
            <a:extLst>
              <a:ext uri="{FF2B5EF4-FFF2-40B4-BE49-F238E27FC236}">
                <a16:creationId xmlns="" xmlns:a16="http://schemas.microsoft.com/office/drawing/2014/main" id="{B2D04221-4ED1-4D50-A9BD-F32B319CCCA9}"/>
              </a:ext>
            </a:extLst>
          </p:cNvPr>
          <p:cNvSpPr>
            <a:spLocks noGrp="1"/>
          </p:cNvSpPr>
          <p:nvPr>
            <p:ph idx="1"/>
          </p:nvPr>
        </p:nvSpPr>
        <p:spPr/>
        <p:txBody>
          <a:bodyPr>
            <a:normAutofit fontScale="85000" lnSpcReduction="20000"/>
          </a:bodyPr>
          <a:lstStyle/>
          <a:p>
            <a:pPr marL="0" indent="0">
              <a:buNone/>
            </a:pPr>
            <a:r>
              <a:rPr lang="en-GB" sz="2400" i="1" dirty="0"/>
              <a:t>There is one thing that we know for certain: the water is rising. We – and our descendants – will have to learn to live with it.</a:t>
            </a:r>
          </a:p>
          <a:p>
            <a:endParaRPr lang="en-GB" sz="2400" dirty="0"/>
          </a:p>
          <a:p>
            <a:r>
              <a:rPr lang="en-GB" sz="2400" dirty="0"/>
              <a:t>How does the author use </a:t>
            </a:r>
            <a:r>
              <a:rPr lang="en-GB" sz="2400" dirty="0" smtClean="0"/>
              <a:t>language to </a:t>
            </a:r>
            <a:r>
              <a:rPr lang="en-GB" sz="2400" dirty="0"/>
              <a:t>try to get the reader to take the issue of global warming seriously? </a:t>
            </a:r>
            <a:r>
              <a:rPr lang="en-GB" sz="2400" dirty="0" smtClean="0"/>
              <a:t>(4)</a:t>
            </a:r>
          </a:p>
          <a:p>
            <a:endParaRPr lang="en-GB" sz="2400" dirty="0"/>
          </a:p>
          <a:p>
            <a:r>
              <a:rPr lang="en-GB" sz="2800" dirty="0" smtClean="0"/>
              <a:t>Identify </a:t>
            </a:r>
            <a:r>
              <a:rPr lang="en-GB" sz="2800" dirty="0"/>
              <a:t>a sentence structure feature, and either quote it or explain where it is used</a:t>
            </a:r>
          </a:p>
          <a:p>
            <a:endParaRPr lang="en-GB" sz="2800" dirty="0"/>
          </a:p>
          <a:p>
            <a:r>
              <a:rPr lang="en-GB" sz="2800" dirty="0" smtClean="0"/>
              <a:t>Explain </a:t>
            </a:r>
            <a:r>
              <a:rPr lang="en-GB" sz="2800" dirty="0"/>
              <a:t>what feature emphasises in the passage and how it answers the question</a:t>
            </a:r>
          </a:p>
          <a:p>
            <a:endParaRPr lang="en-GB" dirty="0" smtClean="0"/>
          </a:p>
          <a:p>
            <a:endParaRPr lang="en-GB" dirty="0"/>
          </a:p>
          <a:p>
            <a:endParaRPr lang="en-GB" dirty="0"/>
          </a:p>
        </p:txBody>
      </p:sp>
    </p:spTree>
    <p:extLst>
      <p:ext uri="{BB962C8B-B14F-4D97-AF65-F5344CB8AC3E}">
        <p14:creationId xmlns:p14="http://schemas.microsoft.com/office/powerpoint/2010/main" val="3200494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03314-3778-4447-961F-DDC2D8BE276B}"/>
              </a:ext>
            </a:extLst>
          </p:cNvPr>
          <p:cNvSpPr>
            <a:spLocks noGrp="1"/>
          </p:cNvSpPr>
          <p:nvPr>
            <p:ph type="title"/>
          </p:nvPr>
        </p:nvSpPr>
        <p:spPr/>
        <p:txBody>
          <a:bodyPr/>
          <a:lstStyle/>
          <a:p>
            <a:r>
              <a:rPr lang="en-GB" dirty="0" smtClean="0"/>
              <a:t>As a pair</a:t>
            </a:r>
            <a:endParaRPr lang="en-GB" dirty="0"/>
          </a:p>
        </p:txBody>
      </p:sp>
      <p:sp>
        <p:nvSpPr>
          <p:cNvPr id="3" name="Content Placeholder 2">
            <a:extLst>
              <a:ext uri="{FF2B5EF4-FFF2-40B4-BE49-F238E27FC236}">
                <a16:creationId xmlns="" xmlns:a16="http://schemas.microsoft.com/office/drawing/2014/main" id="{B2D04221-4ED1-4D50-A9BD-F32B319CCCA9}"/>
              </a:ext>
            </a:extLst>
          </p:cNvPr>
          <p:cNvSpPr>
            <a:spLocks noGrp="1"/>
          </p:cNvSpPr>
          <p:nvPr>
            <p:ph idx="1"/>
          </p:nvPr>
        </p:nvSpPr>
        <p:spPr/>
        <p:txBody>
          <a:bodyPr>
            <a:normAutofit fontScale="77500" lnSpcReduction="20000"/>
          </a:bodyPr>
          <a:lstStyle/>
          <a:p>
            <a:pPr marL="0" indent="0">
              <a:buNone/>
            </a:pPr>
            <a:r>
              <a:rPr lang="en-GB" sz="2400" i="1" dirty="0"/>
              <a:t>There is one thing that we know for certain: the water is rising. We – and our descendants – will have to learn to live with it.</a:t>
            </a:r>
          </a:p>
          <a:p>
            <a:endParaRPr lang="en-GB" sz="2400" dirty="0"/>
          </a:p>
          <a:p>
            <a:r>
              <a:rPr lang="en-GB" sz="2400" dirty="0"/>
              <a:t>How does the author use </a:t>
            </a:r>
            <a:r>
              <a:rPr lang="en-GB" sz="2400" dirty="0" smtClean="0"/>
              <a:t>language to </a:t>
            </a:r>
            <a:r>
              <a:rPr lang="en-GB" sz="2400" dirty="0"/>
              <a:t>try to get the reader to take the issue of global warming seriously? </a:t>
            </a:r>
            <a:r>
              <a:rPr lang="en-GB" sz="2400" dirty="0" smtClean="0"/>
              <a:t>(4)</a:t>
            </a:r>
          </a:p>
          <a:p>
            <a:endParaRPr lang="en-GB" sz="2400" dirty="0"/>
          </a:p>
          <a:p>
            <a:pPr marL="514350" indent="-514350">
              <a:buFont typeface="+mj-lt"/>
              <a:buAutoNum type="arabicPeriod"/>
            </a:pPr>
            <a:r>
              <a:rPr lang="en-GB" sz="2800" b="1" dirty="0"/>
              <a:t>S: 	</a:t>
            </a:r>
            <a:r>
              <a:rPr lang="en-GB" sz="2800" dirty="0"/>
              <a:t>State what sentence structure </a:t>
            </a:r>
            <a:r>
              <a:rPr lang="en-GB" sz="2800" dirty="0" smtClean="0"/>
              <a:t>is </a:t>
            </a:r>
            <a:r>
              <a:rPr lang="en-GB" sz="2800" dirty="0"/>
              <a:t>being used</a:t>
            </a:r>
          </a:p>
          <a:p>
            <a:pPr marL="514350" indent="-514350">
              <a:buFont typeface="+mj-lt"/>
              <a:buAutoNum type="arabicPeriod"/>
            </a:pPr>
            <a:endParaRPr lang="en-GB" sz="2800" b="1" dirty="0"/>
          </a:p>
          <a:p>
            <a:pPr marL="514350" indent="-514350">
              <a:buFont typeface="+mj-lt"/>
              <a:buAutoNum type="arabicPeriod"/>
            </a:pPr>
            <a:r>
              <a:rPr lang="en-GB" sz="2800" b="1" dirty="0"/>
              <a:t>Q: 	</a:t>
            </a:r>
            <a:r>
              <a:rPr lang="en-GB" sz="2800" dirty="0"/>
              <a:t>Quote an example of it </a:t>
            </a:r>
            <a:r>
              <a:rPr lang="en-GB" sz="2800" dirty="0" smtClean="0"/>
              <a:t>being used</a:t>
            </a:r>
            <a:r>
              <a:rPr lang="en-GB" sz="2800" b="1" dirty="0"/>
              <a:t>	</a:t>
            </a:r>
          </a:p>
          <a:p>
            <a:pPr marL="514350" indent="-514350">
              <a:buFont typeface="+mj-lt"/>
              <a:buAutoNum type="arabicPeriod"/>
            </a:pPr>
            <a:endParaRPr lang="en-GB" sz="2800" b="1" dirty="0"/>
          </a:p>
          <a:p>
            <a:pPr marL="514350" indent="-514350">
              <a:buFont typeface="+mj-lt"/>
              <a:buAutoNum type="arabicPeriod"/>
            </a:pPr>
            <a:r>
              <a:rPr lang="en-GB" sz="2800" b="1" dirty="0"/>
              <a:t>A: 	</a:t>
            </a:r>
            <a:r>
              <a:rPr lang="en-GB" sz="2800" dirty="0"/>
              <a:t>Analyse how it is used and </a:t>
            </a:r>
            <a:r>
              <a:rPr lang="en-GB" sz="2800" dirty="0" smtClean="0"/>
              <a:t>how </a:t>
            </a:r>
            <a:r>
              <a:rPr lang="en-GB" sz="2800" dirty="0"/>
              <a:t>that answers the question</a:t>
            </a:r>
            <a:endParaRPr lang="en-GB" sz="2800" b="1" dirty="0"/>
          </a:p>
          <a:p>
            <a:endParaRPr lang="en-GB" dirty="0"/>
          </a:p>
          <a:p>
            <a:endParaRPr lang="en-GB" dirty="0"/>
          </a:p>
        </p:txBody>
      </p:sp>
      <p:sp>
        <p:nvSpPr>
          <p:cNvPr id="4" name="Rounded Rectangle 3"/>
          <p:cNvSpPr/>
          <p:nvPr/>
        </p:nvSpPr>
        <p:spPr>
          <a:xfrm>
            <a:off x="4761892" y="1273324"/>
            <a:ext cx="1970348" cy="36004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31370" y="2929508"/>
            <a:ext cx="7704856"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a colon</a:t>
            </a:r>
            <a:endParaRPr lang="en-GB" dirty="0"/>
          </a:p>
        </p:txBody>
      </p:sp>
      <p:sp>
        <p:nvSpPr>
          <p:cNvPr id="6" name="Rounded Rectangle 5"/>
          <p:cNvSpPr/>
          <p:nvPr/>
        </p:nvSpPr>
        <p:spPr>
          <a:xfrm>
            <a:off x="931370" y="4153644"/>
            <a:ext cx="77048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colon emphasises this important phrase, which shows a negative result of global warming, which might scare people into taking the issue seriously.</a:t>
            </a:r>
            <a:endParaRPr lang="en-GB" dirty="0"/>
          </a:p>
        </p:txBody>
      </p:sp>
      <p:sp>
        <p:nvSpPr>
          <p:cNvPr id="7" name="Rounded Rectangle 6"/>
          <p:cNvSpPr/>
          <p:nvPr/>
        </p:nvSpPr>
        <p:spPr>
          <a:xfrm>
            <a:off x="957032" y="3549960"/>
            <a:ext cx="7704856"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the water is rising.”</a:t>
            </a:r>
            <a:endParaRPr lang="en-GB" dirty="0"/>
          </a:p>
        </p:txBody>
      </p:sp>
    </p:spTree>
    <p:extLst>
      <p:ext uri="{BB962C8B-B14F-4D97-AF65-F5344CB8AC3E}">
        <p14:creationId xmlns:p14="http://schemas.microsoft.com/office/powerpoint/2010/main" val="9490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03314-3778-4447-961F-DDC2D8BE276B}"/>
              </a:ext>
            </a:extLst>
          </p:cNvPr>
          <p:cNvSpPr>
            <a:spLocks noGrp="1"/>
          </p:cNvSpPr>
          <p:nvPr>
            <p:ph type="title"/>
          </p:nvPr>
        </p:nvSpPr>
        <p:spPr/>
        <p:txBody>
          <a:bodyPr/>
          <a:lstStyle/>
          <a:p>
            <a:r>
              <a:rPr lang="en-GB" dirty="0" smtClean="0"/>
              <a:t>As a pair</a:t>
            </a:r>
            <a:endParaRPr lang="en-GB" dirty="0"/>
          </a:p>
        </p:txBody>
      </p:sp>
      <p:sp>
        <p:nvSpPr>
          <p:cNvPr id="3" name="Content Placeholder 2">
            <a:extLst>
              <a:ext uri="{FF2B5EF4-FFF2-40B4-BE49-F238E27FC236}">
                <a16:creationId xmlns="" xmlns:a16="http://schemas.microsoft.com/office/drawing/2014/main" id="{B2D04221-4ED1-4D50-A9BD-F32B319CCCA9}"/>
              </a:ext>
            </a:extLst>
          </p:cNvPr>
          <p:cNvSpPr>
            <a:spLocks noGrp="1"/>
          </p:cNvSpPr>
          <p:nvPr>
            <p:ph idx="1"/>
          </p:nvPr>
        </p:nvSpPr>
        <p:spPr/>
        <p:txBody>
          <a:bodyPr>
            <a:normAutofit fontScale="92500" lnSpcReduction="20000"/>
          </a:bodyPr>
          <a:lstStyle/>
          <a:p>
            <a:pPr marL="0" indent="0">
              <a:buNone/>
            </a:pPr>
            <a:r>
              <a:rPr lang="en-GB" sz="2400" i="1" dirty="0"/>
              <a:t>There is one thing that we know for certain: the water is rising</a:t>
            </a:r>
            <a:r>
              <a:rPr lang="en-GB" sz="2400" i="1" dirty="0" smtClean="0"/>
              <a:t>.</a:t>
            </a:r>
            <a:br>
              <a:rPr lang="en-GB" sz="2400" i="1" dirty="0" smtClean="0"/>
            </a:br>
            <a:r>
              <a:rPr lang="en-GB" sz="2400" i="1" dirty="0" smtClean="0"/>
              <a:t>We </a:t>
            </a:r>
            <a:r>
              <a:rPr lang="en-GB" sz="2400" i="1" dirty="0"/>
              <a:t>– and our descendants – will have to learn to live with it.</a:t>
            </a:r>
          </a:p>
          <a:p>
            <a:endParaRPr lang="en-GB" sz="2400" dirty="0"/>
          </a:p>
          <a:p>
            <a:r>
              <a:rPr lang="en-GB" sz="2000" dirty="0"/>
              <a:t>How does the author use </a:t>
            </a:r>
            <a:r>
              <a:rPr lang="en-GB" sz="2000" dirty="0" smtClean="0"/>
              <a:t>language to </a:t>
            </a:r>
            <a:r>
              <a:rPr lang="en-GB" sz="2000" dirty="0"/>
              <a:t>try to get the reader to take the issue of global warming seriously? (4)</a:t>
            </a:r>
          </a:p>
          <a:p>
            <a:endParaRPr lang="en-GB" sz="2000" dirty="0"/>
          </a:p>
          <a:p>
            <a:pPr marL="514350" indent="-514350">
              <a:buFont typeface="+mj-lt"/>
              <a:buAutoNum type="arabicPeriod"/>
            </a:pPr>
            <a:r>
              <a:rPr lang="en-GB" sz="2400" b="1" dirty="0"/>
              <a:t>S: 	</a:t>
            </a:r>
            <a:r>
              <a:rPr lang="en-GB" sz="2400" dirty="0"/>
              <a:t>State what sentence structure is being used</a:t>
            </a:r>
          </a:p>
          <a:p>
            <a:pPr marL="514350" indent="-514350">
              <a:buFont typeface="+mj-lt"/>
              <a:buAutoNum type="arabicPeriod"/>
            </a:pPr>
            <a:endParaRPr lang="en-GB" sz="2400" b="1" dirty="0"/>
          </a:p>
          <a:p>
            <a:pPr marL="514350" indent="-514350">
              <a:buFont typeface="+mj-lt"/>
              <a:buAutoNum type="arabicPeriod"/>
            </a:pPr>
            <a:r>
              <a:rPr lang="en-GB" sz="2400" b="1" dirty="0"/>
              <a:t>Q: 	</a:t>
            </a:r>
            <a:r>
              <a:rPr lang="en-GB" sz="2400" dirty="0"/>
              <a:t>Quote an example of it being used</a:t>
            </a:r>
            <a:r>
              <a:rPr lang="en-GB" sz="2400" b="1" dirty="0"/>
              <a:t>	</a:t>
            </a:r>
          </a:p>
          <a:p>
            <a:pPr marL="514350" indent="-514350">
              <a:buFont typeface="+mj-lt"/>
              <a:buAutoNum type="arabicPeriod"/>
            </a:pPr>
            <a:endParaRPr lang="en-GB" sz="2400" b="1" dirty="0"/>
          </a:p>
          <a:p>
            <a:pPr marL="514350" indent="-514350">
              <a:buFont typeface="+mj-lt"/>
              <a:buAutoNum type="arabicPeriod"/>
            </a:pPr>
            <a:r>
              <a:rPr lang="en-GB" sz="2400" b="1" dirty="0"/>
              <a:t>A: 	</a:t>
            </a:r>
            <a:r>
              <a:rPr lang="en-GB" sz="2400" dirty="0"/>
              <a:t>Analyse how it is used and how that answers the question</a:t>
            </a:r>
            <a:endParaRPr lang="en-GB" sz="2400" b="1" dirty="0"/>
          </a:p>
          <a:p>
            <a:endParaRPr lang="en-GB" sz="2000" dirty="0"/>
          </a:p>
          <a:p>
            <a:endParaRPr lang="en-GB" sz="2000" dirty="0"/>
          </a:p>
        </p:txBody>
      </p:sp>
      <p:sp>
        <p:nvSpPr>
          <p:cNvPr id="5" name="Rounded Rectangle 4"/>
          <p:cNvSpPr/>
          <p:nvPr/>
        </p:nvSpPr>
        <p:spPr>
          <a:xfrm>
            <a:off x="899592" y="3001516"/>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parenthesis</a:t>
            </a:r>
            <a:endParaRPr lang="en-GB" dirty="0"/>
          </a:p>
        </p:txBody>
      </p:sp>
      <p:sp>
        <p:nvSpPr>
          <p:cNvPr id="6" name="Rounded Rectangle 5"/>
          <p:cNvSpPr/>
          <p:nvPr/>
        </p:nvSpPr>
        <p:spPr>
          <a:xfrm>
            <a:off x="899592" y="4153644"/>
            <a:ext cx="7704856" cy="927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emphasises this important phrase, which shows a lasting effect of global warming, which might help people to take the issue seriously because they are thinking about their future generations.</a:t>
            </a:r>
            <a:endParaRPr lang="en-GB" dirty="0"/>
          </a:p>
        </p:txBody>
      </p:sp>
      <p:sp>
        <p:nvSpPr>
          <p:cNvPr id="7" name="Rounded Rectangle 6"/>
          <p:cNvSpPr/>
          <p:nvPr/>
        </p:nvSpPr>
        <p:spPr>
          <a:xfrm>
            <a:off x="485546" y="1609361"/>
            <a:ext cx="3366374" cy="36004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925149" y="3649588"/>
            <a:ext cx="7704856"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 and our descendants -”</a:t>
            </a:r>
            <a:endParaRPr lang="en-GB" dirty="0"/>
          </a:p>
        </p:txBody>
      </p:sp>
    </p:spTree>
    <p:extLst>
      <p:ext uri="{BB962C8B-B14F-4D97-AF65-F5344CB8AC3E}">
        <p14:creationId xmlns:p14="http://schemas.microsoft.com/office/powerpoint/2010/main" val="15020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4A981-5E79-4AD8-918A-71E3068E85E1}"/>
              </a:ext>
            </a:extLst>
          </p:cNvPr>
          <p:cNvSpPr>
            <a:spLocks noGrp="1"/>
          </p:cNvSpPr>
          <p:nvPr>
            <p:ph type="title"/>
          </p:nvPr>
        </p:nvSpPr>
        <p:spPr/>
        <p:txBody>
          <a:bodyPr/>
          <a:lstStyle/>
          <a:p>
            <a:r>
              <a:rPr lang="en-GB" dirty="0" smtClean="0"/>
              <a:t>On Your Own</a:t>
            </a:r>
            <a:endParaRPr lang="en-GB" dirty="0"/>
          </a:p>
        </p:txBody>
      </p:sp>
      <p:sp>
        <p:nvSpPr>
          <p:cNvPr id="3" name="Content Placeholder 2">
            <a:extLst>
              <a:ext uri="{FF2B5EF4-FFF2-40B4-BE49-F238E27FC236}">
                <a16:creationId xmlns="" xmlns:a16="http://schemas.microsoft.com/office/drawing/2014/main" id="{0725F687-A388-499E-9957-AF9AA8D2801E}"/>
              </a:ext>
            </a:extLst>
          </p:cNvPr>
          <p:cNvSpPr>
            <a:spLocks noGrp="1"/>
          </p:cNvSpPr>
          <p:nvPr>
            <p:ph idx="1"/>
          </p:nvPr>
        </p:nvSpPr>
        <p:spPr/>
        <p:txBody>
          <a:bodyPr>
            <a:normAutofit/>
          </a:bodyPr>
          <a:lstStyle/>
          <a:p>
            <a:r>
              <a:rPr lang="en-GB" i="1" dirty="0"/>
              <a:t>I often find myself awake at night thinking about that night. Why did this have to happen? I will never understand what you did. Never.</a:t>
            </a:r>
          </a:p>
          <a:p>
            <a:endParaRPr lang="en-GB" i="1" dirty="0"/>
          </a:p>
          <a:p>
            <a:r>
              <a:rPr lang="en-GB" dirty="0"/>
              <a:t>How </a:t>
            </a:r>
            <a:r>
              <a:rPr lang="en-GB" dirty="0" smtClean="0"/>
              <a:t>does </a:t>
            </a:r>
            <a:r>
              <a:rPr lang="en-GB" dirty="0"/>
              <a:t>the author’s </a:t>
            </a:r>
            <a:r>
              <a:rPr lang="en-GB" dirty="0" smtClean="0"/>
              <a:t>use of language highlight </a:t>
            </a:r>
            <a:r>
              <a:rPr lang="en-GB" dirty="0"/>
              <a:t>his confusion over the event. </a:t>
            </a:r>
            <a:r>
              <a:rPr lang="en-GB" dirty="0" smtClean="0"/>
              <a:t>(4)</a:t>
            </a:r>
            <a:endParaRPr lang="en-GB" dirty="0"/>
          </a:p>
        </p:txBody>
      </p:sp>
    </p:spTree>
    <p:extLst>
      <p:ext uri="{BB962C8B-B14F-4D97-AF65-F5344CB8AC3E}">
        <p14:creationId xmlns:p14="http://schemas.microsoft.com/office/powerpoint/2010/main" val="1887944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592" y="577249"/>
            <a:ext cx="7772400" cy="1225021"/>
          </a:xfrm>
        </p:spPr>
        <p:txBody>
          <a:bodyPr>
            <a:noAutofit/>
          </a:bodyPr>
          <a:lstStyle/>
          <a:p>
            <a:r>
              <a:rPr lang="en-GB" sz="8800" dirty="0" smtClean="0">
                <a:latin typeface="Bodoni MT Condensed" pitchFamily="18" charset="0"/>
              </a:rPr>
              <a:t>Word Choice</a:t>
            </a:r>
            <a:endParaRPr lang="en-GB" sz="8800" dirty="0">
              <a:latin typeface="Bodoni MT Condensed" pitchFamily="18" charset="0"/>
            </a:endParaRPr>
          </a:p>
        </p:txBody>
      </p:sp>
      <p:pic>
        <p:nvPicPr>
          <p:cNvPr id="1026" name="Picture 2" descr="http://ts3.mm.bing.net/th?id=HN.6080162894546888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5628" y="1993402"/>
            <a:ext cx="3024336"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58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4A981-5E79-4AD8-918A-71E3068E85E1}"/>
              </a:ext>
            </a:extLst>
          </p:cNvPr>
          <p:cNvSpPr>
            <a:spLocks noGrp="1"/>
          </p:cNvSpPr>
          <p:nvPr>
            <p:ph type="title"/>
          </p:nvPr>
        </p:nvSpPr>
        <p:spPr/>
        <p:txBody>
          <a:bodyPr/>
          <a:lstStyle/>
          <a:p>
            <a:r>
              <a:rPr lang="en-GB" dirty="0" smtClean="0"/>
              <a:t>On Your Own</a:t>
            </a:r>
            <a:endParaRPr lang="en-GB" dirty="0"/>
          </a:p>
        </p:txBody>
      </p:sp>
      <p:sp>
        <p:nvSpPr>
          <p:cNvPr id="3" name="Content Placeholder 2">
            <a:extLst>
              <a:ext uri="{FF2B5EF4-FFF2-40B4-BE49-F238E27FC236}">
                <a16:creationId xmlns="" xmlns:a16="http://schemas.microsoft.com/office/drawing/2014/main" id="{0725F687-A388-499E-9957-AF9AA8D2801E}"/>
              </a:ext>
            </a:extLst>
          </p:cNvPr>
          <p:cNvSpPr>
            <a:spLocks noGrp="1"/>
          </p:cNvSpPr>
          <p:nvPr>
            <p:ph idx="1"/>
          </p:nvPr>
        </p:nvSpPr>
        <p:spPr/>
        <p:txBody>
          <a:bodyPr>
            <a:normAutofit fontScale="62500" lnSpcReduction="20000"/>
          </a:bodyPr>
          <a:lstStyle/>
          <a:p>
            <a:r>
              <a:rPr lang="en-GB" i="1" dirty="0"/>
              <a:t>I often find myself awake at night thinking about that night. Why did this have to happen? I will never understand what you did. Never.</a:t>
            </a:r>
          </a:p>
          <a:p>
            <a:endParaRPr lang="en-GB" i="1" dirty="0"/>
          </a:p>
          <a:p>
            <a:r>
              <a:rPr lang="en-GB" dirty="0"/>
              <a:t>How </a:t>
            </a:r>
            <a:r>
              <a:rPr lang="en-GB" dirty="0" smtClean="0"/>
              <a:t>does </a:t>
            </a:r>
            <a:r>
              <a:rPr lang="en-GB" dirty="0"/>
              <a:t>the author’s </a:t>
            </a:r>
            <a:r>
              <a:rPr lang="en-GB" dirty="0" smtClean="0"/>
              <a:t>use of language highlight </a:t>
            </a:r>
            <a:r>
              <a:rPr lang="en-GB" dirty="0"/>
              <a:t>his confusion over the event. </a:t>
            </a:r>
            <a:r>
              <a:rPr lang="en-GB" dirty="0" smtClean="0"/>
              <a:t>(4)</a:t>
            </a:r>
          </a:p>
          <a:p>
            <a:endParaRPr lang="en-GB" dirty="0"/>
          </a:p>
          <a:p>
            <a:pPr marL="0" indent="0">
              <a:buNone/>
            </a:pPr>
            <a:endParaRPr lang="en-GB" sz="2800" dirty="0"/>
          </a:p>
          <a:p>
            <a:pPr marL="514350" indent="-514350">
              <a:buFont typeface="+mj-lt"/>
              <a:buAutoNum type="arabicPeriod"/>
            </a:pPr>
            <a:r>
              <a:rPr lang="en-GB" b="1" dirty="0"/>
              <a:t>S: 	</a:t>
            </a:r>
            <a:r>
              <a:rPr lang="en-GB" dirty="0"/>
              <a:t>State what sentence structure is being used</a:t>
            </a:r>
          </a:p>
          <a:p>
            <a:pPr marL="514350" indent="-514350">
              <a:buFont typeface="+mj-lt"/>
              <a:buAutoNum type="arabicPeriod"/>
            </a:pPr>
            <a:endParaRPr lang="en-GB" b="1" dirty="0"/>
          </a:p>
          <a:p>
            <a:pPr marL="514350" indent="-514350">
              <a:buFont typeface="+mj-lt"/>
              <a:buAutoNum type="arabicPeriod"/>
            </a:pPr>
            <a:r>
              <a:rPr lang="en-GB" b="1" dirty="0"/>
              <a:t>Q: 	</a:t>
            </a:r>
            <a:r>
              <a:rPr lang="en-GB" dirty="0"/>
              <a:t>Quote an example of it being used</a:t>
            </a:r>
            <a:r>
              <a:rPr lang="en-GB" b="1" dirty="0"/>
              <a:t>	</a:t>
            </a:r>
          </a:p>
          <a:p>
            <a:pPr marL="514350" indent="-514350">
              <a:buFont typeface="+mj-lt"/>
              <a:buAutoNum type="arabicPeriod"/>
            </a:pPr>
            <a:endParaRPr lang="en-GB" b="1" dirty="0"/>
          </a:p>
          <a:p>
            <a:pPr marL="514350" indent="-514350">
              <a:buFont typeface="+mj-lt"/>
              <a:buAutoNum type="arabicPeriod"/>
            </a:pPr>
            <a:r>
              <a:rPr lang="en-GB" b="1" dirty="0"/>
              <a:t>A: 	</a:t>
            </a:r>
            <a:r>
              <a:rPr lang="en-GB" dirty="0"/>
              <a:t>Analyse how it is used and how that answers the </a:t>
            </a:r>
            <a:r>
              <a:rPr lang="en-GB" dirty="0" smtClean="0"/>
              <a:t>question</a:t>
            </a:r>
            <a:endParaRPr lang="en-GB" b="1" dirty="0"/>
          </a:p>
        </p:txBody>
      </p:sp>
      <p:sp>
        <p:nvSpPr>
          <p:cNvPr id="4" name="Rounded Rectangle 3"/>
          <p:cNvSpPr/>
          <p:nvPr/>
        </p:nvSpPr>
        <p:spPr>
          <a:xfrm>
            <a:off x="7020272" y="1345332"/>
            <a:ext cx="1422158"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827584" y="1613755"/>
            <a:ext cx="1800200"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04054" y="3145532"/>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a question</a:t>
            </a:r>
            <a:endParaRPr lang="en-GB" dirty="0"/>
          </a:p>
        </p:txBody>
      </p:sp>
      <p:sp>
        <p:nvSpPr>
          <p:cNvPr id="7" name="Rounded Rectangle 6"/>
          <p:cNvSpPr/>
          <p:nvPr/>
        </p:nvSpPr>
        <p:spPr>
          <a:xfrm>
            <a:off x="971600" y="3793604"/>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“Why did this have to happen?”</a:t>
            </a:r>
            <a:endParaRPr lang="en-GB" dirty="0"/>
          </a:p>
        </p:txBody>
      </p:sp>
      <p:sp>
        <p:nvSpPr>
          <p:cNvPr id="8" name="Rounded Rectangle 7"/>
          <p:cNvSpPr/>
          <p:nvPr/>
        </p:nvSpPr>
        <p:spPr>
          <a:xfrm>
            <a:off x="1003040" y="4450060"/>
            <a:ext cx="770485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question emphasises the fact that the speaker still wants to know more about the event, which suggests he is confused about it</a:t>
            </a:r>
            <a:endParaRPr lang="en-GB" dirty="0"/>
          </a:p>
        </p:txBody>
      </p:sp>
    </p:spTree>
    <p:extLst>
      <p:ext uri="{BB962C8B-B14F-4D97-AF65-F5344CB8AC3E}">
        <p14:creationId xmlns:p14="http://schemas.microsoft.com/office/powerpoint/2010/main" val="22626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4A981-5E79-4AD8-918A-71E3068E85E1}"/>
              </a:ext>
            </a:extLst>
          </p:cNvPr>
          <p:cNvSpPr>
            <a:spLocks noGrp="1"/>
          </p:cNvSpPr>
          <p:nvPr>
            <p:ph type="title"/>
          </p:nvPr>
        </p:nvSpPr>
        <p:spPr/>
        <p:txBody>
          <a:bodyPr/>
          <a:lstStyle/>
          <a:p>
            <a:r>
              <a:rPr lang="en-GB" dirty="0" smtClean="0"/>
              <a:t>On Your Own</a:t>
            </a:r>
            <a:endParaRPr lang="en-GB" dirty="0"/>
          </a:p>
        </p:txBody>
      </p:sp>
      <p:sp>
        <p:nvSpPr>
          <p:cNvPr id="3" name="Content Placeholder 2">
            <a:extLst>
              <a:ext uri="{FF2B5EF4-FFF2-40B4-BE49-F238E27FC236}">
                <a16:creationId xmlns="" xmlns:a16="http://schemas.microsoft.com/office/drawing/2014/main" id="{0725F687-A388-499E-9957-AF9AA8D2801E}"/>
              </a:ext>
            </a:extLst>
          </p:cNvPr>
          <p:cNvSpPr>
            <a:spLocks noGrp="1"/>
          </p:cNvSpPr>
          <p:nvPr>
            <p:ph idx="1"/>
          </p:nvPr>
        </p:nvSpPr>
        <p:spPr/>
        <p:txBody>
          <a:bodyPr>
            <a:normAutofit fontScale="62500" lnSpcReduction="20000"/>
          </a:bodyPr>
          <a:lstStyle/>
          <a:p>
            <a:r>
              <a:rPr lang="en-GB" i="1" dirty="0"/>
              <a:t>I often find myself awake at night thinking about that night. Why did this have to happen? I will never understand what you did. Never.</a:t>
            </a:r>
          </a:p>
          <a:p>
            <a:endParaRPr lang="en-GB" i="1" dirty="0"/>
          </a:p>
          <a:p>
            <a:r>
              <a:rPr lang="en-GB" dirty="0"/>
              <a:t>How </a:t>
            </a:r>
            <a:r>
              <a:rPr lang="en-GB" dirty="0" smtClean="0"/>
              <a:t>does </a:t>
            </a:r>
            <a:r>
              <a:rPr lang="en-GB" dirty="0"/>
              <a:t>the author’s </a:t>
            </a:r>
            <a:r>
              <a:rPr lang="en-GB" dirty="0" smtClean="0"/>
              <a:t>use of language highlight </a:t>
            </a:r>
            <a:r>
              <a:rPr lang="en-GB" dirty="0"/>
              <a:t>his confusion over the event. </a:t>
            </a:r>
            <a:r>
              <a:rPr lang="en-GB" dirty="0" smtClean="0"/>
              <a:t>(4)</a:t>
            </a:r>
          </a:p>
          <a:p>
            <a:endParaRPr lang="en-GB" dirty="0"/>
          </a:p>
          <a:p>
            <a:pPr marL="0" indent="0">
              <a:buNone/>
            </a:pPr>
            <a:endParaRPr lang="en-GB" sz="2800" dirty="0"/>
          </a:p>
          <a:p>
            <a:pPr marL="514350" indent="-514350">
              <a:buFont typeface="+mj-lt"/>
              <a:buAutoNum type="arabicPeriod"/>
            </a:pPr>
            <a:r>
              <a:rPr lang="en-GB" b="1" dirty="0"/>
              <a:t>S: 	</a:t>
            </a:r>
            <a:r>
              <a:rPr lang="en-GB" dirty="0"/>
              <a:t>State what sentence structure is being used</a:t>
            </a:r>
          </a:p>
          <a:p>
            <a:pPr marL="514350" indent="-514350">
              <a:buFont typeface="+mj-lt"/>
              <a:buAutoNum type="arabicPeriod"/>
            </a:pPr>
            <a:endParaRPr lang="en-GB" b="1" dirty="0"/>
          </a:p>
          <a:p>
            <a:pPr marL="514350" indent="-514350">
              <a:buFont typeface="+mj-lt"/>
              <a:buAutoNum type="arabicPeriod"/>
            </a:pPr>
            <a:r>
              <a:rPr lang="en-GB" b="1" dirty="0"/>
              <a:t>Q: 	</a:t>
            </a:r>
            <a:r>
              <a:rPr lang="en-GB" dirty="0"/>
              <a:t>Quote an example of it being used</a:t>
            </a:r>
            <a:r>
              <a:rPr lang="en-GB" b="1" dirty="0"/>
              <a:t>	</a:t>
            </a:r>
          </a:p>
          <a:p>
            <a:pPr marL="514350" indent="-514350">
              <a:buFont typeface="+mj-lt"/>
              <a:buAutoNum type="arabicPeriod"/>
            </a:pPr>
            <a:endParaRPr lang="en-GB" b="1" dirty="0"/>
          </a:p>
          <a:p>
            <a:pPr marL="514350" indent="-514350">
              <a:buFont typeface="+mj-lt"/>
              <a:buAutoNum type="arabicPeriod"/>
            </a:pPr>
            <a:r>
              <a:rPr lang="en-GB" b="1" dirty="0"/>
              <a:t>A: 	</a:t>
            </a:r>
            <a:r>
              <a:rPr lang="en-GB" dirty="0"/>
              <a:t>Analyse how it is used and how that answers the </a:t>
            </a:r>
            <a:r>
              <a:rPr lang="en-GB" dirty="0" smtClean="0"/>
              <a:t>question</a:t>
            </a:r>
            <a:endParaRPr lang="en-GB" b="1" dirty="0"/>
          </a:p>
        </p:txBody>
      </p:sp>
      <p:sp>
        <p:nvSpPr>
          <p:cNvPr id="4" name="Rounded Rectangle 3"/>
          <p:cNvSpPr/>
          <p:nvPr/>
        </p:nvSpPr>
        <p:spPr>
          <a:xfrm>
            <a:off x="6462870" y="1605371"/>
            <a:ext cx="711079"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04054" y="3145532"/>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a short sentence</a:t>
            </a:r>
            <a:endParaRPr lang="en-GB" dirty="0"/>
          </a:p>
        </p:txBody>
      </p:sp>
      <p:sp>
        <p:nvSpPr>
          <p:cNvPr id="7" name="Rounded Rectangle 6"/>
          <p:cNvSpPr/>
          <p:nvPr/>
        </p:nvSpPr>
        <p:spPr>
          <a:xfrm>
            <a:off x="971600" y="3793604"/>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“Never.”</a:t>
            </a:r>
            <a:endParaRPr lang="en-GB" dirty="0"/>
          </a:p>
        </p:txBody>
      </p:sp>
      <p:sp>
        <p:nvSpPr>
          <p:cNvPr id="8" name="Rounded Rectangle 7"/>
          <p:cNvSpPr/>
          <p:nvPr/>
        </p:nvSpPr>
        <p:spPr>
          <a:xfrm>
            <a:off x="1003040" y="4450060"/>
            <a:ext cx="7704856" cy="999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short sentences emphasises the word “Never” which makes clear just how unlikely it is that he will ever understand the event, which suggests he is confused and will remain that way forever.</a:t>
            </a:r>
            <a:endParaRPr lang="en-GB" dirty="0"/>
          </a:p>
        </p:txBody>
      </p:sp>
    </p:spTree>
    <p:extLst>
      <p:ext uri="{BB962C8B-B14F-4D97-AF65-F5344CB8AC3E}">
        <p14:creationId xmlns:p14="http://schemas.microsoft.com/office/powerpoint/2010/main" val="38380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4A981-5E79-4AD8-918A-71E3068E85E1}"/>
              </a:ext>
            </a:extLst>
          </p:cNvPr>
          <p:cNvSpPr>
            <a:spLocks noGrp="1"/>
          </p:cNvSpPr>
          <p:nvPr>
            <p:ph type="title"/>
          </p:nvPr>
        </p:nvSpPr>
        <p:spPr/>
        <p:txBody>
          <a:bodyPr/>
          <a:lstStyle/>
          <a:p>
            <a:r>
              <a:rPr lang="en-GB" dirty="0" smtClean="0"/>
              <a:t>On Your Own</a:t>
            </a:r>
            <a:endParaRPr lang="en-GB" dirty="0"/>
          </a:p>
        </p:txBody>
      </p:sp>
      <p:sp>
        <p:nvSpPr>
          <p:cNvPr id="3" name="Content Placeholder 2">
            <a:extLst>
              <a:ext uri="{FF2B5EF4-FFF2-40B4-BE49-F238E27FC236}">
                <a16:creationId xmlns="" xmlns:a16="http://schemas.microsoft.com/office/drawing/2014/main" id="{0725F687-A388-499E-9957-AF9AA8D2801E}"/>
              </a:ext>
            </a:extLst>
          </p:cNvPr>
          <p:cNvSpPr>
            <a:spLocks noGrp="1"/>
          </p:cNvSpPr>
          <p:nvPr>
            <p:ph idx="1"/>
          </p:nvPr>
        </p:nvSpPr>
        <p:spPr/>
        <p:txBody>
          <a:bodyPr>
            <a:normAutofit fontScale="62500" lnSpcReduction="20000"/>
          </a:bodyPr>
          <a:lstStyle/>
          <a:p>
            <a:r>
              <a:rPr lang="en-GB" i="1" dirty="0"/>
              <a:t>I often find myself awake at night thinking about that night. Why did this have to happen? I will never understand what you did. Never.</a:t>
            </a:r>
          </a:p>
          <a:p>
            <a:endParaRPr lang="en-GB" i="1" dirty="0"/>
          </a:p>
          <a:p>
            <a:r>
              <a:rPr lang="en-GB" dirty="0"/>
              <a:t>How </a:t>
            </a:r>
            <a:r>
              <a:rPr lang="en-GB" dirty="0" smtClean="0"/>
              <a:t>does </a:t>
            </a:r>
            <a:r>
              <a:rPr lang="en-GB" dirty="0"/>
              <a:t>the author’s </a:t>
            </a:r>
            <a:r>
              <a:rPr lang="en-GB" dirty="0" smtClean="0"/>
              <a:t>use of language highlight </a:t>
            </a:r>
            <a:r>
              <a:rPr lang="en-GB" dirty="0"/>
              <a:t>his confusion over the event. </a:t>
            </a:r>
            <a:r>
              <a:rPr lang="en-GB" dirty="0" smtClean="0"/>
              <a:t>(4)</a:t>
            </a:r>
          </a:p>
          <a:p>
            <a:endParaRPr lang="en-GB" dirty="0"/>
          </a:p>
          <a:p>
            <a:pPr marL="0" indent="0">
              <a:buNone/>
            </a:pPr>
            <a:endParaRPr lang="en-GB" sz="2800" dirty="0"/>
          </a:p>
          <a:p>
            <a:pPr marL="514350" indent="-514350">
              <a:buFont typeface="+mj-lt"/>
              <a:buAutoNum type="arabicPeriod"/>
            </a:pPr>
            <a:r>
              <a:rPr lang="en-GB" b="1" dirty="0"/>
              <a:t>S: 	</a:t>
            </a:r>
            <a:r>
              <a:rPr lang="en-GB" dirty="0"/>
              <a:t>State what sentence structure is being used</a:t>
            </a:r>
          </a:p>
          <a:p>
            <a:pPr marL="514350" indent="-514350">
              <a:buFont typeface="+mj-lt"/>
              <a:buAutoNum type="arabicPeriod"/>
            </a:pPr>
            <a:endParaRPr lang="en-GB" b="1" dirty="0"/>
          </a:p>
          <a:p>
            <a:pPr marL="514350" indent="-514350">
              <a:buFont typeface="+mj-lt"/>
              <a:buAutoNum type="arabicPeriod"/>
            </a:pPr>
            <a:r>
              <a:rPr lang="en-GB" b="1" dirty="0"/>
              <a:t>Q: 	</a:t>
            </a:r>
            <a:r>
              <a:rPr lang="en-GB" dirty="0"/>
              <a:t>Quote an example of it being used</a:t>
            </a:r>
            <a:r>
              <a:rPr lang="en-GB" b="1" dirty="0"/>
              <a:t>	</a:t>
            </a:r>
          </a:p>
          <a:p>
            <a:pPr marL="514350" indent="-514350">
              <a:buFont typeface="+mj-lt"/>
              <a:buAutoNum type="arabicPeriod"/>
            </a:pPr>
            <a:endParaRPr lang="en-GB" b="1" dirty="0"/>
          </a:p>
          <a:p>
            <a:pPr marL="514350" indent="-514350">
              <a:buFont typeface="+mj-lt"/>
              <a:buAutoNum type="arabicPeriod"/>
            </a:pPr>
            <a:r>
              <a:rPr lang="en-GB" b="1" dirty="0"/>
              <a:t>A: 	</a:t>
            </a:r>
            <a:r>
              <a:rPr lang="en-GB" dirty="0"/>
              <a:t>Analyse how it is used and how that answers the </a:t>
            </a:r>
            <a:r>
              <a:rPr lang="en-GB" dirty="0" smtClean="0"/>
              <a:t>question</a:t>
            </a:r>
            <a:endParaRPr lang="en-GB" b="1" dirty="0"/>
          </a:p>
        </p:txBody>
      </p:sp>
      <p:sp>
        <p:nvSpPr>
          <p:cNvPr id="4" name="Rounded Rectangle 3"/>
          <p:cNvSpPr/>
          <p:nvPr/>
        </p:nvSpPr>
        <p:spPr>
          <a:xfrm>
            <a:off x="3131840" y="1605371"/>
            <a:ext cx="711079"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04054" y="3145532"/>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repetition</a:t>
            </a:r>
            <a:endParaRPr lang="en-GB" dirty="0"/>
          </a:p>
        </p:txBody>
      </p:sp>
      <p:sp>
        <p:nvSpPr>
          <p:cNvPr id="7" name="Rounded Rectangle 6"/>
          <p:cNvSpPr/>
          <p:nvPr/>
        </p:nvSpPr>
        <p:spPr>
          <a:xfrm>
            <a:off x="971600" y="3793604"/>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will never understand what you did. </a:t>
            </a:r>
            <a:r>
              <a:rPr lang="en-GB" dirty="0" smtClean="0"/>
              <a:t>Never.”</a:t>
            </a:r>
            <a:endParaRPr lang="en-GB" dirty="0"/>
          </a:p>
        </p:txBody>
      </p:sp>
      <p:sp>
        <p:nvSpPr>
          <p:cNvPr id="8" name="Rounded Rectangle 7"/>
          <p:cNvSpPr/>
          <p:nvPr/>
        </p:nvSpPr>
        <p:spPr>
          <a:xfrm>
            <a:off x="1003040" y="4450060"/>
            <a:ext cx="7704856" cy="999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repetition emphasises the word “Never” which makes clear just how unlikely it is that he will ever understand the event, which suggests he is confused and will remain that way forever.</a:t>
            </a:r>
            <a:endParaRPr lang="en-GB" dirty="0"/>
          </a:p>
        </p:txBody>
      </p:sp>
      <p:sp>
        <p:nvSpPr>
          <p:cNvPr id="9" name="Rounded Rectangle 8"/>
          <p:cNvSpPr/>
          <p:nvPr/>
        </p:nvSpPr>
        <p:spPr>
          <a:xfrm>
            <a:off x="6444208" y="1605371"/>
            <a:ext cx="720080"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2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7F2508-C509-4535-8C0E-7BA061150B70}"/>
              </a:ext>
            </a:extLst>
          </p:cNvPr>
          <p:cNvSpPr>
            <a:spLocks noGrp="1"/>
          </p:cNvSpPr>
          <p:nvPr>
            <p:ph type="title"/>
          </p:nvPr>
        </p:nvSpPr>
        <p:spPr/>
        <p:txBody>
          <a:bodyPr/>
          <a:lstStyle/>
          <a:p>
            <a:r>
              <a:rPr lang="en-GB" dirty="0" smtClean="0"/>
              <a:t>On Your Own</a:t>
            </a:r>
            <a:endParaRPr lang="en-GB" dirty="0"/>
          </a:p>
        </p:txBody>
      </p:sp>
      <p:sp>
        <p:nvSpPr>
          <p:cNvPr id="3" name="Content Placeholder 2">
            <a:extLst>
              <a:ext uri="{FF2B5EF4-FFF2-40B4-BE49-F238E27FC236}">
                <a16:creationId xmlns="" xmlns:a16="http://schemas.microsoft.com/office/drawing/2014/main" id="{1749E0ED-55B4-411F-BF7C-5B2198180E65}"/>
              </a:ext>
            </a:extLst>
          </p:cNvPr>
          <p:cNvSpPr>
            <a:spLocks noGrp="1"/>
          </p:cNvSpPr>
          <p:nvPr>
            <p:ph idx="1"/>
          </p:nvPr>
        </p:nvSpPr>
        <p:spPr/>
        <p:txBody>
          <a:bodyPr>
            <a:normAutofit fontScale="85000" lnSpcReduction="20000"/>
          </a:bodyPr>
          <a:lstStyle/>
          <a:p>
            <a:pPr marL="0" indent="0">
              <a:buNone/>
            </a:pPr>
            <a:r>
              <a:rPr lang="en-GB" i="1" dirty="0"/>
              <a:t>The scientists say that even if the world’s governments and industries meet international goals on reducing greenhouse gases – which they probably will not – it still won’t be enough to prevent severe changes to the world’s weather. The government isn’t going to help, so get used to it!</a:t>
            </a:r>
          </a:p>
          <a:p>
            <a:endParaRPr lang="en-GB" dirty="0"/>
          </a:p>
          <a:p>
            <a:r>
              <a:rPr lang="en-GB" dirty="0"/>
              <a:t>How does the author’s </a:t>
            </a:r>
            <a:r>
              <a:rPr lang="en-GB" dirty="0" smtClean="0"/>
              <a:t>use of language in </a:t>
            </a:r>
            <a:r>
              <a:rPr lang="en-GB" dirty="0"/>
              <a:t>the paragraph emphasise her concern about the future? (4)</a:t>
            </a:r>
          </a:p>
          <a:p>
            <a:endParaRPr lang="en-GB" dirty="0"/>
          </a:p>
        </p:txBody>
      </p:sp>
    </p:spTree>
    <p:extLst>
      <p:ext uri="{BB962C8B-B14F-4D97-AF65-F5344CB8AC3E}">
        <p14:creationId xmlns:p14="http://schemas.microsoft.com/office/powerpoint/2010/main" val="2552026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7F2508-C509-4535-8C0E-7BA061150B70}"/>
              </a:ext>
            </a:extLst>
          </p:cNvPr>
          <p:cNvSpPr>
            <a:spLocks noGrp="1"/>
          </p:cNvSpPr>
          <p:nvPr>
            <p:ph type="title"/>
          </p:nvPr>
        </p:nvSpPr>
        <p:spPr/>
        <p:txBody>
          <a:bodyPr/>
          <a:lstStyle/>
          <a:p>
            <a:r>
              <a:rPr lang="en-GB" dirty="0"/>
              <a:t>On Your Own</a:t>
            </a:r>
          </a:p>
        </p:txBody>
      </p:sp>
      <p:sp>
        <p:nvSpPr>
          <p:cNvPr id="3" name="Content Placeholder 2">
            <a:extLst>
              <a:ext uri="{FF2B5EF4-FFF2-40B4-BE49-F238E27FC236}">
                <a16:creationId xmlns="" xmlns:a16="http://schemas.microsoft.com/office/drawing/2014/main" id="{1749E0ED-55B4-411F-BF7C-5B2198180E65}"/>
              </a:ext>
            </a:extLst>
          </p:cNvPr>
          <p:cNvSpPr>
            <a:spLocks noGrp="1"/>
          </p:cNvSpPr>
          <p:nvPr>
            <p:ph idx="1"/>
          </p:nvPr>
        </p:nvSpPr>
        <p:spPr/>
        <p:txBody>
          <a:bodyPr>
            <a:normAutofit fontScale="55000" lnSpcReduction="20000"/>
          </a:bodyPr>
          <a:lstStyle/>
          <a:p>
            <a:pPr marL="0" indent="0">
              <a:buNone/>
            </a:pPr>
            <a:r>
              <a:rPr lang="en-GB" i="1" dirty="0"/>
              <a:t>The scientists say that even if the world’s governments and industries meet international goals on reducing greenhouse gases </a:t>
            </a:r>
            <a:r>
              <a:rPr lang="en-GB" i="1" dirty="0" smtClean="0"/>
              <a:t>(which </a:t>
            </a:r>
            <a:r>
              <a:rPr lang="en-GB" i="1" dirty="0"/>
              <a:t>they probably will </a:t>
            </a:r>
            <a:r>
              <a:rPr lang="en-GB" i="1" dirty="0" smtClean="0"/>
              <a:t>not) </a:t>
            </a:r>
            <a:r>
              <a:rPr lang="en-GB" i="1" dirty="0"/>
              <a:t>it still won’t be enough to prevent severe changes to the world’s weather. The government isn’t going to help, so get used to it!</a:t>
            </a:r>
          </a:p>
          <a:p>
            <a:endParaRPr lang="en-GB" dirty="0"/>
          </a:p>
          <a:p>
            <a:r>
              <a:rPr lang="en-GB" dirty="0"/>
              <a:t>How does the author’s </a:t>
            </a:r>
            <a:r>
              <a:rPr lang="en-GB" dirty="0" smtClean="0"/>
              <a:t>use of language in </a:t>
            </a:r>
            <a:r>
              <a:rPr lang="en-GB" dirty="0"/>
              <a:t>the paragraph emphasise her concern about the future? (4</a:t>
            </a:r>
            <a:r>
              <a:rPr lang="en-GB" dirty="0" smtClean="0"/>
              <a:t>)</a:t>
            </a:r>
          </a:p>
          <a:p>
            <a:pPr marL="0" indent="0">
              <a:buNone/>
            </a:pPr>
            <a:endParaRPr lang="en-GB" dirty="0"/>
          </a:p>
          <a:p>
            <a:pPr marL="0" indent="0">
              <a:buNone/>
            </a:pPr>
            <a:endParaRPr lang="en-GB" sz="2800" dirty="0"/>
          </a:p>
          <a:p>
            <a:pPr marL="514350" indent="-514350">
              <a:buFont typeface="+mj-lt"/>
              <a:buAutoNum type="arabicPeriod"/>
            </a:pPr>
            <a:r>
              <a:rPr lang="en-GB" b="1" dirty="0"/>
              <a:t>S: 	</a:t>
            </a:r>
            <a:r>
              <a:rPr lang="en-GB" dirty="0"/>
              <a:t>State what sentence structure is being used</a:t>
            </a:r>
          </a:p>
          <a:p>
            <a:pPr marL="514350" indent="-514350">
              <a:buFont typeface="+mj-lt"/>
              <a:buAutoNum type="arabicPeriod"/>
            </a:pPr>
            <a:endParaRPr lang="en-GB" b="1" dirty="0"/>
          </a:p>
          <a:p>
            <a:pPr marL="514350" indent="-514350">
              <a:buFont typeface="+mj-lt"/>
              <a:buAutoNum type="arabicPeriod"/>
            </a:pPr>
            <a:r>
              <a:rPr lang="en-GB" b="1" dirty="0"/>
              <a:t>Q: 	</a:t>
            </a:r>
            <a:r>
              <a:rPr lang="en-GB" dirty="0"/>
              <a:t>Quote an example of it being used</a:t>
            </a:r>
            <a:r>
              <a:rPr lang="en-GB" b="1" dirty="0"/>
              <a:t>	</a:t>
            </a:r>
          </a:p>
          <a:p>
            <a:pPr marL="514350" indent="-514350">
              <a:buFont typeface="+mj-lt"/>
              <a:buAutoNum type="arabicPeriod"/>
            </a:pPr>
            <a:endParaRPr lang="en-GB" b="1" dirty="0"/>
          </a:p>
          <a:p>
            <a:pPr marL="514350" indent="-514350">
              <a:buFont typeface="+mj-lt"/>
              <a:buAutoNum type="arabicPeriod"/>
            </a:pPr>
            <a:r>
              <a:rPr lang="en-GB" b="1" dirty="0"/>
              <a:t>A: 	</a:t>
            </a:r>
            <a:r>
              <a:rPr lang="en-GB" dirty="0"/>
              <a:t>Analyse how it is used </a:t>
            </a:r>
          </a:p>
          <a:p>
            <a:endParaRPr lang="en-GB" dirty="0"/>
          </a:p>
        </p:txBody>
      </p:sp>
      <p:sp>
        <p:nvSpPr>
          <p:cNvPr id="4" name="Rounded Rectangle 3"/>
          <p:cNvSpPr/>
          <p:nvPr/>
        </p:nvSpPr>
        <p:spPr>
          <a:xfrm>
            <a:off x="5192079" y="1549893"/>
            <a:ext cx="2808312"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86407" y="3407635"/>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parenthesis</a:t>
            </a:r>
            <a:endParaRPr lang="en-GB" dirty="0"/>
          </a:p>
        </p:txBody>
      </p:sp>
      <p:sp>
        <p:nvSpPr>
          <p:cNvPr id="7" name="Rounded Rectangle 6"/>
          <p:cNvSpPr/>
          <p:nvPr/>
        </p:nvSpPr>
        <p:spPr>
          <a:xfrm>
            <a:off x="986407" y="4009628"/>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“(which they probably will not)”</a:t>
            </a:r>
            <a:endParaRPr lang="en-GB" dirty="0"/>
          </a:p>
        </p:txBody>
      </p:sp>
      <p:sp>
        <p:nvSpPr>
          <p:cNvPr id="8" name="Rounded Rectangle 7"/>
          <p:cNvSpPr/>
          <p:nvPr/>
        </p:nvSpPr>
        <p:spPr>
          <a:xfrm>
            <a:off x="983770" y="4613685"/>
            <a:ext cx="77048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parenthesis emphasises an important phrase, which shows the writer’s lack of belief in the world’s governments, this suggests she is concerned because she doesn’t think the problems will get fixed.</a:t>
            </a:r>
            <a:endParaRPr lang="en-GB" dirty="0"/>
          </a:p>
        </p:txBody>
      </p:sp>
    </p:spTree>
    <p:extLst>
      <p:ext uri="{BB962C8B-B14F-4D97-AF65-F5344CB8AC3E}">
        <p14:creationId xmlns:p14="http://schemas.microsoft.com/office/powerpoint/2010/main" val="6786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7F2508-C509-4535-8C0E-7BA061150B70}"/>
              </a:ext>
            </a:extLst>
          </p:cNvPr>
          <p:cNvSpPr>
            <a:spLocks noGrp="1"/>
          </p:cNvSpPr>
          <p:nvPr>
            <p:ph type="title"/>
          </p:nvPr>
        </p:nvSpPr>
        <p:spPr/>
        <p:txBody>
          <a:bodyPr/>
          <a:lstStyle/>
          <a:p>
            <a:r>
              <a:rPr lang="en-GB" dirty="0"/>
              <a:t>On Your Own</a:t>
            </a:r>
          </a:p>
        </p:txBody>
      </p:sp>
      <p:sp>
        <p:nvSpPr>
          <p:cNvPr id="3" name="Content Placeholder 2">
            <a:extLst>
              <a:ext uri="{FF2B5EF4-FFF2-40B4-BE49-F238E27FC236}">
                <a16:creationId xmlns="" xmlns:a16="http://schemas.microsoft.com/office/drawing/2014/main" id="{1749E0ED-55B4-411F-BF7C-5B2198180E65}"/>
              </a:ext>
            </a:extLst>
          </p:cNvPr>
          <p:cNvSpPr>
            <a:spLocks noGrp="1"/>
          </p:cNvSpPr>
          <p:nvPr>
            <p:ph idx="1"/>
          </p:nvPr>
        </p:nvSpPr>
        <p:spPr/>
        <p:txBody>
          <a:bodyPr>
            <a:normAutofit fontScale="55000" lnSpcReduction="20000"/>
          </a:bodyPr>
          <a:lstStyle/>
          <a:p>
            <a:pPr marL="0" indent="0">
              <a:buNone/>
            </a:pPr>
            <a:r>
              <a:rPr lang="en-GB" i="1" dirty="0"/>
              <a:t>The scientists say that even if the world’s governments and industries meet international goals on reducing greenhouse gases </a:t>
            </a:r>
            <a:r>
              <a:rPr lang="en-GB" i="1" dirty="0" smtClean="0"/>
              <a:t>(which </a:t>
            </a:r>
            <a:r>
              <a:rPr lang="en-GB" i="1" dirty="0"/>
              <a:t>they probably will </a:t>
            </a:r>
            <a:r>
              <a:rPr lang="en-GB" i="1" dirty="0" smtClean="0"/>
              <a:t>not) </a:t>
            </a:r>
            <a:r>
              <a:rPr lang="en-GB" i="1" dirty="0"/>
              <a:t>it still won’t be enough to prevent severe changes to the world’s weather. The government isn’t going to help, so get used to it!</a:t>
            </a:r>
          </a:p>
          <a:p>
            <a:endParaRPr lang="en-GB" dirty="0"/>
          </a:p>
          <a:p>
            <a:r>
              <a:rPr lang="en-GB" dirty="0"/>
              <a:t>How does the author’s </a:t>
            </a:r>
            <a:r>
              <a:rPr lang="en-GB" dirty="0" smtClean="0"/>
              <a:t>use of language in </a:t>
            </a:r>
            <a:r>
              <a:rPr lang="en-GB" dirty="0"/>
              <a:t>the paragraph emphasise her concern about the future? (4</a:t>
            </a:r>
            <a:r>
              <a:rPr lang="en-GB" dirty="0" smtClean="0"/>
              <a:t>)</a:t>
            </a:r>
          </a:p>
          <a:p>
            <a:pPr marL="0" indent="0">
              <a:buNone/>
            </a:pPr>
            <a:endParaRPr lang="en-GB" dirty="0"/>
          </a:p>
          <a:p>
            <a:pPr marL="0" indent="0">
              <a:buNone/>
            </a:pPr>
            <a:endParaRPr lang="en-GB" sz="2800" dirty="0"/>
          </a:p>
          <a:p>
            <a:pPr marL="514350" indent="-514350">
              <a:buFont typeface="+mj-lt"/>
              <a:buAutoNum type="arabicPeriod"/>
            </a:pPr>
            <a:r>
              <a:rPr lang="en-GB" b="1" dirty="0"/>
              <a:t>S: 	</a:t>
            </a:r>
            <a:r>
              <a:rPr lang="en-GB" dirty="0"/>
              <a:t>State what sentence structure is being used</a:t>
            </a:r>
          </a:p>
          <a:p>
            <a:pPr marL="514350" indent="-514350">
              <a:buFont typeface="+mj-lt"/>
              <a:buAutoNum type="arabicPeriod"/>
            </a:pPr>
            <a:endParaRPr lang="en-GB" b="1" dirty="0"/>
          </a:p>
          <a:p>
            <a:pPr marL="514350" indent="-514350">
              <a:buFont typeface="+mj-lt"/>
              <a:buAutoNum type="arabicPeriod"/>
            </a:pPr>
            <a:r>
              <a:rPr lang="en-GB" b="1" dirty="0"/>
              <a:t>Q: 	</a:t>
            </a:r>
            <a:r>
              <a:rPr lang="en-GB" dirty="0"/>
              <a:t>Quote an example of it being used</a:t>
            </a:r>
            <a:r>
              <a:rPr lang="en-GB" b="1" dirty="0"/>
              <a:t>	</a:t>
            </a:r>
          </a:p>
          <a:p>
            <a:pPr marL="514350" indent="-514350">
              <a:buFont typeface="+mj-lt"/>
              <a:buAutoNum type="arabicPeriod"/>
            </a:pPr>
            <a:endParaRPr lang="en-GB" b="1" dirty="0"/>
          </a:p>
          <a:p>
            <a:pPr marL="514350" indent="-514350">
              <a:buFont typeface="+mj-lt"/>
              <a:buAutoNum type="arabicPeriod"/>
            </a:pPr>
            <a:r>
              <a:rPr lang="en-GB" b="1" dirty="0"/>
              <a:t>A: 	</a:t>
            </a:r>
            <a:r>
              <a:rPr lang="en-GB" dirty="0"/>
              <a:t>Analyse how it is used </a:t>
            </a:r>
          </a:p>
          <a:p>
            <a:endParaRPr lang="en-GB" dirty="0"/>
          </a:p>
        </p:txBody>
      </p:sp>
      <p:sp>
        <p:nvSpPr>
          <p:cNvPr id="4" name="Rounded Rectangle 3"/>
          <p:cNvSpPr/>
          <p:nvPr/>
        </p:nvSpPr>
        <p:spPr>
          <a:xfrm>
            <a:off x="2267744" y="1993404"/>
            <a:ext cx="1656184" cy="288032"/>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86407" y="3407635"/>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writer uses an exclamation</a:t>
            </a:r>
            <a:endParaRPr lang="en-GB" dirty="0"/>
          </a:p>
        </p:txBody>
      </p:sp>
      <p:sp>
        <p:nvSpPr>
          <p:cNvPr id="7" name="Rounded Rectangle 6"/>
          <p:cNvSpPr/>
          <p:nvPr/>
        </p:nvSpPr>
        <p:spPr>
          <a:xfrm>
            <a:off x="986407" y="4009628"/>
            <a:ext cx="77048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 get used to it!”</a:t>
            </a:r>
            <a:endParaRPr lang="en-GB" dirty="0"/>
          </a:p>
        </p:txBody>
      </p:sp>
      <p:sp>
        <p:nvSpPr>
          <p:cNvPr id="8" name="Rounded Rectangle 7"/>
          <p:cNvSpPr/>
          <p:nvPr/>
        </p:nvSpPr>
        <p:spPr>
          <a:xfrm>
            <a:off x="983770" y="4613685"/>
            <a:ext cx="77048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exclamation emphasises that the writer is angry about the fact that the problems aren’t going to change, which shows her concern as she is upset at those not working to fix the future</a:t>
            </a:r>
            <a:endParaRPr lang="en-GB" dirty="0"/>
          </a:p>
        </p:txBody>
      </p:sp>
    </p:spTree>
    <p:extLst>
      <p:ext uri="{BB962C8B-B14F-4D97-AF65-F5344CB8AC3E}">
        <p14:creationId xmlns:p14="http://schemas.microsoft.com/office/powerpoint/2010/main" val="146305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730"/>
            <a:ext cx="9144000" cy="1193271"/>
          </a:xfrm>
        </p:spPr>
        <p:txBody>
          <a:bodyPr/>
          <a:lstStyle/>
          <a:p>
            <a:pPr algn="ctr">
              <a:defRPr/>
            </a:pPr>
            <a:r>
              <a:rPr lang="en-GB" b="1" dirty="0"/>
              <a:t>Denotation and Connotation</a:t>
            </a:r>
          </a:p>
        </p:txBody>
      </p:sp>
      <p:sp>
        <p:nvSpPr>
          <p:cNvPr id="3" name="Content Placeholder 2"/>
          <p:cNvSpPr>
            <a:spLocks noGrp="1"/>
          </p:cNvSpPr>
          <p:nvPr>
            <p:ph idx="1"/>
          </p:nvPr>
        </p:nvSpPr>
        <p:spPr>
          <a:xfrm>
            <a:off x="179512" y="1236927"/>
            <a:ext cx="8712969" cy="3840819"/>
          </a:xfrm>
        </p:spPr>
        <p:txBody>
          <a:bodyPr>
            <a:normAutofit fontScale="92500" lnSpcReduction="20000"/>
          </a:bodyPr>
          <a:lstStyle/>
          <a:p>
            <a:pPr>
              <a:defRPr/>
            </a:pPr>
            <a:endParaRPr lang="en-GB" dirty="0">
              <a:effectLst>
                <a:outerShdw blurRad="38100" dist="38100" dir="2700000" algn="tl">
                  <a:srgbClr val="000000">
                    <a:alpha val="43137"/>
                  </a:srgbClr>
                </a:outerShdw>
              </a:effectLst>
            </a:endParaRPr>
          </a:p>
          <a:p>
            <a:pPr>
              <a:defRPr/>
            </a:pPr>
            <a:r>
              <a:rPr lang="en-GB" dirty="0">
                <a:effectLst>
                  <a:outerShdw blurRad="38100" dist="38100" dir="2700000" algn="tl">
                    <a:srgbClr val="000000">
                      <a:alpha val="43137"/>
                    </a:srgbClr>
                  </a:outerShdw>
                </a:effectLst>
              </a:rPr>
              <a:t>Most words have two levels of meaning, </a:t>
            </a:r>
            <a:r>
              <a:rPr lang="en-GB" b="1" u="sng" dirty="0">
                <a:effectLst>
                  <a:outerShdw blurRad="38100" dist="38100" dir="2700000" algn="tl">
                    <a:srgbClr val="000000">
                      <a:alpha val="43137"/>
                    </a:srgbClr>
                  </a:outerShdw>
                </a:effectLst>
              </a:rPr>
              <a:t>a denotation </a:t>
            </a:r>
            <a:r>
              <a:rPr lang="en-GB" u="sng" dirty="0">
                <a:effectLst>
                  <a:outerShdw blurRad="38100" dist="38100" dir="2700000" algn="tl">
                    <a:srgbClr val="000000">
                      <a:alpha val="43137"/>
                    </a:srgbClr>
                  </a:outerShdw>
                </a:effectLst>
              </a:rPr>
              <a:t>and</a:t>
            </a:r>
            <a:r>
              <a:rPr lang="en-GB" b="1" u="sng" dirty="0">
                <a:effectLst>
                  <a:outerShdw blurRad="38100" dist="38100" dir="2700000" algn="tl">
                    <a:srgbClr val="000000">
                      <a:alpha val="43137"/>
                    </a:srgbClr>
                  </a:outerShdw>
                </a:effectLst>
              </a:rPr>
              <a:t> </a:t>
            </a:r>
            <a:r>
              <a:rPr lang="en-GB" u="sng" dirty="0">
                <a:effectLst>
                  <a:outerShdw blurRad="38100" dist="38100" dir="2700000" algn="tl">
                    <a:srgbClr val="000000">
                      <a:alpha val="43137"/>
                    </a:srgbClr>
                  </a:outerShdw>
                </a:effectLst>
              </a:rPr>
              <a:t>a more complex</a:t>
            </a:r>
            <a:r>
              <a:rPr lang="en-GB" b="1" u="sng" dirty="0">
                <a:effectLst>
                  <a:outerShdw blurRad="38100" dist="38100" dir="2700000" algn="tl">
                    <a:srgbClr val="000000">
                      <a:alpha val="43137"/>
                    </a:srgbClr>
                  </a:outerShdw>
                </a:effectLst>
              </a:rPr>
              <a:t> connotation</a:t>
            </a:r>
          </a:p>
          <a:p>
            <a:pPr>
              <a:defRPr/>
            </a:pPr>
            <a:endParaRPr lang="en-GB" dirty="0">
              <a:effectLst>
                <a:outerShdw blurRad="38100" dist="38100" dir="2700000" algn="tl">
                  <a:srgbClr val="000000">
                    <a:alpha val="43137"/>
                  </a:srgbClr>
                </a:outerShdw>
              </a:effectLst>
            </a:endParaRPr>
          </a:p>
          <a:p>
            <a:pPr>
              <a:defRPr/>
            </a:pPr>
            <a:r>
              <a:rPr lang="en-GB" dirty="0">
                <a:effectLst>
                  <a:outerShdw blurRad="38100" dist="38100" dir="2700000" algn="tl">
                    <a:srgbClr val="000000">
                      <a:alpha val="43137"/>
                    </a:srgbClr>
                  </a:outerShdw>
                </a:effectLst>
              </a:rPr>
              <a:t>A) </a:t>
            </a:r>
            <a:r>
              <a:rPr lang="en-GB" b="1" u="sng" dirty="0">
                <a:effectLst>
                  <a:outerShdw blurRad="38100" dist="38100" dir="2700000" algn="tl">
                    <a:srgbClr val="000000">
                      <a:alpha val="43137"/>
                    </a:srgbClr>
                  </a:outerShdw>
                </a:effectLst>
              </a:rPr>
              <a:t>The denotation </a:t>
            </a:r>
            <a:r>
              <a:rPr lang="en-GB" dirty="0">
                <a:effectLst>
                  <a:outerShdw blurRad="38100" dist="38100" dir="2700000" algn="tl">
                    <a:srgbClr val="000000">
                      <a:alpha val="43137"/>
                    </a:srgbClr>
                  </a:outerShdw>
                </a:effectLst>
              </a:rPr>
              <a:t>is the basic, simple, dictionary meaning. </a:t>
            </a:r>
          </a:p>
          <a:p>
            <a:pPr>
              <a:defRPr/>
            </a:pPr>
            <a:endParaRPr lang="en-GB" dirty="0">
              <a:effectLst>
                <a:outerShdw blurRad="38100" dist="38100" dir="2700000" algn="tl">
                  <a:srgbClr val="000000">
                    <a:alpha val="43137"/>
                  </a:srgbClr>
                </a:outerShdw>
              </a:effectLst>
            </a:endParaRPr>
          </a:p>
          <a:p>
            <a:pPr>
              <a:defRPr/>
            </a:pPr>
            <a:r>
              <a:rPr lang="en-GB" dirty="0">
                <a:effectLst>
                  <a:outerShdw blurRad="38100" dist="38100" dir="2700000" algn="tl">
                    <a:srgbClr val="000000">
                      <a:alpha val="43137"/>
                    </a:srgbClr>
                  </a:outerShdw>
                </a:effectLst>
              </a:rPr>
              <a:t>B) </a:t>
            </a:r>
            <a:r>
              <a:rPr lang="en-GB" b="1" u="sng" dirty="0">
                <a:effectLst>
                  <a:outerShdw blurRad="38100" dist="38100" dir="2700000" algn="tl">
                    <a:srgbClr val="000000">
                      <a:alpha val="43137"/>
                    </a:srgbClr>
                  </a:outerShdw>
                </a:effectLst>
              </a:rPr>
              <a:t>The connotations </a:t>
            </a:r>
            <a:r>
              <a:rPr lang="en-GB" dirty="0">
                <a:effectLst>
                  <a:outerShdw blurRad="38100" dist="38100" dir="2700000" algn="tl">
                    <a:srgbClr val="000000">
                      <a:alpha val="43137"/>
                    </a:srgbClr>
                  </a:outerShdw>
                </a:effectLst>
              </a:rPr>
              <a:t>of a word are the ideas that a word </a:t>
            </a:r>
            <a:r>
              <a:rPr lang="en-GB" b="1" dirty="0">
                <a:effectLst>
                  <a:outerShdw blurRad="38100" dist="38100" dir="2700000" algn="tl">
                    <a:srgbClr val="000000">
                      <a:alpha val="43137"/>
                    </a:srgbClr>
                  </a:outerShdw>
                </a:effectLst>
              </a:rPr>
              <a:t>suggests</a:t>
            </a:r>
            <a:r>
              <a:rPr lang="en-GB" dirty="0">
                <a:effectLst>
                  <a:outerShdw blurRad="38100" dist="38100" dir="2700000" algn="tl">
                    <a:srgbClr val="000000">
                      <a:alpha val="43137"/>
                    </a:srgbClr>
                  </a:outerShdw>
                </a:effectLst>
              </a:rPr>
              <a:t> to us.</a:t>
            </a:r>
          </a:p>
          <a:p>
            <a:pPr>
              <a:defRPr/>
            </a:pPr>
            <a:endParaRPr lang="en-GB" dirty="0"/>
          </a:p>
        </p:txBody>
      </p:sp>
    </p:spTree>
    <p:extLst>
      <p:ext uri="{BB962C8B-B14F-4D97-AF65-F5344CB8AC3E}">
        <p14:creationId xmlns:p14="http://schemas.microsoft.com/office/powerpoint/2010/main" val="361488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eaLnBrk="1" hangingPunct="1">
              <a:defRPr/>
            </a:pPr>
            <a:r>
              <a:rPr lang="en-GB" dirty="0"/>
              <a:t>	For Example…</a:t>
            </a:r>
          </a:p>
        </p:txBody>
      </p:sp>
      <p:sp>
        <p:nvSpPr>
          <p:cNvPr id="192516" name="Rectangle 4"/>
          <p:cNvSpPr>
            <a:spLocks noGrp="1" noChangeArrowheads="1"/>
          </p:cNvSpPr>
          <p:nvPr>
            <p:ph type="body" idx="1"/>
          </p:nvPr>
        </p:nvSpPr>
        <p:spPr>
          <a:xfrm>
            <a:off x="179512" y="1297327"/>
            <a:ext cx="6337176" cy="4080949"/>
          </a:xfrm>
        </p:spPr>
        <p:txBody>
          <a:bodyPr>
            <a:normAutofit fontScale="77500" lnSpcReduction="20000"/>
          </a:bodyPr>
          <a:lstStyle/>
          <a:p>
            <a:pPr eaLnBrk="1" hangingPunct="1">
              <a:lnSpc>
                <a:spcPct val="90000"/>
              </a:lnSpc>
              <a:defRPr/>
            </a:pPr>
            <a:r>
              <a:rPr lang="en-GB" sz="3900" b="1" u="sng" dirty="0">
                <a:effectLst>
                  <a:outerShdw blurRad="38100" dist="38100" dir="2700000" algn="tl">
                    <a:srgbClr val="000000">
                      <a:alpha val="43137"/>
                    </a:srgbClr>
                  </a:outerShdw>
                </a:effectLst>
              </a:rPr>
              <a:t>Butterfly</a:t>
            </a:r>
          </a:p>
          <a:p>
            <a:pPr eaLnBrk="1" hangingPunct="1">
              <a:lnSpc>
                <a:spcPct val="90000"/>
              </a:lnSpc>
              <a:defRPr/>
            </a:pPr>
            <a:endParaRPr lang="en-GB" sz="2800" dirty="0"/>
          </a:p>
          <a:p>
            <a:pPr eaLnBrk="1" hangingPunct="1">
              <a:lnSpc>
                <a:spcPct val="90000"/>
              </a:lnSpc>
              <a:defRPr/>
            </a:pPr>
            <a:r>
              <a:rPr lang="en-GB" sz="2800" dirty="0"/>
              <a:t>The </a:t>
            </a:r>
            <a:r>
              <a:rPr lang="en-GB" sz="2800" b="1" dirty="0"/>
              <a:t>denotation</a:t>
            </a:r>
            <a:r>
              <a:rPr lang="en-GB" sz="2800" dirty="0"/>
              <a:t> of this word is a flying insect that transforms from a caterpillar</a:t>
            </a:r>
          </a:p>
          <a:p>
            <a:pPr eaLnBrk="1" hangingPunct="1">
              <a:lnSpc>
                <a:spcPct val="90000"/>
              </a:lnSpc>
              <a:defRPr/>
            </a:pPr>
            <a:endParaRPr lang="en-GB" sz="2800" dirty="0"/>
          </a:p>
          <a:p>
            <a:pPr eaLnBrk="1" hangingPunct="1">
              <a:lnSpc>
                <a:spcPct val="90000"/>
              </a:lnSpc>
              <a:defRPr/>
            </a:pPr>
            <a:r>
              <a:rPr lang="en-GB" sz="2800" dirty="0"/>
              <a:t>But for the </a:t>
            </a:r>
            <a:r>
              <a:rPr lang="en-GB" sz="2800" b="1" dirty="0"/>
              <a:t>connotation </a:t>
            </a:r>
            <a:r>
              <a:rPr lang="en-GB" sz="2800" dirty="0"/>
              <a:t>we have to think of the ideas we associate with the word </a:t>
            </a:r>
            <a:r>
              <a:rPr lang="en-GB" sz="2800" b="1" u="sng" dirty="0"/>
              <a:t>butterfly.</a:t>
            </a:r>
            <a:r>
              <a:rPr lang="en-GB" sz="2800" dirty="0"/>
              <a:t> </a:t>
            </a:r>
          </a:p>
          <a:p>
            <a:pPr eaLnBrk="1" hangingPunct="1">
              <a:lnSpc>
                <a:spcPct val="90000"/>
              </a:lnSpc>
              <a:defRPr/>
            </a:pPr>
            <a:endParaRPr lang="en-GB" sz="2800" dirty="0"/>
          </a:p>
          <a:p>
            <a:pPr eaLnBrk="1" hangingPunct="1">
              <a:lnSpc>
                <a:spcPct val="90000"/>
              </a:lnSpc>
              <a:defRPr/>
            </a:pPr>
            <a:r>
              <a:rPr lang="en-GB" sz="2800" dirty="0"/>
              <a:t>We think of  </a:t>
            </a:r>
            <a:r>
              <a:rPr lang="en-GB" sz="2800" b="1" dirty="0"/>
              <a:t>delicate things</a:t>
            </a:r>
            <a:r>
              <a:rPr lang="en-GB" sz="2800" dirty="0"/>
              <a:t>, </a:t>
            </a:r>
            <a:r>
              <a:rPr lang="en-GB" sz="2800" b="1" dirty="0"/>
              <a:t>beauty, transformation</a:t>
            </a:r>
          </a:p>
          <a:p>
            <a:pPr eaLnBrk="1" hangingPunct="1">
              <a:lnSpc>
                <a:spcPct val="90000"/>
              </a:lnSpc>
              <a:defRPr/>
            </a:pPr>
            <a:endParaRPr lang="en-GB" sz="2800" dirty="0"/>
          </a:p>
          <a:p>
            <a:pPr eaLnBrk="1" hangingPunct="1">
              <a:lnSpc>
                <a:spcPct val="90000"/>
              </a:lnSpc>
              <a:defRPr/>
            </a:pPr>
            <a:r>
              <a:rPr lang="en-GB" sz="2800" dirty="0"/>
              <a:t>If the word is then used to describe a person then these qualities are associated with that person.</a:t>
            </a:r>
          </a:p>
        </p:txBody>
      </p:sp>
      <p:pic>
        <p:nvPicPr>
          <p:cNvPr id="1026" name="Picture 2" descr="C:\Users\LS4008A\AppData\Local\Microsoft\Windows\Temporary Internet Files\Content.IE5\GV0M3KVM\schmetterling-2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57400"/>
            <a:ext cx="24384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52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37287"/>
            <a:ext cx="8856984" cy="4560507"/>
          </a:xfrm>
        </p:spPr>
        <p:txBody>
          <a:bodyPr>
            <a:normAutofit fontScale="85000" lnSpcReduction="10000"/>
          </a:bodyPr>
          <a:lstStyle/>
          <a:p>
            <a:r>
              <a:rPr lang="en-GB" b="1" dirty="0" smtClean="0"/>
              <a:t>Quote </a:t>
            </a:r>
            <a:r>
              <a:rPr lang="en-GB" dirty="0" smtClean="0"/>
              <a:t>an appropriate word which answers the questions</a:t>
            </a:r>
          </a:p>
          <a:p>
            <a:endParaRPr lang="en-GB" b="1" dirty="0"/>
          </a:p>
          <a:p>
            <a:r>
              <a:rPr lang="en-GB" dirty="0" smtClean="0"/>
              <a:t>Explain </a:t>
            </a:r>
            <a:r>
              <a:rPr lang="en-GB" dirty="0" smtClean="0"/>
              <a:t>what the </a:t>
            </a:r>
            <a:r>
              <a:rPr lang="en-GB" b="1" dirty="0" smtClean="0"/>
              <a:t>connotation</a:t>
            </a:r>
            <a:r>
              <a:rPr lang="en-GB" dirty="0"/>
              <a:t> </a:t>
            </a:r>
            <a:r>
              <a:rPr lang="en-GB" dirty="0" smtClean="0"/>
              <a:t>of the word (what it makes you think)</a:t>
            </a:r>
          </a:p>
          <a:p>
            <a:endParaRPr lang="en-GB" dirty="0"/>
          </a:p>
          <a:p>
            <a:r>
              <a:rPr lang="en-GB" dirty="0" smtClean="0"/>
              <a:t>Say what the word </a:t>
            </a:r>
            <a:r>
              <a:rPr lang="en-GB" b="1" dirty="0" smtClean="0"/>
              <a:t>suggests</a:t>
            </a:r>
            <a:r>
              <a:rPr lang="en-GB" dirty="0" smtClean="0"/>
              <a:t> about the passage (explain </a:t>
            </a:r>
            <a:r>
              <a:rPr lang="en-GB" dirty="0" smtClean="0"/>
              <a:t>how it answers the </a:t>
            </a:r>
            <a:r>
              <a:rPr lang="en-GB" dirty="0" smtClean="0"/>
              <a:t>question)</a:t>
            </a:r>
            <a:endParaRPr lang="en-GB" dirty="0"/>
          </a:p>
          <a:p>
            <a:endParaRPr lang="en-GB" i="1" dirty="0" smtClean="0"/>
          </a:p>
          <a:p>
            <a:r>
              <a:rPr lang="en-GB" i="1" dirty="0" smtClean="0"/>
              <a:t>The word “_____” </a:t>
            </a:r>
            <a:r>
              <a:rPr lang="en-GB" i="1" dirty="0" smtClean="0"/>
              <a:t>has connotations of _________ which suggests ______________.</a:t>
            </a:r>
            <a:endParaRPr lang="en-GB" dirty="0"/>
          </a:p>
        </p:txBody>
      </p:sp>
      <p:sp>
        <p:nvSpPr>
          <p:cNvPr id="4" name="Title 1"/>
          <p:cNvSpPr>
            <a:spLocks noGrp="1"/>
          </p:cNvSpPr>
          <p:nvPr>
            <p:ph type="title"/>
          </p:nvPr>
        </p:nvSpPr>
        <p:spPr>
          <a:xfrm>
            <a:off x="457200" y="228865"/>
            <a:ext cx="8229600" cy="952500"/>
          </a:xfrm>
        </p:spPr>
        <p:txBody>
          <a:bodyPr/>
          <a:lstStyle/>
          <a:p>
            <a:r>
              <a:rPr lang="en-GB" dirty="0"/>
              <a:t>How To Answer:</a:t>
            </a:r>
          </a:p>
        </p:txBody>
      </p:sp>
    </p:spTree>
    <p:extLst>
      <p:ext uri="{BB962C8B-B14F-4D97-AF65-F5344CB8AC3E}">
        <p14:creationId xmlns:p14="http://schemas.microsoft.com/office/powerpoint/2010/main" val="283513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lstStyle/>
          <a:p>
            <a:pPr marL="0" indent="0">
              <a:buNone/>
            </a:pPr>
            <a:r>
              <a:rPr lang="en-GB" i="1" dirty="0" smtClean="0"/>
              <a:t>The ballerina's dancing reminded me of a butterfly in flight.</a:t>
            </a:r>
          </a:p>
          <a:p>
            <a:pPr marL="0" indent="0">
              <a:buNone/>
            </a:pPr>
            <a:endParaRPr lang="en-GB" dirty="0"/>
          </a:p>
          <a:p>
            <a:pPr marL="0" indent="0">
              <a:buNone/>
            </a:pPr>
            <a:r>
              <a:rPr lang="en-GB" dirty="0" smtClean="0"/>
              <a:t>How does the writer’s use of language make it clear that he enjoys the ballerina’s dancing? (2)</a:t>
            </a:r>
            <a:endParaRPr lang="en-GB" dirty="0"/>
          </a:p>
        </p:txBody>
      </p:sp>
      <p:pic>
        <p:nvPicPr>
          <p:cNvPr id="4" name="Picture 2" descr="C:\Users\LS4008A\AppData\Local\Microsoft\Windows\Temporary Internet Files\Content.IE5\GV0M3KVM\schmetterling-2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974" y="1489348"/>
            <a:ext cx="181460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95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9761C41C819C4CA7B11727155E1653" ma:contentTypeVersion="36" ma:contentTypeDescription="Create a new document." ma:contentTypeScope="" ma:versionID="405645648665cb6410f30f6dc37bc8fe">
  <xsd:schema xmlns:xsd="http://www.w3.org/2001/XMLSchema" xmlns:xs="http://www.w3.org/2001/XMLSchema" xmlns:p="http://schemas.microsoft.com/office/2006/metadata/properties" xmlns:ns2="310688ec-8b41-4796-aaa7-fedfd9271268" xmlns:ns3="73ae7180-7eb1-4c16-8a06-16d77af0adba" targetNamespace="http://schemas.microsoft.com/office/2006/metadata/properties" ma:root="true" ma:fieldsID="3e9a7882932049b83897aa1b097bac84" ns2:_="" ns3:_="">
    <xsd:import namespace="310688ec-8b41-4796-aaa7-fedfd9271268"/>
    <xsd:import namespace="73ae7180-7eb1-4c16-8a06-16d77af0ad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88ec-8b41-4796-aaa7-fedfd9271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LengthInSeconds" ma:index="39" nillable="true" ma:displayName="Length (seconds)" ma:internalName="MediaLengthInSeconds" ma:readOnly="true">
      <xsd:simpleType>
        <xsd:restriction base="dms:Unknown"/>
      </xsd:simpleType>
    </xsd:element>
    <xsd:element name="MediaServiceLocation" ma:index="40"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ae7180-7eb1-4c16-8a06-16d77af0ad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4952577e-9112-4230-b634-3c8f81a7db03}" ma:internalName="TaxCatchAll" ma:showField="CatchAllData" ma:web="73ae7180-7eb1-4c16-8a06-16d77af0ad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310688ec-8b41-4796-aaa7-fedfd9271268" xsi:nil="true"/>
    <Has_Teacher_Only_SectionGroup xmlns="310688ec-8b41-4796-aaa7-fedfd9271268" xsi:nil="true"/>
    <FolderType xmlns="310688ec-8b41-4796-aaa7-fedfd9271268" xsi:nil="true"/>
    <IsNotebookLocked xmlns="310688ec-8b41-4796-aaa7-fedfd9271268" xsi:nil="true"/>
    <CultureName xmlns="310688ec-8b41-4796-aaa7-fedfd9271268" xsi:nil="true"/>
    <Owner xmlns="310688ec-8b41-4796-aaa7-fedfd9271268">
      <UserInfo>
        <DisplayName/>
        <AccountId xsi:nil="true"/>
        <AccountType/>
      </UserInfo>
    </Owner>
    <NotebookType xmlns="310688ec-8b41-4796-aaa7-fedfd9271268" xsi:nil="true"/>
    <LMS_Mappings xmlns="310688ec-8b41-4796-aaa7-fedfd9271268" xsi:nil="true"/>
    <DefaultSectionNames xmlns="310688ec-8b41-4796-aaa7-fedfd9271268" xsi:nil="true"/>
    <Is_Collaboration_Space_Locked xmlns="310688ec-8b41-4796-aaa7-fedfd9271268" xsi:nil="true"/>
    <Teachers xmlns="310688ec-8b41-4796-aaa7-fedfd9271268">
      <UserInfo>
        <DisplayName/>
        <AccountId xsi:nil="true"/>
        <AccountType/>
      </UserInfo>
    </Teachers>
    <Student_Groups xmlns="310688ec-8b41-4796-aaa7-fedfd9271268">
      <UserInfo>
        <DisplayName/>
        <AccountId xsi:nil="true"/>
        <AccountType/>
      </UserInfo>
    </Student_Groups>
    <Invited_Teachers xmlns="310688ec-8b41-4796-aaa7-fedfd9271268" xsi:nil="true"/>
    <Math_Settings xmlns="310688ec-8b41-4796-aaa7-fedfd9271268" xsi:nil="true"/>
    <Self_Registration_Enabled xmlns="310688ec-8b41-4796-aaa7-fedfd9271268" xsi:nil="true"/>
    <Students xmlns="310688ec-8b41-4796-aaa7-fedfd9271268">
      <UserInfo>
        <DisplayName/>
        <AccountId xsi:nil="true"/>
        <AccountType/>
      </UserInfo>
    </Students>
    <Distribution_Groups xmlns="310688ec-8b41-4796-aaa7-fedfd9271268" xsi:nil="true"/>
    <AppVersion xmlns="310688ec-8b41-4796-aaa7-fedfd9271268" xsi:nil="true"/>
    <TeamsChannelId xmlns="310688ec-8b41-4796-aaa7-fedfd9271268" xsi:nil="true"/>
    <Invited_Students xmlns="310688ec-8b41-4796-aaa7-fedfd9271268" xsi:nil="true"/>
    <lcf76f155ced4ddcb4097134ff3c332f xmlns="310688ec-8b41-4796-aaa7-fedfd9271268">
      <Terms xmlns="http://schemas.microsoft.com/office/infopath/2007/PartnerControls"/>
    </lcf76f155ced4ddcb4097134ff3c332f>
    <TaxCatchAll xmlns="73ae7180-7eb1-4c16-8a06-16d77af0adba" xsi:nil="true"/>
  </documentManagement>
</p:properties>
</file>

<file path=customXml/itemProps1.xml><?xml version="1.0" encoding="utf-8"?>
<ds:datastoreItem xmlns:ds="http://schemas.openxmlformats.org/officeDocument/2006/customXml" ds:itemID="{D7CCEC67-39D1-4EAB-B68C-41712FFEF868}"/>
</file>

<file path=customXml/itemProps2.xml><?xml version="1.0" encoding="utf-8"?>
<ds:datastoreItem xmlns:ds="http://schemas.openxmlformats.org/officeDocument/2006/customXml" ds:itemID="{AAC8CEFA-012C-4476-A46B-D2F0245134B3}"/>
</file>

<file path=customXml/itemProps3.xml><?xml version="1.0" encoding="utf-8"?>
<ds:datastoreItem xmlns:ds="http://schemas.openxmlformats.org/officeDocument/2006/customXml" ds:itemID="{551DEB8A-145D-4EE8-87CF-6177E72B7923}"/>
</file>

<file path=docProps/app.xml><?xml version="1.0" encoding="utf-8"?>
<Properties xmlns="http://schemas.openxmlformats.org/officeDocument/2006/extended-properties" xmlns:vt="http://schemas.openxmlformats.org/officeDocument/2006/docPropsVTypes">
  <TotalTime>401</TotalTime>
  <Words>3390</Words>
  <Application>Microsoft Office PowerPoint</Application>
  <PresentationFormat>On-screen Show (16:10)</PresentationFormat>
  <Paragraphs>430</Paragraphs>
  <Slides>55</Slides>
  <Notes>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Use of Language</vt:lpstr>
      <vt:lpstr>Technique Revision</vt:lpstr>
      <vt:lpstr>PowerPoint Presentation</vt:lpstr>
      <vt:lpstr>PowerPoint Presentation</vt:lpstr>
      <vt:lpstr>Word Choice</vt:lpstr>
      <vt:lpstr>Denotation and Connotation</vt:lpstr>
      <vt:lpstr> For Example…</vt:lpstr>
      <vt:lpstr>How To Answer:</vt:lpstr>
      <vt:lpstr>For example…</vt:lpstr>
      <vt:lpstr>For example…</vt:lpstr>
      <vt:lpstr>For example…</vt:lpstr>
      <vt:lpstr>Imagery</vt:lpstr>
      <vt:lpstr>Simile</vt:lpstr>
      <vt:lpstr>Metaphor</vt:lpstr>
      <vt:lpstr>Personification</vt:lpstr>
      <vt:lpstr>How to answer</vt:lpstr>
      <vt:lpstr>For example…</vt:lpstr>
      <vt:lpstr>For example…</vt:lpstr>
      <vt:lpstr>For example…</vt:lpstr>
      <vt:lpstr>For example…</vt:lpstr>
      <vt:lpstr>Tone</vt:lpstr>
      <vt:lpstr>PowerPoint Presentation</vt:lpstr>
      <vt:lpstr>PowerPoint Presentation</vt:lpstr>
      <vt:lpstr>Copy Down</vt:lpstr>
      <vt:lpstr>How to answer</vt:lpstr>
      <vt:lpstr>As a class</vt:lpstr>
      <vt:lpstr>As a class</vt:lpstr>
      <vt:lpstr>In a pair</vt:lpstr>
      <vt:lpstr>In a pair</vt:lpstr>
      <vt:lpstr>On Your Own</vt:lpstr>
      <vt:lpstr>On Your Own</vt:lpstr>
      <vt:lpstr>Sentence Structure</vt:lpstr>
      <vt:lpstr>Sentence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Answer: SQA</vt:lpstr>
      <vt:lpstr>As a class</vt:lpstr>
      <vt:lpstr>As a class</vt:lpstr>
      <vt:lpstr>As a pair</vt:lpstr>
      <vt:lpstr>As a pair</vt:lpstr>
      <vt:lpstr>As a pair</vt:lpstr>
      <vt:lpstr>As a pair</vt:lpstr>
      <vt:lpstr>On Your Own</vt:lpstr>
      <vt:lpstr>On Your Own</vt:lpstr>
      <vt:lpstr>On Your Own</vt:lpstr>
      <vt:lpstr>On Your Own</vt:lpstr>
      <vt:lpstr>On Your Own</vt:lpstr>
      <vt:lpstr>On Your Own</vt:lpstr>
      <vt:lpstr>On Your Own</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Language</dc:title>
  <dc:creator>LSeawright (Eastbank)</dc:creator>
  <cp:lastModifiedBy>LSeawright (Eastbank)</cp:lastModifiedBy>
  <cp:revision>26</cp:revision>
  <dcterms:created xsi:type="dcterms:W3CDTF">2020-01-30T09:28:04Z</dcterms:created>
  <dcterms:modified xsi:type="dcterms:W3CDTF">2020-10-20T15:10:24Z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0x010100069761C41C819C4CA7B11727155E1653</vt:lpwstr>
  </property>
</Properties>
</file>