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7.xml" ContentType="application/vnd.openxmlformats-officedocument.presentationml.slide+xml"/>
  <Override PartName="/ppt/slides/slide28.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1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ppt/tags/tag4.xml" ContentType="application/vnd.openxmlformats-officedocument.presentationml.tags+xml"/>
  <Override PartName="/ppt/tags/tag1.xml" ContentType="application/vnd.openxmlformats-officedocument.presentationml.tags+xml"/>
  <Override PartName="/ppt/tags/tag3.xml" ContentType="application/vnd.openxmlformats-officedocument.presentationml.tags+xml"/>
  <Override PartName="/docProps/core.xml" ContentType="application/vnd.openxmlformats-package.core-properties+xml"/>
  <Override PartName="/ppt/tags/tag2.xml" ContentType="application/vnd.openxmlformats-officedocument.presentationml.tags+xml"/>
  <Override PartName="/ppt/tags/tag5.xml" ContentType="application/vnd.openxmlformats-officedocument.presentationml.tag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97" r:id="rId2"/>
    <p:sldId id="298" r:id="rId3"/>
    <p:sldId id="329" r:id="rId4"/>
    <p:sldId id="360" r:id="rId5"/>
    <p:sldId id="379" r:id="rId6"/>
    <p:sldId id="362" r:id="rId7"/>
    <p:sldId id="363" r:id="rId8"/>
    <p:sldId id="364" r:id="rId9"/>
    <p:sldId id="365" r:id="rId10"/>
    <p:sldId id="380" r:id="rId11"/>
    <p:sldId id="350" r:id="rId12"/>
    <p:sldId id="351" r:id="rId13"/>
    <p:sldId id="352" r:id="rId14"/>
    <p:sldId id="338" r:id="rId15"/>
    <p:sldId id="344" r:id="rId16"/>
    <p:sldId id="345" r:id="rId17"/>
    <p:sldId id="367" r:id="rId18"/>
    <p:sldId id="369" r:id="rId19"/>
    <p:sldId id="371" r:id="rId20"/>
    <p:sldId id="372" r:id="rId21"/>
    <p:sldId id="368" r:id="rId22"/>
    <p:sldId id="370" r:id="rId23"/>
    <p:sldId id="373" r:id="rId24"/>
    <p:sldId id="374" r:id="rId25"/>
    <p:sldId id="377" r:id="rId26"/>
    <p:sldId id="376" r:id="rId27"/>
    <p:sldId id="375" r:id="rId28"/>
    <p:sldId id="378" r:id="rId29"/>
  </p:sldIdLst>
  <p:sldSz cx="9144000" cy="5715000" type="screen16x1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30F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552" y="-84"/>
      </p:cViewPr>
      <p:guideLst>
        <p:guide orient="horz" pos="180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37"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customXml" Target="../customXml/item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920BEF-B709-4662-A4D3-ACA5BD5C3945}" type="datetimeFigureOut">
              <a:rPr lang="en-GB" smtClean="0"/>
              <a:t>16/05/2022</a:t>
            </a:fld>
            <a:endParaRPr lang="en-GB"/>
          </a:p>
        </p:txBody>
      </p:sp>
      <p:sp>
        <p:nvSpPr>
          <p:cNvPr id="4" name="Slide Image Placeholder 3"/>
          <p:cNvSpPr>
            <a:spLocks noGrp="1" noRot="1" noChangeAspect="1"/>
          </p:cNvSpPr>
          <p:nvPr>
            <p:ph type="sldImg" idx="2"/>
          </p:nvPr>
        </p:nvSpPr>
        <p:spPr>
          <a:xfrm>
            <a:off x="685800" y="685800"/>
            <a:ext cx="54864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96FDE8-8AA9-443B-BE03-FC1ACC9A88A1}" type="slidenum">
              <a:rPr lang="en-GB" smtClean="0"/>
              <a:t>‹#›</a:t>
            </a:fld>
            <a:endParaRPr lang="en-GB"/>
          </a:p>
        </p:txBody>
      </p:sp>
    </p:spTree>
    <p:extLst>
      <p:ext uri="{BB962C8B-B14F-4D97-AF65-F5344CB8AC3E}">
        <p14:creationId xmlns:p14="http://schemas.microsoft.com/office/powerpoint/2010/main" val="9347812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896FDE8-8AA9-443B-BE03-FC1ACC9A88A1}" type="slidenum">
              <a:rPr lang="en-GB" smtClean="0"/>
              <a:t>16</a:t>
            </a:fld>
            <a:endParaRPr lang="en-GB"/>
          </a:p>
        </p:txBody>
      </p:sp>
    </p:spTree>
    <p:extLst>
      <p:ext uri="{BB962C8B-B14F-4D97-AF65-F5344CB8AC3E}">
        <p14:creationId xmlns:p14="http://schemas.microsoft.com/office/powerpoint/2010/main" val="3783515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endParaRPr lang="en-GB"/>
          </a:p>
        </p:txBody>
      </p:sp>
      <p:sp>
        <p:nvSpPr>
          <p:cNvPr id="3" name="Subtitle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A5F3E3F-400F-4F4D-B225-B02D7D88A518}" type="datetimeFigureOut">
              <a:rPr lang="en-GB" smtClean="0"/>
              <a:t>16/05/2022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D368CF5-4716-4B34-8CB2-61E732B6E711}" type="slidenum">
              <a:rPr lang="en-GB" smtClean="0"/>
              <a:t>‹#›</a:t>
            </a:fld>
            <a:endParaRPr lang="en-GB"/>
          </a:p>
        </p:txBody>
      </p:sp>
    </p:spTree>
    <p:extLst>
      <p:ext uri="{BB962C8B-B14F-4D97-AF65-F5344CB8AC3E}">
        <p14:creationId xmlns:p14="http://schemas.microsoft.com/office/powerpoint/2010/main" val="856129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A5F3E3F-400F-4F4D-B225-B02D7D88A518}" type="datetimeFigureOut">
              <a:rPr lang="en-GB" smtClean="0"/>
              <a:t>16/05/2022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D368CF5-4716-4B34-8CB2-61E732B6E711}" type="slidenum">
              <a:rPr lang="en-GB" smtClean="0"/>
              <a:t>‹#›</a:t>
            </a:fld>
            <a:endParaRPr lang="en-GB"/>
          </a:p>
        </p:txBody>
      </p:sp>
    </p:spTree>
    <p:extLst>
      <p:ext uri="{BB962C8B-B14F-4D97-AF65-F5344CB8AC3E}">
        <p14:creationId xmlns:p14="http://schemas.microsoft.com/office/powerpoint/2010/main" val="2407095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A5F3E3F-400F-4F4D-B225-B02D7D88A518}" type="datetimeFigureOut">
              <a:rPr lang="en-GB" smtClean="0"/>
              <a:t>16/05/2022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D368CF5-4716-4B34-8CB2-61E732B6E711}" type="slidenum">
              <a:rPr lang="en-GB" smtClean="0"/>
              <a:t>‹#›</a:t>
            </a:fld>
            <a:endParaRPr lang="en-GB"/>
          </a:p>
        </p:txBody>
      </p:sp>
    </p:spTree>
    <p:extLst>
      <p:ext uri="{BB962C8B-B14F-4D97-AF65-F5344CB8AC3E}">
        <p14:creationId xmlns:p14="http://schemas.microsoft.com/office/powerpoint/2010/main" val="1166540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A5F3E3F-400F-4F4D-B225-B02D7D88A518}" type="datetimeFigureOut">
              <a:rPr lang="en-GB" smtClean="0"/>
              <a:t>16/05/2022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D368CF5-4716-4B34-8CB2-61E732B6E711}" type="slidenum">
              <a:rPr lang="en-GB" smtClean="0"/>
              <a:t>‹#›</a:t>
            </a:fld>
            <a:endParaRPr lang="en-GB"/>
          </a:p>
        </p:txBody>
      </p:sp>
    </p:spTree>
    <p:extLst>
      <p:ext uri="{BB962C8B-B14F-4D97-AF65-F5344CB8AC3E}">
        <p14:creationId xmlns:p14="http://schemas.microsoft.com/office/powerpoint/2010/main" val="1326713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A5F3E3F-400F-4F4D-B225-B02D7D88A518}" type="datetimeFigureOut">
              <a:rPr lang="en-GB" smtClean="0"/>
              <a:t>16/05/2022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D368CF5-4716-4B34-8CB2-61E732B6E711}" type="slidenum">
              <a:rPr lang="en-GB" smtClean="0"/>
              <a:t>‹#›</a:t>
            </a:fld>
            <a:endParaRPr lang="en-GB"/>
          </a:p>
        </p:txBody>
      </p:sp>
    </p:spTree>
    <p:extLst>
      <p:ext uri="{BB962C8B-B14F-4D97-AF65-F5344CB8AC3E}">
        <p14:creationId xmlns:p14="http://schemas.microsoft.com/office/powerpoint/2010/main" val="1829189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CA5F3E3F-400F-4F4D-B225-B02D7D88A518}" type="datetimeFigureOut">
              <a:rPr lang="en-GB" smtClean="0"/>
              <a:t>16/05/2022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D368CF5-4716-4B34-8CB2-61E732B6E711}" type="slidenum">
              <a:rPr lang="en-GB" smtClean="0"/>
              <a:t>‹#›</a:t>
            </a:fld>
            <a:endParaRPr lang="en-GB"/>
          </a:p>
        </p:txBody>
      </p:sp>
    </p:spTree>
    <p:extLst>
      <p:ext uri="{BB962C8B-B14F-4D97-AF65-F5344CB8AC3E}">
        <p14:creationId xmlns:p14="http://schemas.microsoft.com/office/powerpoint/2010/main" val="1731994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CA5F3E3F-400F-4F4D-B225-B02D7D88A518}" type="datetimeFigureOut">
              <a:rPr lang="en-GB" smtClean="0"/>
              <a:t>16/05/2022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D368CF5-4716-4B34-8CB2-61E732B6E711}" type="slidenum">
              <a:rPr lang="en-GB" smtClean="0"/>
              <a:t>‹#›</a:t>
            </a:fld>
            <a:endParaRPr lang="en-GB"/>
          </a:p>
        </p:txBody>
      </p:sp>
    </p:spTree>
    <p:extLst>
      <p:ext uri="{BB962C8B-B14F-4D97-AF65-F5344CB8AC3E}">
        <p14:creationId xmlns:p14="http://schemas.microsoft.com/office/powerpoint/2010/main" val="934534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CA5F3E3F-400F-4F4D-B225-B02D7D88A518}" type="datetimeFigureOut">
              <a:rPr lang="en-GB" smtClean="0"/>
              <a:t>16/05/2022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D368CF5-4716-4B34-8CB2-61E732B6E711}" type="slidenum">
              <a:rPr lang="en-GB" smtClean="0"/>
              <a:t>‹#›</a:t>
            </a:fld>
            <a:endParaRPr lang="en-GB"/>
          </a:p>
        </p:txBody>
      </p:sp>
    </p:spTree>
    <p:extLst>
      <p:ext uri="{BB962C8B-B14F-4D97-AF65-F5344CB8AC3E}">
        <p14:creationId xmlns:p14="http://schemas.microsoft.com/office/powerpoint/2010/main" val="410217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5F3E3F-400F-4F4D-B225-B02D7D88A518}" type="datetimeFigureOut">
              <a:rPr lang="en-GB" smtClean="0"/>
              <a:t>16/05/2022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D368CF5-4716-4B34-8CB2-61E732B6E711}" type="slidenum">
              <a:rPr lang="en-GB" smtClean="0"/>
              <a:t>‹#›</a:t>
            </a:fld>
            <a:endParaRPr lang="en-GB"/>
          </a:p>
        </p:txBody>
      </p:sp>
    </p:spTree>
    <p:extLst>
      <p:ext uri="{BB962C8B-B14F-4D97-AF65-F5344CB8AC3E}">
        <p14:creationId xmlns:p14="http://schemas.microsoft.com/office/powerpoint/2010/main" val="4006912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A5F3E3F-400F-4F4D-B225-B02D7D88A518}" type="datetimeFigureOut">
              <a:rPr lang="en-GB" smtClean="0"/>
              <a:t>16/05/2022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D368CF5-4716-4B34-8CB2-61E732B6E711}" type="slidenum">
              <a:rPr lang="en-GB" smtClean="0"/>
              <a:t>‹#›</a:t>
            </a:fld>
            <a:endParaRPr lang="en-GB"/>
          </a:p>
        </p:txBody>
      </p:sp>
    </p:spTree>
    <p:extLst>
      <p:ext uri="{BB962C8B-B14F-4D97-AF65-F5344CB8AC3E}">
        <p14:creationId xmlns:p14="http://schemas.microsoft.com/office/powerpoint/2010/main" val="2086200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A5F3E3F-400F-4F4D-B225-B02D7D88A518}" type="datetimeFigureOut">
              <a:rPr lang="en-GB" smtClean="0"/>
              <a:t>16/05/2022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D368CF5-4716-4B34-8CB2-61E732B6E711}" type="slidenum">
              <a:rPr lang="en-GB" smtClean="0"/>
              <a:t>‹#›</a:t>
            </a:fld>
            <a:endParaRPr lang="en-GB"/>
          </a:p>
        </p:txBody>
      </p:sp>
    </p:spTree>
    <p:extLst>
      <p:ext uri="{BB962C8B-B14F-4D97-AF65-F5344CB8AC3E}">
        <p14:creationId xmlns:p14="http://schemas.microsoft.com/office/powerpoint/2010/main" val="3320196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28865"/>
            <a:ext cx="8229600" cy="9525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333500"/>
            <a:ext cx="8229600" cy="37716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5296959"/>
            <a:ext cx="21336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fld id="{CA5F3E3F-400F-4F4D-B225-B02D7D88A518}" type="datetimeFigureOut">
              <a:rPr lang="en-GB" smtClean="0"/>
              <a:t>16/05/2022</a:t>
            </a:fld>
            <a:endParaRPr lang="en-GB"/>
          </a:p>
        </p:txBody>
      </p:sp>
      <p:sp>
        <p:nvSpPr>
          <p:cNvPr id="5" name="Footer Placeholder 4"/>
          <p:cNvSpPr>
            <a:spLocks noGrp="1"/>
          </p:cNvSpPr>
          <p:nvPr>
            <p:ph type="ftr" sz="quarter" idx="3"/>
          </p:nvPr>
        </p:nvSpPr>
        <p:spPr>
          <a:xfrm>
            <a:off x="3124200" y="5296959"/>
            <a:ext cx="2895600"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5296959"/>
            <a:ext cx="21336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4D368CF5-4716-4B34-8CB2-61E732B6E711}" type="slidenum">
              <a:rPr lang="en-GB" smtClean="0"/>
              <a:t>‹#›</a:t>
            </a:fld>
            <a:endParaRPr lang="en-GB"/>
          </a:p>
        </p:txBody>
      </p:sp>
    </p:spTree>
    <p:extLst>
      <p:ext uri="{BB962C8B-B14F-4D97-AF65-F5344CB8AC3E}">
        <p14:creationId xmlns:p14="http://schemas.microsoft.com/office/powerpoint/2010/main" val="3495174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90600" y="637254"/>
            <a:ext cx="7772400" cy="1225021"/>
          </a:xfrm>
        </p:spPr>
        <p:txBody>
          <a:bodyPr>
            <a:noAutofit/>
          </a:bodyPr>
          <a:lstStyle/>
          <a:p>
            <a:r>
              <a:rPr lang="en-GB" sz="8800" dirty="0">
                <a:latin typeface="Bodoni MT Condensed" pitchFamily="18" charset="0"/>
              </a:rPr>
              <a:t>Sentence </a:t>
            </a:r>
            <a:r>
              <a:rPr lang="en-GB" sz="8800" dirty="0" smtClean="0">
                <a:latin typeface="Bodoni MT Condensed" pitchFamily="18" charset="0"/>
              </a:rPr>
              <a:t>Structure</a:t>
            </a:r>
            <a:endParaRPr lang="en-GB" sz="8800" dirty="0">
              <a:latin typeface="Bodoni MT Condensed" pitchFamily="18" charset="0"/>
            </a:endParaRPr>
          </a:p>
        </p:txBody>
      </p:sp>
      <p:pic>
        <p:nvPicPr>
          <p:cNvPr id="1026" name="Picture 2" descr="http://ts3.mm.bing.net/th?id=HN.608016289454688880&amp;pid=1.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71388" y="2137420"/>
            <a:ext cx="3312368" cy="2913063"/>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p:cNvSpPr txBox="1">
            <a:spLocks/>
          </p:cNvSpPr>
          <p:nvPr/>
        </p:nvSpPr>
        <p:spPr>
          <a:xfrm rot="20982247">
            <a:off x="829646" y="2676155"/>
            <a:ext cx="77724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8800" dirty="0">
                <a:ln w="15875">
                  <a:solidFill>
                    <a:schemeClr val="tx1"/>
                  </a:solidFill>
                </a:ln>
                <a:solidFill>
                  <a:schemeClr val="bg1"/>
                </a:solidFill>
                <a:effectLst>
                  <a:outerShdw blurRad="50800" dist="38100" dir="8100000" sx="103000" sy="103000" algn="tr" rotWithShape="0">
                    <a:prstClr val="black"/>
                  </a:outerShdw>
                </a:effectLst>
                <a:latin typeface="Balloonist SF" panose="020BE200000000000000" pitchFamily="34" charset="0"/>
              </a:rPr>
              <a:t>REVISION</a:t>
            </a:r>
          </a:p>
        </p:txBody>
      </p:sp>
    </p:spTree>
    <p:extLst>
      <p:ext uri="{BB962C8B-B14F-4D97-AF65-F5344CB8AC3E}">
        <p14:creationId xmlns:p14="http://schemas.microsoft.com/office/powerpoint/2010/main" val="22658618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Sentence Structure</a:t>
            </a:r>
            <a:endParaRPr lang="en-GB" dirty="0"/>
          </a:p>
        </p:txBody>
      </p:sp>
      <p:sp>
        <p:nvSpPr>
          <p:cNvPr id="3" name="Content Placeholder 2"/>
          <p:cNvSpPr>
            <a:spLocks noGrp="1"/>
          </p:cNvSpPr>
          <p:nvPr>
            <p:ph idx="1"/>
          </p:nvPr>
        </p:nvSpPr>
        <p:spPr>
          <a:xfrm>
            <a:off x="457200" y="1333500"/>
            <a:ext cx="8229600" cy="4044280"/>
          </a:xfrm>
        </p:spPr>
        <p:txBody>
          <a:bodyPr>
            <a:normAutofit fontScale="92500" lnSpcReduction="20000"/>
          </a:bodyPr>
          <a:lstStyle/>
          <a:p>
            <a:r>
              <a:rPr lang="en-GB" dirty="0"/>
              <a:t>S:  State what sentence structure is being </a:t>
            </a:r>
            <a:r>
              <a:rPr lang="en-GB" dirty="0" smtClean="0"/>
              <a:t>used</a:t>
            </a:r>
            <a:endParaRPr lang="en-GB" dirty="0"/>
          </a:p>
          <a:p>
            <a:pPr lvl="1">
              <a:buFont typeface="Arial" pitchFamily="34" charset="0"/>
              <a:buChar char="•"/>
            </a:pPr>
            <a:r>
              <a:rPr lang="en-GB" i="1" dirty="0" smtClean="0"/>
              <a:t>The writer uses ____________</a:t>
            </a:r>
          </a:p>
          <a:p>
            <a:pPr lvl="1">
              <a:buFont typeface="Arial" pitchFamily="34" charset="0"/>
              <a:buChar char="•"/>
            </a:pPr>
            <a:endParaRPr lang="en-GB" dirty="0"/>
          </a:p>
          <a:p>
            <a:r>
              <a:rPr lang="en-GB" dirty="0"/>
              <a:t>Q: Quote an example of it being </a:t>
            </a:r>
            <a:r>
              <a:rPr lang="en-GB" dirty="0" smtClean="0"/>
              <a:t>used</a:t>
            </a:r>
          </a:p>
          <a:p>
            <a:pPr lvl="1">
              <a:buFont typeface="Arial" pitchFamily="34" charset="0"/>
              <a:buChar char="•"/>
            </a:pPr>
            <a:r>
              <a:rPr lang="en-GB" i="1" dirty="0" smtClean="0"/>
              <a:t>“_______________”</a:t>
            </a:r>
            <a:r>
              <a:rPr lang="en-GB" dirty="0"/>
              <a:t>	</a:t>
            </a:r>
          </a:p>
          <a:p>
            <a:endParaRPr lang="en-GB" dirty="0"/>
          </a:p>
          <a:p>
            <a:r>
              <a:rPr lang="en-GB" dirty="0"/>
              <a:t>A: Analyse how it is used and how that answers the </a:t>
            </a:r>
            <a:r>
              <a:rPr lang="en-GB" dirty="0" smtClean="0"/>
              <a:t>question</a:t>
            </a:r>
          </a:p>
          <a:p>
            <a:pPr lvl="1">
              <a:buFont typeface="Arial" pitchFamily="34" charset="0"/>
              <a:buChar char="•"/>
            </a:pPr>
            <a:r>
              <a:rPr lang="en-GB" i="1" dirty="0" smtClean="0"/>
              <a:t>This use of _________ emphasises… which suggests…</a:t>
            </a:r>
            <a:endParaRPr lang="en-GB" i="1" dirty="0"/>
          </a:p>
          <a:p>
            <a:endParaRPr lang="en-GB" dirty="0"/>
          </a:p>
        </p:txBody>
      </p:sp>
    </p:spTree>
    <p:extLst>
      <p:ext uri="{BB962C8B-B14F-4D97-AF65-F5344CB8AC3E}">
        <p14:creationId xmlns:p14="http://schemas.microsoft.com/office/powerpoint/2010/main" val="10404359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E8A5E3F-6800-4056-8F64-BC89CA44B4FB}"/>
              </a:ext>
            </a:extLst>
          </p:cNvPr>
          <p:cNvSpPr>
            <a:spLocks noGrp="1"/>
          </p:cNvSpPr>
          <p:nvPr>
            <p:ph type="title"/>
          </p:nvPr>
        </p:nvSpPr>
        <p:spPr/>
        <p:txBody>
          <a:bodyPr/>
          <a:lstStyle/>
          <a:p>
            <a:r>
              <a:rPr lang="en-GB" dirty="0" smtClean="0"/>
              <a:t>Example Question 1</a:t>
            </a:r>
            <a:endParaRPr lang="en-GB" dirty="0"/>
          </a:p>
        </p:txBody>
      </p:sp>
      <p:sp>
        <p:nvSpPr>
          <p:cNvPr id="3" name="Content Placeholder 2">
            <a:extLst>
              <a:ext uri="{FF2B5EF4-FFF2-40B4-BE49-F238E27FC236}">
                <a16:creationId xmlns="" xmlns:a16="http://schemas.microsoft.com/office/drawing/2014/main" id="{10F85EBB-D1AE-40C5-902A-F5A3C97F4A79}"/>
              </a:ext>
            </a:extLst>
          </p:cNvPr>
          <p:cNvSpPr>
            <a:spLocks noGrp="1"/>
          </p:cNvSpPr>
          <p:nvPr>
            <p:ph idx="1"/>
          </p:nvPr>
        </p:nvSpPr>
        <p:spPr/>
        <p:txBody>
          <a:bodyPr>
            <a:normAutofit/>
          </a:bodyPr>
          <a:lstStyle/>
          <a:p>
            <a:pPr marL="0" indent="0">
              <a:buNone/>
            </a:pPr>
            <a:r>
              <a:rPr lang="en-GB" dirty="0"/>
              <a:t>It’s time to play the </a:t>
            </a:r>
            <a:r>
              <a:rPr lang="en-GB" dirty="0" smtClean="0"/>
              <a:t>music: again</a:t>
            </a:r>
            <a:r>
              <a:rPr lang="en-GB" dirty="0"/>
              <a:t>! As all five seasons of </a:t>
            </a:r>
            <a:r>
              <a:rPr lang="en-GB" i="1" dirty="0"/>
              <a:t>The Muppet Show</a:t>
            </a:r>
            <a:r>
              <a:rPr lang="en-GB" dirty="0"/>
              <a:t> come to streaming, it’s time to look back at the magic of what may remain the greatest family show of all.</a:t>
            </a:r>
          </a:p>
          <a:p>
            <a:endParaRPr lang="en-GB" dirty="0"/>
          </a:p>
          <a:p>
            <a:pPr marL="0" indent="0">
              <a:buNone/>
            </a:pPr>
            <a:r>
              <a:rPr lang="en-GB" dirty="0"/>
              <a:t>How does the writer’s sentence structure introduce the focus of the article? (2)</a:t>
            </a:r>
          </a:p>
        </p:txBody>
      </p:sp>
    </p:spTree>
    <p:extLst>
      <p:ext uri="{BB962C8B-B14F-4D97-AF65-F5344CB8AC3E}">
        <p14:creationId xmlns:p14="http://schemas.microsoft.com/office/powerpoint/2010/main" val="25087907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57F2508-C509-4535-8C0E-7BA061150B70}"/>
              </a:ext>
            </a:extLst>
          </p:cNvPr>
          <p:cNvSpPr>
            <a:spLocks noGrp="1"/>
          </p:cNvSpPr>
          <p:nvPr>
            <p:ph type="title"/>
          </p:nvPr>
        </p:nvSpPr>
        <p:spPr/>
        <p:txBody>
          <a:bodyPr/>
          <a:lstStyle/>
          <a:p>
            <a:r>
              <a:rPr lang="en-GB" dirty="0"/>
              <a:t>Example Question 1</a:t>
            </a:r>
          </a:p>
        </p:txBody>
      </p:sp>
      <p:sp>
        <p:nvSpPr>
          <p:cNvPr id="3" name="Content Placeholder 2">
            <a:extLst>
              <a:ext uri="{FF2B5EF4-FFF2-40B4-BE49-F238E27FC236}">
                <a16:creationId xmlns="" xmlns:a16="http://schemas.microsoft.com/office/drawing/2014/main" id="{1749E0ED-55B4-411F-BF7C-5B2198180E65}"/>
              </a:ext>
            </a:extLst>
          </p:cNvPr>
          <p:cNvSpPr>
            <a:spLocks noGrp="1"/>
          </p:cNvSpPr>
          <p:nvPr>
            <p:ph idx="1"/>
          </p:nvPr>
        </p:nvSpPr>
        <p:spPr/>
        <p:txBody>
          <a:bodyPr>
            <a:normAutofit fontScale="62500" lnSpcReduction="20000"/>
          </a:bodyPr>
          <a:lstStyle/>
          <a:p>
            <a:pPr marL="0" indent="0">
              <a:buNone/>
            </a:pPr>
            <a:r>
              <a:rPr lang="en-GB" i="1" dirty="0"/>
              <a:t>It’s time to play the </a:t>
            </a:r>
            <a:r>
              <a:rPr lang="en-GB" i="1" dirty="0" smtClean="0"/>
              <a:t>music: </a:t>
            </a:r>
            <a:r>
              <a:rPr lang="en-GB" i="1" dirty="0"/>
              <a:t>again! As all five seasons of The Muppet Show come to streaming, it’s time to look back at the magic of what may remain the greatest family show of all.</a:t>
            </a:r>
          </a:p>
          <a:p>
            <a:pPr marL="0" indent="0">
              <a:buNone/>
            </a:pPr>
            <a:endParaRPr lang="en-GB" i="1" dirty="0"/>
          </a:p>
          <a:p>
            <a:pPr marL="0" indent="0">
              <a:buNone/>
            </a:pPr>
            <a:r>
              <a:rPr lang="en-GB" i="1" dirty="0"/>
              <a:t>How does the writer’s sentence structure introduce the focus of the article? (2)</a:t>
            </a:r>
          </a:p>
          <a:p>
            <a:pPr marL="0" indent="0">
              <a:buNone/>
            </a:pPr>
            <a:endParaRPr lang="en-GB" dirty="0"/>
          </a:p>
          <a:p>
            <a:pPr marL="0" indent="0">
              <a:buNone/>
            </a:pPr>
            <a:endParaRPr lang="en-GB" sz="2800" dirty="0"/>
          </a:p>
          <a:p>
            <a:pPr marL="514350" indent="-514350">
              <a:buFont typeface="+mj-lt"/>
              <a:buAutoNum type="arabicPeriod"/>
            </a:pPr>
            <a:r>
              <a:rPr lang="en-GB" b="1" dirty="0"/>
              <a:t>S: 	</a:t>
            </a:r>
            <a:r>
              <a:rPr lang="en-GB" dirty="0"/>
              <a:t>State what sentence structure is being used</a:t>
            </a:r>
          </a:p>
          <a:p>
            <a:pPr marL="514350" indent="-514350">
              <a:buFont typeface="+mj-lt"/>
              <a:buAutoNum type="arabicPeriod"/>
            </a:pPr>
            <a:endParaRPr lang="en-GB" b="1" dirty="0"/>
          </a:p>
          <a:p>
            <a:pPr marL="514350" indent="-514350">
              <a:buFont typeface="+mj-lt"/>
              <a:buAutoNum type="arabicPeriod"/>
            </a:pPr>
            <a:r>
              <a:rPr lang="en-GB" b="1" dirty="0"/>
              <a:t>Q: 	</a:t>
            </a:r>
            <a:r>
              <a:rPr lang="en-GB" dirty="0"/>
              <a:t>Quote an example of it being used</a:t>
            </a:r>
            <a:r>
              <a:rPr lang="en-GB" b="1" dirty="0"/>
              <a:t>	</a:t>
            </a:r>
          </a:p>
          <a:p>
            <a:pPr marL="514350" indent="-514350">
              <a:buFont typeface="+mj-lt"/>
              <a:buAutoNum type="arabicPeriod"/>
            </a:pPr>
            <a:endParaRPr lang="en-GB" b="1" dirty="0"/>
          </a:p>
          <a:p>
            <a:pPr marL="514350" indent="-514350">
              <a:buFont typeface="+mj-lt"/>
              <a:buAutoNum type="arabicPeriod"/>
            </a:pPr>
            <a:r>
              <a:rPr lang="en-GB" b="1" dirty="0"/>
              <a:t>A: 	</a:t>
            </a:r>
            <a:r>
              <a:rPr lang="en-GB" dirty="0"/>
              <a:t>Analyse how it is used </a:t>
            </a:r>
          </a:p>
          <a:p>
            <a:endParaRPr lang="en-GB" dirty="0"/>
          </a:p>
        </p:txBody>
      </p:sp>
      <p:sp>
        <p:nvSpPr>
          <p:cNvPr id="4" name="Rounded Rectangle 3"/>
          <p:cNvSpPr/>
          <p:nvPr/>
        </p:nvSpPr>
        <p:spPr>
          <a:xfrm>
            <a:off x="2627784" y="1333500"/>
            <a:ext cx="1512168" cy="311697"/>
          </a:xfrm>
          <a:prstGeom prst="roundRect">
            <a:avLst/>
          </a:prstGeom>
          <a:solidFill>
            <a:schemeClr val="accent1">
              <a:alpha val="3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ounded Rectangle 4"/>
          <p:cNvSpPr/>
          <p:nvPr/>
        </p:nvSpPr>
        <p:spPr>
          <a:xfrm>
            <a:off x="827572" y="3236706"/>
            <a:ext cx="7704856"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The writer uses a </a:t>
            </a:r>
            <a:r>
              <a:rPr lang="en-GB" dirty="0" smtClean="0"/>
              <a:t>colon</a:t>
            </a:r>
            <a:endParaRPr lang="en-GB" dirty="0"/>
          </a:p>
        </p:txBody>
      </p:sp>
      <p:sp>
        <p:nvSpPr>
          <p:cNvPr id="7" name="Rounded Rectangle 6"/>
          <p:cNvSpPr/>
          <p:nvPr/>
        </p:nvSpPr>
        <p:spPr>
          <a:xfrm>
            <a:off x="827572" y="3774391"/>
            <a:ext cx="7704856"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“music: </a:t>
            </a:r>
            <a:r>
              <a:rPr lang="en-GB" dirty="0"/>
              <a:t>again”</a:t>
            </a:r>
          </a:p>
        </p:txBody>
      </p:sp>
      <p:sp>
        <p:nvSpPr>
          <p:cNvPr id="8" name="Rounded Rectangle 7"/>
          <p:cNvSpPr/>
          <p:nvPr/>
        </p:nvSpPr>
        <p:spPr>
          <a:xfrm>
            <a:off x="827572" y="4312076"/>
            <a:ext cx="7704856" cy="9361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This </a:t>
            </a:r>
            <a:r>
              <a:rPr lang="en-GB" dirty="0" smtClean="0"/>
              <a:t>colon </a:t>
            </a:r>
            <a:r>
              <a:rPr lang="en-GB" dirty="0"/>
              <a:t>adds an extra word to a familiar phrase, “again” which suggests that this article will be about coming back to something that many people have not experienced in a long time.</a:t>
            </a:r>
          </a:p>
        </p:txBody>
      </p:sp>
    </p:spTree>
    <p:custDataLst>
      <p:tags r:id="rId1"/>
    </p:custDataLst>
    <p:extLst>
      <p:ext uri="{BB962C8B-B14F-4D97-AF65-F5344CB8AC3E}">
        <p14:creationId xmlns:p14="http://schemas.microsoft.com/office/powerpoint/2010/main" val="41556473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
                                          </p:val>
                                        </p:tav>
                                        <p:tav tm="100000">
                                          <p:val>
                                            <p:strVal val="#ppt_x"/>
                                          </p:val>
                                        </p:tav>
                                      </p:tavLst>
                                    </p:anim>
                                    <p:anim calcmode="lin" valueType="num">
                                      <p:cBhvr>
                                        <p:cTn id="2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1000"/>
                                        <p:tgtEl>
                                          <p:spTgt spid="8"/>
                                        </p:tgtEl>
                                      </p:cBhvr>
                                    </p:animEffect>
                                    <p:anim calcmode="lin" valueType="num">
                                      <p:cBhvr>
                                        <p:cTn id="27" dur="1000" fill="hold"/>
                                        <p:tgtEl>
                                          <p:spTgt spid="8"/>
                                        </p:tgtEl>
                                        <p:attrNameLst>
                                          <p:attrName>ppt_x</p:attrName>
                                        </p:attrNameLst>
                                      </p:cBhvr>
                                      <p:tavLst>
                                        <p:tav tm="0">
                                          <p:val>
                                            <p:strVal val="#ppt_x"/>
                                          </p:val>
                                        </p:tav>
                                        <p:tav tm="100000">
                                          <p:val>
                                            <p:strVal val="#ppt_x"/>
                                          </p:val>
                                        </p:tav>
                                      </p:tavLst>
                                    </p:anim>
                                    <p:anim calcmode="lin" valueType="num">
                                      <p:cBhvr>
                                        <p:cTn id="2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57F2508-C509-4535-8C0E-7BA061150B70}"/>
              </a:ext>
            </a:extLst>
          </p:cNvPr>
          <p:cNvSpPr>
            <a:spLocks noGrp="1"/>
          </p:cNvSpPr>
          <p:nvPr>
            <p:ph type="title"/>
          </p:nvPr>
        </p:nvSpPr>
        <p:spPr/>
        <p:txBody>
          <a:bodyPr/>
          <a:lstStyle/>
          <a:p>
            <a:r>
              <a:rPr lang="en-GB" dirty="0"/>
              <a:t>Example Question 1</a:t>
            </a:r>
          </a:p>
        </p:txBody>
      </p:sp>
      <p:sp>
        <p:nvSpPr>
          <p:cNvPr id="3" name="Content Placeholder 2">
            <a:extLst>
              <a:ext uri="{FF2B5EF4-FFF2-40B4-BE49-F238E27FC236}">
                <a16:creationId xmlns="" xmlns:a16="http://schemas.microsoft.com/office/drawing/2014/main" id="{1749E0ED-55B4-411F-BF7C-5B2198180E65}"/>
              </a:ext>
            </a:extLst>
          </p:cNvPr>
          <p:cNvSpPr>
            <a:spLocks noGrp="1"/>
          </p:cNvSpPr>
          <p:nvPr>
            <p:ph idx="1"/>
          </p:nvPr>
        </p:nvSpPr>
        <p:spPr/>
        <p:txBody>
          <a:bodyPr>
            <a:normAutofit fontScale="62500" lnSpcReduction="20000"/>
          </a:bodyPr>
          <a:lstStyle/>
          <a:p>
            <a:pPr marL="0" indent="0">
              <a:buNone/>
            </a:pPr>
            <a:r>
              <a:rPr lang="en-GB" i="1" dirty="0"/>
              <a:t>It’s time to play the </a:t>
            </a:r>
            <a:r>
              <a:rPr lang="en-GB" i="1" dirty="0" smtClean="0"/>
              <a:t>music: </a:t>
            </a:r>
            <a:r>
              <a:rPr lang="en-GB" i="1" dirty="0"/>
              <a:t>again! As all five seasons of The Muppet Show come to streaming, it’s time to look back at the magic of what may remain the greatest family show of all.</a:t>
            </a:r>
          </a:p>
          <a:p>
            <a:pPr marL="0" indent="0">
              <a:buNone/>
            </a:pPr>
            <a:endParaRPr lang="en-GB" i="1" dirty="0"/>
          </a:p>
          <a:p>
            <a:pPr marL="0" indent="0">
              <a:buNone/>
            </a:pPr>
            <a:r>
              <a:rPr lang="en-GB" i="1" dirty="0"/>
              <a:t>How does the writer’s sentence structure introduce the focus of the article? (2)</a:t>
            </a:r>
          </a:p>
          <a:p>
            <a:pPr marL="0" indent="0">
              <a:buNone/>
            </a:pPr>
            <a:endParaRPr lang="en-GB" dirty="0"/>
          </a:p>
          <a:p>
            <a:pPr marL="0" indent="0">
              <a:buNone/>
            </a:pPr>
            <a:endParaRPr lang="en-GB" sz="2800" dirty="0"/>
          </a:p>
          <a:p>
            <a:pPr marL="514350" indent="-514350">
              <a:buFont typeface="+mj-lt"/>
              <a:buAutoNum type="arabicPeriod"/>
            </a:pPr>
            <a:r>
              <a:rPr lang="en-GB" b="1" dirty="0"/>
              <a:t>S: 	</a:t>
            </a:r>
            <a:r>
              <a:rPr lang="en-GB" dirty="0"/>
              <a:t>State what sentence structure is being used</a:t>
            </a:r>
          </a:p>
          <a:p>
            <a:pPr marL="514350" indent="-514350">
              <a:buFont typeface="+mj-lt"/>
              <a:buAutoNum type="arabicPeriod"/>
            </a:pPr>
            <a:endParaRPr lang="en-GB" b="1" dirty="0"/>
          </a:p>
          <a:p>
            <a:pPr marL="514350" indent="-514350">
              <a:buFont typeface="+mj-lt"/>
              <a:buAutoNum type="arabicPeriod"/>
            </a:pPr>
            <a:r>
              <a:rPr lang="en-GB" b="1" dirty="0"/>
              <a:t>Q: 	</a:t>
            </a:r>
            <a:r>
              <a:rPr lang="en-GB" dirty="0"/>
              <a:t>Quote an example of it being used</a:t>
            </a:r>
            <a:r>
              <a:rPr lang="en-GB" b="1" dirty="0"/>
              <a:t>	</a:t>
            </a:r>
          </a:p>
          <a:p>
            <a:pPr marL="514350" indent="-514350">
              <a:buFont typeface="+mj-lt"/>
              <a:buAutoNum type="arabicPeriod"/>
            </a:pPr>
            <a:endParaRPr lang="en-GB" b="1" dirty="0"/>
          </a:p>
          <a:p>
            <a:pPr marL="514350" indent="-514350">
              <a:buFont typeface="+mj-lt"/>
              <a:buAutoNum type="arabicPeriod"/>
            </a:pPr>
            <a:r>
              <a:rPr lang="en-GB" b="1" dirty="0"/>
              <a:t>A: 	</a:t>
            </a:r>
            <a:r>
              <a:rPr lang="en-GB" dirty="0"/>
              <a:t>Analyse how it is used </a:t>
            </a:r>
          </a:p>
          <a:p>
            <a:endParaRPr lang="en-GB" dirty="0"/>
          </a:p>
        </p:txBody>
      </p:sp>
      <p:sp>
        <p:nvSpPr>
          <p:cNvPr id="4" name="Rounded Rectangle 3"/>
          <p:cNvSpPr/>
          <p:nvPr/>
        </p:nvSpPr>
        <p:spPr>
          <a:xfrm>
            <a:off x="3237724" y="1333500"/>
            <a:ext cx="758212" cy="311697"/>
          </a:xfrm>
          <a:prstGeom prst="roundRect">
            <a:avLst/>
          </a:prstGeom>
          <a:solidFill>
            <a:schemeClr val="accent1">
              <a:alpha val="3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ounded Rectangle 4"/>
          <p:cNvSpPr/>
          <p:nvPr/>
        </p:nvSpPr>
        <p:spPr>
          <a:xfrm>
            <a:off x="827572" y="3236706"/>
            <a:ext cx="7704856"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The writer uses an exclamation mark</a:t>
            </a:r>
          </a:p>
        </p:txBody>
      </p:sp>
      <p:sp>
        <p:nvSpPr>
          <p:cNvPr id="7" name="Rounded Rectangle 6"/>
          <p:cNvSpPr/>
          <p:nvPr/>
        </p:nvSpPr>
        <p:spPr>
          <a:xfrm>
            <a:off x="827572" y="3774391"/>
            <a:ext cx="7704856"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“again!”</a:t>
            </a:r>
          </a:p>
        </p:txBody>
      </p:sp>
      <p:sp>
        <p:nvSpPr>
          <p:cNvPr id="8" name="Rounded Rectangle 7"/>
          <p:cNvSpPr/>
          <p:nvPr/>
        </p:nvSpPr>
        <p:spPr>
          <a:xfrm>
            <a:off x="827572" y="4312076"/>
            <a:ext cx="7704856" cy="9361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This exclamation mark makes the word “again” stand out, showing that it must be important, which suggests this article will be about something that has happened before but the writer is excited will be happening once more</a:t>
            </a:r>
          </a:p>
        </p:txBody>
      </p:sp>
    </p:spTree>
    <p:custDataLst>
      <p:tags r:id="rId1"/>
    </p:custDataLst>
    <p:extLst>
      <p:ext uri="{BB962C8B-B14F-4D97-AF65-F5344CB8AC3E}">
        <p14:creationId xmlns:p14="http://schemas.microsoft.com/office/powerpoint/2010/main" val="6463766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
                                          </p:val>
                                        </p:tav>
                                        <p:tav tm="100000">
                                          <p:val>
                                            <p:strVal val="#ppt_x"/>
                                          </p:val>
                                        </p:tav>
                                      </p:tavLst>
                                    </p:anim>
                                    <p:anim calcmode="lin" valueType="num">
                                      <p:cBhvr>
                                        <p:cTn id="2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1000"/>
                                        <p:tgtEl>
                                          <p:spTgt spid="8"/>
                                        </p:tgtEl>
                                      </p:cBhvr>
                                    </p:animEffect>
                                    <p:anim calcmode="lin" valueType="num">
                                      <p:cBhvr>
                                        <p:cTn id="27" dur="1000" fill="hold"/>
                                        <p:tgtEl>
                                          <p:spTgt spid="8"/>
                                        </p:tgtEl>
                                        <p:attrNameLst>
                                          <p:attrName>ppt_x</p:attrName>
                                        </p:attrNameLst>
                                      </p:cBhvr>
                                      <p:tavLst>
                                        <p:tav tm="0">
                                          <p:val>
                                            <p:strVal val="#ppt_x"/>
                                          </p:val>
                                        </p:tav>
                                        <p:tav tm="100000">
                                          <p:val>
                                            <p:strVal val="#ppt_x"/>
                                          </p:val>
                                        </p:tav>
                                      </p:tavLst>
                                    </p:anim>
                                    <p:anim calcmode="lin" valueType="num">
                                      <p:cBhvr>
                                        <p:cTn id="2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EFD0E54-E38D-4BD0-B7E5-B089A4E088A3}"/>
              </a:ext>
            </a:extLst>
          </p:cNvPr>
          <p:cNvSpPr>
            <a:spLocks noGrp="1"/>
          </p:cNvSpPr>
          <p:nvPr>
            <p:ph type="title"/>
          </p:nvPr>
        </p:nvSpPr>
        <p:spPr/>
        <p:txBody>
          <a:bodyPr/>
          <a:lstStyle/>
          <a:p>
            <a:r>
              <a:rPr lang="en-GB" dirty="0"/>
              <a:t>Example Question </a:t>
            </a:r>
            <a:r>
              <a:rPr lang="en-GB" dirty="0" smtClean="0"/>
              <a:t>2</a:t>
            </a:r>
            <a:endParaRPr lang="en-GB" dirty="0"/>
          </a:p>
        </p:txBody>
      </p:sp>
      <p:sp>
        <p:nvSpPr>
          <p:cNvPr id="3" name="Content Placeholder 2">
            <a:extLst>
              <a:ext uri="{FF2B5EF4-FFF2-40B4-BE49-F238E27FC236}">
                <a16:creationId xmlns="" xmlns:a16="http://schemas.microsoft.com/office/drawing/2014/main" id="{3CBCE615-2DD1-4819-9AB2-ED5FFE9A81D7}"/>
              </a:ext>
            </a:extLst>
          </p:cNvPr>
          <p:cNvSpPr>
            <a:spLocks noGrp="1"/>
          </p:cNvSpPr>
          <p:nvPr>
            <p:ph idx="1"/>
          </p:nvPr>
        </p:nvSpPr>
        <p:spPr>
          <a:xfrm>
            <a:off x="457200" y="1333500"/>
            <a:ext cx="8229600" cy="4188296"/>
          </a:xfrm>
        </p:spPr>
        <p:txBody>
          <a:bodyPr>
            <a:normAutofit fontScale="85000" lnSpcReduction="20000"/>
          </a:bodyPr>
          <a:lstStyle/>
          <a:p>
            <a:pPr marL="0" indent="0" algn="l">
              <a:buNone/>
            </a:pPr>
            <a:r>
              <a:rPr lang="en-GB" b="0" i="0" dirty="0">
                <a:solidFill>
                  <a:srgbClr val="222222"/>
                </a:solidFill>
                <a:effectLst/>
                <a:latin typeface="Roboto"/>
              </a:rPr>
              <a:t>For 120 episodes between 1976 and 1981, this was the variety programme that stars of stage and screen wanted to be seen on. What other show could boast a line-up of guests that included Peter Ustinov, Vincent Price, Brooke Shields, Steve Martin, Elton John, John Cleese, Alice Cooper, Liberace, Spike Milligan, Sylvester Stallone and Johnny Cash?</a:t>
            </a:r>
          </a:p>
          <a:p>
            <a:pPr marL="0" indent="0" algn="l">
              <a:buNone/>
            </a:pPr>
            <a:endParaRPr lang="en-GB" dirty="0">
              <a:solidFill>
                <a:srgbClr val="222222"/>
              </a:solidFill>
              <a:latin typeface="Roboto"/>
            </a:endParaRPr>
          </a:p>
          <a:p>
            <a:pPr marL="0" indent="0" algn="l">
              <a:buNone/>
            </a:pPr>
            <a:r>
              <a:rPr lang="en-GB" b="0" i="0" dirty="0">
                <a:solidFill>
                  <a:srgbClr val="222222"/>
                </a:solidFill>
                <a:effectLst/>
                <a:latin typeface="Roboto"/>
              </a:rPr>
              <a:t>How does the writer’s sentence structure make it clear that The Muppet Show was impressive for its time? (2)</a:t>
            </a:r>
          </a:p>
          <a:p>
            <a:endParaRPr lang="en-GB" dirty="0"/>
          </a:p>
        </p:txBody>
      </p:sp>
    </p:spTree>
    <p:extLst>
      <p:ext uri="{BB962C8B-B14F-4D97-AF65-F5344CB8AC3E}">
        <p14:creationId xmlns:p14="http://schemas.microsoft.com/office/powerpoint/2010/main" val="1718813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57F2508-C509-4535-8C0E-7BA061150B70}"/>
              </a:ext>
            </a:extLst>
          </p:cNvPr>
          <p:cNvSpPr>
            <a:spLocks noGrp="1"/>
          </p:cNvSpPr>
          <p:nvPr>
            <p:ph type="title"/>
          </p:nvPr>
        </p:nvSpPr>
        <p:spPr/>
        <p:txBody>
          <a:bodyPr/>
          <a:lstStyle/>
          <a:p>
            <a:r>
              <a:rPr lang="en-GB" dirty="0"/>
              <a:t>Example Question 2</a:t>
            </a:r>
          </a:p>
        </p:txBody>
      </p:sp>
      <p:sp>
        <p:nvSpPr>
          <p:cNvPr id="3" name="Content Placeholder 2">
            <a:extLst>
              <a:ext uri="{FF2B5EF4-FFF2-40B4-BE49-F238E27FC236}">
                <a16:creationId xmlns="" xmlns:a16="http://schemas.microsoft.com/office/drawing/2014/main" id="{1749E0ED-55B4-411F-BF7C-5B2198180E65}"/>
              </a:ext>
            </a:extLst>
          </p:cNvPr>
          <p:cNvSpPr>
            <a:spLocks noGrp="1"/>
          </p:cNvSpPr>
          <p:nvPr>
            <p:ph idx="1"/>
          </p:nvPr>
        </p:nvSpPr>
        <p:spPr/>
        <p:txBody>
          <a:bodyPr>
            <a:normAutofit fontScale="47500" lnSpcReduction="20000"/>
          </a:bodyPr>
          <a:lstStyle/>
          <a:p>
            <a:pPr marL="0" indent="0">
              <a:buNone/>
            </a:pPr>
            <a:r>
              <a:rPr lang="en-GB" i="1" dirty="0"/>
              <a:t>For 120 episodes between 1976 and 1981, this was the variety programme that stars of stage and screen wanted to be seen on. What other show could boast a line-up of guests that included Peter Ustinov, Vincent Price, Brooke Shields, Steve Martin, Elton John, John Cleese, Alice Cooper, Liberace, Spike Milligan, Sylvester Stallone and Johnny Cash?</a:t>
            </a:r>
          </a:p>
          <a:p>
            <a:pPr marL="0" indent="0">
              <a:buNone/>
            </a:pPr>
            <a:endParaRPr lang="en-GB" i="1" dirty="0"/>
          </a:p>
          <a:p>
            <a:r>
              <a:rPr lang="en-GB" dirty="0"/>
              <a:t>How does the writer’s sentence structure make it clear that The Muppet Show was impressive for its time? (2)</a:t>
            </a:r>
          </a:p>
          <a:p>
            <a:pPr marL="0" indent="0">
              <a:buNone/>
            </a:pPr>
            <a:endParaRPr lang="en-GB" dirty="0"/>
          </a:p>
          <a:p>
            <a:pPr marL="0" indent="0">
              <a:buNone/>
            </a:pPr>
            <a:endParaRPr lang="en-GB" sz="2800" dirty="0"/>
          </a:p>
          <a:p>
            <a:pPr marL="514350" indent="-514350">
              <a:buFont typeface="+mj-lt"/>
              <a:buAutoNum type="arabicPeriod"/>
            </a:pPr>
            <a:r>
              <a:rPr lang="en-GB" b="1" dirty="0"/>
              <a:t>S: 	</a:t>
            </a:r>
            <a:r>
              <a:rPr lang="en-GB" dirty="0"/>
              <a:t>State what sentence structure is being used</a:t>
            </a:r>
          </a:p>
          <a:p>
            <a:pPr marL="514350" indent="-514350">
              <a:buFont typeface="+mj-lt"/>
              <a:buAutoNum type="arabicPeriod"/>
            </a:pPr>
            <a:endParaRPr lang="en-GB" b="1" dirty="0"/>
          </a:p>
          <a:p>
            <a:pPr marL="514350" indent="-514350">
              <a:buFont typeface="+mj-lt"/>
              <a:buAutoNum type="arabicPeriod"/>
            </a:pPr>
            <a:r>
              <a:rPr lang="en-GB" b="1" dirty="0"/>
              <a:t>Q: 	</a:t>
            </a:r>
            <a:r>
              <a:rPr lang="en-GB" dirty="0"/>
              <a:t>Quote an example of it being used</a:t>
            </a:r>
            <a:r>
              <a:rPr lang="en-GB" b="1" dirty="0"/>
              <a:t>	</a:t>
            </a:r>
          </a:p>
          <a:p>
            <a:pPr marL="514350" indent="-514350">
              <a:buFont typeface="+mj-lt"/>
              <a:buAutoNum type="arabicPeriod"/>
            </a:pPr>
            <a:endParaRPr lang="en-GB" b="1" dirty="0"/>
          </a:p>
          <a:p>
            <a:pPr marL="514350" indent="-514350">
              <a:buFont typeface="+mj-lt"/>
              <a:buAutoNum type="arabicPeriod"/>
            </a:pPr>
            <a:r>
              <a:rPr lang="en-GB" b="1" dirty="0"/>
              <a:t>A: 	</a:t>
            </a:r>
            <a:r>
              <a:rPr lang="en-GB" dirty="0"/>
              <a:t>Analyse how it is used </a:t>
            </a:r>
          </a:p>
          <a:p>
            <a:endParaRPr lang="en-GB" dirty="0"/>
          </a:p>
        </p:txBody>
      </p:sp>
      <p:sp>
        <p:nvSpPr>
          <p:cNvPr id="4" name="Rounded Rectangle 3"/>
          <p:cNvSpPr/>
          <p:nvPr/>
        </p:nvSpPr>
        <p:spPr>
          <a:xfrm>
            <a:off x="480227" y="1707139"/>
            <a:ext cx="7704856" cy="216535"/>
          </a:xfrm>
          <a:prstGeom prst="roundRect">
            <a:avLst/>
          </a:prstGeom>
          <a:solidFill>
            <a:schemeClr val="accent1">
              <a:alpha val="3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Rounded Rectangle 4"/>
          <p:cNvSpPr/>
          <p:nvPr/>
        </p:nvSpPr>
        <p:spPr>
          <a:xfrm>
            <a:off x="827572" y="2942240"/>
            <a:ext cx="7704856"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The writer uses a list</a:t>
            </a:r>
          </a:p>
        </p:txBody>
      </p:sp>
      <p:sp>
        <p:nvSpPr>
          <p:cNvPr id="7" name="Rounded Rectangle 6"/>
          <p:cNvSpPr/>
          <p:nvPr/>
        </p:nvSpPr>
        <p:spPr>
          <a:xfrm>
            <a:off x="827572" y="3485870"/>
            <a:ext cx="7704856" cy="59576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“Peter Ustinov, Vincent Price, Brooke Shields, Steve Martin, Elton John, John Cleese, Alice Cooper, Liberace, Spike Milligan, Sylvester Stallone and Johnny Cash?”</a:t>
            </a:r>
            <a:endParaRPr lang="en-GB" sz="2000" dirty="0"/>
          </a:p>
        </p:txBody>
      </p:sp>
      <p:sp>
        <p:nvSpPr>
          <p:cNvPr id="8" name="Rounded Rectangle 7"/>
          <p:cNvSpPr/>
          <p:nvPr/>
        </p:nvSpPr>
        <p:spPr>
          <a:xfrm>
            <a:off x="827407" y="4117028"/>
            <a:ext cx="7704856" cy="9361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The writer lists several famous celebrities who appeared on The Muppet Show, which suggests it must have been very impressive if it managed to attract so many famous figures</a:t>
            </a:r>
          </a:p>
        </p:txBody>
      </p:sp>
      <p:sp>
        <p:nvSpPr>
          <p:cNvPr id="9" name="Rounded Rectangle 3">
            <a:extLst>
              <a:ext uri="{FF2B5EF4-FFF2-40B4-BE49-F238E27FC236}">
                <a16:creationId xmlns="" xmlns:a16="http://schemas.microsoft.com/office/drawing/2014/main" id="{059DADD1-0C24-40C5-8169-F2777D137269}"/>
              </a:ext>
            </a:extLst>
          </p:cNvPr>
          <p:cNvSpPr/>
          <p:nvPr/>
        </p:nvSpPr>
        <p:spPr>
          <a:xfrm>
            <a:off x="7668345" y="1515430"/>
            <a:ext cx="504056" cy="191710"/>
          </a:xfrm>
          <a:prstGeom prst="roundRect">
            <a:avLst/>
          </a:prstGeom>
          <a:solidFill>
            <a:schemeClr val="accent1">
              <a:alpha val="3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ounded Rectangle 3">
            <a:extLst>
              <a:ext uri="{FF2B5EF4-FFF2-40B4-BE49-F238E27FC236}">
                <a16:creationId xmlns="" xmlns:a16="http://schemas.microsoft.com/office/drawing/2014/main" id="{DC2955BE-D533-4F76-A9FE-E37519CC5DAE}"/>
              </a:ext>
            </a:extLst>
          </p:cNvPr>
          <p:cNvSpPr/>
          <p:nvPr/>
        </p:nvSpPr>
        <p:spPr>
          <a:xfrm>
            <a:off x="480227" y="1922938"/>
            <a:ext cx="4019765" cy="216535"/>
          </a:xfrm>
          <a:prstGeom prst="roundRect">
            <a:avLst/>
          </a:prstGeom>
          <a:solidFill>
            <a:schemeClr val="accent1">
              <a:alpha val="3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ustDataLst>
      <p:tags r:id="rId1"/>
    </p:custDataLst>
    <p:extLst>
      <p:ext uri="{BB962C8B-B14F-4D97-AF65-F5344CB8AC3E}">
        <p14:creationId xmlns:p14="http://schemas.microsoft.com/office/powerpoint/2010/main" val="34773370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left)">
                                      <p:cBhvr>
                                        <p:cTn id="11" dur="500"/>
                                        <p:tgtEl>
                                          <p:spTgt spid="4"/>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left)">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1000"/>
                                        <p:tgtEl>
                                          <p:spTgt spid="5"/>
                                        </p:tgtEl>
                                      </p:cBhvr>
                                    </p:animEffect>
                                    <p:anim calcmode="lin" valueType="num">
                                      <p:cBhvr>
                                        <p:cTn id="21" dur="1000" fill="hold"/>
                                        <p:tgtEl>
                                          <p:spTgt spid="5"/>
                                        </p:tgtEl>
                                        <p:attrNameLst>
                                          <p:attrName>ppt_x</p:attrName>
                                        </p:attrNameLst>
                                      </p:cBhvr>
                                      <p:tavLst>
                                        <p:tav tm="0">
                                          <p:val>
                                            <p:strVal val="#ppt_x"/>
                                          </p:val>
                                        </p:tav>
                                        <p:tav tm="100000">
                                          <p:val>
                                            <p:strVal val="#ppt_x"/>
                                          </p:val>
                                        </p:tav>
                                      </p:tavLst>
                                    </p:anim>
                                    <p:anim calcmode="lin" valueType="num">
                                      <p:cBhvr>
                                        <p:cTn id="2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1000"/>
                                        <p:tgtEl>
                                          <p:spTgt spid="7"/>
                                        </p:tgtEl>
                                      </p:cBhvr>
                                    </p:animEffect>
                                    <p:anim calcmode="lin" valueType="num">
                                      <p:cBhvr>
                                        <p:cTn id="28" dur="1000" fill="hold"/>
                                        <p:tgtEl>
                                          <p:spTgt spid="7"/>
                                        </p:tgtEl>
                                        <p:attrNameLst>
                                          <p:attrName>ppt_x</p:attrName>
                                        </p:attrNameLst>
                                      </p:cBhvr>
                                      <p:tavLst>
                                        <p:tav tm="0">
                                          <p:val>
                                            <p:strVal val="#ppt_x"/>
                                          </p:val>
                                        </p:tav>
                                        <p:tav tm="100000">
                                          <p:val>
                                            <p:strVal val="#ppt_x"/>
                                          </p:val>
                                        </p:tav>
                                      </p:tavLst>
                                    </p:anim>
                                    <p:anim calcmode="lin" valueType="num">
                                      <p:cBhvr>
                                        <p:cTn id="2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fade">
                                      <p:cBhvr>
                                        <p:cTn id="34" dur="1000"/>
                                        <p:tgtEl>
                                          <p:spTgt spid="8"/>
                                        </p:tgtEl>
                                      </p:cBhvr>
                                    </p:animEffect>
                                    <p:anim calcmode="lin" valueType="num">
                                      <p:cBhvr>
                                        <p:cTn id="35" dur="1000" fill="hold"/>
                                        <p:tgtEl>
                                          <p:spTgt spid="8"/>
                                        </p:tgtEl>
                                        <p:attrNameLst>
                                          <p:attrName>ppt_x</p:attrName>
                                        </p:attrNameLst>
                                      </p:cBhvr>
                                      <p:tavLst>
                                        <p:tav tm="0">
                                          <p:val>
                                            <p:strVal val="#ppt_x"/>
                                          </p:val>
                                        </p:tav>
                                        <p:tav tm="100000">
                                          <p:val>
                                            <p:strVal val="#ppt_x"/>
                                          </p:val>
                                        </p:tav>
                                      </p:tavLst>
                                    </p:anim>
                                    <p:anim calcmode="lin" valueType="num">
                                      <p:cBhvr>
                                        <p:cTn id="3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8" grpId="0" animBg="1"/>
      <p:bldP spid="9" grpId="0" animBg="1"/>
      <p:bldP spid="1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57F2508-C509-4535-8C0E-7BA061150B70}"/>
              </a:ext>
            </a:extLst>
          </p:cNvPr>
          <p:cNvSpPr>
            <a:spLocks noGrp="1"/>
          </p:cNvSpPr>
          <p:nvPr>
            <p:ph type="title"/>
          </p:nvPr>
        </p:nvSpPr>
        <p:spPr/>
        <p:txBody>
          <a:bodyPr/>
          <a:lstStyle/>
          <a:p>
            <a:r>
              <a:rPr lang="en-GB" dirty="0"/>
              <a:t>Example Question 2</a:t>
            </a:r>
          </a:p>
        </p:txBody>
      </p:sp>
      <p:sp>
        <p:nvSpPr>
          <p:cNvPr id="3" name="Content Placeholder 2">
            <a:extLst>
              <a:ext uri="{FF2B5EF4-FFF2-40B4-BE49-F238E27FC236}">
                <a16:creationId xmlns="" xmlns:a16="http://schemas.microsoft.com/office/drawing/2014/main" id="{1749E0ED-55B4-411F-BF7C-5B2198180E65}"/>
              </a:ext>
            </a:extLst>
          </p:cNvPr>
          <p:cNvSpPr>
            <a:spLocks noGrp="1"/>
          </p:cNvSpPr>
          <p:nvPr>
            <p:ph idx="1"/>
          </p:nvPr>
        </p:nvSpPr>
        <p:spPr/>
        <p:txBody>
          <a:bodyPr>
            <a:normAutofit fontScale="47500" lnSpcReduction="20000"/>
          </a:bodyPr>
          <a:lstStyle/>
          <a:p>
            <a:pPr marL="0" indent="0">
              <a:buNone/>
            </a:pPr>
            <a:r>
              <a:rPr lang="en-GB" i="1" dirty="0"/>
              <a:t>For 120 episodes between 1976 and 1981, this was the variety programme that stars of stage and screen wanted to be seen on. What other show could boast a line-up of guests that included Peter Ustinov, Vincent Price, Brooke Shields, Steve Martin, Elton John, John Cleese, Alice Cooper, Liberace, Spike Milligan, Sylvester Stallone and Johnny Cash?</a:t>
            </a:r>
          </a:p>
          <a:p>
            <a:pPr marL="0" indent="0">
              <a:buNone/>
            </a:pPr>
            <a:endParaRPr lang="en-GB" i="1" dirty="0"/>
          </a:p>
          <a:p>
            <a:r>
              <a:rPr lang="en-GB" dirty="0"/>
              <a:t>How does the writer’s sentence structure make it clear that The Muppet Show was impressive for its time? (2)</a:t>
            </a:r>
          </a:p>
          <a:p>
            <a:pPr marL="0" indent="0">
              <a:buNone/>
            </a:pPr>
            <a:endParaRPr lang="en-GB" dirty="0"/>
          </a:p>
          <a:p>
            <a:pPr marL="0" indent="0">
              <a:buNone/>
            </a:pPr>
            <a:endParaRPr lang="en-GB" sz="2800" dirty="0"/>
          </a:p>
          <a:p>
            <a:pPr marL="514350" indent="-514350">
              <a:buFont typeface="+mj-lt"/>
              <a:buAutoNum type="arabicPeriod"/>
            </a:pPr>
            <a:r>
              <a:rPr lang="en-GB" b="1" dirty="0"/>
              <a:t>S: 	</a:t>
            </a:r>
            <a:r>
              <a:rPr lang="en-GB" dirty="0"/>
              <a:t>State what sentence structure is being used</a:t>
            </a:r>
          </a:p>
          <a:p>
            <a:pPr marL="514350" indent="-514350">
              <a:buFont typeface="+mj-lt"/>
              <a:buAutoNum type="arabicPeriod"/>
            </a:pPr>
            <a:endParaRPr lang="en-GB" b="1" dirty="0"/>
          </a:p>
          <a:p>
            <a:pPr marL="514350" indent="-514350">
              <a:buFont typeface="+mj-lt"/>
              <a:buAutoNum type="arabicPeriod"/>
            </a:pPr>
            <a:r>
              <a:rPr lang="en-GB" b="1" dirty="0"/>
              <a:t>Q: 	</a:t>
            </a:r>
            <a:r>
              <a:rPr lang="en-GB" dirty="0"/>
              <a:t>Quote an example of it being used</a:t>
            </a:r>
            <a:r>
              <a:rPr lang="en-GB" b="1" dirty="0"/>
              <a:t>	</a:t>
            </a:r>
          </a:p>
          <a:p>
            <a:pPr marL="514350" indent="-514350">
              <a:buFont typeface="+mj-lt"/>
              <a:buAutoNum type="arabicPeriod"/>
            </a:pPr>
            <a:endParaRPr lang="en-GB" b="1" dirty="0"/>
          </a:p>
          <a:p>
            <a:pPr marL="514350" indent="-514350">
              <a:buFont typeface="+mj-lt"/>
              <a:buAutoNum type="arabicPeriod"/>
            </a:pPr>
            <a:r>
              <a:rPr lang="en-GB" b="1" dirty="0"/>
              <a:t>A: 	</a:t>
            </a:r>
            <a:r>
              <a:rPr lang="en-GB" dirty="0"/>
              <a:t>Analyse how it is used </a:t>
            </a:r>
          </a:p>
          <a:p>
            <a:endParaRPr lang="en-GB" dirty="0"/>
          </a:p>
        </p:txBody>
      </p:sp>
      <p:sp>
        <p:nvSpPr>
          <p:cNvPr id="4" name="Rounded Rectangle 3"/>
          <p:cNvSpPr/>
          <p:nvPr/>
        </p:nvSpPr>
        <p:spPr>
          <a:xfrm>
            <a:off x="480227" y="1707139"/>
            <a:ext cx="7704856" cy="216535"/>
          </a:xfrm>
          <a:prstGeom prst="roundRect">
            <a:avLst/>
          </a:prstGeom>
          <a:solidFill>
            <a:schemeClr val="accent1">
              <a:alpha val="3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Rounded Rectangle 4"/>
          <p:cNvSpPr/>
          <p:nvPr/>
        </p:nvSpPr>
        <p:spPr>
          <a:xfrm>
            <a:off x="827572" y="2942240"/>
            <a:ext cx="7704856"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The writer uses a question</a:t>
            </a:r>
          </a:p>
        </p:txBody>
      </p:sp>
      <p:sp>
        <p:nvSpPr>
          <p:cNvPr id="7" name="Rounded Rectangle 6"/>
          <p:cNvSpPr/>
          <p:nvPr/>
        </p:nvSpPr>
        <p:spPr>
          <a:xfrm>
            <a:off x="827572" y="3485870"/>
            <a:ext cx="7704856" cy="59576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“What other show could boast a line-up of guests that included Peter Ustinov, Vincent Price, Brooke Shields, Steve Martin, Elton John, John Cleese, Alice Cooper, Liberace, Spike Milligan, Sylvester Stallone and Johnny Cash?”</a:t>
            </a:r>
            <a:endParaRPr lang="en-GB" dirty="0"/>
          </a:p>
        </p:txBody>
      </p:sp>
      <p:sp>
        <p:nvSpPr>
          <p:cNvPr id="8" name="Rounded Rectangle 7"/>
          <p:cNvSpPr/>
          <p:nvPr/>
        </p:nvSpPr>
        <p:spPr>
          <a:xfrm>
            <a:off x="827407" y="4117028"/>
            <a:ext cx="7704856" cy="9361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This question suggests that there was no other show that was able to attract quite so many famous celebrities, so this is an impressive achievement for The Muppet Show.</a:t>
            </a:r>
          </a:p>
        </p:txBody>
      </p:sp>
      <p:sp>
        <p:nvSpPr>
          <p:cNvPr id="9" name="Rounded Rectangle 3">
            <a:extLst>
              <a:ext uri="{FF2B5EF4-FFF2-40B4-BE49-F238E27FC236}">
                <a16:creationId xmlns="" xmlns:a16="http://schemas.microsoft.com/office/drawing/2014/main" id="{059DADD1-0C24-40C5-8169-F2777D137269}"/>
              </a:ext>
            </a:extLst>
          </p:cNvPr>
          <p:cNvSpPr/>
          <p:nvPr/>
        </p:nvSpPr>
        <p:spPr>
          <a:xfrm>
            <a:off x="2843808" y="1515430"/>
            <a:ext cx="5328593" cy="191709"/>
          </a:xfrm>
          <a:prstGeom prst="roundRect">
            <a:avLst/>
          </a:prstGeom>
          <a:solidFill>
            <a:schemeClr val="accent1">
              <a:alpha val="3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ounded Rectangle 3">
            <a:extLst>
              <a:ext uri="{FF2B5EF4-FFF2-40B4-BE49-F238E27FC236}">
                <a16:creationId xmlns="" xmlns:a16="http://schemas.microsoft.com/office/drawing/2014/main" id="{DC2955BE-D533-4F76-A9FE-E37519CC5DAE}"/>
              </a:ext>
            </a:extLst>
          </p:cNvPr>
          <p:cNvSpPr/>
          <p:nvPr/>
        </p:nvSpPr>
        <p:spPr>
          <a:xfrm>
            <a:off x="480227" y="1922938"/>
            <a:ext cx="4019765" cy="216535"/>
          </a:xfrm>
          <a:prstGeom prst="roundRect">
            <a:avLst/>
          </a:prstGeom>
          <a:solidFill>
            <a:schemeClr val="accent1">
              <a:alpha val="3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ustDataLst>
      <p:tags r:id="rId1"/>
    </p:custDataLst>
    <p:extLst>
      <p:ext uri="{BB962C8B-B14F-4D97-AF65-F5344CB8AC3E}">
        <p14:creationId xmlns:p14="http://schemas.microsoft.com/office/powerpoint/2010/main" val="39771059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left)">
                                      <p:cBhvr>
                                        <p:cTn id="11" dur="500"/>
                                        <p:tgtEl>
                                          <p:spTgt spid="4"/>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left)">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1000"/>
                                        <p:tgtEl>
                                          <p:spTgt spid="5"/>
                                        </p:tgtEl>
                                      </p:cBhvr>
                                    </p:animEffect>
                                    <p:anim calcmode="lin" valueType="num">
                                      <p:cBhvr>
                                        <p:cTn id="21" dur="1000" fill="hold"/>
                                        <p:tgtEl>
                                          <p:spTgt spid="5"/>
                                        </p:tgtEl>
                                        <p:attrNameLst>
                                          <p:attrName>ppt_x</p:attrName>
                                        </p:attrNameLst>
                                      </p:cBhvr>
                                      <p:tavLst>
                                        <p:tav tm="0">
                                          <p:val>
                                            <p:strVal val="#ppt_x"/>
                                          </p:val>
                                        </p:tav>
                                        <p:tav tm="100000">
                                          <p:val>
                                            <p:strVal val="#ppt_x"/>
                                          </p:val>
                                        </p:tav>
                                      </p:tavLst>
                                    </p:anim>
                                    <p:anim calcmode="lin" valueType="num">
                                      <p:cBhvr>
                                        <p:cTn id="2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1000"/>
                                        <p:tgtEl>
                                          <p:spTgt spid="7"/>
                                        </p:tgtEl>
                                      </p:cBhvr>
                                    </p:animEffect>
                                    <p:anim calcmode="lin" valueType="num">
                                      <p:cBhvr>
                                        <p:cTn id="28" dur="1000" fill="hold"/>
                                        <p:tgtEl>
                                          <p:spTgt spid="7"/>
                                        </p:tgtEl>
                                        <p:attrNameLst>
                                          <p:attrName>ppt_x</p:attrName>
                                        </p:attrNameLst>
                                      </p:cBhvr>
                                      <p:tavLst>
                                        <p:tav tm="0">
                                          <p:val>
                                            <p:strVal val="#ppt_x"/>
                                          </p:val>
                                        </p:tav>
                                        <p:tav tm="100000">
                                          <p:val>
                                            <p:strVal val="#ppt_x"/>
                                          </p:val>
                                        </p:tav>
                                      </p:tavLst>
                                    </p:anim>
                                    <p:anim calcmode="lin" valueType="num">
                                      <p:cBhvr>
                                        <p:cTn id="2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fade">
                                      <p:cBhvr>
                                        <p:cTn id="34" dur="1000"/>
                                        <p:tgtEl>
                                          <p:spTgt spid="8"/>
                                        </p:tgtEl>
                                      </p:cBhvr>
                                    </p:animEffect>
                                    <p:anim calcmode="lin" valueType="num">
                                      <p:cBhvr>
                                        <p:cTn id="35" dur="1000" fill="hold"/>
                                        <p:tgtEl>
                                          <p:spTgt spid="8"/>
                                        </p:tgtEl>
                                        <p:attrNameLst>
                                          <p:attrName>ppt_x</p:attrName>
                                        </p:attrNameLst>
                                      </p:cBhvr>
                                      <p:tavLst>
                                        <p:tav tm="0">
                                          <p:val>
                                            <p:strVal val="#ppt_x"/>
                                          </p:val>
                                        </p:tav>
                                        <p:tav tm="100000">
                                          <p:val>
                                            <p:strVal val="#ppt_x"/>
                                          </p:val>
                                        </p:tav>
                                      </p:tavLst>
                                    </p:anim>
                                    <p:anim calcmode="lin" valueType="num">
                                      <p:cBhvr>
                                        <p:cTn id="3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8" grpId="0" animBg="1"/>
      <p:bldP spid="9" grpId="0" animBg="1"/>
      <p:bldP spid="1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Practice Question 1</a:t>
            </a:r>
            <a:endParaRPr lang="en-GB" dirty="0"/>
          </a:p>
        </p:txBody>
      </p:sp>
      <p:sp>
        <p:nvSpPr>
          <p:cNvPr id="3" name="Content Placeholder 2"/>
          <p:cNvSpPr>
            <a:spLocks noGrp="1"/>
          </p:cNvSpPr>
          <p:nvPr>
            <p:ph idx="1"/>
          </p:nvPr>
        </p:nvSpPr>
        <p:spPr/>
        <p:txBody>
          <a:bodyPr>
            <a:normAutofit fontScale="92500" lnSpcReduction="20000"/>
          </a:bodyPr>
          <a:lstStyle/>
          <a:p>
            <a:pPr marL="0" indent="0">
              <a:buNone/>
            </a:pPr>
            <a:r>
              <a:rPr lang="en-GB" dirty="0"/>
              <a:t>We drove for what seems like (in fact, was) days across the endless, stubbly snow-blown plains. We passed one enticing diversion after another – Pony Express stations, buffalo licks, a pretty big rock – without so much as a sideways glance from my father. My mother began to look faintly worried</a:t>
            </a:r>
            <a:r>
              <a:rPr lang="en-GB" dirty="0" smtClean="0"/>
              <a:t>.</a:t>
            </a:r>
          </a:p>
          <a:p>
            <a:pPr marL="0" indent="0">
              <a:buNone/>
            </a:pPr>
            <a:endParaRPr lang="en-GB" dirty="0"/>
          </a:p>
          <a:p>
            <a:pPr marL="0" indent="0">
              <a:buNone/>
            </a:pPr>
            <a:r>
              <a:rPr lang="en-GB" dirty="0" smtClean="0"/>
              <a:t>How does the writer’s use of sentence structure make it clear how long the journey felt? (4)</a:t>
            </a:r>
            <a:endParaRPr lang="en-GB" dirty="0"/>
          </a:p>
        </p:txBody>
      </p:sp>
    </p:spTree>
    <p:extLst>
      <p:ext uri="{BB962C8B-B14F-4D97-AF65-F5344CB8AC3E}">
        <p14:creationId xmlns:p14="http://schemas.microsoft.com/office/powerpoint/2010/main" val="15139816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Practice Question 1</a:t>
            </a:r>
            <a:endParaRPr lang="en-GB" dirty="0"/>
          </a:p>
        </p:txBody>
      </p:sp>
      <p:sp>
        <p:nvSpPr>
          <p:cNvPr id="3" name="Content Placeholder 2"/>
          <p:cNvSpPr>
            <a:spLocks noGrp="1"/>
          </p:cNvSpPr>
          <p:nvPr>
            <p:ph idx="1"/>
          </p:nvPr>
        </p:nvSpPr>
        <p:spPr/>
        <p:txBody>
          <a:bodyPr>
            <a:normAutofit/>
          </a:bodyPr>
          <a:lstStyle/>
          <a:p>
            <a:r>
              <a:rPr lang="en-GB" dirty="0" smtClean="0"/>
              <a:t>The writer uses parenthesis</a:t>
            </a:r>
          </a:p>
          <a:p>
            <a:r>
              <a:rPr lang="en-GB" dirty="0" smtClean="0"/>
              <a:t>“(in </a:t>
            </a:r>
            <a:r>
              <a:rPr lang="en-GB" dirty="0"/>
              <a:t>fact, was</a:t>
            </a:r>
            <a:r>
              <a:rPr lang="en-GB" dirty="0" smtClean="0"/>
              <a:t>)” </a:t>
            </a:r>
          </a:p>
          <a:p>
            <a:r>
              <a:rPr lang="en-GB" dirty="0" smtClean="0"/>
              <a:t>The parenthesis adds an extra piece of information to show that not only did the journey feel long, but it actually was very long, which explains why it felt like that</a:t>
            </a:r>
          </a:p>
        </p:txBody>
      </p:sp>
    </p:spTree>
    <p:extLst>
      <p:ext uri="{BB962C8B-B14F-4D97-AF65-F5344CB8AC3E}">
        <p14:creationId xmlns:p14="http://schemas.microsoft.com/office/powerpoint/2010/main" val="2800243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Practice Question 1</a:t>
            </a:r>
            <a:endParaRPr lang="en-GB" dirty="0"/>
          </a:p>
        </p:txBody>
      </p:sp>
      <p:sp>
        <p:nvSpPr>
          <p:cNvPr id="3" name="Content Placeholder 2"/>
          <p:cNvSpPr>
            <a:spLocks noGrp="1"/>
          </p:cNvSpPr>
          <p:nvPr>
            <p:ph idx="1"/>
          </p:nvPr>
        </p:nvSpPr>
        <p:spPr/>
        <p:txBody>
          <a:bodyPr>
            <a:normAutofit/>
          </a:bodyPr>
          <a:lstStyle/>
          <a:p>
            <a:r>
              <a:rPr lang="en-GB" dirty="0" smtClean="0"/>
              <a:t>The writer uses parenthesis</a:t>
            </a:r>
          </a:p>
          <a:p>
            <a:r>
              <a:rPr lang="en-GB" dirty="0" smtClean="0"/>
              <a:t>– </a:t>
            </a:r>
            <a:r>
              <a:rPr lang="en-GB" dirty="0"/>
              <a:t>Pony Express stations, buffalo licks, a pretty big rock – </a:t>
            </a:r>
            <a:endParaRPr lang="en-GB" dirty="0" smtClean="0"/>
          </a:p>
          <a:p>
            <a:r>
              <a:rPr lang="en-GB" dirty="0" smtClean="0"/>
              <a:t>This parenthesis adds a list of things that the writer drove past on the journey, making it seem long, as they had to pass so many things</a:t>
            </a:r>
            <a:endParaRPr lang="en-GB" dirty="0"/>
          </a:p>
        </p:txBody>
      </p:sp>
    </p:spTree>
    <p:extLst>
      <p:ext uri="{BB962C8B-B14F-4D97-AF65-F5344CB8AC3E}">
        <p14:creationId xmlns:p14="http://schemas.microsoft.com/office/powerpoint/2010/main" val="3291797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Sentence Structure</a:t>
            </a:r>
          </a:p>
        </p:txBody>
      </p:sp>
      <p:sp>
        <p:nvSpPr>
          <p:cNvPr id="3" name="Content Placeholder 2"/>
          <p:cNvSpPr>
            <a:spLocks noGrp="1"/>
          </p:cNvSpPr>
          <p:nvPr>
            <p:ph idx="1"/>
          </p:nvPr>
        </p:nvSpPr>
        <p:spPr>
          <a:xfrm>
            <a:off x="457200" y="1333500"/>
            <a:ext cx="8229600" cy="4188296"/>
          </a:xfrm>
        </p:spPr>
        <p:txBody>
          <a:bodyPr>
            <a:normAutofit fontScale="70000" lnSpcReduction="20000"/>
          </a:bodyPr>
          <a:lstStyle/>
          <a:p>
            <a:r>
              <a:rPr lang="en-US" sz="4800" b="1" dirty="0"/>
              <a:t>Sentence Structure – </a:t>
            </a:r>
            <a:r>
              <a:rPr lang="en-US" sz="4800" dirty="0"/>
              <a:t>refers to when a writer tries to </a:t>
            </a:r>
            <a:r>
              <a:rPr lang="en-GB" sz="4800" i="1" dirty="0"/>
              <a:t>emphasise </a:t>
            </a:r>
            <a:r>
              <a:rPr lang="en-US" sz="4800" dirty="0"/>
              <a:t>certain words or ideas through the way that sentences are set out</a:t>
            </a:r>
            <a:r>
              <a:rPr lang="en-US" sz="4800" dirty="0" smtClean="0"/>
              <a:t>.</a:t>
            </a:r>
          </a:p>
          <a:p>
            <a:endParaRPr lang="en-US" sz="4800" dirty="0"/>
          </a:p>
          <a:p>
            <a:r>
              <a:rPr lang="en-US" sz="4800" dirty="0" smtClean="0"/>
              <a:t>We have learned about several sentence structure techniques in the past – take a look at the grid you’ve been provided as a reminder.</a:t>
            </a:r>
            <a:endParaRPr lang="en-GB" sz="3600" dirty="0"/>
          </a:p>
        </p:txBody>
      </p:sp>
    </p:spTree>
    <p:extLst>
      <p:ext uri="{BB962C8B-B14F-4D97-AF65-F5344CB8AC3E}">
        <p14:creationId xmlns:p14="http://schemas.microsoft.com/office/powerpoint/2010/main" val="10746564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Practice Question 1</a:t>
            </a:r>
            <a:endParaRPr lang="en-GB" dirty="0"/>
          </a:p>
        </p:txBody>
      </p:sp>
      <p:sp>
        <p:nvSpPr>
          <p:cNvPr id="3" name="Content Placeholder 2"/>
          <p:cNvSpPr>
            <a:spLocks noGrp="1"/>
          </p:cNvSpPr>
          <p:nvPr>
            <p:ph idx="1"/>
          </p:nvPr>
        </p:nvSpPr>
        <p:spPr/>
        <p:txBody>
          <a:bodyPr>
            <a:normAutofit/>
          </a:bodyPr>
          <a:lstStyle/>
          <a:p>
            <a:r>
              <a:rPr lang="en-GB" dirty="0" smtClean="0"/>
              <a:t>The writer uses a list</a:t>
            </a:r>
          </a:p>
          <a:p>
            <a:r>
              <a:rPr lang="en-GB" dirty="0" smtClean="0"/>
              <a:t>“Pony </a:t>
            </a:r>
            <a:r>
              <a:rPr lang="en-GB" dirty="0"/>
              <a:t>Express stations, buffalo licks, a pretty big </a:t>
            </a:r>
            <a:r>
              <a:rPr lang="en-GB" dirty="0" smtClean="0"/>
              <a:t>rock” </a:t>
            </a:r>
          </a:p>
          <a:p>
            <a:r>
              <a:rPr lang="en-GB" dirty="0" smtClean="0"/>
              <a:t>The writer lists all the things they passed during the journey, making it seem like they travelled a long way, as they saw so many things</a:t>
            </a:r>
            <a:endParaRPr lang="en-GB" dirty="0"/>
          </a:p>
        </p:txBody>
      </p:sp>
    </p:spTree>
    <p:extLst>
      <p:ext uri="{BB962C8B-B14F-4D97-AF65-F5344CB8AC3E}">
        <p14:creationId xmlns:p14="http://schemas.microsoft.com/office/powerpoint/2010/main" val="3820132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Practice Question 2</a:t>
            </a:r>
            <a:endParaRPr lang="en-GB" dirty="0"/>
          </a:p>
        </p:txBody>
      </p:sp>
      <p:sp>
        <p:nvSpPr>
          <p:cNvPr id="3" name="Content Placeholder 2"/>
          <p:cNvSpPr>
            <a:spLocks noGrp="1"/>
          </p:cNvSpPr>
          <p:nvPr>
            <p:ph idx="1"/>
          </p:nvPr>
        </p:nvSpPr>
        <p:spPr>
          <a:xfrm>
            <a:off x="251520" y="1333500"/>
            <a:ext cx="8568952" cy="4188296"/>
          </a:xfrm>
        </p:spPr>
        <p:txBody>
          <a:bodyPr>
            <a:normAutofit fontScale="92500" lnSpcReduction="10000"/>
          </a:bodyPr>
          <a:lstStyle/>
          <a:p>
            <a:pPr marL="0" indent="0">
              <a:buNone/>
            </a:pPr>
            <a:r>
              <a:rPr lang="en-GB" dirty="0"/>
              <a:t>But when we arrived, all her worries disappeared. Disneyland. </a:t>
            </a:r>
            <a:r>
              <a:rPr lang="en-GB" dirty="0" smtClean="0"/>
              <a:t>I can still remember every single activity. Spinning teac</a:t>
            </a:r>
            <a:r>
              <a:rPr lang="en-GB" dirty="0"/>
              <a:t>u</a:t>
            </a:r>
            <a:r>
              <a:rPr lang="en-GB" dirty="0" smtClean="0"/>
              <a:t>ps. Flying elephants. Submarine rides. Riverboat safaris. Even a </a:t>
            </a:r>
            <a:r>
              <a:rPr lang="en-GB" dirty="0"/>
              <a:t>rocket to the moon</a:t>
            </a:r>
            <a:r>
              <a:rPr lang="en-GB" dirty="0" smtClean="0"/>
              <a:t>.</a:t>
            </a:r>
          </a:p>
          <a:p>
            <a:pPr marL="0" indent="0">
              <a:buNone/>
            </a:pPr>
            <a:endParaRPr lang="en-GB" dirty="0" smtClean="0"/>
          </a:p>
          <a:p>
            <a:pPr marL="0" indent="0">
              <a:buNone/>
            </a:pPr>
            <a:endParaRPr lang="en-GB" dirty="0"/>
          </a:p>
          <a:p>
            <a:pPr marL="0" indent="0">
              <a:buNone/>
            </a:pPr>
            <a:r>
              <a:rPr lang="en-GB" dirty="0" smtClean="0"/>
              <a:t>How does the writer’s use of sentence structure emphasise the fact that this memory is important to him? (4)</a:t>
            </a:r>
            <a:endParaRPr lang="en-GB" dirty="0"/>
          </a:p>
        </p:txBody>
      </p:sp>
    </p:spTree>
    <p:extLst>
      <p:ext uri="{BB962C8B-B14F-4D97-AF65-F5344CB8AC3E}">
        <p14:creationId xmlns:p14="http://schemas.microsoft.com/office/powerpoint/2010/main" val="5318222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Practice Question 2</a:t>
            </a:r>
            <a:endParaRPr lang="en-GB" dirty="0"/>
          </a:p>
        </p:txBody>
      </p:sp>
      <p:sp>
        <p:nvSpPr>
          <p:cNvPr id="3" name="Content Placeholder 2"/>
          <p:cNvSpPr>
            <a:spLocks noGrp="1"/>
          </p:cNvSpPr>
          <p:nvPr>
            <p:ph idx="1"/>
          </p:nvPr>
        </p:nvSpPr>
        <p:spPr>
          <a:xfrm>
            <a:off x="251520" y="1333500"/>
            <a:ext cx="8568952" cy="4188296"/>
          </a:xfrm>
        </p:spPr>
        <p:txBody>
          <a:bodyPr>
            <a:normAutofit/>
          </a:bodyPr>
          <a:lstStyle/>
          <a:p>
            <a:r>
              <a:rPr lang="en-GB" dirty="0" smtClean="0"/>
              <a:t>The writer uses a short sentence</a:t>
            </a:r>
          </a:p>
          <a:p>
            <a:r>
              <a:rPr lang="en-GB" dirty="0" smtClean="0"/>
              <a:t>“Disneyland”</a:t>
            </a:r>
            <a:endParaRPr lang="en-GB" dirty="0"/>
          </a:p>
          <a:p>
            <a:r>
              <a:rPr lang="en-GB" dirty="0" smtClean="0"/>
              <a:t>By putting the word Disneyland alone in a sentence, it makes it stand out, emphasising how important this place must be and how it sticks out in the writer’s memories.</a:t>
            </a:r>
            <a:endParaRPr lang="en-GB" dirty="0"/>
          </a:p>
        </p:txBody>
      </p:sp>
    </p:spTree>
    <p:extLst>
      <p:ext uri="{BB962C8B-B14F-4D97-AF65-F5344CB8AC3E}">
        <p14:creationId xmlns:p14="http://schemas.microsoft.com/office/powerpoint/2010/main" val="1104530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Practice Question 2</a:t>
            </a:r>
            <a:endParaRPr lang="en-GB" dirty="0"/>
          </a:p>
        </p:txBody>
      </p:sp>
      <p:sp>
        <p:nvSpPr>
          <p:cNvPr id="3" name="Content Placeholder 2"/>
          <p:cNvSpPr>
            <a:spLocks noGrp="1"/>
          </p:cNvSpPr>
          <p:nvPr>
            <p:ph idx="1"/>
          </p:nvPr>
        </p:nvSpPr>
        <p:spPr>
          <a:xfrm>
            <a:off x="251520" y="1333500"/>
            <a:ext cx="8568952" cy="4188296"/>
          </a:xfrm>
        </p:spPr>
        <p:txBody>
          <a:bodyPr>
            <a:normAutofit/>
          </a:bodyPr>
          <a:lstStyle/>
          <a:p>
            <a:r>
              <a:rPr lang="en-GB" dirty="0" smtClean="0"/>
              <a:t>The writer uses a list</a:t>
            </a:r>
          </a:p>
          <a:p>
            <a:r>
              <a:rPr lang="en-GB" dirty="0" smtClean="0"/>
              <a:t>“Spinning teac</a:t>
            </a:r>
            <a:r>
              <a:rPr lang="en-GB" dirty="0"/>
              <a:t>u</a:t>
            </a:r>
            <a:r>
              <a:rPr lang="en-GB" dirty="0" smtClean="0"/>
              <a:t>ps. Flying elephants. Submarine rides. Riverboat safaris. Even a </a:t>
            </a:r>
            <a:r>
              <a:rPr lang="en-GB" dirty="0"/>
              <a:t>rocket to the moon</a:t>
            </a:r>
            <a:r>
              <a:rPr lang="en-GB" dirty="0" smtClean="0"/>
              <a:t>.”</a:t>
            </a:r>
          </a:p>
          <a:p>
            <a:r>
              <a:rPr lang="en-GB" dirty="0" smtClean="0"/>
              <a:t>The writer lists all the different things he experienced at Disneyland, which shows just how many fun experiences still exist in his mind, and they all seem important to him.</a:t>
            </a:r>
          </a:p>
        </p:txBody>
      </p:sp>
    </p:spTree>
    <p:extLst>
      <p:ext uri="{BB962C8B-B14F-4D97-AF65-F5344CB8AC3E}">
        <p14:creationId xmlns:p14="http://schemas.microsoft.com/office/powerpoint/2010/main" val="1552035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Practice Question 2</a:t>
            </a:r>
            <a:endParaRPr lang="en-GB" dirty="0"/>
          </a:p>
        </p:txBody>
      </p:sp>
      <p:sp>
        <p:nvSpPr>
          <p:cNvPr id="3" name="Content Placeholder 2"/>
          <p:cNvSpPr>
            <a:spLocks noGrp="1"/>
          </p:cNvSpPr>
          <p:nvPr>
            <p:ph idx="1"/>
          </p:nvPr>
        </p:nvSpPr>
        <p:spPr>
          <a:xfrm>
            <a:off x="251520" y="1333500"/>
            <a:ext cx="8568952" cy="4188296"/>
          </a:xfrm>
        </p:spPr>
        <p:txBody>
          <a:bodyPr>
            <a:normAutofit fontScale="92500"/>
          </a:bodyPr>
          <a:lstStyle/>
          <a:p>
            <a:r>
              <a:rPr lang="en-GB" dirty="0" smtClean="0"/>
              <a:t>The writer uses short sentences</a:t>
            </a:r>
          </a:p>
          <a:p>
            <a:r>
              <a:rPr lang="en-GB" dirty="0" smtClean="0"/>
              <a:t>“Spinning teac</a:t>
            </a:r>
            <a:r>
              <a:rPr lang="en-GB" dirty="0"/>
              <a:t>u</a:t>
            </a:r>
            <a:r>
              <a:rPr lang="en-GB" dirty="0" smtClean="0"/>
              <a:t>ps. Flying elephants. Submarine rides. Riverboat safaris. Even a </a:t>
            </a:r>
            <a:r>
              <a:rPr lang="en-GB" dirty="0"/>
              <a:t>rocket to the moon</a:t>
            </a:r>
            <a:r>
              <a:rPr lang="en-GB" dirty="0" smtClean="0"/>
              <a:t>.”</a:t>
            </a:r>
          </a:p>
          <a:p>
            <a:r>
              <a:rPr lang="en-GB" dirty="0" smtClean="0"/>
              <a:t>The writer uses a list of short sentences to show all the different experiences he had at Disneyland. By putting them all in a short sentence each, all the experiences are made to seem very important to </a:t>
            </a:r>
            <a:r>
              <a:rPr lang="en-GB" smtClean="0"/>
              <a:t>the writer.</a:t>
            </a:r>
            <a:endParaRPr lang="en-GB" dirty="0" smtClean="0"/>
          </a:p>
        </p:txBody>
      </p:sp>
    </p:spTree>
    <p:extLst>
      <p:ext uri="{BB962C8B-B14F-4D97-AF65-F5344CB8AC3E}">
        <p14:creationId xmlns:p14="http://schemas.microsoft.com/office/powerpoint/2010/main" val="3034114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Practice Question 3</a:t>
            </a:r>
            <a:endParaRPr lang="en-GB" dirty="0"/>
          </a:p>
        </p:txBody>
      </p:sp>
      <p:sp>
        <p:nvSpPr>
          <p:cNvPr id="3" name="Content Placeholder 2"/>
          <p:cNvSpPr>
            <a:spLocks noGrp="1"/>
          </p:cNvSpPr>
          <p:nvPr>
            <p:ph idx="1"/>
          </p:nvPr>
        </p:nvSpPr>
        <p:spPr/>
        <p:txBody>
          <a:bodyPr>
            <a:normAutofit fontScale="92500" lnSpcReduction="10000"/>
          </a:bodyPr>
          <a:lstStyle/>
          <a:p>
            <a:pPr marL="0" indent="0">
              <a:buNone/>
            </a:pPr>
            <a:r>
              <a:rPr lang="en-GB" dirty="0"/>
              <a:t>By the time the holiday was over, we were all so sad. We didn’t know why. We couldn’t understand why. Why did we have to leave? But all good things come to an end, including this. Goodbye Disneyland.</a:t>
            </a:r>
          </a:p>
          <a:p>
            <a:endParaRPr lang="en-GB" dirty="0"/>
          </a:p>
          <a:p>
            <a:pPr marL="0" indent="0">
              <a:buNone/>
            </a:pPr>
            <a:r>
              <a:rPr lang="en-GB" dirty="0"/>
              <a:t>How does the writer’s sentence structure make it clear that he will miss Disneyland a lot? (4)</a:t>
            </a:r>
          </a:p>
          <a:p>
            <a:endParaRPr lang="en-GB" dirty="0"/>
          </a:p>
        </p:txBody>
      </p:sp>
    </p:spTree>
    <p:extLst>
      <p:ext uri="{BB962C8B-B14F-4D97-AF65-F5344CB8AC3E}">
        <p14:creationId xmlns:p14="http://schemas.microsoft.com/office/powerpoint/2010/main" val="31659347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Practice Question 3</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The writer uses repetition</a:t>
            </a:r>
          </a:p>
          <a:p>
            <a:endParaRPr lang="en-GB" dirty="0" smtClean="0"/>
          </a:p>
          <a:p>
            <a:r>
              <a:rPr lang="en-GB" dirty="0" smtClean="0"/>
              <a:t>“We </a:t>
            </a:r>
            <a:r>
              <a:rPr lang="en-GB" dirty="0"/>
              <a:t>didn’t know why. We couldn’t understand why. Why did we have to leave</a:t>
            </a:r>
            <a:r>
              <a:rPr lang="en-GB" dirty="0" smtClean="0"/>
              <a:t>?”</a:t>
            </a:r>
          </a:p>
          <a:p>
            <a:endParaRPr lang="en-GB" dirty="0"/>
          </a:p>
          <a:p>
            <a:r>
              <a:rPr lang="en-GB" dirty="0" smtClean="0"/>
              <a:t>By repeating the word “why” it becomes clear that the speaker does not fully understand the reasons for leaving, showing that he wants to stay and will miss it</a:t>
            </a:r>
            <a:endParaRPr lang="en-GB" dirty="0"/>
          </a:p>
        </p:txBody>
      </p:sp>
    </p:spTree>
    <p:extLst>
      <p:ext uri="{BB962C8B-B14F-4D97-AF65-F5344CB8AC3E}">
        <p14:creationId xmlns:p14="http://schemas.microsoft.com/office/powerpoint/2010/main" val="3134120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Practice Question 3</a:t>
            </a:r>
            <a:endParaRPr lang="en-GB" dirty="0"/>
          </a:p>
        </p:txBody>
      </p:sp>
      <p:sp>
        <p:nvSpPr>
          <p:cNvPr id="3" name="Content Placeholder 2"/>
          <p:cNvSpPr>
            <a:spLocks noGrp="1"/>
          </p:cNvSpPr>
          <p:nvPr>
            <p:ph idx="1"/>
          </p:nvPr>
        </p:nvSpPr>
        <p:spPr/>
        <p:txBody>
          <a:bodyPr>
            <a:normAutofit fontScale="92500"/>
          </a:bodyPr>
          <a:lstStyle/>
          <a:p>
            <a:r>
              <a:rPr lang="en-GB" dirty="0" smtClean="0"/>
              <a:t>The writer uses a question</a:t>
            </a:r>
          </a:p>
          <a:p>
            <a:endParaRPr lang="en-GB" dirty="0"/>
          </a:p>
          <a:p>
            <a:r>
              <a:rPr lang="en-GB" dirty="0" smtClean="0"/>
              <a:t>“Why </a:t>
            </a:r>
            <a:r>
              <a:rPr lang="en-GB" dirty="0"/>
              <a:t>did we have to leave</a:t>
            </a:r>
            <a:r>
              <a:rPr lang="en-GB" dirty="0" smtClean="0"/>
              <a:t>?”</a:t>
            </a:r>
          </a:p>
          <a:p>
            <a:endParaRPr lang="en-GB" dirty="0"/>
          </a:p>
          <a:p>
            <a:r>
              <a:rPr lang="en-GB" dirty="0" smtClean="0"/>
              <a:t>The writers question emphasises his confusion and frustration over leaving Disneyland, making it clear he would rather stay, showing he will miss it</a:t>
            </a:r>
            <a:endParaRPr lang="en-GB" dirty="0"/>
          </a:p>
          <a:p>
            <a:endParaRPr lang="en-GB" dirty="0"/>
          </a:p>
        </p:txBody>
      </p:sp>
    </p:spTree>
    <p:extLst>
      <p:ext uri="{BB962C8B-B14F-4D97-AF65-F5344CB8AC3E}">
        <p14:creationId xmlns:p14="http://schemas.microsoft.com/office/powerpoint/2010/main" val="2258841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Practice Question 3</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The writer uses a short sentence</a:t>
            </a:r>
          </a:p>
          <a:p>
            <a:endParaRPr lang="en-GB" dirty="0"/>
          </a:p>
          <a:p>
            <a:r>
              <a:rPr lang="en-GB" dirty="0" smtClean="0"/>
              <a:t>“Goodbye Disneyland.”</a:t>
            </a:r>
          </a:p>
          <a:p>
            <a:endParaRPr lang="en-GB" dirty="0"/>
          </a:p>
          <a:p>
            <a:r>
              <a:rPr lang="en-GB" dirty="0" smtClean="0"/>
              <a:t>This short sentence emphasises the writer’s </a:t>
            </a:r>
            <a:r>
              <a:rPr lang="en-GB" smtClean="0"/>
              <a:t>final </a:t>
            </a:r>
            <a:r>
              <a:rPr lang="en-GB" smtClean="0"/>
              <a:t>farewell </a:t>
            </a:r>
            <a:r>
              <a:rPr lang="en-GB" dirty="0" smtClean="0"/>
              <a:t>to Disneyland, which makes the idea of leaving this place seem important, suggesting he will probably miss it</a:t>
            </a:r>
            <a:endParaRPr lang="en-GB" dirty="0"/>
          </a:p>
          <a:p>
            <a:endParaRPr lang="en-GB" dirty="0"/>
          </a:p>
          <a:p>
            <a:endParaRPr lang="en-GB" dirty="0"/>
          </a:p>
        </p:txBody>
      </p:sp>
    </p:spTree>
    <p:extLst>
      <p:ext uri="{BB962C8B-B14F-4D97-AF65-F5344CB8AC3E}">
        <p14:creationId xmlns:p14="http://schemas.microsoft.com/office/powerpoint/2010/main" val="740634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267034"/>
            <a:ext cx="4114800" cy="5256584"/>
          </a:xfrm>
        </p:spPr>
        <p:txBody>
          <a:bodyPr>
            <a:normAutofit fontScale="40000" lnSpcReduction="20000"/>
          </a:bodyPr>
          <a:lstStyle/>
          <a:p>
            <a:pPr marL="514350" indent="-514350">
              <a:buFont typeface="+mj-lt"/>
              <a:buAutoNum type="arabicPeriod"/>
            </a:pPr>
            <a:r>
              <a:rPr lang="en-GB" dirty="0"/>
              <a:t>The students who get the best grades are all similar because they revise a lot, pay attention in class, get to sleep early, take detailed notes and attend supported study.</a:t>
            </a:r>
          </a:p>
          <a:p>
            <a:pPr marL="514350" indent="-514350">
              <a:buFont typeface="+mj-lt"/>
              <a:buAutoNum type="arabicPeriod"/>
            </a:pPr>
            <a:endParaRPr lang="en-GB" dirty="0"/>
          </a:p>
          <a:p>
            <a:pPr marL="514350" indent="-514350">
              <a:buFont typeface="+mj-lt"/>
              <a:buAutoNum type="arabicPeriod"/>
            </a:pPr>
            <a:r>
              <a:rPr lang="en-GB" dirty="0"/>
              <a:t>After studying long and hard, Frank finally got his results. He opened the letter and saw his grades. He passed every exam!</a:t>
            </a:r>
          </a:p>
          <a:p>
            <a:pPr marL="514350" indent="-514350">
              <a:buFont typeface="+mj-lt"/>
              <a:buAutoNum type="arabicPeriod"/>
            </a:pPr>
            <a:endParaRPr lang="en-GB" dirty="0"/>
          </a:p>
          <a:p>
            <a:pPr marL="514350" indent="-514350">
              <a:buFont typeface="+mj-lt"/>
              <a:buAutoNum type="arabicPeriod"/>
            </a:pPr>
            <a:endParaRPr lang="en-GB" dirty="0"/>
          </a:p>
          <a:p>
            <a:pPr marL="514350" indent="-514350">
              <a:buFont typeface="+mj-lt"/>
              <a:buAutoNum type="arabicPeriod"/>
            </a:pPr>
            <a:r>
              <a:rPr lang="en-GB" dirty="0"/>
              <a:t>John – who didn’t study at all – failed all his exams. But Frank (who studied very hard) passed them all.</a:t>
            </a:r>
          </a:p>
          <a:p>
            <a:pPr marL="514350" indent="-514350">
              <a:buFont typeface="+mj-lt"/>
              <a:buAutoNum type="arabicPeriod"/>
            </a:pPr>
            <a:endParaRPr lang="en-GB" dirty="0"/>
          </a:p>
          <a:p>
            <a:pPr marL="514350" indent="-514350">
              <a:buFont typeface="+mj-lt"/>
              <a:buAutoNum type="arabicPeriod"/>
            </a:pPr>
            <a:endParaRPr lang="en-GB" dirty="0"/>
          </a:p>
          <a:p>
            <a:pPr marL="514350" indent="-514350">
              <a:buFont typeface="+mj-lt"/>
              <a:buAutoNum type="arabicPeriod"/>
            </a:pPr>
            <a:r>
              <a:rPr lang="en-GB" dirty="0"/>
              <a:t>All the students who got the best grades had one thing in common: they studied hard.</a:t>
            </a:r>
          </a:p>
          <a:p>
            <a:pPr marL="514350" indent="-514350">
              <a:buFont typeface="+mj-lt"/>
              <a:buAutoNum type="arabicPeriod"/>
            </a:pPr>
            <a:endParaRPr lang="en-GB" dirty="0"/>
          </a:p>
          <a:p>
            <a:pPr marL="514350" indent="-514350">
              <a:buFont typeface="+mj-lt"/>
              <a:buAutoNum type="arabicPeriod"/>
            </a:pPr>
            <a:endParaRPr lang="en-GB" dirty="0"/>
          </a:p>
          <a:p>
            <a:pPr marL="514350" indent="-514350">
              <a:buFont typeface="+mj-lt"/>
              <a:buAutoNum type="arabicPeriod"/>
            </a:pPr>
            <a:r>
              <a:rPr lang="en-GB" dirty="0"/>
              <a:t>We have to study. Study in the day. Study in the night. Study all the time.</a:t>
            </a:r>
          </a:p>
          <a:p>
            <a:pPr marL="514350" indent="-514350">
              <a:buFont typeface="+mj-lt"/>
              <a:buAutoNum type="arabicPeriod"/>
            </a:pPr>
            <a:endParaRPr lang="en-GB" dirty="0"/>
          </a:p>
          <a:p>
            <a:pPr marL="514350" indent="-514350">
              <a:buFont typeface="+mj-lt"/>
              <a:buAutoNum type="arabicPeriod"/>
            </a:pPr>
            <a:r>
              <a:rPr lang="en-GB" dirty="0"/>
              <a:t>If you want to pass your exams, I have one word for you. Study.</a:t>
            </a:r>
          </a:p>
          <a:p>
            <a:pPr marL="514350" indent="-514350">
              <a:buFont typeface="+mj-lt"/>
              <a:buAutoNum type="arabicPeriod"/>
            </a:pPr>
            <a:endParaRPr lang="en-GB" dirty="0"/>
          </a:p>
          <a:p>
            <a:pPr marL="514350" indent="-514350">
              <a:buFont typeface="+mj-lt"/>
              <a:buAutoNum type="arabicPeriod"/>
            </a:pPr>
            <a:endParaRPr lang="en-GB" dirty="0"/>
          </a:p>
          <a:p>
            <a:pPr marL="514350" indent="-514350">
              <a:buFont typeface="+mj-lt"/>
              <a:buAutoNum type="arabicPeriod"/>
            </a:pPr>
            <a:r>
              <a:rPr lang="en-GB" dirty="0"/>
              <a:t>If you fail your exams, you need to ask yourself one thing. Did you study enough?</a:t>
            </a:r>
          </a:p>
          <a:p>
            <a:pPr marL="514350" indent="-514350">
              <a:buFont typeface="+mj-lt"/>
              <a:buAutoNum type="arabicPeriod"/>
            </a:pPr>
            <a:endParaRPr lang="en-GB" dirty="0"/>
          </a:p>
          <a:p>
            <a:pPr marL="0" indent="0">
              <a:buNone/>
            </a:pPr>
            <a:endParaRPr lang="en-GB" dirty="0"/>
          </a:p>
        </p:txBody>
      </p:sp>
      <p:sp>
        <p:nvSpPr>
          <p:cNvPr id="4" name="Content Placeholder 2"/>
          <p:cNvSpPr txBox="1">
            <a:spLocks/>
          </p:cNvSpPr>
          <p:nvPr/>
        </p:nvSpPr>
        <p:spPr>
          <a:xfrm>
            <a:off x="5868144" y="267034"/>
            <a:ext cx="3034680" cy="5256584"/>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350" indent="-514350">
              <a:buFont typeface="+mj-lt"/>
              <a:buAutoNum type="alphaLcParenR"/>
            </a:pPr>
            <a:r>
              <a:rPr lang="en-GB" dirty="0"/>
              <a:t>Repetition </a:t>
            </a:r>
          </a:p>
          <a:p>
            <a:pPr marL="514350" indent="-514350">
              <a:buFont typeface="+mj-lt"/>
              <a:buAutoNum type="alphaLcParenR"/>
            </a:pPr>
            <a:endParaRPr lang="en-GB" dirty="0"/>
          </a:p>
          <a:p>
            <a:pPr marL="514350" indent="-514350">
              <a:buFont typeface="+mj-lt"/>
              <a:buAutoNum type="alphaLcParenR"/>
            </a:pPr>
            <a:r>
              <a:rPr lang="en-GB" dirty="0"/>
              <a:t>Short sentence</a:t>
            </a:r>
          </a:p>
          <a:p>
            <a:pPr marL="514350" indent="-514350">
              <a:buFont typeface="+mj-lt"/>
              <a:buAutoNum type="alphaLcParenR"/>
            </a:pPr>
            <a:endParaRPr lang="en-GB" dirty="0"/>
          </a:p>
          <a:p>
            <a:pPr marL="514350" indent="-514350">
              <a:buFont typeface="+mj-lt"/>
              <a:buAutoNum type="alphaLcParenR"/>
            </a:pPr>
            <a:r>
              <a:rPr lang="en-GB" dirty="0"/>
              <a:t>List</a:t>
            </a:r>
          </a:p>
          <a:p>
            <a:pPr marL="514350" indent="-514350">
              <a:buFont typeface="+mj-lt"/>
              <a:buAutoNum type="alphaLcParenR"/>
            </a:pPr>
            <a:endParaRPr lang="en-GB" dirty="0"/>
          </a:p>
          <a:p>
            <a:pPr marL="514350" indent="-514350">
              <a:buFont typeface="+mj-lt"/>
              <a:buAutoNum type="alphaLcParenR"/>
            </a:pPr>
            <a:r>
              <a:rPr lang="en-GB" dirty="0"/>
              <a:t>Colon</a:t>
            </a:r>
          </a:p>
          <a:p>
            <a:pPr marL="514350" indent="-514350">
              <a:buFont typeface="+mj-lt"/>
              <a:buAutoNum type="alphaLcParenR"/>
            </a:pPr>
            <a:endParaRPr lang="en-GB" dirty="0"/>
          </a:p>
          <a:p>
            <a:pPr marL="514350" indent="-514350">
              <a:buFont typeface="+mj-lt"/>
              <a:buAutoNum type="alphaLcParenR"/>
            </a:pPr>
            <a:r>
              <a:rPr lang="en-GB" dirty="0"/>
              <a:t>Question</a:t>
            </a:r>
          </a:p>
          <a:p>
            <a:pPr marL="514350" indent="-514350">
              <a:buFont typeface="+mj-lt"/>
              <a:buAutoNum type="alphaLcParenR"/>
            </a:pPr>
            <a:endParaRPr lang="en-GB" dirty="0"/>
          </a:p>
          <a:p>
            <a:pPr marL="514350" indent="-514350">
              <a:buFont typeface="+mj-lt"/>
              <a:buAutoNum type="alphaLcParenR"/>
            </a:pPr>
            <a:r>
              <a:rPr lang="en-GB" dirty="0"/>
              <a:t>Exclamation</a:t>
            </a:r>
          </a:p>
          <a:p>
            <a:pPr marL="514350" indent="-514350">
              <a:buFont typeface="+mj-lt"/>
              <a:buAutoNum type="alphaLcParenR"/>
            </a:pPr>
            <a:endParaRPr lang="en-GB" dirty="0"/>
          </a:p>
          <a:p>
            <a:pPr marL="514350" indent="-514350">
              <a:buFont typeface="+mj-lt"/>
              <a:buAutoNum type="alphaLcParenR"/>
            </a:pPr>
            <a:r>
              <a:rPr lang="en-GB" dirty="0"/>
              <a:t>Parenthesis</a:t>
            </a:r>
          </a:p>
          <a:p>
            <a:pPr marL="514350" indent="-514350">
              <a:buFont typeface="+mj-lt"/>
              <a:buAutoNum type="alphaLcParenR"/>
            </a:pPr>
            <a:endParaRPr lang="en-GB" dirty="0"/>
          </a:p>
          <a:p>
            <a:pPr marL="514350" indent="-514350">
              <a:buFont typeface="+mj-lt"/>
              <a:buAutoNum type="alphaLcParenR"/>
            </a:pPr>
            <a:endParaRPr lang="en-GB" dirty="0"/>
          </a:p>
          <a:p>
            <a:pPr marL="514350" indent="-514350">
              <a:buFont typeface="+mj-lt"/>
              <a:buAutoNum type="alphaLcParenR"/>
            </a:pPr>
            <a:endParaRPr lang="en-GB" dirty="0"/>
          </a:p>
          <a:p>
            <a:pPr marL="0" indent="0">
              <a:buFont typeface="Arial" panose="020B0604020202020204" pitchFamily="34" charset="0"/>
              <a:buNone/>
            </a:pPr>
            <a:endParaRPr lang="en-GB" dirty="0">
              <a:solidFill>
                <a:srgbClr val="FF0000"/>
              </a:solidFill>
            </a:endParaRPr>
          </a:p>
          <a:p>
            <a:pPr marL="0" indent="0">
              <a:buFont typeface="Arial" panose="020B0604020202020204" pitchFamily="34" charset="0"/>
              <a:buNone/>
            </a:pPr>
            <a:endParaRPr lang="en-GB" dirty="0"/>
          </a:p>
        </p:txBody>
      </p:sp>
    </p:spTree>
    <p:extLst>
      <p:ext uri="{BB962C8B-B14F-4D97-AF65-F5344CB8AC3E}">
        <p14:creationId xmlns:p14="http://schemas.microsoft.com/office/powerpoint/2010/main" val="15677434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267034"/>
            <a:ext cx="4114800" cy="5256584"/>
          </a:xfrm>
        </p:spPr>
        <p:txBody>
          <a:bodyPr>
            <a:normAutofit fontScale="40000" lnSpcReduction="20000"/>
          </a:bodyPr>
          <a:lstStyle/>
          <a:p>
            <a:pPr marL="514350" indent="-514350">
              <a:buFont typeface="+mj-lt"/>
              <a:buAutoNum type="arabicPeriod"/>
            </a:pPr>
            <a:r>
              <a:rPr lang="en-GB" dirty="0"/>
              <a:t>The students who get the best grades are all similar because they revise a lot, pay attention in class, get to sleep early, take detailed notes and attend supported study.</a:t>
            </a:r>
          </a:p>
          <a:p>
            <a:pPr marL="514350" indent="-514350">
              <a:buFont typeface="+mj-lt"/>
              <a:buAutoNum type="arabicPeriod"/>
            </a:pPr>
            <a:endParaRPr lang="en-GB" dirty="0"/>
          </a:p>
          <a:p>
            <a:pPr marL="514350" indent="-514350">
              <a:buFont typeface="+mj-lt"/>
              <a:buAutoNum type="arabicPeriod"/>
            </a:pPr>
            <a:r>
              <a:rPr lang="en-GB" dirty="0"/>
              <a:t>After studying long and hard, Frank finally got his results. He opened the letter and saw his grades. He passed every exam!</a:t>
            </a:r>
          </a:p>
          <a:p>
            <a:pPr marL="514350" indent="-514350">
              <a:buFont typeface="+mj-lt"/>
              <a:buAutoNum type="arabicPeriod"/>
            </a:pPr>
            <a:endParaRPr lang="en-GB" dirty="0"/>
          </a:p>
          <a:p>
            <a:pPr marL="514350" indent="-514350">
              <a:buFont typeface="+mj-lt"/>
              <a:buAutoNum type="arabicPeriod"/>
            </a:pPr>
            <a:endParaRPr lang="en-GB" dirty="0"/>
          </a:p>
          <a:p>
            <a:pPr marL="514350" indent="-514350">
              <a:buFont typeface="+mj-lt"/>
              <a:buAutoNum type="arabicPeriod"/>
            </a:pPr>
            <a:r>
              <a:rPr lang="en-GB" dirty="0"/>
              <a:t>John – who didn’t study at all – failed all his exams. But Frank (who studied very hard) passed them all.</a:t>
            </a:r>
          </a:p>
          <a:p>
            <a:pPr marL="514350" indent="-514350">
              <a:buFont typeface="+mj-lt"/>
              <a:buAutoNum type="arabicPeriod"/>
            </a:pPr>
            <a:endParaRPr lang="en-GB" dirty="0"/>
          </a:p>
          <a:p>
            <a:pPr marL="514350" indent="-514350">
              <a:buFont typeface="+mj-lt"/>
              <a:buAutoNum type="arabicPeriod"/>
            </a:pPr>
            <a:endParaRPr lang="en-GB" dirty="0"/>
          </a:p>
          <a:p>
            <a:pPr marL="514350" indent="-514350">
              <a:buFont typeface="+mj-lt"/>
              <a:buAutoNum type="arabicPeriod"/>
            </a:pPr>
            <a:r>
              <a:rPr lang="en-GB" dirty="0"/>
              <a:t>All the students who got the best grades had one thing in common: they studied hard.</a:t>
            </a:r>
          </a:p>
          <a:p>
            <a:pPr marL="514350" indent="-514350">
              <a:buFont typeface="+mj-lt"/>
              <a:buAutoNum type="arabicPeriod"/>
            </a:pPr>
            <a:endParaRPr lang="en-GB" dirty="0"/>
          </a:p>
          <a:p>
            <a:pPr marL="514350" indent="-514350">
              <a:buFont typeface="+mj-lt"/>
              <a:buAutoNum type="arabicPeriod"/>
            </a:pPr>
            <a:endParaRPr lang="en-GB" dirty="0"/>
          </a:p>
          <a:p>
            <a:pPr marL="514350" indent="-514350">
              <a:buFont typeface="+mj-lt"/>
              <a:buAutoNum type="arabicPeriod"/>
            </a:pPr>
            <a:r>
              <a:rPr lang="en-GB" dirty="0"/>
              <a:t>We have to study. Study in the day. Study in the night. Study all the time.</a:t>
            </a:r>
          </a:p>
          <a:p>
            <a:pPr marL="514350" indent="-514350">
              <a:buFont typeface="+mj-lt"/>
              <a:buAutoNum type="arabicPeriod"/>
            </a:pPr>
            <a:endParaRPr lang="en-GB" dirty="0"/>
          </a:p>
          <a:p>
            <a:pPr marL="514350" indent="-514350">
              <a:buFont typeface="+mj-lt"/>
              <a:buAutoNum type="arabicPeriod"/>
            </a:pPr>
            <a:r>
              <a:rPr lang="en-GB" dirty="0"/>
              <a:t>If you want to pass your exams, I have one word for you. Study.</a:t>
            </a:r>
          </a:p>
          <a:p>
            <a:pPr marL="514350" indent="-514350">
              <a:buFont typeface="+mj-lt"/>
              <a:buAutoNum type="arabicPeriod"/>
            </a:pPr>
            <a:endParaRPr lang="en-GB" dirty="0"/>
          </a:p>
          <a:p>
            <a:pPr marL="514350" indent="-514350">
              <a:buFont typeface="+mj-lt"/>
              <a:buAutoNum type="arabicPeriod"/>
            </a:pPr>
            <a:endParaRPr lang="en-GB" dirty="0"/>
          </a:p>
          <a:p>
            <a:pPr marL="514350" indent="-514350">
              <a:buFont typeface="+mj-lt"/>
              <a:buAutoNum type="arabicPeriod"/>
            </a:pPr>
            <a:r>
              <a:rPr lang="en-GB" dirty="0"/>
              <a:t>If you fail your exams, you need to ask yourself one thing. Did you study enough?</a:t>
            </a:r>
          </a:p>
          <a:p>
            <a:pPr marL="514350" indent="-514350">
              <a:buFont typeface="+mj-lt"/>
              <a:buAutoNum type="arabicPeriod"/>
            </a:pPr>
            <a:endParaRPr lang="en-GB" dirty="0"/>
          </a:p>
          <a:p>
            <a:pPr marL="0" indent="0">
              <a:buNone/>
            </a:pPr>
            <a:endParaRPr lang="en-GB" dirty="0"/>
          </a:p>
        </p:txBody>
      </p:sp>
      <p:sp>
        <p:nvSpPr>
          <p:cNvPr id="4" name="Content Placeholder 2"/>
          <p:cNvSpPr txBox="1">
            <a:spLocks/>
          </p:cNvSpPr>
          <p:nvPr/>
        </p:nvSpPr>
        <p:spPr>
          <a:xfrm>
            <a:off x="5868144" y="267034"/>
            <a:ext cx="3034680" cy="5256584"/>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350" indent="-514350">
              <a:buFont typeface="+mj-lt"/>
              <a:buAutoNum type="alphaLcParenR"/>
            </a:pPr>
            <a:r>
              <a:rPr lang="en-GB" dirty="0"/>
              <a:t>Repetition </a:t>
            </a:r>
          </a:p>
          <a:p>
            <a:pPr marL="514350" indent="-514350">
              <a:buFont typeface="+mj-lt"/>
              <a:buAutoNum type="alphaLcParenR"/>
            </a:pPr>
            <a:endParaRPr lang="en-GB" dirty="0"/>
          </a:p>
          <a:p>
            <a:pPr marL="514350" indent="-514350">
              <a:buFont typeface="+mj-lt"/>
              <a:buAutoNum type="alphaLcParenR"/>
            </a:pPr>
            <a:r>
              <a:rPr lang="en-GB" dirty="0"/>
              <a:t>Short sentence</a:t>
            </a:r>
          </a:p>
          <a:p>
            <a:pPr marL="514350" indent="-514350">
              <a:buFont typeface="+mj-lt"/>
              <a:buAutoNum type="alphaLcParenR"/>
            </a:pPr>
            <a:endParaRPr lang="en-GB" dirty="0"/>
          </a:p>
          <a:p>
            <a:pPr marL="514350" indent="-514350">
              <a:buFont typeface="+mj-lt"/>
              <a:buAutoNum type="alphaLcParenR"/>
            </a:pPr>
            <a:r>
              <a:rPr lang="en-GB" dirty="0"/>
              <a:t>List</a:t>
            </a:r>
          </a:p>
          <a:p>
            <a:pPr marL="514350" indent="-514350">
              <a:buFont typeface="+mj-lt"/>
              <a:buAutoNum type="alphaLcParenR"/>
            </a:pPr>
            <a:endParaRPr lang="en-GB" dirty="0"/>
          </a:p>
          <a:p>
            <a:pPr marL="514350" indent="-514350">
              <a:buFont typeface="+mj-lt"/>
              <a:buAutoNum type="alphaLcParenR"/>
            </a:pPr>
            <a:r>
              <a:rPr lang="en-GB" dirty="0"/>
              <a:t>Colon</a:t>
            </a:r>
          </a:p>
          <a:p>
            <a:pPr marL="514350" indent="-514350">
              <a:buFont typeface="+mj-lt"/>
              <a:buAutoNum type="alphaLcParenR"/>
            </a:pPr>
            <a:endParaRPr lang="en-GB" dirty="0"/>
          </a:p>
          <a:p>
            <a:pPr marL="514350" indent="-514350">
              <a:buFont typeface="+mj-lt"/>
              <a:buAutoNum type="alphaLcParenR"/>
            </a:pPr>
            <a:r>
              <a:rPr lang="en-GB" dirty="0"/>
              <a:t>Question</a:t>
            </a:r>
          </a:p>
          <a:p>
            <a:pPr marL="514350" indent="-514350">
              <a:buFont typeface="+mj-lt"/>
              <a:buAutoNum type="alphaLcParenR"/>
            </a:pPr>
            <a:endParaRPr lang="en-GB" dirty="0"/>
          </a:p>
          <a:p>
            <a:pPr marL="514350" indent="-514350">
              <a:buFont typeface="+mj-lt"/>
              <a:buAutoNum type="alphaLcParenR"/>
            </a:pPr>
            <a:r>
              <a:rPr lang="en-GB" dirty="0"/>
              <a:t>Exclamation</a:t>
            </a:r>
          </a:p>
          <a:p>
            <a:pPr marL="514350" indent="-514350">
              <a:buFont typeface="+mj-lt"/>
              <a:buAutoNum type="alphaLcParenR"/>
            </a:pPr>
            <a:endParaRPr lang="en-GB" dirty="0"/>
          </a:p>
          <a:p>
            <a:pPr marL="514350" indent="-514350">
              <a:buFont typeface="+mj-lt"/>
              <a:buAutoNum type="alphaLcParenR"/>
            </a:pPr>
            <a:r>
              <a:rPr lang="en-GB" dirty="0"/>
              <a:t>Parenthesis</a:t>
            </a:r>
          </a:p>
          <a:p>
            <a:pPr marL="514350" indent="-514350">
              <a:buFont typeface="+mj-lt"/>
              <a:buAutoNum type="alphaLcParenR"/>
            </a:pPr>
            <a:endParaRPr lang="en-GB" dirty="0"/>
          </a:p>
          <a:p>
            <a:pPr marL="514350" indent="-514350">
              <a:buFont typeface="+mj-lt"/>
              <a:buAutoNum type="alphaLcParenR"/>
            </a:pPr>
            <a:endParaRPr lang="en-GB" dirty="0"/>
          </a:p>
          <a:p>
            <a:pPr marL="514350" indent="-514350">
              <a:buFont typeface="+mj-lt"/>
              <a:buAutoNum type="alphaLcParenR"/>
            </a:pPr>
            <a:endParaRPr lang="en-GB" dirty="0"/>
          </a:p>
          <a:p>
            <a:pPr marL="0" indent="0">
              <a:buFont typeface="Arial" panose="020B0604020202020204" pitchFamily="34" charset="0"/>
              <a:buNone/>
            </a:pPr>
            <a:endParaRPr lang="en-GB" dirty="0">
              <a:solidFill>
                <a:srgbClr val="FF0000"/>
              </a:solidFill>
            </a:endParaRPr>
          </a:p>
          <a:p>
            <a:pPr marL="0" indent="0">
              <a:buFont typeface="Arial" panose="020B0604020202020204" pitchFamily="34" charset="0"/>
              <a:buNone/>
            </a:pPr>
            <a:endParaRPr lang="en-GB" dirty="0"/>
          </a:p>
        </p:txBody>
      </p:sp>
      <p:cxnSp>
        <p:nvCxnSpPr>
          <p:cNvPr id="5" name="Straight Arrow Connector 4"/>
          <p:cNvCxnSpPr/>
          <p:nvPr/>
        </p:nvCxnSpPr>
        <p:spPr>
          <a:xfrm>
            <a:off x="4047909" y="553244"/>
            <a:ext cx="1882225" cy="1440160"/>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3994971" y="1345332"/>
            <a:ext cx="1873173" cy="2880320"/>
          </a:xfrm>
          <a:prstGeom prst="straightConnector1">
            <a:avLst/>
          </a:prstGeom>
          <a:ln w="38100">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4139952" y="2425452"/>
            <a:ext cx="1790182" cy="2641477"/>
          </a:xfrm>
          <a:prstGeom prst="straightConnector1">
            <a:avLst/>
          </a:prstGeom>
          <a:ln w="38100">
            <a:solidFill>
              <a:schemeClr val="accent3"/>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3542174" y="2785492"/>
            <a:ext cx="2325970" cy="504056"/>
          </a:xfrm>
          <a:prstGeom prst="straightConnector1">
            <a:avLst/>
          </a:prstGeom>
          <a:ln w="38100">
            <a:solidFill>
              <a:schemeClr val="accent5"/>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3923928" y="553244"/>
            <a:ext cx="1944216" cy="3168352"/>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3994971" y="3577581"/>
            <a:ext cx="1873173" cy="1489348"/>
          </a:xfrm>
          <a:prstGeom prst="straightConnector1">
            <a:avLst/>
          </a:prstGeom>
          <a:ln w="38100">
            <a:solidFill>
              <a:schemeClr val="accent4"/>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flipV="1">
            <a:off x="3985918" y="1383158"/>
            <a:ext cx="1944216" cy="3024336"/>
          </a:xfrm>
          <a:prstGeom prst="straightConnector1">
            <a:avLst/>
          </a:prstGeom>
          <a:ln w="38100">
            <a:solidFill>
              <a:srgbClr val="930F80"/>
            </a:solidFill>
            <a:tailEnd type="arrow"/>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6235284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up)">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up)">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left)">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ipe(down)">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4"/>
                                        </p:tgtEl>
                                        <p:attrNameLst>
                                          <p:attrName>style.visibility</p:attrName>
                                        </p:attrNameLst>
                                      </p:cBhvr>
                                      <p:to>
                                        <p:strVal val="visible"/>
                                      </p:to>
                                    </p:set>
                                    <p:animEffect transition="in" filter="wipe(down)">
                                      <p:cBhvr>
                                        <p:cTn id="32" dur="500"/>
                                        <p:tgtEl>
                                          <p:spTgt spid="3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wipe(down)">
                                      <p:cBhvr>
                                        <p:cTn id="3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Sentence Structure</a:t>
            </a:r>
            <a:endParaRPr lang="en-GB" dirty="0"/>
          </a:p>
        </p:txBody>
      </p:sp>
      <p:sp>
        <p:nvSpPr>
          <p:cNvPr id="3" name="Content Placeholder 2"/>
          <p:cNvSpPr>
            <a:spLocks noGrp="1"/>
          </p:cNvSpPr>
          <p:nvPr>
            <p:ph idx="1"/>
          </p:nvPr>
        </p:nvSpPr>
        <p:spPr>
          <a:xfrm>
            <a:off x="457200" y="1333500"/>
            <a:ext cx="8229600" cy="4044280"/>
          </a:xfrm>
        </p:spPr>
        <p:txBody>
          <a:bodyPr>
            <a:normAutofit fontScale="92500" lnSpcReduction="20000"/>
          </a:bodyPr>
          <a:lstStyle/>
          <a:p>
            <a:r>
              <a:rPr lang="en-GB" dirty="0"/>
              <a:t>S:  State what sentence structure is being </a:t>
            </a:r>
            <a:r>
              <a:rPr lang="en-GB" dirty="0" smtClean="0"/>
              <a:t>used</a:t>
            </a:r>
            <a:endParaRPr lang="en-GB" dirty="0"/>
          </a:p>
          <a:p>
            <a:pPr lvl="1">
              <a:buFont typeface="Arial" pitchFamily="34" charset="0"/>
              <a:buChar char="•"/>
            </a:pPr>
            <a:r>
              <a:rPr lang="en-GB" i="1" dirty="0" smtClean="0"/>
              <a:t>The writer uses ____________</a:t>
            </a:r>
          </a:p>
          <a:p>
            <a:pPr lvl="1">
              <a:buFont typeface="Arial" pitchFamily="34" charset="0"/>
              <a:buChar char="•"/>
            </a:pPr>
            <a:endParaRPr lang="en-GB" dirty="0"/>
          </a:p>
          <a:p>
            <a:r>
              <a:rPr lang="en-GB" dirty="0"/>
              <a:t>Q: Quote an example of it being </a:t>
            </a:r>
            <a:r>
              <a:rPr lang="en-GB" dirty="0" smtClean="0"/>
              <a:t>used</a:t>
            </a:r>
          </a:p>
          <a:p>
            <a:pPr lvl="1">
              <a:buFont typeface="Arial" pitchFamily="34" charset="0"/>
              <a:buChar char="•"/>
            </a:pPr>
            <a:r>
              <a:rPr lang="en-GB" i="1" dirty="0" smtClean="0"/>
              <a:t>“_______________”</a:t>
            </a:r>
            <a:r>
              <a:rPr lang="en-GB" dirty="0"/>
              <a:t>	</a:t>
            </a:r>
          </a:p>
          <a:p>
            <a:endParaRPr lang="en-GB" dirty="0"/>
          </a:p>
          <a:p>
            <a:r>
              <a:rPr lang="en-GB" dirty="0"/>
              <a:t>A: Analyse how it is used and how that answers the </a:t>
            </a:r>
            <a:r>
              <a:rPr lang="en-GB" dirty="0" smtClean="0"/>
              <a:t>question</a:t>
            </a:r>
          </a:p>
          <a:p>
            <a:pPr lvl="1">
              <a:buFont typeface="Arial" pitchFamily="34" charset="0"/>
              <a:buChar char="•"/>
            </a:pPr>
            <a:r>
              <a:rPr lang="en-GB" i="1" dirty="0" smtClean="0"/>
              <a:t>This use of _________ emphasises… which suggests…</a:t>
            </a:r>
            <a:endParaRPr lang="en-GB" i="1" dirty="0"/>
          </a:p>
          <a:p>
            <a:endParaRPr lang="en-GB" dirty="0"/>
          </a:p>
        </p:txBody>
      </p:sp>
    </p:spTree>
    <p:extLst>
      <p:ext uri="{BB962C8B-B14F-4D97-AF65-F5344CB8AC3E}">
        <p14:creationId xmlns:p14="http://schemas.microsoft.com/office/powerpoint/2010/main" val="42339743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E8A5E3F-6800-4056-8F64-BC89CA44B4FB}"/>
              </a:ext>
            </a:extLst>
          </p:cNvPr>
          <p:cNvSpPr>
            <a:spLocks noGrp="1"/>
          </p:cNvSpPr>
          <p:nvPr>
            <p:ph type="title"/>
          </p:nvPr>
        </p:nvSpPr>
        <p:spPr/>
        <p:txBody>
          <a:bodyPr/>
          <a:lstStyle/>
          <a:p>
            <a:r>
              <a:rPr lang="en-GB" dirty="0" smtClean="0"/>
              <a:t>Task </a:t>
            </a:r>
            <a:r>
              <a:rPr lang="en-GB" dirty="0"/>
              <a:t>1</a:t>
            </a:r>
          </a:p>
        </p:txBody>
      </p:sp>
      <p:sp>
        <p:nvSpPr>
          <p:cNvPr id="3" name="Content Placeholder 2">
            <a:extLst>
              <a:ext uri="{FF2B5EF4-FFF2-40B4-BE49-F238E27FC236}">
                <a16:creationId xmlns="" xmlns:a16="http://schemas.microsoft.com/office/drawing/2014/main" id="{10F85EBB-D1AE-40C5-902A-F5A3C97F4A79}"/>
              </a:ext>
            </a:extLst>
          </p:cNvPr>
          <p:cNvSpPr>
            <a:spLocks noGrp="1"/>
          </p:cNvSpPr>
          <p:nvPr>
            <p:ph idx="1"/>
          </p:nvPr>
        </p:nvSpPr>
        <p:spPr/>
        <p:txBody>
          <a:bodyPr>
            <a:normAutofit/>
          </a:bodyPr>
          <a:lstStyle/>
          <a:p>
            <a:pPr marL="0" indent="0">
              <a:buNone/>
            </a:pPr>
            <a:r>
              <a:rPr lang="en-GB" dirty="0"/>
              <a:t>It’s time to play the </a:t>
            </a:r>
            <a:r>
              <a:rPr lang="en-GB" dirty="0" smtClean="0"/>
              <a:t>music: again</a:t>
            </a:r>
            <a:r>
              <a:rPr lang="en-GB" dirty="0"/>
              <a:t>! As all five seasons of </a:t>
            </a:r>
            <a:r>
              <a:rPr lang="en-GB" i="1" dirty="0"/>
              <a:t>The Muppet Show</a:t>
            </a:r>
            <a:r>
              <a:rPr lang="en-GB" dirty="0"/>
              <a:t> come to streaming, it’s time to look back at the magic of what may remain the greatest family show of all.</a:t>
            </a:r>
          </a:p>
          <a:p>
            <a:endParaRPr lang="en-GB" dirty="0"/>
          </a:p>
          <a:p>
            <a:pPr marL="0" indent="0">
              <a:buNone/>
            </a:pPr>
            <a:r>
              <a:rPr lang="en-GB" dirty="0" smtClean="0"/>
              <a:t>What two examples of sentence structure are being used here.</a:t>
            </a:r>
            <a:endParaRPr lang="en-GB" dirty="0"/>
          </a:p>
        </p:txBody>
      </p:sp>
    </p:spTree>
    <p:extLst>
      <p:ext uri="{BB962C8B-B14F-4D97-AF65-F5344CB8AC3E}">
        <p14:creationId xmlns:p14="http://schemas.microsoft.com/office/powerpoint/2010/main" val="23930480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E8A5E3F-6800-4056-8F64-BC89CA44B4FB}"/>
              </a:ext>
            </a:extLst>
          </p:cNvPr>
          <p:cNvSpPr>
            <a:spLocks noGrp="1"/>
          </p:cNvSpPr>
          <p:nvPr>
            <p:ph type="title"/>
          </p:nvPr>
        </p:nvSpPr>
        <p:spPr/>
        <p:txBody>
          <a:bodyPr/>
          <a:lstStyle/>
          <a:p>
            <a:r>
              <a:rPr lang="en-GB" dirty="0" smtClean="0"/>
              <a:t>Task </a:t>
            </a:r>
            <a:r>
              <a:rPr lang="en-GB" dirty="0"/>
              <a:t>1</a:t>
            </a:r>
          </a:p>
        </p:txBody>
      </p:sp>
      <p:sp>
        <p:nvSpPr>
          <p:cNvPr id="3" name="Content Placeholder 2">
            <a:extLst>
              <a:ext uri="{FF2B5EF4-FFF2-40B4-BE49-F238E27FC236}">
                <a16:creationId xmlns="" xmlns:a16="http://schemas.microsoft.com/office/drawing/2014/main" id="{10F85EBB-D1AE-40C5-902A-F5A3C97F4A79}"/>
              </a:ext>
            </a:extLst>
          </p:cNvPr>
          <p:cNvSpPr>
            <a:spLocks noGrp="1"/>
          </p:cNvSpPr>
          <p:nvPr>
            <p:ph idx="1"/>
          </p:nvPr>
        </p:nvSpPr>
        <p:spPr/>
        <p:txBody>
          <a:bodyPr>
            <a:normAutofit lnSpcReduction="10000"/>
          </a:bodyPr>
          <a:lstStyle/>
          <a:p>
            <a:pPr marL="0" indent="0">
              <a:buNone/>
            </a:pPr>
            <a:r>
              <a:rPr lang="en-GB" dirty="0"/>
              <a:t>It’s time to play the </a:t>
            </a:r>
            <a:r>
              <a:rPr lang="en-GB" dirty="0" smtClean="0"/>
              <a:t>music: again</a:t>
            </a:r>
            <a:r>
              <a:rPr lang="en-GB" dirty="0"/>
              <a:t>! As all five seasons of </a:t>
            </a:r>
            <a:r>
              <a:rPr lang="en-GB" i="1" dirty="0"/>
              <a:t>The Muppet Show</a:t>
            </a:r>
            <a:r>
              <a:rPr lang="en-GB" dirty="0"/>
              <a:t> come to streaming, it’s time to look back at the magic of what may remain the greatest family show of all.</a:t>
            </a:r>
          </a:p>
          <a:p>
            <a:endParaRPr lang="en-GB" dirty="0"/>
          </a:p>
          <a:p>
            <a:pPr marL="0" indent="0">
              <a:buNone/>
            </a:pPr>
            <a:r>
              <a:rPr lang="en-GB" dirty="0" smtClean="0"/>
              <a:t>Answer: A colon (“the music:”)</a:t>
            </a:r>
          </a:p>
          <a:p>
            <a:pPr marL="0" indent="0">
              <a:buNone/>
            </a:pPr>
            <a:r>
              <a:rPr lang="en-GB" dirty="0" smtClean="0"/>
              <a:t>An exclamation (“again!”)</a:t>
            </a:r>
            <a:endParaRPr lang="en-GB" dirty="0"/>
          </a:p>
        </p:txBody>
      </p:sp>
    </p:spTree>
    <p:extLst>
      <p:ext uri="{BB962C8B-B14F-4D97-AF65-F5344CB8AC3E}">
        <p14:creationId xmlns:p14="http://schemas.microsoft.com/office/powerpoint/2010/main" val="4408449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EFD0E54-E38D-4BD0-B7E5-B089A4E088A3}"/>
              </a:ext>
            </a:extLst>
          </p:cNvPr>
          <p:cNvSpPr>
            <a:spLocks noGrp="1"/>
          </p:cNvSpPr>
          <p:nvPr>
            <p:ph type="title"/>
          </p:nvPr>
        </p:nvSpPr>
        <p:spPr/>
        <p:txBody>
          <a:bodyPr/>
          <a:lstStyle/>
          <a:p>
            <a:r>
              <a:rPr lang="en-GB" dirty="0" smtClean="0"/>
              <a:t>Task 2</a:t>
            </a:r>
            <a:endParaRPr lang="en-GB" dirty="0"/>
          </a:p>
        </p:txBody>
      </p:sp>
      <p:sp>
        <p:nvSpPr>
          <p:cNvPr id="3" name="Content Placeholder 2">
            <a:extLst>
              <a:ext uri="{FF2B5EF4-FFF2-40B4-BE49-F238E27FC236}">
                <a16:creationId xmlns="" xmlns:a16="http://schemas.microsoft.com/office/drawing/2014/main" id="{3CBCE615-2DD1-4819-9AB2-ED5FFE9A81D7}"/>
              </a:ext>
            </a:extLst>
          </p:cNvPr>
          <p:cNvSpPr>
            <a:spLocks noGrp="1"/>
          </p:cNvSpPr>
          <p:nvPr>
            <p:ph idx="1"/>
          </p:nvPr>
        </p:nvSpPr>
        <p:spPr>
          <a:xfrm>
            <a:off x="457200" y="1333500"/>
            <a:ext cx="8229600" cy="4188296"/>
          </a:xfrm>
        </p:spPr>
        <p:txBody>
          <a:bodyPr>
            <a:normAutofit fontScale="85000" lnSpcReduction="10000"/>
          </a:bodyPr>
          <a:lstStyle/>
          <a:p>
            <a:pPr marL="0" indent="0" algn="l">
              <a:buNone/>
            </a:pPr>
            <a:r>
              <a:rPr lang="en-GB" b="0" i="0" dirty="0">
                <a:solidFill>
                  <a:srgbClr val="222222"/>
                </a:solidFill>
                <a:effectLst/>
                <a:latin typeface="Roboto"/>
              </a:rPr>
              <a:t>For 120 episodes between 1976 and 1981, this was the variety programme that stars of stage and screen wanted to be seen on. What other show could boast a line-up of guests that included Peter Ustinov, Vincent Price, Brooke Shields, Steve Martin, Elton John, John Cleese, Alice Cooper, Liberace, Spike Milligan, Sylvester Stallone and Johnny Cash?</a:t>
            </a:r>
          </a:p>
          <a:p>
            <a:pPr marL="0" indent="0" algn="l">
              <a:buNone/>
            </a:pPr>
            <a:endParaRPr lang="en-GB" dirty="0">
              <a:solidFill>
                <a:srgbClr val="222222"/>
              </a:solidFill>
              <a:latin typeface="Roboto"/>
            </a:endParaRPr>
          </a:p>
          <a:p>
            <a:pPr marL="0" indent="0" algn="l">
              <a:buNone/>
            </a:pPr>
            <a:r>
              <a:rPr lang="en-GB" b="0" i="0" dirty="0" smtClean="0">
                <a:solidFill>
                  <a:srgbClr val="222222"/>
                </a:solidFill>
                <a:effectLst/>
                <a:latin typeface="Roboto"/>
              </a:rPr>
              <a:t>What two examples of sentence structure are being used here?</a:t>
            </a:r>
            <a:endParaRPr lang="en-GB" b="0" i="0" dirty="0">
              <a:solidFill>
                <a:srgbClr val="222222"/>
              </a:solidFill>
              <a:effectLst/>
              <a:latin typeface="Roboto"/>
            </a:endParaRPr>
          </a:p>
          <a:p>
            <a:endParaRPr lang="en-GB" dirty="0"/>
          </a:p>
        </p:txBody>
      </p:sp>
    </p:spTree>
    <p:extLst>
      <p:ext uri="{BB962C8B-B14F-4D97-AF65-F5344CB8AC3E}">
        <p14:creationId xmlns:p14="http://schemas.microsoft.com/office/powerpoint/2010/main" val="11837850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EFD0E54-E38D-4BD0-B7E5-B089A4E088A3}"/>
              </a:ext>
            </a:extLst>
          </p:cNvPr>
          <p:cNvSpPr>
            <a:spLocks noGrp="1"/>
          </p:cNvSpPr>
          <p:nvPr>
            <p:ph type="title"/>
          </p:nvPr>
        </p:nvSpPr>
        <p:spPr/>
        <p:txBody>
          <a:bodyPr/>
          <a:lstStyle/>
          <a:p>
            <a:r>
              <a:rPr lang="en-GB" dirty="0" smtClean="0"/>
              <a:t>Task 2</a:t>
            </a:r>
            <a:endParaRPr lang="en-GB" dirty="0"/>
          </a:p>
        </p:txBody>
      </p:sp>
      <p:sp>
        <p:nvSpPr>
          <p:cNvPr id="3" name="Content Placeholder 2">
            <a:extLst>
              <a:ext uri="{FF2B5EF4-FFF2-40B4-BE49-F238E27FC236}">
                <a16:creationId xmlns="" xmlns:a16="http://schemas.microsoft.com/office/drawing/2014/main" id="{3CBCE615-2DD1-4819-9AB2-ED5FFE9A81D7}"/>
              </a:ext>
            </a:extLst>
          </p:cNvPr>
          <p:cNvSpPr>
            <a:spLocks noGrp="1"/>
          </p:cNvSpPr>
          <p:nvPr>
            <p:ph idx="1"/>
          </p:nvPr>
        </p:nvSpPr>
        <p:spPr>
          <a:xfrm>
            <a:off x="457200" y="1333500"/>
            <a:ext cx="8229600" cy="4260304"/>
          </a:xfrm>
        </p:spPr>
        <p:txBody>
          <a:bodyPr>
            <a:normAutofit fontScale="70000" lnSpcReduction="20000"/>
          </a:bodyPr>
          <a:lstStyle/>
          <a:p>
            <a:pPr marL="0" indent="0" algn="l">
              <a:buNone/>
            </a:pPr>
            <a:r>
              <a:rPr lang="en-GB" b="0" i="0" dirty="0">
                <a:solidFill>
                  <a:srgbClr val="222222"/>
                </a:solidFill>
                <a:effectLst/>
                <a:latin typeface="Roboto"/>
              </a:rPr>
              <a:t>For 120 episodes between 1976 and 1981, this was the variety programme that stars of stage and screen wanted to be seen on. What other show could boast a line-up of guests that included Peter Ustinov, Vincent Price, Brooke Shields, Steve Martin, Elton John, John Cleese, Alice Cooper, Liberace, Spike Milligan, Sylvester Stallone and Johnny Cash?</a:t>
            </a:r>
          </a:p>
          <a:p>
            <a:pPr marL="0" indent="0" algn="l">
              <a:buNone/>
            </a:pPr>
            <a:endParaRPr lang="en-GB" dirty="0">
              <a:solidFill>
                <a:srgbClr val="222222"/>
              </a:solidFill>
              <a:latin typeface="Roboto"/>
            </a:endParaRPr>
          </a:p>
          <a:p>
            <a:pPr marL="0" indent="0" algn="l">
              <a:buNone/>
            </a:pPr>
            <a:r>
              <a:rPr lang="en-GB" b="0" i="0" dirty="0" smtClean="0">
                <a:solidFill>
                  <a:srgbClr val="222222"/>
                </a:solidFill>
                <a:effectLst/>
                <a:latin typeface="Roboto"/>
              </a:rPr>
              <a:t>Answer: A question (“What other should could…Johnny Cash?)</a:t>
            </a:r>
          </a:p>
          <a:p>
            <a:pPr marL="0" indent="0" algn="l">
              <a:buNone/>
            </a:pPr>
            <a:endParaRPr lang="en-GB" b="0" i="0" dirty="0" smtClean="0">
              <a:solidFill>
                <a:srgbClr val="222222"/>
              </a:solidFill>
              <a:effectLst/>
              <a:latin typeface="Roboto"/>
            </a:endParaRPr>
          </a:p>
          <a:p>
            <a:pPr marL="0" indent="0">
              <a:buNone/>
            </a:pPr>
            <a:r>
              <a:rPr lang="en-GB" b="0" i="0" dirty="0" smtClean="0">
                <a:solidFill>
                  <a:srgbClr val="222222"/>
                </a:solidFill>
                <a:effectLst/>
                <a:latin typeface="Roboto"/>
              </a:rPr>
              <a:t>A </a:t>
            </a:r>
            <a:r>
              <a:rPr lang="en-GB" dirty="0">
                <a:solidFill>
                  <a:srgbClr val="222222"/>
                </a:solidFill>
                <a:latin typeface="Roboto"/>
              </a:rPr>
              <a:t>list (Peter Ustinov, Vincent Price, Brooke Shields, Steve Martin, Elton John, John Cleese, Alice Cooper, Liberace, Spike Milligan, Sylvester Stallone and Johnny </a:t>
            </a:r>
            <a:r>
              <a:rPr lang="en-GB" dirty="0" smtClean="0">
                <a:solidFill>
                  <a:srgbClr val="222222"/>
                </a:solidFill>
                <a:latin typeface="Roboto"/>
              </a:rPr>
              <a:t>Cash)</a:t>
            </a:r>
            <a:endParaRPr lang="en-GB" b="0" i="0" dirty="0">
              <a:solidFill>
                <a:srgbClr val="222222"/>
              </a:solidFill>
              <a:effectLst/>
              <a:latin typeface="Roboto"/>
            </a:endParaRPr>
          </a:p>
          <a:p>
            <a:endParaRPr lang="en-GB" dirty="0"/>
          </a:p>
        </p:txBody>
      </p:sp>
    </p:spTree>
    <p:extLst>
      <p:ext uri="{BB962C8B-B14F-4D97-AF65-F5344CB8AC3E}">
        <p14:creationId xmlns:p14="http://schemas.microsoft.com/office/powerpoint/2010/main" val="19150200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3.7|7.6|9.9|14.9|18.4|8.7|11.8"/>
</p:tagLst>
</file>

<file path=ppt/tags/tag2.xml><?xml version="1.0" encoding="utf-8"?>
<p:tagLst xmlns:a="http://schemas.openxmlformats.org/drawingml/2006/main" xmlns:r="http://schemas.openxmlformats.org/officeDocument/2006/relationships" xmlns:p="http://schemas.openxmlformats.org/presentationml/2006/main">
  <p:tag name="TIMING" val="|17.6|5.9|3.4|23.3"/>
</p:tagLst>
</file>

<file path=ppt/tags/tag3.xml><?xml version="1.0" encoding="utf-8"?>
<p:tagLst xmlns:a="http://schemas.openxmlformats.org/drawingml/2006/main" xmlns:r="http://schemas.openxmlformats.org/officeDocument/2006/relationships" xmlns:p="http://schemas.openxmlformats.org/presentationml/2006/main">
  <p:tag name="TIMING" val="|1.3|4.4|3.9|3.8"/>
</p:tagLst>
</file>

<file path=ppt/tags/tag4.xml><?xml version="1.0" encoding="utf-8"?>
<p:tagLst xmlns:a="http://schemas.openxmlformats.org/drawingml/2006/main" xmlns:r="http://schemas.openxmlformats.org/officeDocument/2006/relationships" xmlns:p="http://schemas.openxmlformats.org/presentationml/2006/main">
  <p:tag name="TIMING" val="|8.6|4|2.7|35.3"/>
</p:tagLst>
</file>

<file path=ppt/tags/tag5.xml><?xml version="1.0" encoding="utf-8"?>
<p:tagLst xmlns:a="http://schemas.openxmlformats.org/drawingml/2006/main" xmlns:r="http://schemas.openxmlformats.org/officeDocument/2006/relationships" xmlns:p="http://schemas.openxmlformats.org/presentationml/2006/main">
  <p:tag name="TIMING" val="|2.9|4|6.9|14.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69761C41C819C4CA7B11727155E1653" ma:contentTypeVersion="36" ma:contentTypeDescription="Create a new document." ma:contentTypeScope="" ma:versionID="405645648665cb6410f30f6dc37bc8fe">
  <xsd:schema xmlns:xsd="http://www.w3.org/2001/XMLSchema" xmlns:xs="http://www.w3.org/2001/XMLSchema" xmlns:p="http://schemas.microsoft.com/office/2006/metadata/properties" xmlns:ns2="310688ec-8b41-4796-aaa7-fedfd9271268" xmlns:ns3="73ae7180-7eb1-4c16-8a06-16d77af0adba" targetNamespace="http://schemas.microsoft.com/office/2006/metadata/properties" ma:root="true" ma:fieldsID="3e9a7882932049b83897aa1b097bac84" ns2:_="" ns3:_="">
    <xsd:import namespace="310688ec-8b41-4796-aaa7-fedfd9271268"/>
    <xsd:import namespace="73ae7180-7eb1-4c16-8a06-16d77af0adb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3:SharedWithUsers" minOccurs="0"/>
                <xsd:element ref="ns3:SharedWithDetails" minOccurs="0"/>
                <xsd:element ref="ns2:NotebookType" minOccurs="0"/>
                <xsd:element ref="ns2:FolderType" minOccurs="0"/>
                <xsd:element ref="ns2:CultureName" minOccurs="0"/>
                <xsd:element ref="ns2:AppVersion" minOccurs="0"/>
                <xsd:element ref="ns2:TeamsChannelId" minOccurs="0"/>
                <xsd:element ref="ns2:Owner" minOccurs="0"/>
                <xsd:element ref="ns2:Math_Settings" minOccurs="0"/>
                <xsd:element ref="ns2:DefaultSectionNames" minOccurs="0"/>
                <xsd:element ref="ns2:Templates" minOccurs="0"/>
                <xsd:element ref="ns2:Teachers" minOccurs="0"/>
                <xsd:element ref="ns2:Students" minOccurs="0"/>
                <xsd:element ref="ns2:Student_Groups" minOccurs="0"/>
                <xsd:element ref="ns2:Distribution_Groups" minOccurs="0"/>
                <xsd:element ref="ns2:LMS_Mappings" minOccurs="0"/>
                <xsd:element ref="ns2:Invited_Teachers" minOccurs="0"/>
                <xsd:element ref="ns2:Invited_Students" minOccurs="0"/>
                <xsd:element ref="ns2:Self_Registration_Enabled" minOccurs="0"/>
                <xsd:element ref="ns2:Has_Teacher_Only_SectionGroup" minOccurs="0"/>
                <xsd:element ref="ns2:Is_Collaboration_Space_Locked" minOccurs="0"/>
                <xsd:element ref="ns2:IsNotebookLocked" minOccurs="0"/>
                <xsd:element ref="ns2:MediaLengthInSeconds"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10688ec-8b41-4796-aaa7-fedfd927126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NotebookType" ma:index="19" nillable="true" ma:displayName="Notebook Type" ma:internalName="NotebookType">
      <xsd:simpleType>
        <xsd:restriction base="dms:Text"/>
      </xsd:simpleType>
    </xsd:element>
    <xsd:element name="FolderType" ma:index="20" nillable="true" ma:displayName="Folder Type" ma:internalName="FolderType">
      <xsd:simpleType>
        <xsd:restriction base="dms:Text"/>
      </xsd:simpleType>
    </xsd:element>
    <xsd:element name="CultureName" ma:index="21" nillable="true" ma:displayName="Culture Name" ma:internalName="CultureName">
      <xsd:simpleType>
        <xsd:restriction base="dms:Text"/>
      </xsd:simpleType>
    </xsd:element>
    <xsd:element name="AppVersion" ma:index="22" nillable="true" ma:displayName="App Version" ma:internalName="AppVersion">
      <xsd:simpleType>
        <xsd:restriction base="dms:Text"/>
      </xsd:simpleType>
    </xsd:element>
    <xsd:element name="TeamsChannelId" ma:index="23" nillable="true" ma:displayName="Teams Channel Id" ma:internalName="TeamsChannelId">
      <xsd:simpleType>
        <xsd:restriction base="dms:Text"/>
      </xsd:simpleType>
    </xsd:element>
    <xsd:element name="Owner" ma:index="24"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5" nillable="true" ma:displayName="Math Settings" ma:internalName="Math_Settings">
      <xsd:simpleType>
        <xsd:restriction base="dms:Text"/>
      </xsd:simpleType>
    </xsd:element>
    <xsd:element name="DefaultSectionNames" ma:index="26" nillable="true" ma:displayName="Default Section Names" ma:internalName="DefaultSectionNames">
      <xsd:simpleType>
        <xsd:restriction base="dms:Note">
          <xsd:maxLength value="255"/>
        </xsd:restriction>
      </xsd:simpleType>
    </xsd:element>
    <xsd:element name="Templates" ma:index="27" nillable="true" ma:displayName="Templates" ma:internalName="Templates">
      <xsd:simpleType>
        <xsd:restriction base="dms:Note">
          <xsd:maxLength value="255"/>
        </xsd:restriction>
      </xsd:simpleType>
    </xsd:element>
    <xsd:element name="Teachers" ma:index="28"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29"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30"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31" nillable="true" ma:displayName="Distribution Groups" ma:internalName="Distribution_Groups">
      <xsd:simpleType>
        <xsd:restriction base="dms:Note">
          <xsd:maxLength value="255"/>
        </xsd:restriction>
      </xsd:simpleType>
    </xsd:element>
    <xsd:element name="LMS_Mappings" ma:index="32" nillable="true" ma:displayName="LMS Mappings" ma:internalName="LMS_Mappings">
      <xsd:simpleType>
        <xsd:restriction base="dms:Note">
          <xsd:maxLength value="255"/>
        </xsd:restriction>
      </xsd:simpleType>
    </xsd:element>
    <xsd:element name="Invited_Teachers" ma:index="33" nillable="true" ma:displayName="Invited Teachers" ma:internalName="Invited_Teachers">
      <xsd:simpleType>
        <xsd:restriction base="dms:Note">
          <xsd:maxLength value="255"/>
        </xsd:restriction>
      </xsd:simpleType>
    </xsd:element>
    <xsd:element name="Invited_Students" ma:index="34" nillable="true" ma:displayName="Invited Students" ma:internalName="Invited_Students">
      <xsd:simpleType>
        <xsd:restriction base="dms:Note">
          <xsd:maxLength value="255"/>
        </xsd:restriction>
      </xsd:simpleType>
    </xsd:element>
    <xsd:element name="Self_Registration_Enabled" ma:index="35" nillable="true" ma:displayName="Self Registration Enabled" ma:internalName="Self_Registration_Enabled">
      <xsd:simpleType>
        <xsd:restriction base="dms:Boolean"/>
      </xsd:simpleType>
    </xsd:element>
    <xsd:element name="Has_Teacher_Only_SectionGroup" ma:index="36" nillable="true" ma:displayName="Has Teacher Only SectionGroup" ma:internalName="Has_Teacher_Only_SectionGroup">
      <xsd:simpleType>
        <xsd:restriction base="dms:Boolean"/>
      </xsd:simpleType>
    </xsd:element>
    <xsd:element name="Is_Collaboration_Space_Locked" ma:index="37" nillable="true" ma:displayName="Is Collaboration Space Locked" ma:internalName="Is_Collaboration_Space_Locked">
      <xsd:simpleType>
        <xsd:restriction base="dms:Boolean"/>
      </xsd:simpleType>
    </xsd:element>
    <xsd:element name="IsNotebookLocked" ma:index="38" nillable="true" ma:displayName="Is Notebook Locked" ma:internalName="IsNotebookLocked">
      <xsd:simpleType>
        <xsd:restriction base="dms:Boolean"/>
      </xsd:simpleType>
    </xsd:element>
    <xsd:element name="MediaLengthInSeconds" ma:index="39" nillable="true" ma:displayName="Length (seconds)" ma:internalName="MediaLengthInSeconds" ma:readOnly="true">
      <xsd:simpleType>
        <xsd:restriction base="dms:Unknown"/>
      </xsd:simpleType>
    </xsd:element>
    <xsd:element name="MediaServiceLocation" ma:index="40" nillable="true" ma:displayName="Location" ma:internalName="MediaServiceLocation" ma:readOnly="true">
      <xsd:simpleType>
        <xsd:restriction base="dms:Text"/>
      </xsd:simpleType>
    </xsd:element>
    <xsd:element name="lcf76f155ced4ddcb4097134ff3c332f" ma:index="42" nillable="true" ma:taxonomy="true" ma:internalName="lcf76f155ced4ddcb4097134ff3c332f" ma:taxonomyFieldName="MediaServiceImageTags" ma:displayName="Image Tags" ma:readOnly="false" ma:fieldId="{5cf76f15-5ced-4ddc-b409-7134ff3c332f}" ma:taxonomyMulti="true" ma:sspId="ca8110b4-7946-418e-8ab0-d3d0ec8bffd7"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3ae7180-7eb1-4c16-8a06-16d77af0adba"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43" nillable="true" ma:displayName="Taxonomy Catch All Column" ma:hidden="true" ma:list="{4952577e-9112-4230-b634-3c8f81a7db03}" ma:internalName="TaxCatchAll" ma:showField="CatchAllData" ma:web="73ae7180-7eb1-4c16-8a06-16d77af0adb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emplates xmlns="310688ec-8b41-4796-aaa7-fedfd9271268" xsi:nil="true"/>
    <Has_Teacher_Only_SectionGroup xmlns="310688ec-8b41-4796-aaa7-fedfd9271268" xsi:nil="true"/>
    <FolderType xmlns="310688ec-8b41-4796-aaa7-fedfd9271268" xsi:nil="true"/>
    <IsNotebookLocked xmlns="310688ec-8b41-4796-aaa7-fedfd9271268" xsi:nil="true"/>
    <CultureName xmlns="310688ec-8b41-4796-aaa7-fedfd9271268" xsi:nil="true"/>
    <Owner xmlns="310688ec-8b41-4796-aaa7-fedfd9271268">
      <UserInfo>
        <DisplayName/>
        <AccountId xsi:nil="true"/>
        <AccountType/>
      </UserInfo>
    </Owner>
    <NotebookType xmlns="310688ec-8b41-4796-aaa7-fedfd9271268" xsi:nil="true"/>
    <LMS_Mappings xmlns="310688ec-8b41-4796-aaa7-fedfd9271268" xsi:nil="true"/>
    <DefaultSectionNames xmlns="310688ec-8b41-4796-aaa7-fedfd9271268" xsi:nil="true"/>
    <Is_Collaboration_Space_Locked xmlns="310688ec-8b41-4796-aaa7-fedfd9271268" xsi:nil="true"/>
    <Teachers xmlns="310688ec-8b41-4796-aaa7-fedfd9271268">
      <UserInfo>
        <DisplayName/>
        <AccountId xsi:nil="true"/>
        <AccountType/>
      </UserInfo>
    </Teachers>
    <Student_Groups xmlns="310688ec-8b41-4796-aaa7-fedfd9271268">
      <UserInfo>
        <DisplayName/>
        <AccountId xsi:nil="true"/>
        <AccountType/>
      </UserInfo>
    </Student_Groups>
    <Invited_Teachers xmlns="310688ec-8b41-4796-aaa7-fedfd9271268" xsi:nil="true"/>
    <Math_Settings xmlns="310688ec-8b41-4796-aaa7-fedfd9271268" xsi:nil="true"/>
    <Self_Registration_Enabled xmlns="310688ec-8b41-4796-aaa7-fedfd9271268" xsi:nil="true"/>
    <Students xmlns="310688ec-8b41-4796-aaa7-fedfd9271268">
      <UserInfo>
        <DisplayName/>
        <AccountId xsi:nil="true"/>
        <AccountType/>
      </UserInfo>
    </Students>
    <Distribution_Groups xmlns="310688ec-8b41-4796-aaa7-fedfd9271268" xsi:nil="true"/>
    <AppVersion xmlns="310688ec-8b41-4796-aaa7-fedfd9271268" xsi:nil="true"/>
    <TeamsChannelId xmlns="310688ec-8b41-4796-aaa7-fedfd9271268" xsi:nil="true"/>
    <Invited_Students xmlns="310688ec-8b41-4796-aaa7-fedfd9271268" xsi:nil="true"/>
    <lcf76f155ced4ddcb4097134ff3c332f xmlns="310688ec-8b41-4796-aaa7-fedfd9271268">
      <Terms xmlns="http://schemas.microsoft.com/office/infopath/2007/PartnerControls"/>
    </lcf76f155ced4ddcb4097134ff3c332f>
    <TaxCatchAll xmlns="73ae7180-7eb1-4c16-8a06-16d77af0adba" xsi:nil="true"/>
  </documentManagement>
</p:properties>
</file>

<file path=customXml/itemProps1.xml><?xml version="1.0" encoding="utf-8"?>
<ds:datastoreItem xmlns:ds="http://schemas.openxmlformats.org/officeDocument/2006/customXml" ds:itemID="{CF41B431-04E2-4066-9A32-A47D89F449E3}"/>
</file>

<file path=customXml/itemProps2.xml><?xml version="1.0" encoding="utf-8"?>
<ds:datastoreItem xmlns:ds="http://schemas.openxmlformats.org/officeDocument/2006/customXml" ds:itemID="{6E3D9758-7B6A-44D2-A67F-485828209CE3}"/>
</file>

<file path=customXml/itemProps3.xml><?xml version="1.0" encoding="utf-8"?>
<ds:datastoreItem xmlns:ds="http://schemas.openxmlformats.org/officeDocument/2006/customXml" ds:itemID="{3F4AD0C5-1EE5-482E-9548-929F4BC9F351}"/>
</file>

<file path=docProps/app.xml><?xml version="1.0" encoding="utf-8"?>
<Properties xmlns="http://schemas.openxmlformats.org/officeDocument/2006/extended-properties" xmlns:vt="http://schemas.openxmlformats.org/officeDocument/2006/docPropsVTypes">
  <TotalTime>902</TotalTime>
  <Words>2128</Words>
  <Application>Microsoft Office PowerPoint</Application>
  <PresentationFormat>On-screen Show (16:10)</PresentationFormat>
  <Paragraphs>229</Paragraphs>
  <Slides>28</Slides>
  <Notes>1</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Sentence Structure</vt:lpstr>
      <vt:lpstr>Sentence Structure</vt:lpstr>
      <vt:lpstr>PowerPoint Presentation</vt:lpstr>
      <vt:lpstr>PowerPoint Presentation</vt:lpstr>
      <vt:lpstr>Sentence Structure</vt:lpstr>
      <vt:lpstr>Task 1</vt:lpstr>
      <vt:lpstr>Task 1</vt:lpstr>
      <vt:lpstr>Task 2</vt:lpstr>
      <vt:lpstr>Task 2</vt:lpstr>
      <vt:lpstr>Sentence Structure</vt:lpstr>
      <vt:lpstr>Example Question 1</vt:lpstr>
      <vt:lpstr>Example Question 1</vt:lpstr>
      <vt:lpstr>Example Question 1</vt:lpstr>
      <vt:lpstr>Example Question 2</vt:lpstr>
      <vt:lpstr>Example Question 2</vt:lpstr>
      <vt:lpstr>Example Question 2</vt:lpstr>
      <vt:lpstr>Practice Question 1</vt:lpstr>
      <vt:lpstr>Practice Question 1</vt:lpstr>
      <vt:lpstr>Practice Question 1</vt:lpstr>
      <vt:lpstr>Practice Question 1</vt:lpstr>
      <vt:lpstr>Practice Question 2</vt:lpstr>
      <vt:lpstr>Practice Question 2</vt:lpstr>
      <vt:lpstr>Practice Question 2</vt:lpstr>
      <vt:lpstr>Practice Question 2</vt:lpstr>
      <vt:lpstr>Practice Question 3</vt:lpstr>
      <vt:lpstr>Practice Question 3</vt:lpstr>
      <vt:lpstr>Practice Question 3</vt:lpstr>
      <vt:lpstr>Practice Question 3</vt:lpstr>
    </vt:vector>
  </TitlesOfParts>
  <Company>Glasgow City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 of Language</dc:title>
  <dc:creator>LSeawright (Eastbank)</dc:creator>
  <cp:lastModifiedBy>LSeawright (Eastbank)</cp:lastModifiedBy>
  <cp:revision>62</cp:revision>
  <dcterms:created xsi:type="dcterms:W3CDTF">2020-01-30T09:28:04Z</dcterms:created>
  <dcterms:modified xsi:type="dcterms:W3CDTF">2022-05-16T09:54:59Z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0x010100069761C41C819C4CA7B11727155E1653</vt:lpwstr>
  </property>
</Properties>
</file>