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9.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8.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9" r:id="rId3"/>
    <p:sldId id="300" r:id="rId4"/>
    <p:sldId id="301" r:id="rId5"/>
    <p:sldId id="275" r:id="rId6"/>
    <p:sldId id="257" r:id="rId7"/>
    <p:sldId id="273" r:id="rId8"/>
    <p:sldId id="259" r:id="rId9"/>
    <p:sldId id="260" r:id="rId10"/>
    <p:sldId id="261" r:id="rId11"/>
    <p:sldId id="262" r:id="rId12"/>
    <p:sldId id="286" r:id="rId13"/>
    <p:sldId id="287" r:id="rId14"/>
    <p:sldId id="289" r:id="rId15"/>
    <p:sldId id="290" r:id="rId16"/>
    <p:sldId id="271" r:id="rId17"/>
    <p:sldId id="282" r:id="rId18"/>
    <p:sldId id="293" r:id="rId19"/>
    <p:sldId id="296" r:id="rId20"/>
    <p:sldId id="294" r:id="rId21"/>
    <p:sldId id="297" r:id="rId22"/>
    <p:sldId id="295" r:id="rId23"/>
    <p:sldId id="29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CC99"/>
    <a:srgbClr val="FF6600"/>
    <a:srgbClr val="CC00C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7" autoAdjust="0"/>
    <p:restoredTop sz="94660"/>
  </p:normalViewPr>
  <p:slideViewPr>
    <p:cSldViewPr snapToGrid="0">
      <p:cViewPr varScale="1">
        <p:scale>
          <a:sx n="89" d="100"/>
          <a:sy n="89" d="100"/>
        </p:scale>
        <p:origin x="-126"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6/22/2021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6/22/2021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6/22/2021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6/22/2021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6/22/2021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6/22/2021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6/22/2021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6/22/2021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6/22/2021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1C7FF1-D33C-457A-913F-10670D448F98}"/>
              </a:ext>
            </a:extLst>
          </p:cNvPr>
          <p:cNvSpPr>
            <a:spLocks noGrp="1"/>
          </p:cNvSpPr>
          <p:nvPr>
            <p:ph type="ctrTitle"/>
          </p:nvPr>
        </p:nvSpPr>
        <p:spPr/>
        <p:txBody>
          <a:bodyPr/>
          <a:lstStyle/>
          <a:p>
            <a:r>
              <a:rPr lang="en-GB" smtClean="0">
                <a:solidFill>
                  <a:schemeClr val="tx1"/>
                </a:solidFill>
              </a:rPr>
              <a:t>Assisi</a:t>
            </a:r>
            <a:endParaRPr lang="en-GB" dirty="0">
              <a:solidFill>
                <a:schemeClr val="tx1"/>
              </a:solidFill>
            </a:endParaRPr>
          </a:p>
        </p:txBody>
      </p:sp>
      <p:sp>
        <p:nvSpPr>
          <p:cNvPr id="3" name="Subtitle 2">
            <a:extLst>
              <a:ext uri="{FF2B5EF4-FFF2-40B4-BE49-F238E27FC236}">
                <a16:creationId xmlns:a16="http://schemas.microsoft.com/office/drawing/2014/main" xmlns="" id="{A87EAF10-FAB2-4BC7-BC03-4AA9DB0F74F6}"/>
              </a:ext>
            </a:extLst>
          </p:cNvPr>
          <p:cNvSpPr>
            <a:spLocks noGrp="1"/>
          </p:cNvSpPr>
          <p:nvPr>
            <p:ph type="subTitle" idx="1"/>
          </p:nvPr>
        </p:nvSpPr>
        <p:spPr>
          <a:xfrm>
            <a:off x="2215045" y="141815"/>
            <a:ext cx="8045373" cy="742279"/>
          </a:xfrm>
        </p:spPr>
        <p:txBody>
          <a:bodyPr/>
          <a:lstStyle/>
          <a:p>
            <a:r>
              <a:rPr lang="en-GB" dirty="0"/>
              <a:t>Poetry of </a:t>
            </a:r>
            <a:r>
              <a:rPr lang="en-GB" dirty="0" err="1"/>
              <a:t>norman</a:t>
            </a:r>
            <a:r>
              <a:rPr lang="en-GB" dirty="0"/>
              <a:t> </a:t>
            </a:r>
            <a:r>
              <a:rPr lang="en-GB" dirty="0" err="1"/>
              <a:t>maccaig</a:t>
            </a:r>
            <a:endParaRPr lang="en-GB" dirty="0"/>
          </a:p>
        </p:txBody>
      </p:sp>
    </p:spTree>
    <p:extLst>
      <p:ext uri="{BB962C8B-B14F-4D97-AF65-F5344CB8AC3E}">
        <p14:creationId xmlns:p14="http://schemas.microsoft.com/office/powerpoint/2010/main" val="3695792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a16="http://schemas.microsoft.com/office/drawing/2014/main" xmlns="" id="{53FAEDDA-2C20-44F9-80D1-C21B583A037B}"/>
              </a:ext>
            </a:extLst>
          </p:cNvPr>
          <p:cNvSpPr txBox="1">
            <a:spLocks noChangeArrowheads="1"/>
          </p:cNvSpPr>
          <p:nvPr/>
        </p:nvSpPr>
        <p:spPr bwMode="auto">
          <a:xfrm>
            <a:off x="1047405" y="1253905"/>
            <a:ext cx="9789102" cy="2702278"/>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1600" dirty="0">
                <a:latin typeface="Corbel" panose="020B0503020204020204" pitchFamily="34" charset="0"/>
              </a:rPr>
              <a:t>The dwarf with his hands on backwards</a:t>
            </a:r>
          </a:p>
          <a:p>
            <a:pPr>
              <a:buNone/>
            </a:pPr>
            <a:r>
              <a:rPr lang="en-GB" sz="1600" dirty="0">
                <a:latin typeface="Corbel" panose="020B0503020204020204" pitchFamily="34" charset="0"/>
              </a:rPr>
              <a:t>sat, slumped like a half-filled sack</a:t>
            </a:r>
          </a:p>
          <a:p>
            <a:pPr>
              <a:buNone/>
            </a:pPr>
            <a:r>
              <a:rPr lang="en-GB" sz="1600" dirty="0">
                <a:latin typeface="Corbel" panose="020B0503020204020204" pitchFamily="34" charset="0"/>
              </a:rPr>
              <a:t>on tiny twisted legs from which</a:t>
            </a:r>
          </a:p>
          <a:p>
            <a:pPr>
              <a:buNone/>
            </a:pPr>
            <a:r>
              <a:rPr lang="en-GB" sz="1600" dirty="0">
                <a:latin typeface="Corbel" panose="020B0503020204020204" pitchFamily="34" charset="0"/>
              </a:rPr>
              <a:t>sawdust might run,</a:t>
            </a:r>
          </a:p>
          <a:p>
            <a:pPr>
              <a:buNone/>
            </a:pPr>
            <a:r>
              <a:rPr lang="en-GB" sz="1600" dirty="0">
                <a:latin typeface="Corbel" panose="020B0503020204020204" pitchFamily="34" charset="0"/>
              </a:rPr>
              <a:t>outside the three tiers of churches built</a:t>
            </a:r>
          </a:p>
          <a:p>
            <a:pPr>
              <a:buNone/>
            </a:pPr>
            <a:r>
              <a:rPr lang="en-GB" sz="1600" dirty="0">
                <a:latin typeface="Corbel" panose="020B0503020204020204" pitchFamily="34" charset="0"/>
              </a:rPr>
              <a:t>in honour of St Francis, brother</a:t>
            </a:r>
          </a:p>
          <a:p>
            <a:pPr>
              <a:buNone/>
            </a:pPr>
            <a:r>
              <a:rPr lang="en-GB" sz="1600" dirty="0">
                <a:latin typeface="Corbel" panose="020B0503020204020204" pitchFamily="34" charset="0"/>
              </a:rPr>
              <a:t>of the poor, talker with birds, over whom</a:t>
            </a:r>
          </a:p>
          <a:p>
            <a:pPr>
              <a:buNone/>
            </a:pPr>
            <a:r>
              <a:rPr lang="en-GB" sz="1600" dirty="0">
                <a:latin typeface="Corbel" panose="020B0503020204020204" pitchFamily="34" charset="0"/>
              </a:rPr>
              <a:t>he had the advantage</a:t>
            </a:r>
          </a:p>
          <a:p>
            <a:pPr>
              <a:buNone/>
            </a:pPr>
            <a:r>
              <a:rPr lang="en-GB" sz="1600" dirty="0">
                <a:latin typeface="Corbel" panose="020B0503020204020204" pitchFamily="34" charset="0"/>
              </a:rPr>
              <a:t>of not being dead yet.</a:t>
            </a:r>
          </a:p>
        </p:txBody>
      </p:sp>
      <p:sp>
        <p:nvSpPr>
          <p:cNvPr id="5" name="TextBox 5">
            <a:extLst>
              <a:ext uri="{FF2B5EF4-FFF2-40B4-BE49-F238E27FC236}">
                <a16:creationId xmlns:a16="http://schemas.microsoft.com/office/drawing/2014/main" xmlns=""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One</a:t>
            </a:r>
          </a:p>
        </p:txBody>
      </p:sp>
      <p:sp>
        <p:nvSpPr>
          <p:cNvPr id="6" name="TextBox 7">
            <a:extLst>
              <a:ext uri="{FF2B5EF4-FFF2-40B4-BE49-F238E27FC236}">
                <a16:creationId xmlns:a16="http://schemas.microsoft.com/office/drawing/2014/main" xmlns="" id="{217AE81A-07D6-4094-B627-4F70AE270F3F}"/>
              </a:ext>
            </a:extLst>
          </p:cNvPr>
          <p:cNvSpPr txBox="1">
            <a:spLocks noChangeArrowheads="1"/>
          </p:cNvSpPr>
          <p:nvPr/>
        </p:nvSpPr>
        <p:spPr bwMode="auto">
          <a:xfrm>
            <a:off x="2055094" y="4276270"/>
            <a:ext cx="9040957" cy="2246769"/>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happens in this stanza? Is there a point where the stanza </a:t>
            </a:r>
            <a:r>
              <a:rPr lang="en-GB" altLang="en-US" sz="2800" dirty="0" smtClean="0">
                <a:latin typeface="Corbel" panose="020B0503020204020204" pitchFamily="34" charset="0"/>
              </a:rPr>
              <a:t>changes focus? </a:t>
            </a:r>
            <a:endParaRPr lang="en-GB" altLang="en-US" sz="2800" dirty="0">
              <a:latin typeface="Corbel" panose="020B0503020204020204" pitchFamily="34" charset="0"/>
            </a:endParaRPr>
          </a:p>
          <a:p>
            <a:pPr marL="457200" indent="-457200" eaLnBrk="1" hangingPunct="1">
              <a:spcBef>
                <a:spcPct val="0"/>
              </a:spcBef>
              <a:buFontTx/>
              <a:buChar char="-"/>
            </a:pPr>
            <a:r>
              <a:rPr lang="en-GB" altLang="en-US" sz="2800" dirty="0">
                <a:latin typeface="Corbel" panose="020B0503020204020204" pitchFamily="34" charset="0"/>
              </a:rPr>
              <a:t>What is your impression of the beggar?</a:t>
            </a:r>
          </a:p>
          <a:p>
            <a:pPr marL="457200" indent="-457200" eaLnBrk="1" hangingPunct="1">
              <a:spcBef>
                <a:spcPct val="0"/>
              </a:spcBef>
              <a:buFontTx/>
              <a:buChar char="-"/>
            </a:pPr>
            <a:r>
              <a:rPr lang="en-GB" altLang="en-US" sz="2800" dirty="0">
                <a:latin typeface="Corbel" panose="020B0503020204020204" pitchFamily="34" charset="0"/>
              </a:rPr>
              <a:t>What mood or emotion is the poet feeling?</a:t>
            </a:r>
          </a:p>
        </p:txBody>
      </p:sp>
      <p:cxnSp>
        <p:nvCxnSpPr>
          <p:cNvPr id="3" name="Straight Connector 2">
            <a:extLst>
              <a:ext uri="{FF2B5EF4-FFF2-40B4-BE49-F238E27FC236}">
                <a16:creationId xmlns:a16="http://schemas.microsoft.com/office/drawing/2014/main" xmlns="" id="{377A2B4D-4EDC-46DE-B406-6EAE02A931D2}"/>
              </a:ext>
            </a:extLst>
          </p:cNvPr>
          <p:cNvCxnSpPr/>
          <p:nvPr/>
        </p:nvCxnSpPr>
        <p:spPr>
          <a:xfrm flipH="1">
            <a:off x="2618509" y="3956183"/>
            <a:ext cx="2771" cy="320087"/>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0143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7">
            <a:extLst>
              <a:ext uri="{FF2B5EF4-FFF2-40B4-BE49-F238E27FC236}">
                <a16:creationId xmlns:a16="http://schemas.microsoft.com/office/drawing/2014/main" xmlns="" id="{3B278D8A-9440-4921-AB71-690328E1EAD5}"/>
              </a:ext>
            </a:extLst>
          </p:cNvPr>
          <p:cNvSpPr txBox="1">
            <a:spLocks noChangeArrowheads="1"/>
          </p:cNvSpPr>
          <p:nvPr/>
        </p:nvSpPr>
        <p:spPr bwMode="auto">
          <a:xfrm>
            <a:off x="1996786" y="989028"/>
            <a:ext cx="8617527" cy="5176802"/>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2800" dirty="0">
                <a:latin typeface="Corbel" panose="020B0503020204020204" pitchFamily="34" charset="0"/>
              </a:rPr>
              <a:t>The dwarf with his hands on backwards</a:t>
            </a:r>
          </a:p>
          <a:p>
            <a:pPr>
              <a:buNone/>
            </a:pPr>
            <a:r>
              <a:rPr lang="en-GB" sz="2800" dirty="0">
                <a:latin typeface="Corbel" panose="020B0503020204020204" pitchFamily="34" charset="0"/>
              </a:rPr>
              <a:t>sat, slumped like a half-filled </a:t>
            </a:r>
            <a:r>
              <a:rPr lang="en-GB" sz="2800" dirty="0" smtClean="0">
                <a:latin typeface="Corbel" panose="020B0503020204020204" pitchFamily="34" charset="0"/>
              </a:rPr>
              <a:t>sack</a:t>
            </a:r>
          </a:p>
          <a:p>
            <a:pPr>
              <a:buNone/>
            </a:pPr>
            <a:r>
              <a:rPr lang="en-GB" sz="2800" dirty="0">
                <a:latin typeface="Corbel" panose="020B0503020204020204" pitchFamily="34" charset="0"/>
              </a:rPr>
              <a:t>on tiny twisted legs from which</a:t>
            </a:r>
          </a:p>
          <a:p>
            <a:pPr>
              <a:buNone/>
            </a:pPr>
            <a:r>
              <a:rPr lang="en-GB" sz="2800" dirty="0">
                <a:latin typeface="Corbel" panose="020B0503020204020204" pitchFamily="34" charset="0"/>
              </a:rPr>
              <a:t>sawdust might run,</a:t>
            </a:r>
          </a:p>
          <a:p>
            <a:pPr>
              <a:buNone/>
            </a:pPr>
            <a:r>
              <a:rPr lang="en-GB" sz="2800" dirty="0">
                <a:latin typeface="Corbel" panose="020B0503020204020204" pitchFamily="34" charset="0"/>
              </a:rPr>
              <a:t>outside the three tiers of churches built</a:t>
            </a:r>
          </a:p>
          <a:p>
            <a:pPr>
              <a:buNone/>
            </a:pPr>
            <a:r>
              <a:rPr lang="en-GB" sz="2800" dirty="0">
                <a:latin typeface="Corbel" panose="020B0503020204020204" pitchFamily="34" charset="0"/>
              </a:rPr>
              <a:t>in honour of St Francis, brother</a:t>
            </a:r>
          </a:p>
          <a:p>
            <a:pPr>
              <a:buNone/>
            </a:pPr>
            <a:r>
              <a:rPr lang="en-GB" sz="2800" dirty="0">
                <a:latin typeface="Corbel" panose="020B0503020204020204" pitchFamily="34" charset="0"/>
              </a:rPr>
              <a:t>of the poor, talker with birds</a:t>
            </a:r>
            <a:r>
              <a:rPr lang="en-GB" sz="2800" dirty="0" smtClean="0">
                <a:latin typeface="Corbel" panose="020B0503020204020204" pitchFamily="34" charset="0"/>
              </a:rPr>
              <a:t>,</a:t>
            </a:r>
          </a:p>
          <a:p>
            <a:pPr>
              <a:buNone/>
            </a:pPr>
            <a:r>
              <a:rPr lang="en-GB" sz="2800" dirty="0">
                <a:latin typeface="Corbel" panose="020B0503020204020204" pitchFamily="34" charset="0"/>
              </a:rPr>
              <a:t>over whom</a:t>
            </a:r>
          </a:p>
          <a:p>
            <a:pPr>
              <a:buNone/>
            </a:pPr>
            <a:r>
              <a:rPr lang="en-GB" sz="2800" dirty="0">
                <a:latin typeface="Corbel" panose="020B0503020204020204" pitchFamily="34" charset="0"/>
              </a:rPr>
              <a:t>he had the advantage</a:t>
            </a:r>
          </a:p>
          <a:p>
            <a:pPr>
              <a:buNone/>
            </a:pPr>
            <a:r>
              <a:rPr lang="en-GB" sz="2800" dirty="0">
                <a:latin typeface="Corbel" panose="020B0503020204020204" pitchFamily="34" charset="0"/>
              </a:rPr>
              <a:t>of not being dead </a:t>
            </a:r>
            <a:r>
              <a:rPr lang="en-GB" sz="2800" dirty="0" smtClean="0">
                <a:latin typeface="Corbel" panose="020B0503020204020204" pitchFamily="34" charset="0"/>
              </a:rPr>
              <a:t>yet.</a:t>
            </a:r>
            <a:endParaRPr lang="en-GB" dirty="0">
              <a:latin typeface="Corbel" panose="020B0503020204020204" pitchFamily="34" charset="0"/>
            </a:endParaRPr>
          </a:p>
        </p:txBody>
      </p:sp>
      <p:sp>
        <p:nvSpPr>
          <p:cNvPr id="21506" name="TextBox 5">
            <a:extLst>
              <a:ext uri="{FF2B5EF4-FFF2-40B4-BE49-F238E27FC236}">
                <a16:creationId xmlns:a16="http://schemas.microsoft.com/office/drawing/2014/main" xmlns="" id="{0EEBB8FB-0021-4ED1-BB98-6F2745CA156E}"/>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One</a:t>
            </a:r>
          </a:p>
        </p:txBody>
      </p:sp>
      <p:sp>
        <p:nvSpPr>
          <p:cNvPr id="19" name="TextBox 6">
            <a:extLst>
              <a:ext uri="{FF2B5EF4-FFF2-40B4-BE49-F238E27FC236}">
                <a16:creationId xmlns:a16="http://schemas.microsoft.com/office/drawing/2014/main" xmlns="" id="{AA29BF07-9E76-4CCD-A213-AD92C2025BAE}"/>
              </a:ext>
            </a:extLst>
          </p:cNvPr>
          <p:cNvSpPr txBox="1"/>
          <p:nvPr/>
        </p:nvSpPr>
        <p:spPr>
          <a:xfrm>
            <a:off x="8514395" y="1091563"/>
            <a:ext cx="3267309" cy="1015663"/>
          </a:xfrm>
          <a:prstGeom prst="rect">
            <a:avLst/>
          </a:prstGeom>
          <a:solidFill>
            <a:srgbClr val="00B050"/>
          </a:solidFill>
          <a:ln>
            <a:solidFill>
              <a:srgbClr val="00B05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Simile</a:t>
            </a:r>
          </a:p>
          <a:p>
            <a:pPr eaLnBrk="1" hangingPunct="1">
              <a:defRPr/>
            </a:pPr>
            <a:r>
              <a:rPr lang="en-GB" sz="2000" b="1" dirty="0">
                <a:solidFill>
                  <a:schemeClr val="bg1"/>
                </a:solidFill>
                <a:latin typeface="Corbel" panose="020B0503020204020204" pitchFamily="34" charset="0"/>
                <a:cs typeface="Arial" charset="0"/>
              </a:rPr>
              <a:t>Shapeless and unattractive </a:t>
            </a:r>
          </a:p>
          <a:p>
            <a:pPr eaLnBrk="1" hangingPunct="1">
              <a:defRPr/>
            </a:pPr>
            <a:r>
              <a:rPr lang="en-GB" sz="2000" b="1" dirty="0">
                <a:solidFill>
                  <a:schemeClr val="bg1"/>
                </a:solidFill>
                <a:latin typeface="Corbel" panose="020B0503020204020204" pitchFamily="34" charset="0"/>
                <a:cs typeface="Arial" charset="0"/>
              </a:rPr>
              <a:t>Shell of a human being</a:t>
            </a:r>
          </a:p>
        </p:txBody>
      </p:sp>
      <p:sp>
        <p:nvSpPr>
          <p:cNvPr id="27" name="TextBox 6">
            <a:extLst>
              <a:ext uri="{FF2B5EF4-FFF2-40B4-BE49-F238E27FC236}">
                <a16:creationId xmlns:a16="http://schemas.microsoft.com/office/drawing/2014/main" xmlns="" id="{AA29BF07-9E76-4CCD-A213-AD92C2025BAE}"/>
              </a:ext>
            </a:extLst>
          </p:cNvPr>
          <p:cNvSpPr txBox="1"/>
          <p:nvPr/>
        </p:nvSpPr>
        <p:spPr>
          <a:xfrm>
            <a:off x="5314278" y="0"/>
            <a:ext cx="3423322" cy="1015663"/>
          </a:xfrm>
          <a:prstGeom prst="rect">
            <a:avLst/>
          </a:prstGeom>
          <a:solidFill>
            <a:srgbClr val="00B0F0"/>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Beggar is twisted and deformed. Outwardly </a:t>
            </a:r>
            <a:r>
              <a:rPr lang="en-GB" sz="2000" b="1" dirty="0" smtClean="0">
                <a:solidFill>
                  <a:schemeClr val="bg1"/>
                </a:solidFill>
                <a:latin typeface="Corbel" panose="020B0503020204020204" pitchFamily="34" charset="0"/>
                <a:cs typeface="Arial" charset="0"/>
              </a:rPr>
              <a:t>ugly – this is why people judge him</a:t>
            </a:r>
            <a:endParaRPr lang="en-GB" sz="2000" b="1" dirty="0">
              <a:solidFill>
                <a:schemeClr val="bg1"/>
              </a:solidFill>
              <a:latin typeface="Corbel" panose="020B0503020204020204" pitchFamily="34" charset="0"/>
              <a:cs typeface="Arial" charset="0"/>
            </a:endParaRPr>
          </a:p>
        </p:txBody>
      </p:sp>
      <p:sp>
        <p:nvSpPr>
          <p:cNvPr id="28" name="TextBox 6">
            <a:extLst>
              <a:ext uri="{FF2B5EF4-FFF2-40B4-BE49-F238E27FC236}">
                <a16:creationId xmlns:a16="http://schemas.microsoft.com/office/drawing/2014/main" xmlns="" id="{AA29BF07-9E76-4CCD-A213-AD92C2025BAE}"/>
              </a:ext>
            </a:extLst>
          </p:cNvPr>
          <p:cNvSpPr txBox="1"/>
          <p:nvPr/>
        </p:nvSpPr>
        <p:spPr>
          <a:xfrm>
            <a:off x="946002" y="-26635"/>
            <a:ext cx="2952750" cy="1015663"/>
          </a:xfrm>
          <a:prstGeom prst="rect">
            <a:avLst/>
          </a:prstGeom>
          <a:solidFill>
            <a:srgbClr val="FF0000"/>
          </a:solidFill>
          <a:ln>
            <a:solidFill>
              <a:srgbClr val="FF0000"/>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Focus of stanza one</a:t>
            </a:r>
          </a:p>
          <a:p>
            <a:pPr eaLnBrk="1" hangingPunct="1">
              <a:defRPr/>
            </a:pPr>
            <a:r>
              <a:rPr lang="en-GB" sz="2000" b="1" dirty="0">
                <a:solidFill>
                  <a:schemeClr val="bg1"/>
                </a:solidFill>
                <a:latin typeface="Corbel" panose="020B0503020204020204" pitchFamily="34" charset="0"/>
                <a:cs typeface="Arial" charset="0"/>
              </a:rPr>
              <a:t>Derogatory comment at start of poem</a:t>
            </a:r>
          </a:p>
        </p:txBody>
      </p:sp>
      <p:cxnSp>
        <p:nvCxnSpPr>
          <p:cNvPr id="29" name="Straight Connector 28">
            <a:extLst>
              <a:ext uri="{FF2B5EF4-FFF2-40B4-BE49-F238E27FC236}">
                <a16:creationId xmlns:a16="http://schemas.microsoft.com/office/drawing/2014/main" xmlns="" id="{73B516AA-AB5C-4A61-AEAC-7E8A148BEB67}"/>
              </a:ext>
            </a:extLst>
          </p:cNvPr>
          <p:cNvCxnSpPr/>
          <p:nvPr/>
        </p:nvCxnSpPr>
        <p:spPr>
          <a:xfrm>
            <a:off x="1226372" y="882127"/>
            <a:ext cx="770414" cy="31197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73B516AA-AB5C-4A61-AEAC-7E8A148BEB67}"/>
              </a:ext>
            </a:extLst>
          </p:cNvPr>
          <p:cNvCxnSpPr>
            <a:endCxn id="27" idx="1"/>
          </p:cNvCxnSpPr>
          <p:nvPr/>
        </p:nvCxnSpPr>
        <p:spPr>
          <a:xfrm flipV="1">
            <a:off x="4980791" y="507832"/>
            <a:ext cx="333487" cy="550185"/>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73B516AA-AB5C-4A61-AEAC-7E8A148BEB67}"/>
              </a:ext>
            </a:extLst>
          </p:cNvPr>
          <p:cNvCxnSpPr>
            <a:stCxn id="19" idx="1"/>
          </p:cNvCxnSpPr>
          <p:nvPr/>
        </p:nvCxnSpPr>
        <p:spPr>
          <a:xfrm flipH="1">
            <a:off x="7025939" y="1599395"/>
            <a:ext cx="1488456" cy="100313"/>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24" name="TextBox 6">
            <a:extLst>
              <a:ext uri="{FF2B5EF4-FFF2-40B4-BE49-F238E27FC236}">
                <a16:creationId xmlns:a16="http://schemas.microsoft.com/office/drawing/2014/main" xmlns="" id="{AA29BF07-9E76-4CCD-A213-AD92C2025BAE}"/>
              </a:ext>
            </a:extLst>
          </p:cNvPr>
          <p:cNvSpPr txBox="1"/>
          <p:nvPr/>
        </p:nvSpPr>
        <p:spPr>
          <a:xfrm>
            <a:off x="9526" y="1588423"/>
            <a:ext cx="1883820" cy="2031325"/>
          </a:xfrm>
          <a:prstGeom prst="rect">
            <a:avLst/>
          </a:prstGeom>
          <a:solidFill>
            <a:srgbClr val="FF6600"/>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b="1" dirty="0">
                <a:solidFill>
                  <a:schemeClr val="bg1"/>
                </a:solidFill>
                <a:latin typeface="Corbel" panose="020B0503020204020204" pitchFamily="34" charset="0"/>
                <a:cs typeface="Arial" charset="0"/>
              </a:rPr>
              <a:t>Unable to stand on his legs. Cannot support </a:t>
            </a:r>
            <a:r>
              <a:rPr lang="en-GB" b="1" dirty="0" smtClean="0">
                <a:solidFill>
                  <a:schemeClr val="bg1"/>
                </a:solidFill>
                <a:latin typeface="Corbel" panose="020B0503020204020204" pitchFamily="34" charset="0"/>
                <a:cs typeface="Arial" charset="0"/>
              </a:rPr>
              <a:t>himself – just as he receives no support from the church</a:t>
            </a:r>
            <a:endParaRPr lang="en-GB" b="1" dirty="0">
              <a:solidFill>
                <a:schemeClr val="bg1"/>
              </a:solidFill>
              <a:latin typeface="Corbel" panose="020B0503020204020204" pitchFamily="34" charset="0"/>
              <a:cs typeface="Arial" charset="0"/>
            </a:endParaRPr>
          </a:p>
        </p:txBody>
      </p:sp>
      <p:cxnSp>
        <p:nvCxnSpPr>
          <p:cNvPr id="25" name="Straight Connector 24">
            <a:extLst>
              <a:ext uri="{FF2B5EF4-FFF2-40B4-BE49-F238E27FC236}">
                <a16:creationId xmlns:a16="http://schemas.microsoft.com/office/drawing/2014/main" xmlns="" id="{73B516AA-AB5C-4A61-AEAC-7E8A148BEB67}"/>
              </a:ext>
            </a:extLst>
          </p:cNvPr>
          <p:cNvCxnSpPr/>
          <p:nvPr/>
        </p:nvCxnSpPr>
        <p:spPr>
          <a:xfrm flipH="1">
            <a:off x="1805306" y="2438252"/>
            <a:ext cx="765772" cy="82327"/>
          </a:xfrm>
          <a:prstGeom prst="line">
            <a:avLst/>
          </a:prstGeom>
          <a:ln w="57150">
            <a:solidFill>
              <a:srgbClr val="FF6600"/>
            </a:solidFill>
          </a:ln>
        </p:spPr>
        <p:style>
          <a:lnRef idx="1">
            <a:schemeClr val="accent1"/>
          </a:lnRef>
          <a:fillRef idx="0">
            <a:schemeClr val="accent1"/>
          </a:fillRef>
          <a:effectRef idx="0">
            <a:schemeClr val="accent1"/>
          </a:effectRef>
          <a:fontRef idx="minor">
            <a:schemeClr val="tx1"/>
          </a:fontRef>
        </p:style>
      </p:cxnSp>
      <p:sp>
        <p:nvSpPr>
          <p:cNvPr id="34" name="TextBox 6">
            <a:extLst>
              <a:ext uri="{FF2B5EF4-FFF2-40B4-BE49-F238E27FC236}">
                <a16:creationId xmlns:a16="http://schemas.microsoft.com/office/drawing/2014/main" xmlns="" id="{AA29BF07-9E76-4CCD-A213-AD92C2025BAE}"/>
              </a:ext>
            </a:extLst>
          </p:cNvPr>
          <p:cNvSpPr txBox="1"/>
          <p:nvPr/>
        </p:nvSpPr>
        <p:spPr>
          <a:xfrm>
            <a:off x="9526" y="3700196"/>
            <a:ext cx="1883820" cy="1200329"/>
          </a:xfrm>
          <a:prstGeom prst="rect">
            <a:avLst/>
          </a:prstGeom>
          <a:solidFill>
            <a:schemeClr val="accent6"/>
          </a:solidFill>
          <a:ln>
            <a:solidFill>
              <a:schemeClr val="accent6"/>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b="1" dirty="0">
                <a:solidFill>
                  <a:schemeClr val="bg1"/>
                </a:solidFill>
                <a:latin typeface="Corbel" panose="020B0503020204020204" pitchFamily="34" charset="0"/>
                <a:cs typeface="Arial" charset="0"/>
              </a:rPr>
              <a:t>Word Choice</a:t>
            </a:r>
          </a:p>
          <a:p>
            <a:pPr eaLnBrk="1" hangingPunct="1">
              <a:defRPr/>
            </a:pPr>
            <a:r>
              <a:rPr lang="en-GB" b="1" dirty="0">
                <a:solidFill>
                  <a:schemeClr val="bg1"/>
                </a:solidFill>
                <a:latin typeface="Corbel" panose="020B0503020204020204" pitchFamily="34" charset="0"/>
                <a:cs typeface="Arial" charset="0"/>
              </a:rPr>
              <a:t>Beggar is outside church but also </a:t>
            </a:r>
            <a:r>
              <a:rPr lang="en-GB" b="1" dirty="0" smtClean="0">
                <a:solidFill>
                  <a:schemeClr val="bg1"/>
                </a:solidFill>
                <a:latin typeface="Corbel" panose="020B0503020204020204" pitchFamily="34" charset="0"/>
                <a:cs typeface="Arial" charset="0"/>
              </a:rPr>
              <a:t>society, rejected</a:t>
            </a:r>
            <a:endParaRPr lang="en-GB" b="1" dirty="0">
              <a:solidFill>
                <a:schemeClr val="bg1"/>
              </a:solidFill>
              <a:latin typeface="Corbel" panose="020B0503020204020204" pitchFamily="34" charset="0"/>
              <a:cs typeface="Arial" charset="0"/>
            </a:endParaRPr>
          </a:p>
        </p:txBody>
      </p:sp>
      <p:cxnSp>
        <p:nvCxnSpPr>
          <p:cNvPr id="35" name="Straight Connector 34">
            <a:extLst>
              <a:ext uri="{FF2B5EF4-FFF2-40B4-BE49-F238E27FC236}">
                <a16:creationId xmlns:a16="http://schemas.microsoft.com/office/drawing/2014/main" xmlns="" id="{73B516AA-AB5C-4A61-AEAC-7E8A148BEB67}"/>
              </a:ext>
            </a:extLst>
          </p:cNvPr>
          <p:cNvCxnSpPr/>
          <p:nvPr/>
        </p:nvCxnSpPr>
        <p:spPr>
          <a:xfrm flipH="1">
            <a:off x="1888294" y="3496235"/>
            <a:ext cx="299898" cy="361655"/>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6" name="TextBox 6">
            <a:extLst>
              <a:ext uri="{FF2B5EF4-FFF2-40B4-BE49-F238E27FC236}">
                <a16:creationId xmlns:a16="http://schemas.microsoft.com/office/drawing/2014/main" xmlns="" id="{AA29BF07-9E76-4CCD-A213-AD92C2025BAE}"/>
              </a:ext>
            </a:extLst>
          </p:cNvPr>
          <p:cNvSpPr txBox="1"/>
          <p:nvPr/>
        </p:nvSpPr>
        <p:spPr>
          <a:xfrm>
            <a:off x="8169143" y="2377100"/>
            <a:ext cx="3612561" cy="1323439"/>
          </a:xfrm>
          <a:prstGeom prst="rect">
            <a:avLst/>
          </a:prstGeom>
          <a:solidFill>
            <a:srgbClr val="000099"/>
          </a:solidFill>
          <a:ln>
            <a:solidFill>
              <a:srgbClr val="00206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Makes the church sound grand </a:t>
            </a:r>
            <a:r>
              <a:rPr lang="en-GB" sz="2000" b="1" dirty="0">
                <a:solidFill>
                  <a:schemeClr val="bg1"/>
                </a:solidFill>
                <a:latin typeface="Corbel" panose="020B0503020204020204" pitchFamily="34" charset="0"/>
                <a:cs typeface="Arial" charset="0"/>
              </a:rPr>
              <a:t>and </a:t>
            </a:r>
            <a:r>
              <a:rPr lang="en-GB" sz="2000" b="1" dirty="0" smtClean="0">
                <a:solidFill>
                  <a:schemeClr val="bg1"/>
                </a:solidFill>
                <a:latin typeface="Corbel" panose="020B0503020204020204" pitchFamily="34" charset="0"/>
                <a:cs typeface="Arial" charset="0"/>
              </a:rPr>
              <a:t>impressive – contrasting against the dwarf, making it clear they could help</a:t>
            </a:r>
            <a:endParaRPr lang="en-GB" sz="2000" b="1" dirty="0">
              <a:solidFill>
                <a:schemeClr val="bg1"/>
              </a:solidFill>
              <a:latin typeface="Corbel" panose="020B0503020204020204" pitchFamily="34" charset="0"/>
              <a:cs typeface="Arial" charset="0"/>
            </a:endParaRPr>
          </a:p>
        </p:txBody>
      </p:sp>
      <p:cxnSp>
        <p:nvCxnSpPr>
          <p:cNvPr id="37" name="Straight Connector 36">
            <a:extLst>
              <a:ext uri="{FF2B5EF4-FFF2-40B4-BE49-F238E27FC236}">
                <a16:creationId xmlns:a16="http://schemas.microsoft.com/office/drawing/2014/main" xmlns="" id="{73B516AA-AB5C-4A61-AEAC-7E8A148BEB67}"/>
              </a:ext>
            </a:extLst>
          </p:cNvPr>
          <p:cNvCxnSpPr/>
          <p:nvPr/>
        </p:nvCxnSpPr>
        <p:spPr>
          <a:xfrm flipV="1">
            <a:off x="6207162" y="2624561"/>
            <a:ext cx="1961982" cy="484399"/>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8" name="TextBox 6">
            <a:extLst>
              <a:ext uri="{FF2B5EF4-FFF2-40B4-BE49-F238E27FC236}">
                <a16:creationId xmlns:a16="http://schemas.microsoft.com/office/drawing/2014/main" xmlns="" id="{AA29BF07-9E76-4CCD-A213-AD92C2025BAE}"/>
              </a:ext>
            </a:extLst>
          </p:cNvPr>
          <p:cNvSpPr txBox="1"/>
          <p:nvPr/>
        </p:nvSpPr>
        <p:spPr>
          <a:xfrm>
            <a:off x="7997282" y="3783984"/>
            <a:ext cx="3784421" cy="1015663"/>
          </a:xfrm>
          <a:prstGeom prst="rect">
            <a:avLst/>
          </a:prstGeom>
          <a:solidFill>
            <a:srgbClr val="7030A0"/>
          </a:solidFill>
          <a:ln>
            <a:solidFill>
              <a:srgbClr val="7030A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Description of what St </a:t>
            </a:r>
            <a:r>
              <a:rPr lang="en-GB" sz="2000" b="1" dirty="0" smtClean="0">
                <a:solidFill>
                  <a:schemeClr val="bg1"/>
                </a:solidFill>
                <a:latin typeface="Corbel" panose="020B0503020204020204" pitchFamily="34" charset="0"/>
                <a:cs typeface="Arial" charset="0"/>
              </a:rPr>
              <a:t>Francis’ kindness, creates contrast </a:t>
            </a:r>
            <a:r>
              <a:rPr lang="en-GB" sz="2000" b="1" dirty="0">
                <a:solidFill>
                  <a:schemeClr val="bg1"/>
                </a:solidFill>
                <a:latin typeface="Corbel" panose="020B0503020204020204" pitchFamily="34" charset="0"/>
                <a:cs typeface="Arial" charset="0"/>
              </a:rPr>
              <a:t>to way beggar is being treated now</a:t>
            </a:r>
          </a:p>
        </p:txBody>
      </p:sp>
      <p:cxnSp>
        <p:nvCxnSpPr>
          <p:cNvPr id="39" name="Straight Connector 38">
            <a:extLst>
              <a:ext uri="{FF2B5EF4-FFF2-40B4-BE49-F238E27FC236}">
                <a16:creationId xmlns:a16="http://schemas.microsoft.com/office/drawing/2014/main" xmlns="" id="{73B516AA-AB5C-4A61-AEAC-7E8A148BEB67}"/>
              </a:ext>
            </a:extLst>
          </p:cNvPr>
          <p:cNvCxnSpPr/>
          <p:nvPr/>
        </p:nvCxnSpPr>
        <p:spPr>
          <a:xfrm flipH="1" flipV="1">
            <a:off x="6540649" y="4163209"/>
            <a:ext cx="1456634" cy="13715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40" name="TextBox 6">
            <a:extLst>
              <a:ext uri="{FF2B5EF4-FFF2-40B4-BE49-F238E27FC236}">
                <a16:creationId xmlns:a16="http://schemas.microsoft.com/office/drawing/2014/main" xmlns="" id="{AA29BF07-9E76-4CCD-A213-AD92C2025BAE}"/>
              </a:ext>
            </a:extLst>
          </p:cNvPr>
          <p:cNvSpPr txBox="1"/>
          <p:nvPr/>
        </p:nvSpPr>
        <p:spPr>
          <a:xfrm>
            <a:off x="5988049" y="4899037"/>
            <a:ext cx="4626263" cy="1323439"/>
          </a:xfrm>
          <a:prstGeom prst="rect">
            <a:avLst/>
          </a:prstGeom>
          <a:solidFill>
            <a:srgbClr val="CC00CC"/>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The only </a:t>
            </a:r>
            <a:r>
              <a:rPr lang="en-GB" sz="2000" b="1" dirty="0">
                <a:solidFill>
                  <a:schemeClr val="bg1"/>
                </a:solidFill>
                <a:latin typeface="Corbel" panose="020B0503020204020204" pitchFamily="34" charset="0"/>
                <a:cs typeface="Arial" charset="0"/>
              </a:rPr>
              <a:t>advantage that the beggar has </a:t>
            </a:r>
            <a:r>
              <a:rPr lang="en-GB" sz="2000" b="1" dirty="0" smtClean="0">
                <a:solidFill>
                  <a:schemeClr val="bg1"/>
                </a:solidFill>
                <a:latin typeface="Corbel" panose="020B0503020204020204" pitchFamily="34" charset="0"/>
                <a:cs typeface="Arial" charset="0"/>
              </a:rPr>
              <a:t>is that </a:t>
            </a:r>
            <a:r>
              <a:rPr lang="en-GB" sz="2000" b="1" dirty="0">
                <a:solidFill>
                  <a:schemeClr val="bg1"/>
                </a:solidFill>
                <a:latin typeface="Corbel" panose="020B0503020204020204" pitchFamily="34" charset="0"/>
                <a:cs typeface="Arial" charset="0"/>
              </a:rPr>
              <a:t>he is </a:t>
            </a:r>
            <a:r>
              <a:rPr lang="en-GB" sz="2000" b="1" dirty="0" smtClean="0">
                <a:solidFill>
                  <a:schemeClr val="bg1"/>
                </a:solidFill>
                <a:latin typeface="Corbel" panose="020B0503020204020204" pitchFamily="34" charset="0"/>
                <a:cs typeface="Arial" charset="0"/>
              </a:rPr>
              <a:t>alive, making it clear that he has no positive aspects in his miserable life </a:t>
            </a:r>
            <a:endParaRPr lang="en-GB" sz="2000" b="1" dirty="0">
              <a:solidFill>
                <a:schemeClr val="bg1"/>
              </a:solidFill>
              <a:latin typeface="Corbel" panose="020B0503020204020204" pitchFamily="34" charset="0"/>
              <a:cs typeface="Arial" charset="0"/>
            </a:endParaRPr>
          </a:p>
        </p:txBody>
      </p:sp>
      <p:cxnSp>
        <p:nvCxnSpPr>
          <p:cNvPr id="41" name="Straight Connector 40">
            <a:extLst>
              <a:ext uri="{FF2B5EF4-FFF2-40B4-BE49-F238E27FC236}">
                <a16:creationId xmlns:a16="http://schemas.microsoft.com/office/drawing/2014/main" xmlns="" id="{73B516AA-AB5C-4A61-AEAC-7E8A148BEB67}"/>
              </a:ext>
            </a:extLst>
          </p:cNvPr>
          <p:cNvCxnSpPr>
            <a:stCxn id="40" idx="1"/>
          </p:cNvCxnSpPr>
          <p:nvPr/>
        </p:nvCxnSpPr>
        <p:spPr>
          <a:xfrm flipH="1" flipV="1">
            <a:off x="5314281" y="5389583"/>
            <a:ext cx="673768" cy="171174"/>
          </a:xfrm>
          <a:prstGeom prst="line">
            <a:avLst/>
          </a:prstGeom>
          <a:ln w="57150">
            <a:solidFill>
              <a:srgbClr val="CC00CC"/>
            </a:solidFill>
          </a:ln>
        </p:spPr>
        <p:style>
          <a:lnRef idx="1">
            <a:schemeClr val="accent1"/>
          </a:lnRef>
          <a:fillRef idx="0">
            <a:schemeClr val="accent1"/>
          </a:fillRef>
          <a:effectRef idx="0">
            <a:schemeClr val="accent1"/>
          </a:effectRef>
          <a:fontRef idx="minor">
            <a:schemeClr val="tx1"/>
          </a:fontRef>
        </p:style>
      </p:cxnSp>
      <p:sp>
        <p:nvSpPr>
          <p:cNvPr id="44" name="TextBox 6">
            <a:extLst>
              <a:ext uri="{FF2B5EF4-FFF2-40B4-BE49-F238E27FC236}">
                <a16:creationId xmlns:a16="http://schemas.microsoft.com/office/drawing/2014/main" xmlns="" id="{AA29BF07-9E76-4CCD-A213-AD92C2025BAE}"/>
              </a:ext>
            </a:extLst>
          </p:cNvPr>
          <p:cNvSpPr txBox="1"/>
          <p:nvPr/>
        </p:nvSpPr>
        <p:spPr>
          <a:xfrm>
            <a:off x="137449" y="5058988"/>
            <a:ext cx="1667857" cy="1754326"/>
          </a:xfrm>
          <a:prstGeom prst="rect">
            <a:avLst/>
          </a:prstGeom>
          <a:solidFill>
            <a:srgbClr val="00CC99"/>
          </a:solidFill>
          <a:ln>
            <a:solidFill>
              <a:srgbClr val="00CC99"/>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b="1" dirty="0">
                <a:solidFill>
                  <a:schemeClr val="bg1"/>
                </a:solidFill>
                <a:latin typeface="Corbel" panose="020B0503020204020204" pitchFamily="34" charset="0"/>
                <a:cs typeface="Arial" charset="0"/>
              </a:rPr>
              <a:t>Suggestion that the beggar may soon be dead. Creates more sympathy </a:t>
            </a:r>
          </a:p>
        </p:txBody>
      </p:sp>
      <p:cxnSp>
        <p:nvCxnSpPr>
          <p:cNvPr id="45" name="Straight Connector 44">
            <a:extLst>
              <a:ext uri="{FF2B5EF4-FFF2-40B4-BE49-F238E27FC236}">
                <a16:creationId xmlns:a16="http://schemas.microsoft.com/office/drawing/2014/main" xmlns="" id="{73B516AA-AB5C-4A61-AEAC-7E8A148BEB67}"/>
              </a:ext>
            </a:extLst>
          </p:cNvPr>
          <p:cNvCxnSpPr/>
          <p:nvPr/>
        </p:nvCxnSpPr>
        <p:spPr>
          <a:xfrm flipV="1">
            <a:off x="1669478" y="6165830"/>
            <a:ext cx="3404602" cy="411650"/>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sp>
        <p:nvSpPr>
          <p:cNvPr id="21505" name="Rectangle 21504"/>
          <p:cNvSpPr/>
          <p:nvPr/>
        </p:nvSpPr>
        <p:spPr>
          <a:xfrm>
            <a:off x="2038243" y="1058018"/>
            <a:ext cx="1597842" cy="4265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p:cNvSpPr/>
          <p:nvPr/>
        </p:nvSpPr>
        <p:spPr>
          <a:xfrm>
            <a:off x="1996786" y="3069698"/>
            <a:ext cx="1256412" cy="426537"/>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p:cNvSpPr/>
          <p:nvPr/>
        </p:nvSpPr>
        <p:spPr>
          <a:xfrm>
            <a:off x="4300715" y="1058017"/>
            <a:ext cx="3606156" cy="426537"/>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B0F0"/>
              </a:solidFill>
            </a:endParaRPr>
          </a:p>
        </p:txBody>
      </p:sp>
      <p:sp>
        <p:nvSpPr>
          <p:cNvPr id="50" name="Rectangle 49"/>
          <p:cNvSpPr/>
          <p:nvPr/>
        </p:nvSpPr>
        <p:spPr>
          <a:xfrm>
            <a:off x="2497637" y="2061768"/>
            <a:ext cx="2483154" cy="426537"/>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B0F0"/>
              </a:solidFill>
            </a:endParaRPr>
          </a:p>
        </p:txBody>
      </p:sp>
      <p:sp>
        <p:nvSpPr>
          <p:cNvPr id="51" name="Rectangle 50"/>
          <p:cNvSpPr/>
          <p:nvPr/>
        </p:nvSpPr>
        <p:spPr>
          <a:xfrm>
            <a:off x="3739214" y="3108960"/>
            <a:ext cx="3371591" cy="426537"/>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B0F0"/>
              </a:solidFill>
            </a:endParaRPr>
          </a:p>
        </p:txBody>
      </p:sp>
      <p:sp>
        <p:nvSpPr>
          <p:cNvPr id="52" name="Rectangle 51"/>
          <p:cNvSpPr/>
          <p:nvPr/>
        </p:nvSpPr>
        <p:spPr>
          <a:xfrm>
            <a:off x="3979779" y="1556149"/>
            <a:ext cx="3046160" cy="426537"/>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B0F0"/>
              </a:solidFill>
            </a:endParaRPr>
          </a:p>
        </p:txBody>
      </p:sp>
      <p:sp>
        <p:nvSpPr>
          <p:cNvPr id="53" name="Rectangle 52"/>
          <p:cNvSpPr/>
          <p:nvPr/>
        </p:nvSpPr>
        <p:spPr>
          <a:xfrm>
            <a:off x="1996785" y="3619748"/>
            <a:ext cx="4726743" cy="984525"/>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B0F0"/>
              </a:solidFill>
            </a:endParaRPr>
          </a:p>
        </p:txBody>
      </p:sp>
      <p:sp>
        <p:nvSpPr>
          <p:cNvPr id="54" name="Rectangle 53"/>
          <p:cNvSpPr/>
          <p:nvPr/>
        </p:nvSpPr>
        <p:spPr>
          <a:xfrm>
            <a:off x="3117372" y="5176314"/>
            <a:ext cx="2196909" cy="426537"/>
          </a:xfrm>
          <a:prstGeom prst="rect">
            <a:avLst/>
          </a:prstGeom>
          <a:noFill/>
          <a:ln w="38100">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B0F0"/>
              </a:solidFill>
            </a:endParaRPr>
          </a:p>
        </p:txBody>
      </p:sp>
      <p:sp>
        <p:nvSpPr>
          <p:cNvPr id="55" name="Rectangle 54"/>
          <p:cNvSpPr/>
          <p:nvPr/>
        </p:nvSpPr>
        <p:spPr>
          <a:xfrm>
            <a:off x="2038243" y="5662292"/>
            <a:ext cx="2662849" cy="426537"/>
          </a:xfrm>
          <a:prstGeom prst="rect">
            <a:avLst/>
          </a:prstGeom>
          <a:noFill/>
          <a:ln w="38100">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B0F0"/>
              </a:solidFill>
            </a:endParaRPr>
          </a:p>
        </p:txBody>
      </p:sp>
      <p:sp>
        <p:nvSpPr>
          <p:cNvPr id="57" name="Rectangle 56"/>
          <p:cNvSpPr/>
          <p:nvPr/>
        </p:nvSpPr>
        <p:spPr>
          <a:xfrm>
            <a:off x="4666150" y="5662292"/>
            <a:ext cx="648131" cy="426537"/>
          </a:xfrm>
          <a:prstGeom prst="rect">
            <a:avLst/>
          </a:prstGeom>
          <a:noFill/>
          <a:ln w="38100">
            <a:solidFill>
              <a:srgbClr val="00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B0F0"/>
              </a:solidFill>
            </a:endParaRPr>
          </a:p>
        </p:txBody>
      </p:sp>
    </p:spTree>
    <p:extLst>
      <p:ext uri="{BB962C8B-B14F-4D97-AF65-F5344CB8AC3E}">
        <p14:creationId xmlns:p14="http://schemas.microsoft.com/office/powerpoint/2010/main" val="1820452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50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0"/>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4"/>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4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4" grpId="0" animBg="1"/>
      <p:bldP spid="34" grpId="0" animBg="1"/>
      <p:bldP spid="36" grpId="0" animBg="1"/>
      <p:bldP spid="38" grpId="0" animBg="1"/>
      <p:bldP spid="40" grpId="0" animBg="1"/>
      <p:bldP spid="44" grpId="0" animBg="1"/>
      <p:bldP spid="21505" grpId="0" animBg="1"/>
      <p:bldP spid="48" grpId="0" animBg="1"/>
      <p:bldP spid="49" grpId="0" animBg="1"/>
      <p:bldP spid="50" grpId="0" animBg="1"/>
      <p:bldP spid="51" grpId="0" animBg="1"/>
      <p:bldP spid="52" grpId="0" animBg="1"/>
      <p:bldP spid="53" grpId="0" animBg="1"/>
      <p:bldP spid="54" grpId="0" animBg="1"/>
      <p:bldP spid="55" grpId="0" animBg="1"/>
      <p:bldP spid="5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a16="http://schemas.microsoft.com/office/drawing/2014/main" xmlns="" id="{53FAEDDA-2C20-44F9-80D1-C21B583A037B}"/>
              </a:ext>
            </a:extLst>
          </p:cNvPr>
          <p:cNvSpPr txBox="1">
            <a:spLocks noChangeArrowheads="1"/>
          </p:cNvSpPr>
          <p:nvPr/>
        </p:nvSpPr>
        <p:spPr bwMode="auto">
          <a:xfrm>
            <a:off x="1047405" y="1253905"/>
            <a:ext cx="9789102" cy="2696123"/>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1800" dirty="0"/>
              <a:t>A priest explained</a:t>
            </a:r>
          </a:p>
          <a:p>
            <a:pPr>
              <a:buNone/>
            </a:pPr>
            <a:r>
              <a:rPr lang="en-GB" sz="1800" dirty="0"/>
              <a:t>how clever it was of Giotto</a:t>
            </a:r>
          </a:p>
          <a:p>
            <a:pPr>
              <a:buNone/>
            </a:pPr>
            <a:r>
              <a:rPr lang="en-GB" sz="1800" dirty="0"/>
              <a:t>to make his frescoes tell stories</a:t>
            </a:r>
          </a:p>
          <a:p>
            <a:pPr>
              <a:buNone/>
            </a:pPr>
            <a:r>
              <a:rPr lang="en-GB" sz="1800" dirty="0"/>
              <a:t>that would reveal to the illiterate the goodness</a:t>
            </a:r>
          </a:p>
          <a:p>
            <a:pPr>
              <a:buNone/>
            </a:pPr>
            <a:r>
              <a:rPr lang="en-GB" sz="1800" dirty="0"/>
              <a:t>of God and the suffering</a:t>
            </a:r>
          </a:p>
          <a:p>
            <a:pPr>
              <a:buNone/>
            </a:pPr>
            <a:r>
              <a:rPr lang="en-GB" sz="1800" dirty="0"/>
              <a:t>of His Son. I understood</a:t>
            </a:r>
          </a:p>
          <a:p>
            <a:pPr>
              <a:buNone/>
            </a:pPr>
            <a:r>
              <a:rPr lang="en-GB" sz="1800" dirty="0"/>
              <a:t>the explanation and</a:t>
            </a:r>
          </a:p>
          <a:p>
            <a:pPr>
              <a:buNone/>
            </a:pPr>
            <a:r>
              <a:rPr lang="en-GB" sz="1800" dirty="0"/>
              <a:t>the cleverness.</a:t>
            </a:r>
          </a:p>
        </p:txBody>
      </p:sp>
      <p:sp>
        <p:nvSpPr>
          <p:cNvPr id="5" name="TextBox 5">
            <a:extLst>
              <a:ext uri="{FF2B5EF4-FFF2-40B4-BE49-F238E27FC236}">
                <a16:creationId xmlns:a16="http://schemas.microsoft.com/office/drawing/2014/main" xmlns=""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Two</a:t>
            </a:r>
          </a:p>
        </p:txBody>
      </p:sp>
      <p:sp>
        <p:nvSpPr>
          <p:cNvPr id="6" name="TextBox 7">
            <a:extLst>
              <a:ext uri="{FF2B5EF4-FFF2-40B4-BE49-F238E27FC236}">
                <a16:creationId xmlns:a16="http://schemas.microsoft.com/office/drawing/2014/main" xmlns="" id="{217AE81A-07D6-4094-B627-4F70AE270F3F}"/>
              </a:ext>
            </a:extLst>
          </p:cNvPr>
          <p:cNvSpPr txBox="1">
            <a:spLocks noChangeArrowheads="1"/>
          </p:cNvSpPr>
          <p:nvPr/>
        </p:nvSpPr>
        <p:spPr bwMode="auto">
          <a:xfrm>
            <a:off x="2055094" y="4276270"/>
            <a:ext cx="9040957" cy="2308324"/>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Think about:</a:t>
            </a:r>
          </a:p>
          <a:p>
            <a:pPr marL="457200" indent="-457200" eaLnBrk="1" hangingPunct="1">
              <a:spcBef>
                <a:spcPct val="0"/>
              </a:spcBef>
              <a:buFontTx/>
              <a:buChar char="-"/>
            </a:pPr>
            <a:r>
              <a:rPr lang="en-GB" altLang="en-US" sz="2400" dirty="0">
                <a:latin typeface="Corbel" panose="020B0503020204020204" pitchFamily="34" charset="0"/>
              </a:rPr>
              <a:t>What is your impression of the priest</a:t>
            </a:r>
            <a:r>
              <a:rPr lang="en-GB" altLang="en-US" sz="2400" dirty="0" smtClean="0">
                <a:latin typeface="Corbel" panose="020B0503020204020204" pitchFamily="34" charset="0"/>
              </a:rPr>
              <a:t>?</a:t>
            </a:r>
          </a:p>
          <a:p>
            <a:pPr marL="457200" indent="-457200" eaLnBrk="1" hangingPunct="1">
              <a:spcBef>
                <a:spcPct val="0"/>
              </a:spcBef>
              <a:buFontTx/>
              <a:buChar char="-"/>
            </a:pPr>
            <a:r>
              <a:rPr lang="en-GB" altLang="en-US" sz="2400" dirty="0" smtClean="0">
                <a:latin typeface="Corbel" panose="020B0503020204020204" pitchFamily="34" charset="0"/>
              </a:rPr>
              <a:t>What is the priest doing? What would you expect a priest to be doing?</a:t>
            </a:r>
            <a:endParaRPr lang="en-GB" altLang="en-US" sz="2400" dirty="0">
              <a:latin typeface="Corbel" panose="020B0503020204020204" pitchFamily="34" charset="0"/>
            </a:endParaRPr>
          </a:p>
          <a:p>
            <a:pPr marL="457200" indent="-457200" eaLnBrk="1" hangingPunct="1">
              <a:spcBef>
                <a:spcPct val="0"/>
              </a:spcBef>
              <a:buFontTx/>
              <a:buChar char="-"/>
            </a:pPr>
            <a:r>
              <a:rPr lang="en-GB" altLang="en-US" sz="2400" dirty="0">
                <a:latin typeface="Corbel" panose="020B0503020204020204" pitchFamily="34" charset="0"/>
              </a:rPr>
              <a:t>What is the priest’s opinion of the people he is talking to?</a:t>
            </a:r>
          </a:p>
          <a:p>
            <a:pPr marL="457200" indent="-457200" eaLnBrk="1" hangingPunct="1">
              <a:spcBef>
                <a:spcPct val="0"/>
              </a:spcBef>
              <a:buFontTx/>
              <a:buChar char="-"/>
            </a:pPr>
            <a:r>
              <a:rPr lang="en-GB" altLang="en-US" sz="2400" dirty="0">
                <a:latin typeface="Corbel" panose="020B0503020204020204" pitchFamily="34" charset="0"/>
              </a:rPr>
              <a:t>What mood or emotion is the poet feeling?</a:t>
            </a:r>
          </a:p>
        </p:txBody>
      </p:sp>
      <p:cxnSp>
        <p:nvCxnSpPr>
          <p:cNvPr id="3" name="Straight Connector 2">
            <a:extLst>
              <a:ext uri="{FF2B5EF4-FFF2-40B4-BE49-F238E27FC236}">
                <a16:creationId xmlns:a16="http://schemas.microsoft.com/office/drawing/2014/main" xmlns="" id="{377A2B4D-4EDC-46DE-B406-6EAE02A931D2}"/>
              </a:ext>
            </a:extLst>
          </p:cNvPr>
          <p:cNvCxnSpPr/>
          <p:nvPr/>
        </p:nvCxnSpPr>
        <p:spPr>
          <a:xfrm flipH="1">
            <a:off x="2618509" y="3956183"/>
            <a:ext cx="2771" cy="320087"/>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6715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7">
            <a:extLst>
              <a:ext uri="{FF2B5EF4-FFF2-40B4-BE49-F238E27FC236}">
                <a16:creationId xmlns:a16="http://schemas.microsoft.com/office/drawing/2014/main" xmlns="" id="{3B278D8A-9440-4921-AB71-690328E1EAD5}"/>
              </a:ext>
            </a:extLst>
          </p:cNvPr>
          <p:cNvSpPr txBox="1">
            <a:spLocks noChangeArrowheads="1"/>
          </p:cNvSpPr>
          <p:nvPr/>
        </p:nvSpPr>
        <p:spPr bwMode="auto">
          <a:xfrm>
            <a:off x="1743725" y="2168118"/>
            <a:ext cx="8617527" cy="4659737"/>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2800" dirty="0"/>
              <a:t>A priest explained</a:t>
            </a:r>
          </a:p>
          <a:p>
            <a:pPr>
              <a:buNone/>
            </a:pPr>
            <a:r>
              <a:rPr lang="en-GB" sz="2800" dirty="0"/>
              <a:t>how clever it was of Giotto</a:t>
            </a:r>
          </a:p>
          <a:p>
            <a:pPr>
              <a:buNone/>
            </a:pPr>
            <a:r>
              <a:rPr lang="en-GB" sz="2800" dirty="0"/>
              <a:t>to make his frescoes tell stories</a:t>
            </a:r>
          </a:p>
          <a:p>
            <a:pPr>
              <a:buNone/>
            </a:pPr>
            <a:r>
              <a:rPr lang="en-GB" sz="2800" dirty="0"/>
              <a:t>that would reveal to the </a:t>
            </a:r>
            <a:r>
              <a:rPr lang="en-GB" sz="2800" dirty="0" smtClean="0"/>
              <a:t>illiterate</a:t>
            </a:r>
          </a:p>
          <a:p>
            <a:pPr>
              <a:buNone/>
            </a:pPr>
            <a:r>
              <a:rPr lang="en-GB" sz="2800" dirty="0"/>
              <a:t>the goodness</a:t>
            </a:r>
          </a:p>
          <a:p>
            <a:pPr>
              <a:buNone/>
            </a:pPr>
            <a:r>
              <a:rPr lang="en-GB" sz="2800" dirty="0"/>
              <a:t>of God and the suffering</a:t>
            </a:r>
          </a:p>
          <a:p>
            <a:pPr>
              <a:buNone/>
            </a:pPr>
            <a:r>
              <a:rPr lang="en-GB" sz="2800" dirty="0"/>
              <a:t>of His Son. I understood</a:t>
            </a:r>
          </a:p>
          <a:p>
            <a:pPr>
              <a:buNone/>
            </a:pPr>
            <a:r>
              <a:rPr lang="en-GB" sz="2800" dirty="0"/>
              <a:t>the explanation and</a:t>
            </a:r>
          </a:p>
          <a:p>
            <a:pPr>
              <a:buNone/>
            </a:pPr>
            <a:r>
              <a:rPr lang="en-GB" sz="2800" dirty="0"/>
              <a:t>the cleverness</a:t>
            </a:r>
            <a:endParaRPr lang="en-GB" sz="2800" dirty="0">
              <a:latin typeface="Corbel" panose="020B0503020204020204" pitchFamily="34" charset="0"/>
            </a:endParaRPr>
          </a:p>
        </p:txBody>
      </p:sp>
      <p:cxnSp>
        <p:nvCxnSpPr>
          <p:cNvPr id="14" name="Straight Connector 13">
            <a:extLst>
              <a:ext uri="{FF2B5EF4-FFF2-40B4-BE49-F238E27FC236}">
                <a16:creationId xmlns:a16="http://schemas.microsoft.com/office/drawing/2014/main" xmlns="" id="{6BDDDE7B-EF1E-41F2-8426-147FEE7C06E9}"/>
              </a:ext>
            </a:extLst>
          </p:cNvPr>
          <p:cNvCxnSpPr/>
          <p:nvPr/>
        </p:nvCxnSpPr>
        <p:spPr>
          <a:xfrm>
            <a:off x="2355925" y="1080208"/>
            <a:ext cx="1129553" cy="1200329"/>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506" name="TextBox 5">
            <a:extLst>
              <a:ext uri="{FF2B5EF4-FFF2-40B4-BE49-F238E27FC236}">
                <a16:creationId xmlns:a16="http://schemas.microsoft.com/office/drawing/2014/main" xmlns="" id="{0EEBB8FB-0021-4ED1-BB98-6F2745CA156E}"/>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Two</a:t>
            </a:r>
          </a:p>
        </p:txBody>
      </p:sp>
      <p:sp>
        <p:nvSpPr>
          <p:cNvPr id="11" name="TextBox 6">
            <a:extLst>
              <a:ext uri="{FF2B5EF4-FFF2-40B4-BE49-F238E27FC236}">
                <a16:creationId xmlns:a16="http://schemas.microsoft.com/office/drawing/2014/main" xmlns="" id="{B56EFA96-866D-40C5-9F8C-E439B9ABD1FC}"/>
              </a:ext>
            </a:extLst>
          </p:cNvPr>
          <p:cNvSpPr txBox="1"/>
          <p:nvPr/>
        </p:nvSpPr>
        <p:spPr>
          <a:xfrm>
            <a:off x="1226915" y="136711"/>
            <a:ext cx="2952750" cy="1631216"/>
          </a:xfrm>
          <a:prstGeom prst="rect">
            <a:avLst/>
          </a:prstGeom>
          <a:solidFill>
            <a:srgbClr val="FF0000"/>
          </a:solidFill>
          <a:ln>
            <a:solidFill>
              <a:schemeClr val="accent1"/>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Showing off his </a:t>
            </a:r>
            <a:r>
              <a:rPr lang="en-GB" sz="2000" b="1" dirty="0" smtClean="0">
                <a:solidFill>
                  <a:schemeClr val="bg1"/>
                </a:solidFill>
                <a:latin typeface="Corbel" panose="020B0503020204020204" pitchFamily="34" charset="0"/>
                <a:cs typeface="Arial" charset="0"/>
              </a:rPr>
              <a:t>cleverness, rather </a:t>
            </a:r>
            <a:r>
              <a:rPr lang="en-GB" sz="2000" b="1" dirty="0">
                <a:solidFill>
                  <a:schemeClr val="bg1"/>
                </a:solidFill>
                <a:latin typeface="Corbel" panose="020B0503020204020204" pitchFamily="34" charset="0"/>
                <a:cs typeface="Arial" charset="0"/>
              </a:rPr>
              <a:t>the word of </a:t>
            </a:r>
            <a:r>
              <a:rPr lang="en-GB" sz="2000" b="1" dirty="0" smtClean="0">
                <a:solidFill>
                  <a:schemeClr val="bg1"/>
                </a:solidFill>
                <a:latin typeface="Corbel" panose="020B0503020204020204" pitchFamily="34" charset="0"/>
                <a:cs typeface="Arial" charset="0"/>
              </a:rPr>
              <a:t>God – giving a tour, rather than acting like a priest should</a:t>
            </a:r>
            <a:endParaRPr lang="en-GB" sz="2000" b="1" dirty="0">
              <a:solidFill>
                <a:schemeClr val="bg1"/>
              </a:solidFill>
              <a:latin typeface="Corbel" panose="020B0503020204020204" pitchFamily="34" charset="0"/>
              <a:cs typeface="Arial" charset="0"/>
            </a:endParaRPr>
          </a:p>
        </p:txBody>
      </p:sp>
      <p:sp>
        <p:nvSpPr>
          <p:cNvPr id="12" name="TextBox 6">
            <a:extLst>
              <a:ext uri="{FF2B5EF4-FFF2-40B4-BE49-F238E27FC236}">
                <a16:creationId xmlns:a16="http://schemas.microsoft.com/office/drawing/2014/main" xmlns="" id="{2C53681F-34F8-420E-ACB0-AC5E48A8DB65}"/>
              </a:ext>
            </a:extLst>
          </p:cNvPr>
          <p:cNvSpPr txBox="1"/>
          <p:nvPr/>
        </p:nvSpPr>
        <p:spPr>
          <a:xfrm>
            <a:off x="4576113" y="144116"/>
            <a:ext cx="2952750" cy="1323439"/>
          </a:xfrm>
          <a:prstGeom prst="rect">
            <a:avLst/>
          </a:prstGeom>
          <a:solidFill>
            <a:srgbClr val="00B0F0"/>
          </a:solidFill>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Admiring the </a:t>
            </a:r>
            <a:r>
              <a:rPr lang="en-GB" sz="2000" b="1" dirty="0" smtClean="0">
                <a:solidFill>
                  <a:schemeClr val="bg1"/>
                </a:solidFill>
                <a:latin typeface="Corbel" panose="020B0503020204020204" pitchFamily="34" charset="0"/>
                <a:cs typeface="Arial" charset="0"/>
              </a:rPr>
              <a:t>artwork and intelligence of an artist, </a:t>
            </a:r>
            <a:r>
              <a:rPr lang="en-GB" sz="2000" b="1" dirty="0">
                <a:solidFill>
                  <a:schemeClr val="bg1"/>
                </a:solidFill>
                <a:latin typeface="Corbel" panose="020B0503020204020204" pitchFamily="34" charset="0"/>
                <a:cs typeface="Arial" charset="0"/>
              </a:rPr>
              <a:t>rather than the word of God</a:t>
            </a:r>
          </a:p>
        </p:txBody>
      </p:sp>
      <p:cxnSp>
        <p:nvCxnSpPr>
          <p:cNvPr id="15" name="Straight Connector 14">
            <a:extLst>
              <a:ext uri="{FF2B5EF4-FFF2-40B4-BE49-F238E27FC236}">
                <a16:creationId xmlns:a16="http://schemas.microsoft.com/office/drawing/2014/main" xmlns="" id="{8C1CDC6D-B747-4B10-B659-CFF3AB6A4686}"/>
              </a:ext>
            </a:extLst>
          </p:cNvPr>
          <p:cNvCxnSpPr/>
          <p:nvPr/>
        </p:nvCxnSpPr>
        <p:spPr>
          <a:xfrm flipH="1">
            <a:off x="6831106" y="3399416"/>
            <a:ext cx="914400" cy="484095"/>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B6A277F0-97CF-4DA6-BABD-D1E459A3A9C5}"/>
              </a:ext>
            </a:extLst>
          </p:cNvPr>
          <p:cNvCxnSpPr/>
          <p:nvPr/>
        </p:nvCxnSpPr>
        <p:spPr>
          <a:xfrm flipH="1">
            <a:off x="5185186" y="1366221"/>
            <a:ext cx="494852" cy="1355464"/>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xmlns="" id="{00A8C3AC-9CD2-4323-97DA-8973244DFC6F}"/>
              </a:ext>
            </a:extLst>
          </p:cNvPr>
          <p:cNvPicPr>
            <a:picLocks noChangeAspect="1"/>
          </p:cNvPicPr>
          <p:nvPr/>
        </p:nvPicPr>
        <p:blipFill>
          <a:blip r:embed="rId2"/>
          <a:stretch>
            <a:fillRect/>
          </a:stretch>
        </p:blipFill>
        <p:spPr>
          <a:xfrm>
            <a:off x="7857305" y="605781"/>
            <a:ext cx="4004783" cy="2249960"/>
          </a:xfrm>
          <a:prstGeom prst="rect">
            <a:avLst/>
          </a:prstGeom>
        </p:spPr>
      </p:pic>
      <p:sp>
        <p:nvSpPr>
          <p:cNvPr id="13" name="TextBox 6">
            <a:extLst>
              <a:ext uri="{FF2B5EF4-FFF2-40B4-BE49-F238E27FC236}">
                <a16:creationId xmlns:a16="http://schemas.microsoft.com/office/drawing/2014/main" xmlns="" id="{4746126B-B84A-4468-9F24-8C9DF88EF49D}"/>
              </a:ext>
            </a:extLst>
          </p:cNvPr>
          <p:cNvSpPr txBox="1"/>
          <p:nvPr/>
        </p:nvSpPr>
        <p:spPr>
          <a:xfrm>
            <a:off x="7528862" y="2927373"/>
            <a:ext cx="4252841" cy="707886"/>
          </a:xfrm>
          <a:prstGeom prst="rect">
            <a:avLst/>
          </a:prstGeom>
          <a:solidFill>
            <a:srgbClr val="C00000"/>
          </a:solidFill>
          <a:ln>
            <a:solidFill>
              <a:srgbClr val="C000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Disparaging Tone – looking down on people he should be helping</a:t>
            </a:r>
          </a:p>
        </p:txBody>
      </p:sp>
      <p:cxnSp>
        <p:nvCxnSpPr>
          <p:cNvPr id="21" name="Straight Connector 20">
            <a:extLst>
              <a:ext uri="{FF2B5EF4-FFF2-40B4-BE49-F238E27FC236}">
                <a16:creationId xmlns:a16="http://schemas.microsoft.com/office/drawing/2014/main" xmlns="" id="{6BDDDE7B-EF1E-41F2-8426-147FEE7C06E9}"/>
              </a:ext>
            </a:extLst>
          </p:cNvPr>
          <p:cNvCxnSpPr/>
          <p:nvPr/>
        </p:nvCxnSpPr>
        <p:spPr>
          <a:xfrm flipH="1">
            <a:off x="5680039" y="4237454"/>
            <a:ext cx="2366681" cy="724662"/>
          </a:xfrm>
          <a:prstGeom prst="line">
            <a:avLst/>
          </a:prstGeom>
          <a:ln w="57150">
            <a:solidFill>
              <a:srgbClr val="FF6600"/>
            </a:solidFill>
          </a:ln>
        </p:spPr>
        <p:style>
          <a:lnRef idx="1">
            <a:schemeClr val="accent1"/>
          </a:lnRef>
          <a:fillRef idx="0">
            <a:schemeClr val="accent1"/>
          </a:fillRef>
          <a:effectRef idx="0">
            <a:schemeClr val="accent1"/>
          </a:effectRef>
          <a:fontRef idx="minor">
            <a:schemeClr val="tx1"/>
          </a:fontRef>
        </p:style>
      </p:cxnSp>
      <p:sp>
        <p:nvSpPr>
          <p:cNvPr id="20" name="TextBox 6">
            <a:extLst>
              <a:ext uri="{FF2B5EF4-FFF2-40B4-BE49-F238E27FC236}">
                <a16:creationId xmlns:a16="http://schemas.microsoft.com/office/drawing/2014/main" xmlns="" id="{B56EFA96-866D-40C5-9F8C-E439B9ABD1FC}"/>
              </a:ext>
            </a:extLst>
          </p:cNvPr>
          <p:cNvSpPr txBox="1"/>
          <p:nvPr/>
        </p:nvSpPr>
        <p:spPr>
          <a:xfrm>
            <a:off x="7745504" y="3704036"/>
            <a:ext cx="3872753" cy="707886"/>
          </a:xfrm>
          <a:prstGeom prst="rect">
            <a:avLst/>
          </a:prstGeom>
          <a:solidFill>
            <a:srgbClr val="FF6600"/>
          </a:solidFill>
          <a:ln>
            <a:solidFill>
              <a:srgbClr val="FF66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Reminds the reader of what the priest should be focussing on.</a:t>
            </a:r>
          </a:p>
        </p:txBody>
      </p:sp>
      <p:sp>
        <p:nvSpPr>
          <p:cNvPr id="24" name="TextBox 6">
            <a:extLst>
              <a:ext uri="{FF2B5EF4-FFF2-40B4-BE49-F238E27FC236}">
                <a16:creationId xmlns:a16="http://schemas.microsoft.com/office/drawing/2014/main" xmlns="" id="{4746126B-B84A-4468-9F24-8C9DF88EF49D}"/>
              </a:ext>
            </a:extLst>
          </p:cNvPr>
          <p:cNvSpPr txBox="1"/>
          <p:nvPr/>
        </p:nvSpPr>
        <p:spPr>
          <a:xfrm>
            <a:off x="7745505" y="4453547"/>
            <a:ext cx="3872753" cy="1015663"/>
          </a:xfrm>
          <a:prstGeom prst="rect">
            <a:avLst/>
          </a:prstGeom>
          <a:solidFill>
            <a:srgbClr val="7030A0"/>
          </a:solidFill>
          <a:ln>
            <a:solidFill>
              <a:srgbClr val="7030A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Critical </a:t>
            </a:r>
            <a:r>
              <a:rPr lang="en-GB" sz="2000" b="1" dirty="0" smtClean="0">
                <a:solidFill>
                  <a:schemeClr val="bg1"/>
                </a:solidFill>
                <a:latin typeface="Corbel" panose="020B0503020204020204" pitchFamily="34" charset="0"/>
                <a:cs typeface="Arial" charset="0"/>
              </a:rPr>
              <a:t>of making the church commercial and the </a:t>
            </a:r>
            <a:r>
              <a:rPr lang="en-GB" sz="2000" b="1" dirty="0">
                <a:solidFill>
                  <a:schemeClr val="bg1"/>
                </a:solidFill>
                <a:latin typeface="Corbel" panose="020B0503020204020204" pitchFamily="34" charset="0"/>
                <a:cs typeface="Arial" charset="0"/>
              </a:rPr>
              <a:t>patronising nature of the </a:t>
            </a:r>
            <a:r>
              <a:rPr lang="en-GB" sz="2000" b="1" dirty="0" smtClean="0">
                <a:solidFill>
                  <a:schemeClr val="bg1"/>
                </a:solidFill>
                <a:latin typeface="Corbel" panose="020B0503020204020204" pitchFamily="34" charset="0"/>
                <a:cs typeface="Arial" charset="0"/>
              </a:rPr>
              <a:t>priest</a:t>
            </a:r>
            <a:endParaRPr lang="en-GB" sz="2000" b="1" dirty="0">
              <a:solidFill>
                <a:schemeClr val="bg1"/>
              </a:solidFill>
              <a:latin typeface="Corbel" panose="020B0503020204020204" pitchFamily="34" charset="0"/>
              <a:cs typeface="Arial" charset="0"/>
            </a:endParaRPr>
          </a:p>
        </p:txBody>
      </p:sp>
      <p:cxnSp>
        <p:nvCxnSpPr>
          <p:cNvPr id="25" name="Straight Connector 24">
            <a:extLst>
              <a:ext uri="{FF2B5EF4-FFF2-40B4-BE49-F238E27FC236}">
                <a16:creationId xmlns:a16="http://schemas.microsoft.com/office/drawing/2014/main" xmlns="" id="{8C1CDC6D-B747-4B10-B659-CFF3AB6A4686}"/>
              </a:ext>
            </a:extLst>
          </p:cNvPr>
          <p:cNvCxnSpPr>
            <a:cxnSpLocks/>
          </p:cNvCxnSpPr>
          <p:nvPr/>
        </p:nvCxnSpPr>
        <p:spPr>
          <a:xfrm flipV="1">
            <a:off x="4220331" y="5357308"/>
            <a:ext cx="3636974" cy="516367"/>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B6A277F0-97CF-4DA6-BABD-D1E459A3A9C5}"/>
              </a:ext>
            </a:extLst>
          </p:cNvPr>
          <p:cNvCxnSpPr>
            <a:cxnSpLocks/>
          </p:cNvCxnSpPr>
          <p:nvPr/>
        </p:nvCxnSpPr>
        <p:spPr>
          <a:xfrm>
            <a:off x="4220331" y="6562165"/>
            <a:ext cx="3460521" cy="102191"/>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sp>
        <p:nvSpPr>
          <p:cNvPr id="30" name="TextBox 6">
            <a:extLst>
              <a:ext uri="{FF2B5EF4-FFF2-40B4-BE49-F238E27FC236}">
                <a16:creationId xmlns:a16="http://schemas.microsoft.com/office/drawing/2014/main" xmlns="" id="{4F2F8F41-95E5-44EF-ABE9-429CE279E4E9}"/>
              </a:ext>
            </a:extLst>
          </p:cNvPr>
          <p:cNvSpPr txBox="1"/>
          <p:nvPr/>
        </p:nvSpPr>
        <p:spPr>
          <a:xfrm>
            <a:off x="7404951" y="5504416"/>
            <a:ext cx="4213306" cy="1323439"/>
          </a:xfrm>
          <a:prstGeom prst="rect">
            <a:avLst/>
          </a:prstGeom>
          <a:solidFill>
            <a:srgbClr val="00CC99"/>
          </a:solidFill>
          <a:ln>
            <a:solidFill>
              <a:srgbClr val="00CC99"/>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Ambiguous, could be referring to:</a:t>
            </a:r>
            <a:endParaRPr lang="en-GB" sz="2000" b="1" dirty="0">
              <a:solidFill>
                <a:schemeClr val="bg1"/>
              </a:solidFill>
              <a:latin typeface="Corbel" panose="020B0503020204020204" pitchFamily="34" charset="0"/>
              <a:cs typeface="Arial" charset="0"/>
            </a:endParaRPr>
          </a:p>
          <a:p>
            <a:pPr marL="342900" indent="-342900" eaLnBrk="1" hangingPunct="1">
              <a:buFontTx/>
              <a:buChar char="-"/>
              <a:defRPr/>
            </a:pPr>
            <a:r>
              <a:rPr lang="en-GB" sz="2000" b="1" dirty="0">
                <a:solidFill>
                  <a:schemeClr val="bg1"/>
                </a:solidFill>
                <a:latin typeface="Corbel" panose="020B0503020204020204" pitchFamily="34" charset="0"/>
                <a:cs typeface="Arial" charset="0"/>
              </a:rPr>
              <a:t>The cleverness of Giotto</a:t>
            </a:r>
          </a:p>
          <a:p>
            <a:pPr marL="342900" indent="-342900" eaLnBrk="1" hangingPunct="1">
              <a:buFontTx/>
              <a:buChar char="-"/>
              <a:defRPr/>
            </a:pPr>
            <a:r>
              <a:rPr lang="en-GB" sz="2000" b="1" dirty="0">
                <a:solidFill>
                  <a:schemeClr val="bg1"/>
                </a:solidFill>
                <a:latin typeface="Corbel" panose="020B0503020204020204" pitchFamily="34" charset="0"/>
                <a:cs typeface="Arial" charset="0"/>
              </a:rPr>
              <a:t>Or the cleverness of the priest at commercialising church</a:t>
            </a:r>
          </a:p>
        </p:txBody>
      </p:sp>
      <p:sp>
        <p:nvSpPr>
          <p:cNvPr id="28" name="Rectangle 27"/>
          <p:cNvSpPr/>
          <p:nvPr/>
        </p:nvSpPr>
        <p:spPr>
          <a:xfrm>
            <a:off x="3055171" y="2248263"/>
            <a:ext cx="1592132" cy="44114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p:cNvSpPr/>
          <p:nvPr/>
        </p:nvSpPr>
        <p:spPr>
          <a:xfrm>
            <a:off x="2486808" y="2734150"/>
            <a:ext cx="3552009" cy="441148"/>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p:cNvSpPr/>
          <p:nvPr/>
        </p:nvSpPr>
        <p:spPr>
          <a:xfrm>
            <a:off x="2194557" y="4773816"/>
            <a:ext cx="3496240" cy="441148"/>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p:cNvSpPr/>
          <p:nvPr/>
        </p:nvSpPr>
        <p:spPr>
          <a:xfrm>
            <a:off x="1743725" y="5283842"/>
            <a:ext cx="1881602" cy="441148"/>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p:cNvSpPr/>
          <p:nvPr/>
        </p:nvSpPr>
        <p:spPr>
          <a:xfrm>
            <a:off x="1743724" y="5819885"/>
            <a:ext cx="2519087" cy="441148"/>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p:cNvSpPr/>
          <p:nvPr/>
        </p:nvSpPr>
        <p:spPr>
          <a:xfrm>
            <a:off x="1743725" y="6341591"/>
            <a:ext cx="2519086" cy="441148"/>
          </a:xfrm>
          <a:prstGeom prst="rect">
            <a:avLst/>
          </a:prstGeom>
          <a:noFill/>
          <a:ln w="38100">
            <a:solidFill>
              <a:srgbClr val="00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TextBox 6">
            <a:extLst>
              <a:ext uri="{FF2B5EF4-FFF2-40B4-BE49-F238E27FC236}">
                <a16:creationId xmlns:a16="http://schemas.microsoft.com/office/drawing/2014/main" xmlns="" id="{2C53681F-34F8-420E-ACB0-AC5E48A8DB65}"/>
              </a:ext>
            </a:extLst>
          </p:cNvPr>
          <p:cNvSpPr txBox="1"/>
          <p:nvPr/>
        </p:nvSpPr>
        <p:spPr>
          <a:xfrm>
            <a:off x="50517" y="1918818"/>
            <a:ext cx="1476375" cy="4247317"/>
          </a:xfrm>
          <a:prstGeom prst="rect">
            <a:avLst/>
          </a:prstGeom>
          <a:solidFill>
            <a:srgbClr val="00B050"/>
          </a:solidFill>
          <a:ln>
            <a:solidFill>
              <a:srgbClr val="00B05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b="1" dirty="0" smtClean="0">
                <a:solidFill>
                  <a:schemeClr val="bg1"/>
                </a:solidFill>
                <a:latin typeface="Corbel" panose="020B0503020204020204" pitchFamily="34" charset="0"/>
                <a:cs typeface="Arial" charset="0"/>
              </a:rPr>
              <a:t>Once again shows someone who was concerned with helping the less fortunate – contrasting with the priest and the church who are not helping the </a:t>
            </a:r>
            <a:r>
              <a:rPr lang="en-GB" b="1" dirty="0" err="1" smtClean="0">
                <a:solidFill>
                  <a:schemeClr val="bg1"/>
                </a:solidFill>
                <a:latin typeface="Corbel" panose="020B0503020204020204" pitchFamily="34" charset="0"/>
                <a:cs typeface="Arial" charset="0"/>
              </a:rPr>
              <a:t>drwarf</a:t>
            </a:r>
            <a:endParaRPr lang="en-GB" b="1" dirty="0">
              <a:solidFill>
                <a:schemeClr val="bg1"/>
              </a:solidFill>
              <a:latin typeface="Corbel" panose="020B0503020204020204" pitchFamily="34" charset="0"/>
              <a:cs typeface="Arial" charset="0"/>
            </a:endParaRPr>
          </a:p>
        </p:txBody>
      </p:sp>
      <p:cxnSp>
        <p:nvCxnSpPr>
          <p:cNvPr id="40" name="Straight Connector 39">
            <a:extLst>
              <a:ext uri="{FF2B5EF4-FFF2-40B4-BE49-F238E27FC236}">
                <a16:creationId xmlns:a16="http://schemas.microsoft.com/office/drawing/2014/main" xmlns="" id="{B6A277F0-97CF-4DA6-BABD-D1E459A3A9C5}"/>
              </a:ext>
            </a:extLst>
          </p:cNvPr>
          <p:cNvCxnSpPr/>
          <p:nvPr/>
        </p:nvCxnSpPr>
        <p:spPr>
          <a:xfrm flipH="1">
            <a:off x="1279466" y="3738017"/>
            <a:ext cx="494852" cy="50229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140242" y="3255631"/>
            <a:ext cx="3723137" cy="441148"/>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p:cNvSpPr/>
          <p:nvPr/>
        </p:nvSpPr>
        <p:spPr>
          <a:xfrm>
            <a:off x="1763560" y="3738017"/>
            <a:ext cx="5099819" cy="471719"/>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p:cNvSpPr/>
          <p:nvPr/>
        </p:nvSpPr>
        <p:spPr>
          <a:xfrm>
            <a:off x="4916247" y="3738016"/>
            <a:ext cx="1947132" cy="471719"/>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77708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20" grpId="0" animBg="1"/>
      <p:bldP spid="24" grpId="0" animBg="1"/>
      <p:bldP spid="30" grpId="0" animBg="1"/>
      <p:bldP spid="28" grpId="0" animBg="1"/>
      <p:bldP spid="33" grpId="0" animBg="1"/>
      <p:bldP spid="35" grpId="0" animBg="1"/>
      <p:bldP spid="36" grpId="0" animBg="1"/>
      <p:bldP spid="37" grpId="0" animBg="1"/>
      <p:bldP spid="38" grpId="0" animBg="1"/>
      <p:bldP spid="39" grpId="0" animBg="1"/>
      <p:bldP spid="41" grpId="0" animBg="1"/>
      <p:bldP spid="43" grpId="0" animBg="1"/>
      <p:bldP spid="3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a16="http://schemas.microsoft.com/office/drawing/2014/main" xmlns="" id="{53FAEDDA-2C20-44F9-80D1-C21B583A037B}"/>
              </a:ext>
            </a:extLst>
          </p:cNvPr>
          <p:cNvSpPr txBox="1">
            <a:spLocks noChangeArrowheads="1"/>
          </p:cNvSpPr>
          <p:nvPr/>
        </p:nvSpPr>
        <p:spPr bwMode="auto">
          <a:xfrm>
            <a:off x="1047405" y="1253905"/>
            <a:ext cx="9789102" cy="2634567"/>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1400" dirty="0"/>
              <a:t>A rush of tourists, clucking contentedly,</a:t>
            </a:r>
          </a:p>
          <a:p>
            <a:pPr>
              <a:buNone/>
            </a:pPr>
            <a:r>
              <a:rPr lang="en-GB" sz="1400" dirty="0"/>
              <a:t>fluttered after him as he scattered</a:t>
            </a:r>
          </a:p>
          <a:p>
            <a:pPr>
              <a:buNone/>
            </a:pPr>
            <a:r>
              <a:rPr lang="en-GB" sz="1400" dirty="0"/>
              <a:t>the grain of the Word. It was they who had passed</a:t>
            </a:r>
          </a:p>
          <a:p>
            <a:pPr>
              <a:buNone/>
            </a:pPr>
            <a:r>
              <a:rPr lang="en-GB" sz="1400" dirty="0"/>
              <a:t>the ruined temple outside, whose eyes</a:t>
            </a:r>
          </a:p>
          <a:p>
            <a:pPr>
              <a:buNone/>
            </a:pPr>
            <a:r>
              <a:rPr lang="en-GB" sz="1400" dirty="0"/>
              <a:t>wept pus, whose back was higher</a:t>
            </a:r>
          </a:p>
          <a:p>
            <a:pPr>
              <a:buNone/>
            </a:pPr>
            <a:r>
              <a:rPr lang="en-GB" sz="1400" dirty="0"/>
              <a:t>than his head, whose lopsided mouth</a:t>
            </a:r>
          </a:p>
          <a:p>
            <a:pPr>
              <a:buNone/>
            </a:pPr>
            <a:r>
              <a:rPr lang="en-GB" sz="1400" dirty="0"/>
              <a:t>said </a:t>
            </a:r>
            <a:r>
              <a:rPr lang="en-GB" sz="1400" dirty="0" err="1"/>
              <a:t>Grazie</a:t>
            </a:r>
            <a:r>
              <a:rPr lang="en-GB" sz="1400" dirty="0"/>
              <a:t> in a voice as sweet</a:t>
            </a:r>
          </a:p>
          <a:p>
            <a:pPr>
              <a:buNone/>
            </a:pPr>
            <a:r>
              <a:rPr lang="en-GB" sz="1400" dirty="0"/>
              <a:t>as a child's when she speaks to her mother</a:t>
            </a:r>
          </a:p>
          <a:p>
            <a:pPr>
              <a:buNone/>
            </a:pPr>
            <a:r>
              <a:rPr lang="en-GB" sz="1400" dirty="0"/>
              <a:t>or a bird's when it spoke</a:t>
            </a:r>
          </a:p>
          <a:p>
            <a:pPr>
              <a:buNone/>
            </a:pPr>
            <a:r>
              <a:rPr lang="en-GB" sz="1400" dirty="0"/>
              <a:t>to St Francis.</a:t>
            </a:r>
          </a:p>
        </p:txBody>
      </p:sp>
      <p:sp>
        <p:nvSpPr>
          <p:cNvPr id="5" name="TextBox 5">
            <a:extLst>
              <a:ext uri="{FF2B5EF4-FFF2-40B4-BE49-F238E27FC236}">
                <a16:creationId xmlns:a16="http://schemas.microsoft.com/office/drawing/2014/main" xmlns=""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Three</a:t>
            </a:r>
          </a:p>
        </p:txBody>
      </p:sp>
      <p:sp>
        <p:nvSpPr>
          <p:cNvPr id="6" name="TextBox 7">
            <a:extLst>
              <a:ext uri="{FF2B5EF4-FFF2-40B4-BE49-F238E27FC236}">
                <a16:creationId xmlns:a16="http://schemas.microsoft.com/office/drawing/2014/main" xmlns="" id="{217AE81A-07D6-4094-B627-4F70AE270F3F}"/>
              </a:ext>
            </a:extLst>
          </p:cNvPr>
          <p:cNvSpPr txBox="1">
            <a:spLocks noChangeArrowheads="1"/>
          </p:cNvSpPr>
          <p:nvPr/>
        </p:nvSpPr>
        <p:spPr bwMode="auto">
          <a:xfrm>
            <a:off x="2055094" y="4276270"/>
            <a:ext cx="9040957" cy="1815882"/>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is your impression of the tourists?</a:t>
            </a:r>
          </a:p>
          <a:p>
            <a:pPr marL="457200" indent="-457200" eaLnBrk="1" hangingPunct="1">
              <a:spcBef>
                <a:spcPct val="0"/>
              </a:spcBef>
              <a:buFontTx/>
              <a:buChar char="-"/>
            </a:pPr>
            <a:r>
              <a:rPr lang="en-GB" altLang="en-US" sz="2800" dirty="0">
                <a:latin typeface="Corbel" panose="020B0503020204020204" pitchFamily="34" charset="0"/>
              </a:rPr>
              <a:t>What is the tourists’ impression of the beggar?</a:t>
            </a:r>
          </a:p>
          <a:p>
            <a:pPr marL="457200" indent="-457200" eaLnBrk="1" hangingPunct="1">
              <a:spcBef>
                <a:spcPct val="0"/>
              </a:spcBef>
              <a:buFontTx/>
              <a:buChar char="-"/>
            </a:pPr>
            <a:r>
              <a:rPr lang="en-GB" altLang="en-US" sz="2800" dirty="0">
                <a:latin typeface="Corbel" panose="020B0503020204020204" pitchFamily="34" charset="0"/>
              </a:rPr>
              <a:t>What is the poet’s opinion of the beggar?</a:t>
            </a:r>
          </a:p>
        </p:txBody>
      </p:sp>
      <p:cxnSp>
        <p:nvCxnSpPr>
          <p:cNvPr id="3" name="Straight Connector 2">
            <a:extLst>
              <a:ext uri="{FF2B5EF4-FFF2-40B4-BE49-F238E27FC236}">
                <a16:creationId xmlns:a16="http://schemas.microsoft.com/office/drawing/2014/main" xmlns="" id="{377A2B4D-4EDC-46DE-B406-6EAE02A931D2}"/>
              </a:ext>
            </a:extLst>
          </p:cNvPr>
          <p:cNvCxnSpPr>
            <a:cxnSpLocks/>
          </p:cNvCxnSpPr>
          <p:nvPr/>
        </p:nvCxnSpPr>
        <p:spPr>
          <a:xfrm>
            <a:off x="2618509" y="3888472"/>
            <a:ext cx="1" cy="387798"/>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7387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5">
            <a:extLst>
              <a:ext uri="{FF2B5EF4-FFF2-40B4-BE49-F238E27FC236}">
                <a16:creationId xmlns:a16="http://schemas.microsoft.com/office/drawing/2014/main" xmlns="" id="{0EEBB8FB-0021-4ED1-BB98-6F2745CA156E}"/>
              </a:ext>
            </a:extLst>
          </p:cNvPr>
          <p:cNvSpPr txBox="1">
            <a:spLocks noChangeArrowheads="1"/>
          </p:cNvSpPr>
          <p:nvPr/>
        </p:nvSpPr>
        <p:spPr bwMode="auto">
          <a:xfrm>
            <a:off x="8919284" y="111842"/>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Three</a:t>
            </a:r>
          </a:p>
        </p:txBody>
      </p:sp>
      <p:sp>
        <p:nvSpPr>
          <p:cNvPr id="21507" name="TextBox 7">
            <a:extLst>
              <a:ext uri="{FF2B5EF4-FFF2-40B4-BE49-F238E27FC236}">
                <a16:creationId xmlns:a16="http://schemas.microsoft.com/office/drawing/2014/main" xmlns="" id="{3B278D8A-9440-4921-AB71-690328E1EAD5}"/>
              </a:ext>
            </a:extLst>
          </p:cNvPr>
          <p:cNvSpPr txBox="1">
            <a:spLocks noChangeArrowheads="1"/>
          </p:cNvSpPr>
          <p:nvPr/>
        </p:nvSpPr>
        <p:spPr bwMode="auto">
          <a:xfrm>
            <a:off x="1722208" y="1496088"/>
            <a:ext cx="8617527" cy="4893647"/>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2400" dirty="0"/>
              <a:t>A rush of tourists, clucking contentedly,</a:t>
            </a:r>
          </a:p>
          <a:p>
            <a:pPr>
              <a:buNone/>
            </a:pPr>
            <a:r>
              <a:rPr lang="en-GB" sz="2400" dirty="0"/>
              <a:t>fluttered after him as he scattered</a:t>
            </a:r>
          </a:p>
          <a:p>
            <a:pPr>
              <a:buNone/>
            </a:pPr>
            <a:r>
              <a:rPr lang="en-GB" sz="2400" dirty="0"/>
              <a:t>the grain of the Word. </a:t>
            </a:r>
            <a:endParaRPr lang="en-GB" sz="2400" dirty="0" smtClean="0"/>
          </a:p>
          <a:p>
            <a:pPr>
              <a:buNone/>
            </a:pPr>
            <a:r>
              <a:rPr lang="en-GB" sz="2400" dirty="0"/>
              <a:t>It was they who had passed</a:t>
            </a:r>
          </a:p>
          <a:p>
            <a:pPr>
              <a:buNone/>
            </a:pPr>
            <a:r>
              <a:rPr lang="en-GB" sz="2400" dirty="0"/>
              <a:t>the ruined temple outside, whose eyes</a:t>
            </a:r>
          </a:p>
          <a:p>
            <a:pPr>
              <a:buNone/>
            </a:pPr>
            <a:r>
              <a:rPr lang="en-GB" sz="2400" dirty="0"/>
              <a:t>wept pus, whose back was higher</a:t>
            </a:r>
          </a:p>
          <a:p>
            <a:pPr>
              <a:buNone/>
            </a:pPr>
            <a:r>
              <a:rPr lang="en-GB" sz="2400" dirty="0"/>
              <a:t>than his head, whose lopsided </a:t>
            </a:r>
            <a:r>
              <a:rPr lang="en-GB" sz="2400" dirty="0" smtClean="0"/>
              <a:t>mouth</a:t>
            </a:r>
          </a:p>
          <a:p>
            <a:pPr>
              <a:buNone/>
            </a:pPr>
            <a:r>
              <a:rPr lang="en-GB" sz="2400" dirty="0"/>
              <a:t>said Grazie in a voice as sweet</a:t>
            </a:r>
          </a:p>
          <a:p>
            <a:pPr>
              <a:buNone/>
            </a:pPr>
            <a:r>
              <a:rPr lang="en-GB" sz="2400" dirty="0"/>
              <a:t>as a child's when she speaks to her mother</a:t>
            </a:r>
          </a:p>
          <a:p>
            <a:pPr>
              <a:buNone/>
            </a:pPr>
            <a:r>
              <a:rPr lang="en-GB" sz="2400" dirty="0"/>
              <a:t>or a bird's when it spoke</a:t>
            </a:r>
          </a:p>
          <a:p>
            <a:pPr>
              <a:buNone/>
            </a:pPr>
            <a:r>
              <a:rPr lang="en-GB" sz="2400" dirty="0"/>
              <a:t>to St Francis</a:t>
            </a:r>
            <a:r>
              <a:rPr lang="en-GB" sz="2400" dirty="0" smtClean="0"/>
              <a:t>.</a:t>
            </a:r>
            <a:endParaRPr lang="en-GB" sz="2400" dirty="0">
              <a:latin typeface="Corbel" panose="020B0503020204020204" pitchFamily="34" charset="0"/>
            </a:endParaRPr>
          </a:p>
        </p:txBody>
      </p:sp>
      <p:sp>
        <p:nvSpPr>
          <p:cNvPr id="18" name="TextBox 6">
            <a:extLst>
              <a:ext uri="{FF2B5EF4-FFF2-40B4-BE49-F238E27FC236}">
                <a16:creationId xmlns:a16="http://schemas.microsoft.com/office/drawing/2014/main" xmlns="" id="{52664701-8D43-4BD0-8EF8-5DDC10FA1BFE}"/>
              </a:ext>
            </a:extLst>
          </p:cNvPr>
          <p:cNvSpPr txBox="1"/>
          <p:nvPr/>
        </p:nvSpPr>
        <p:spPr>
          <a:xfrm>
            <a:off x="7444290" y="1454260"/>
            <a:ext cx="4181245" cy="1477328"/>
          </a:xfrm>
          <a:prstGeom prst="rect">
            <a:avLst/>
          </a:prstGeom>
          <a:solidFill>
            <a:srgbClr val="CC00CC"/>
          </a:solidFill>
          <a:ln>
            <a:solidFill>
              <a:srgbClr val="CC00CC"/>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b="1" dirty="0" smtClean="0">
                <a:solidFill>
                  <a:schemeClr val="bg1"/>
                </a:solidFill>
                <a:latin typeface="Corbel" panose="020B0503020204020204" pitchFamily="34" charset="0"/>
                <a:cs typeface="Arial" charset="0"/>
              </a:rPr>
              <a:t>The priest is paying </a:t>
            </a:r>
            <a:r>
              <a:rPr lang="en-GB" b="1" dirty="0">
                <a:solidFill>
                  <a:schemeClr val="bg1"/>
                </a:solidFill>
                <a:latin typeface="Corbel" panose="020B0503020204020204" pitchFamily="34" charset="0"/>
                <a:cs typeface="Arial" charset="0"/>
              </a:rPr>
              <a:t>attention to the tourists and not the </a:t>
            </a:r>
            <a:r>
              <a:rPr lang="en-GB" b="1" dirty="0" smtClean="0">
                <a:solidFill>
                  <a:schemeClr val="bg1"/>
                </a:solidFill>
                <a:latin typeface="Corbel" panose="020B0503020204020204" pitchFamily="34" charset="0"/>
                <a:cs typeface="Arial" charset="0"/>
              </a:rPr>
              <a:t>beggar. St Francis would </a:t>
            </a:r>
            <a:r>
              <a:rPr lang="en-GB" b="1" dirty="0">
                <a:solidFill>
                  <a:schemeClr val="bg1"/>
                </a:solidFill>
                <a:latin typeface="Corbel" panose="020B0503020204020204" pitchFamily="34" charset="0"/>
                <a:cs typeface="Arial" charset="0"/>
              </a:rPr>
              <a:t>have </a:t>
            </a:r>
            <a:r>
              <a:rPr lang="en-GB" b="1" dirty="0" smtClean="0">
                <a:solidFill>
                  <a:schemeClr val="bg1"/>
                </a:solidFill>
                <a:latin typeface="Corbel" panose="020B0503020204020204" pitchFamily="34" charset="0"/>
                <a:cs typeface="Arial" charset="0"/>
              </a:rPr>
              <a:t>wanted would have wanted him to pay attention to the beggar – more </a:t>
            </a:r>
            <a:r>
              <a:rPr lang="en-GB" b="1" dirty="0" err="1" smtClean="0">
                <a:solidFill>
                  <a:schemeClr val="bg1"/>
                </a:solidFill>
                <a:latin typeface="Corbel" panose="020B0503020204020204" pitchFamily="34" charset="0"/>
                <a:cs typeface="Arial" charset="0"/>
              </a:rPr>
              <a:t>hypocricy</a:t>
            </a:r>
            <a:r>
              <a:rPr lang="en-GB" b="1" dirty="0" smtClean="0">
                <a:solidFill>
                  <a:schemeClr val="bg1"/>
                </a:solidFill>
                <a:latin typeface="Corbel" panose="020B0503020204020204" pitchFamily="34" charset="0"/>
                <a:cs typeface="Arial" charset="0"/>
              </a:rPr>
              <a:t>.</a:t>
            </a:r>
            <a:endParaRPr lang="en-GB" b="1" dirty="0">
              <a:solidFill>
                <a:schemeClr val="bg1"/>
              </a:solidFill>
              <a:latin typeface="Corbel" panose="020B0503020204020204" pitchFamily="34" charset="0"/>
              <a:cs typeface="Arial" charset="0"/>
            </a:endParaRPr>
          </a:p>
        </p:txBody>
      </p:sp>
      <p:sp>
        <p:nvSpPr>
          <p:cNvPr id="20" name="TextBox 6">
            <a:extLst>
              <a:ext uri="{FF2B5EF4-FFF2-40B4-BE49-F238E27FC236}">
                <a16:creationId xmlns:a16="http://schemas.microsoft.com/office/drawing/2014/main" xmlns="" id="{90FED79F-80C4-4362-892A-7B554B22DFF8}"/>
              </a:ext>
            </a:extLst>
          </p:cNvPr>
          <p:cNvSpPr txBox="1"/>
          <p:nvPr/>
        </p:nvSpPr>
        <p:spPr>
          <a:xfrm>
            <a:off x="99737" y="9637"/>
            <a:ext cx="2952750" cy="1323439"/>
          </a:xfrm>
          <a:prstGeom prst="rect">
            <a:avLst/>
          </a:prstGeom>
          <a:solidFill>
            <a:srgbClr val="00B0F0"/>
          </a:solidFill>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Shows numbers and speed of tourists – only there to see the </a:t>
            </a:r>
            <a:r>
              <a:rPr lang="en-GB" sz="2000" b="1" dirty="0" smtClean="0">
                <a:solidFill>
                  <a:schemeClr val="bg1"/>
                </a:solidFill>
                <a:latin typeface="Corbel" panose="020B0503020204020204" pitchFamily="34" charset="0"/>
                <a:cs typeface="Arial" charset="0"/>
              </a:rPr>
              <a:t>sights, no one is there to help</a:t>
            </a:r>
            <a:endParaRPr lang="en-GB" sz="2000" b="1" dirty="0">
              <a:solidFill>
                <a:schemeClr val="bg1"/>
              </a:solidFill>
              <a:latin typeface="Corbel" panose="020B0503020204020204" pitchFamily="34" charset="0"/>
              <a:cs typeface="Arial" charset="0"/>
            </a:endParaRPr>
          </a:p>
        </p:txBody>
      </p:sp>
      <p:cxnSp>
        <p:nvCxnSpPr>
          <p:cNvPr id="21" name="Straight Connector 20">
            <a:extLst>
              <a:ext uri="{FF2B5EF4-FFF2-40B4-BE49-F238E27FC236}">
                <a16:creationId xmlns:a16="http://schemas.microsoft.com/office/drawing/2014/main" xmlns="" id="{FD4F8057-F27C-4C5E-9AEB-4AA1070C2FA8}"/>
              </a:ext>
            </a:extLst>
          </p:cNvPr>
          <p:cNvCxnSpPr/>
          <p:nvPr/>
        </p:nvCxnSpPr>
        <p:spPr>
          <a:xfrm>
            <a:off x="2293462" y="1285766"/>
            <a:ext cx="25212" cy="336988"/>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8259FDBF-296E-4C6B-B39E-9C25D442E1C3}"/>
              </a:ext>
            </a:extLst>
          </p:cNvPr>
          <p:cNvCxnSpPr/>
          <p:nvPr/>
        </p:nvCxnSpPr>
        <p:spPr>
          <a:xfrm flipV="1">
            <a:off x="4776395" y="2584290"/>
            <a:ext cx="2775347" cy="358"/>
          </a:xfrm>
          <a:prstGeom prst="line">
            <a:avLst/>
          </a:prstGeom>
          <a:ln w="57150">
            <a:solidFill>
              <a:srgbClr val="CC00CC"/>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728235AB-1FDC-4ED7-91B7-CB9D7A64449E}"/>
              </a:ext>
            </a:extLst>
          </p:cNvPr>
          <p:cNvCxnSpPr>
            <a:cxnSpLocks/>
          </p:cNvCxnSpPr>
          <p:nvPr/>
        </p:nvCxnSpPr>
        <p:spPr>
          <a:xfrm flipH="1">
            <a:off x="5776856" y="935914"/>
            <a:ext cx="988506" cy="71078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TextBox 6">
            <a:extLst>
              <a:ext uri="{FF2B5EF4-FFF2-40B4-BE49-F238E27FC236}">
                <a16:creationId xmlns:a16="http://schemas.microsoft.com/office/drawing/2014/main" xmlns="" id="{3AB85154-6307-4923-928F-4213E310BFCD}"/>
              </a:ext>
            </a:extLst>
          </p:cNvPr>
          <p:cNvSpPr txBox="1"/>
          <p:nvPr/>
        </p:nvSpPr>
        <p:spPr>
          <a:xfrm>
            <a:off x="3332188" y="20394"/>
            <a:ext cx="5124518" cy="1323439"/>
          </a:xfrm>
          <a:prstGeom prst="rect">
            <a:avLst/>
          </a:prstGeom>
          <a:solidFill>
            <a:srgbClr val="FF0000"/>
          </a:solidFill>
          <a:ln>
            <a:solidFill>
              <a:srgbClr val="FF00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Extended metaphor – comparing the tourists to </a:t>
            </a:r>
            <a:r>
              <a:rPr lang="en-GB" sz="2000" b="1" dirty="0" smtClean="0">
                <a:solidFill>
                  <a:schemeClr val="bg1"/>
                </a:solidFill>
                <a:latin typeface="Corbel" panose="020B0503020204020204" pitchFamily="34" charset="0"/>
                <a:cs typeface="Arial" charset="0"/>
              </a:rPr>
              <a:t>chickens, makes them seem mindless and easily manipulated by the priest’s attempts to take advantage of them</a:t>
            </a:r>
            <a:endParaRPr lang="en-GB" sz="2000" b="1" dirty="0">
              <a:solidFill>
                <a:schemeClr val="bg1"/>
              </a:solidFill>
              <a:latin typeface="Corbel" panose="020B0503020204020204" pitchFamily="34" charset="0"/>
              <a:cs typeface="Arial" charset="0"/>
            </a:endParaRPr>
          </a:p>
        </p:txBody>
      </p:sp>
      <p:sp>
        <p:nvSpPr>
          <p:cNvPr id="23" name="TextBox 6">
            <a:extLst>
              <a:ext uri="{FF2B5EF4-FFF2-40B4-BE49-F238E27FC236}">
                <a16:creationId xmlns:a16="http://schemas.microsoft.com/office/drawing/2014/main" xmlns="" id="{90FED79F-80C4-4362-892A-7B554B22DFF8}"/>
              </a:ext>
            </a:extLst>
          </p:cNvPr>
          <p:cNvSpPr txBox="1"/>
          <p:nvPr/>
        </p:nvSpPr>
        <p:spPr>
          <a:xfrm>
            <a:off x="99737" y="1568628"/>
            <a:ext cx="1622471" cy="2031325"/>
          </a:xfrm>
          <a:prstGeom prst="rect">
            <a:avLst/>
          </a:prstGeom>
          <a:solidFill>
            <a:srgbClr val="00B050"/>
          </a:solidFill>
          <a:ln>
            <a:solidFill>
              <a:srgbClr val="00B05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b="1" dirty="0">
                <a:solidFill>
                  <a:schemeClr val="bg1"/>
                </a:solidFill>
                <a:latin typeface="Corbel" panose="020B0503020204020204" pitchFamily="34" charset="0"/>
                <a:cs typeface="Arial" charset="0"/>
              </a:rPr>
              <a:t>Shows </a:t>
            </a:r>
            <a:r>
              <a:rPr lang="en-GB" b="1" dirty="0" err="1">
                <a:solidFill>
                  <a:schemeClr val="bg1"/>
                </a:solidFill>
                <a:latin typeface="Corbel" panose="020B0503020204020204" pitchFamily="34" charset="0"/>
                <a:cs typeface="Arial" charset="0"/>
              </a:rPr>
              <a:t>MacCaig</a:t>
            </a:r>
            <a:r>
              <a:rPr lang="en-GB" b="1" dirty="0">
                <a:solidFill>
                  <a:schemeClr val="bg1"/>
                </a:solidFill>
                <a:latin typeface="Corbel" panose="020B0503020204020204" pitchFamily="34" charset="0"/>
                <a:cs typeface="Arial" charset="0"/>
              </a:rPr>
              <a:t> sees himself as separate and different from the other tourists</a:t>
            </a:r>
          </a:p>
        </p:txBody>
      </p:sp>
      <p:cxnSp>
        <p:nvCxnSpPr>
          <p:cNvPr id="27" name="Straight Connector 26">
            <a:extLst>
              <a:ext uri="{FF2B5EF4-FFF2-40B4-BE49-F238E27FC236}">
                <a16:creationId xmlns:a16="http://schemas.microsoft.com/office/drawing/2014/main" xmlns="" id="{FD4F8057-F27C-4C5E-9AEB-4AA1070C2FA8}"/>
              </a:ext>
            </a:extLst>
          </p:cNvPr>
          <p:cNvCxnSpPr/>
          <p:nvPr/>
        </p:nvCxnSpPr>
        <p:spPr>
          <a:xfrm>
            <a:off x="1446904" y="2802496"/>
            <a:ext cx="1194098" cy="129092"/>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28" name="TextBox 6">
            <a:extLst>
              <a:ext uri="{FF2B5EF4-FFF2-40B4-BE49-F238E27FC236}">
                <a16:creationId xmlns:a16="http://schemas.microsoft.com/office/drawing/2014/main" xmlns="" id="{630EFF8F-4723-4647-9959-82B25D199C18}"/>
              </a:ext>
            </a:extLst>
          </p:cNvPr>
          <p:cNvSpPr txBox="1"/>
          <p:nvPr/>
        </p:nvSpPr>
        <p:spPr>
          <a:xfrm>
            <a:off x="7444288" y="2969109"/>
            <a:ext cx="4181245" cy="923330"/>
          </a:xfrm>
          <a:prstGeom prst="rect">
            <a:avLst/>
          </a:prstGeom>
          <a:solidFill>
            <a:srgbClr val="7030A0"/>
          </a:solidFill>
          <a:ln>
            <a:solidFill>
              <a:srgbClr val="7030A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b="1" dirty="0" smtClean="0">
                <a:solidFill>
                  <a:schemeClr val="bg1"/>
                </a:solidFill>
                <a:latin typeface="Corbel" panose="020B0503020204020204" pitchFamily="34" charset="0"/>
                <a:cs typeface="Arial" charset="0"/>
              </a:rPr>
              <a:t>Word choice shows they have ignored </a:t>
            </a:r>
            <a:r>
              <a:rPr lang="en-GB" b="1" dirty="0">
                <a:solidFill>
                  <a:schemeClr val="bg1"/>
                </a:solidFill>
                <a:latin typeface="Corbel" panose="020B0503020204020204" pitchFamily="34" charset="0"/>
                <a:cs typeface="Arial" charset="0"/>
              </a:rPr>
              <a:t>the </a:t>
            </a:r>
            <a:r>
              <a:rPr lang="en-GB" b="1" dirty="0" smtClean="0">
                <a:solidFill>
                  <a:schemeClr val="bg1"/>
                </a:solidFill>
                <a:latin typeface="Corbel" panose="020B0503020204020204" pitchFamily="34" charset="0"/>
                <a:cs typeface="Arial" charset="0"/>
              </a:rPr>
              <a:t>beggar and the message </a:t>
            </a:r>
            <a:r>
              <a:rPr lang="en-GB" b="1" dirty="0">
                <a:solidFill>
                  <a:schemeClr val="bg1"/>
                </a:solidFill>
                <a:latin typeface="Corbel" panose="020B0503020204020204" pitchFamily="34" charset="0"/>
                <a:cs typeface="Arial" charset="0"/>
              </a:rPr>
              <a:t>of St Francis of Assisi</a:t>
            </a:r>
          </a:p>
        </p:txBody>
      </p:sp>
      <p:cxnSp>
        <p:nvCxnSpPr>
          <p:cNvPr id="29" name="Straight Connector 28">
            <a:extLst>
              <a:ext uri="{FF2B5EF4-FFF2-40B4-BE49-F238E27FC236}">
                <a16:creationId xmlns:a16="http://schemas.microsoft.com/office/drawing/2014/main" xmlns="" id="{6A084447-80E0-4006-9367-4E8062788EA4}"/>
              </a:ext>
            </a:extLst>
          </p:cNvPr>
          <p:cNvCxnSpPr>
            <a:cxnSpLocks/>
          </p:cNvCxnSpPr>
          <p:nvPr/>
        </p:nvCxnSpPr>
        <p:spPr>
          <a:xfrm>
            <a:off x="5631940" y="3055171"/>
            <a:ext cx="1919802" cy="464225"/>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31" name="TextBox 6">
            <a:extLst>
              <a:ext uri="{FF2B5EF4-FFF2-40B4-BE49-F238E27FC236}">
                <a16:creationId xmlns:a16="http://schemas.microsoft.com/office/drawing/2014/main" xmlns="" id="{3AB85154-6307-4923-928F-4213E310BFCD}"/>
              </a:ext>
            </a:extLst>
          </p:cNvPr>
          <p:cNvSpPr txBox="1"/>
          <p:nvPr/>
        </p:nvSpPr>
        <p:spPr>
          <a:xfrm>
            <a:off x="7831565" y="3956987"/>
            <a:ext cx="3793968" cy="1477328"/>
          </a:xfrm>
          <a:prstGeom prst="rect">
            <a:avLst/>
          </a:prstGeom>
          <a:solidFill>
            <a:srgbClr val="FF6600"/>
          </a:solidFill>
          <a:ln>
            <a:solidFill>
              <a:srgbClr val="FF66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b="1" dirty="0" smtClean="0">
                <a:solidFill>
                  <a:schemeClr val="bg1"/>
                </a:solidFill>
                <a:latin typeface="Corbel" panose="020B0503020204020204" pitchFamily="34" charset="0"/>
                <a:cs typeface="Arial" charset="0"/>
              </a:rPr>
              <a:t>Contrast filled metaphor to describe the beggar – ruined refers to his ugly exterior, but temple implies he is just as beautiful and important as the church</a:t>
            </a:r>
            <a:endParaRPr lang="en-GB" b="1" dirty="0">
              <a:solidFill>
                <a:schemeClr val="bg1"/>
              </a:solidFill>
              <a:latin typeface="Corbel" panose="020B0503020204020204" pitchFamily="34" charset="0"/>
              <a:cs typeface="Arial" charset="0"/>
            </a:endParaRPr>
          </a:p>
        </p:txBody>
      </p:sp>
      <p:cxnSp>
        <p:nvCxnSpPr>
          <p:cNvPr id="32" name="Straight Connector 31">
            <a:extLst>
              <a:ext uri="{FF2B5EF4-FFF2-40B4-BE49-F238E27FC236}">
                <a16:creationId xmlns:a16="http://schemas.microsoft.com/office/drawing/2014/main" xmlns="" id="{728235AB-1FDC-4ED7-91B7-CB9D7A64449E}"/>
              </a:ext>
            </a:extLst>
          </p:cNvPr>
          <p:cNvCxnSpPr>
            <a:cxnSpLocks/>
          </p:cNvCxnSpPr>
          <p:nvPr/>
        </p:nvCxnSpPr>
        <p:spPr>
          <a:xfrm flipH="1" flipV="1">
            <a:off x="2641002" y="3669398"/>
            <a:ext cx="5190563" cy="870328"/>
          </a:xfrm>
          <a:prstGeom prst="line">
            <a:avLst/>
          </a:prstGeom>
          <a:ln w="5715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789ECFE7-92AB-4AD1-87CD-D5A9405837CA}"/>
              </a:ext>
            </a:extLst>
          </p:cNvPr>
          <p:cNvCxnSpPr>
            <a:cxnSpLocks/>
          </p:cNvCxnSpPr>
          <p:nvPr/>
        </p:nvCxnSpPr>
        <p:spPr>
          <a:xfrm flipH="1">
            <a:off x="1722208" y="3669398"/>
            <a:ext cx="3054187" cy="126219"/>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38" name="TextBox 6">
            <a:extLst>
              <a:ext uri="{FF2B5EF4-FFF2-40B4-BE49-F238E27FC236}">
                <a16:creationId xmlns:a16="http://schemas.microsoft.com/office/drawing/2014/main" xmlns="" id="{4E2160F4-21CA-4A1F-8AA7-AE5EC01D9BAA}"/>
              </a:ext>
            </a:extLst>
          </p:cNvPr>
          <p:cNvSpPr txBox="1"/>
          <p:nvPr/>
        </p:nvSpPr>
        <p:spPr>
          <a:xfrm>
            <a:off x="99737" y="3721889"/>
            <a:ext cx="1622471" cy="2308324"/>
          </a:xfrm>
          <a:prstGeom prst="rect">
            <a:avLst/>
          </a:prstGeom>
          <a:solidFill>
            <a:srgbClr val="C00000"/>
          </a:solidFill>
          <a:ln>
            <a:solidFill>
              <a:srgbClr val="C000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b="1" dirty="0">
                <a:solidFill>
                  <a:schemeClr val="bg1"/>
                </a:solidFill>
                <a:latin typeface="Corbel" panose="020B0503020204020204" pitchFamily="34" charset="0"/>
                <a:cs typeface="Arial" charset="0"/>
              </a:rPr>
              <a:t>Repetition of outside – again shows beggar is outside of society and </a:t>
            </a:r>
            <a:r>
              <a:rPr lang="en-GB" b="1" dirty="0" smtClean="0">
                <a:solidFill>
                  <a:schemeClr val="bg1"/>
                </a:solidFill>
                <a:latin typeface="Corbel" panose="020B0503020204020204" pitchFamily="34" charset="0"/>
                <a:cs typeface="Arial" charset="0"/>
              </a:rPr>
              <a:t>ignored by the church</a:t>
            </a:r>
            <a:endParaRPr lang="en-GB" b="1" dirty="0">
              <a:solidFill>
                <a:schemeClr val="bg1"/>
              </a:solidFill>
              <a:latin typeface="Corbel" panose="020B0503020204020204" pitchFamily="34" charset="0"/>
              <a:cs typeface="Arial" charset="0"/>
            </a:endParaRPr>
          </a:p>
        </p:txBody>
      </p:sp>
      <p:sp>
        <p:nvSpPr>
          <p:cNvPr id="43" name="TextBox 6">
            <a:extLst>
              <a:ext uri="{FF2B5EF4-FFF2-40B4-BE49-F238E27FC236}">
                <a16:creationId xmlns:a16="http://schemas.microsoft.com/office/drawing/2014/main" xmlns="" id="{3AB85154-6307-4923-928F-4213E310BFCD}"/>
              </a:ext>
            </a:extLst>
          </p:cNvPr>
          <p:cNvSpPr txBox="1"/>
          <p:nvPr/>
        </p:nvSpPr>
        <p:spPr>
          <a:xfrm>
            <a:off x="7831565" y="5568548"/>
            <a:ext cx="3843688" cy="923330"/>
          </a:xfrm>
          <a:prstGeom prst="rect">
            <a:avLst/>
          </a:prstGeom>
          <a:solidFill>
            <a:srgbClr val="00CC99"/>
          </a:solidFill>
          <a:ln>
            <a:solidFill>
              <a:srgbClr val="00CC99"/>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b="1" dirty="0">
                <a:solidFill>
                  <a:schemeClr val="bg1"/>
                </a:solidFill>
                <a:latin typeface="Corbel" panose="020B0503020204020204" pitchFamily="34" charset="0"/>
                <a:cs typeface="Arial" charset="0"/>
              </a:rPr>
              <a:t>Simile shows </a:t>
            </a:r>
            <a:r>
              <a:rPr lang="en-GB" b="1" dirty="0" smtClean="0">
                <a:solidFill>
                  <a:schemeClr val="bg1"/>
                </a:solidFill>
                <a:latin typeface="Corbel" panose="020B0503020204020204" pitchFamily="34" charset="0"/>
                <a:cs typeface="Arial" charset="0"/>
              </a:rPr>
              <a:t>beggar’s </a:t>
            </a:r>
            <a:r>
              <a:rPr lang="en-GB" b="1" dirty="0">
                <a:solidFill>
                  <a:schemeClr val="bg1"/>
                </a:solidFill>
                <a:latin typeface="Corbel" panose="020B0503020204020204" pitchFamily="34" charset="0"/>
                <a:cs typeface="Arial" charset="0"/>
              </a:rPr>
              <a:t>inner beauty – he is as innocent and as beautiful as a child</a:t>
            </a:r>
          </a:p>
        </p:txBody>
      </p:sp>
      <p:cxnSp>
        <p:nvCxnSpPr>
          <p:cNvPr id="44" name="Straight Connector 43">
            <a:extLst>
              <a:ext uri="{FF2B5EF4-FFF2-40B4-BE49-F238E27FC236}">
                <a16:creationId xmlns:a16="http://schemas.microsoft.com/office/drawing/2014/main" xmlns="" id="{728235AB-1FDC-4ED7-91B7-CB9D7A64449E}"/>
              </a:ext>
            </a:extLst>
          </p:cNvPr>
          <p:cNvCxnSpPr>
            <a:cxnSpLocks/>
          </p:cNvCxnSpPr>
          <p:nvPr/>
        </p:nvCxnSpPr>
        <p:spPr>
          <a:xfrm flipH="1" flipV="1">
            <a:off x="7401260" y="5464884"/>
            <a:ext cx="579544" cy="436092"/>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xmlns="" id="{BE1E8C26-12EA-4512-8E4A-2B6154B39322}"/>
              </a:ext>
            </a:extLst>
          </p:cNvPr>
          <p:cNvCxnSpPr>
            <a:cxnSpLocks/>
          </p:cNvCxnSpPr>
          <p:nvPr/>
        </p:nvCxnSpPr>
        <p:spPr>
          <a:xfrm>
            <a:off x="5232910" y="5734761"/>
            <a:ext cx="798061" cy="295452"/>
          </a:xfrm>
          <a:prstGeom prst="line">
            <a:avLst/>
          </a:prstGeom>
          <a:ln w="57150">
            <a:solidFill>
              <a:srgbClr val="000099"/>
            </a:solidFill>
          </a:ln>
        </p:spPr>
        <p:style>
          <a:lnRef idx="1">
            <a:schemeClr val="accent1"/>
          </a:lnRef>
          <a:fillRef idx="0">
            <a:schemeClr val="accent1"/>
          </a:fillRef>
          <a:effectRef idx="0">
            <a:schemeClr val="accent1"/>
          </a:effectRef>
          <a:fontRef idx="minor">
            <a:schemeClr val="tx1"/>
          </a:fontRef>
        </p:style>
      </p:cxnSp>
      <p:sp>
        <p:nvSpPr>
          <p:cNvPr id="46" name="TextBox 6">
            <a:extLst>
              <a:ext uri="{FF2B5EF4-FFF2-40B4-BE49-F238E27FC236}">
                <a16:creationId xmlns:a16="http://schemas.microsoft.com/office/drawing/2014/main" xmlns="" id="{F6E81BE5-1C36-47DD-9A71-B470450C8ADA}"/>
              </a:ext>
            </a:extLst>
          </p:cNvPr>
          <p:cNvSpPr txBox="1"/>
          <p:nvPr/>
        </p:nvSpPr>
        <p:spPr>
          <a:xfrm>
            <a:off x="3618747" y="5911040"/>
            <a:ext cx="4115314" cy="923330"/>
          </a:xfrm>
          <a:prstGeom prst="rect">
            <a:avLst/>
          </a:prstGeom>
          <a:solidFill>
            <a:srgbClr val="000099"/>
          </a:solidFill>
          <a:ln>
            <a:solidFill>
              <a:srgbClr val="000099"/>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b="1" dirty="0">
                <a:solidFill>
                  <a:schemeClr val="bg1"/>
                </a:solidFill>
                <a:latin typeface="Corbel" panose="020B0503020204020204" pitchFamily="34" charset="0"/>
                <a:cs typeface="Arial" charset="0"/>
              </a:rPr>
              <a:t>The spirit of St Francis lies within the beggar. </a:t>
            </a:r>
            <a:r>
              <a:rPr lang="en-GB" b="1" dirty="0" smtClean="0">
                <a:solidFill>
                  <a:schemeClr val="bg1"/>
                </a:solidFill>
                <a:latin typeface="Corbel" panose="020B0503020204020204" pitchFamily="34" charset="0"/>
                <a:cs typeface="Arial" charset="0"/>
              </a:rPr>
              <a:t>Concludes by re-</a:t>
            </a:r>
            <a:r>
              <a:rPr lang="en-GB" b="1" dirty="0" err="1" smtClean="0">
                <a:solidFill>
                  <a:schemeClr val="bg1"/>
                </a:solidFill>
                <a:latin typeface="Corbel" panose="020B0503020204020204" pitchFamily="34" charset="0"/>
                <a:cs typeface="Arial" charset="0"/>
              </a:rPr>
              <a:t>empahasising</a:t>
            </a:r>
            <a:r>
              <a:rPr lang="en-GB" b="1" dirty="0" smtClean="0">
                <a:solidFill>
                  <a:schemeClr val="bg1"/>
                </a:solidFill>
                <a:latin typeface="Corbel" panose="020B0503020204020204" pitchFamily="34" charset="0"/>
                <a:cs typeface="Arial" charset="0"/>
              </a:rPr>
              <a:t> </a:t>
            </a:r>
            <a:r>
              <a:rPr lang="en-GB" b="1" dirty="0">
                <a:solidFill>
                  <a:schemeClr val="bg1"/>
                </a:solidFill>
                <a:latin typeface="Corbel" panose="020B0503020204020204" pitchFamily="34" charset="0"/>
                <a:cs typeface="Arial" charset="0"/>
              </a:rPr>
              <a:t>important of message of St Francis</a:t>
            </a:r>
          </a:p>
        </p:txBody>
      </p:sp>
      <p:sp>
        <p:nvSpPr>
          <p:cNvPr id="21517" name="Rectangle 21516"/>
          <p:cNvSpPr/>
          <p:nvPr/>
        </p:nvSpPr>
        <p:spPr>
          <a:xfrm>
            <a:off x="2043953" y="1568628"/>
            <a:ext cx="2076225" cy="356990"/>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p:cNvSpPr/>
          <p:nvPr/>
        </p:nvSpPr>
        <p:spPr>
          <a:xfrm>
            <a:off x="4194797" y="1568628"/>
            <a:ext cx="2872976" cy="35699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p:cNvSpPr/>
          <p:nvPr/>
        </p:nvSpPr>
        <p:spPr>
          <a:xfrm>
            <a:off x="1722208" y="2003671"/>
            <a:ext cx="2472589" cy="35699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p:cNvSpPr/>
          <p:nvPr/>
        </p:nvSpPr>
        <p:spPr>
          <a:xfrm>
            <a:off x="4198170" y="2003671"/>
            <a:ext cx="2234902" cy="356990"/>
          </a:xfrm>
          <a:prstGeom prst="rect">
            <a:avLst/>
          </a:prstGeom>
          <a:noFill/>
          <a:ln w="38100">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p:cNvSpPr/>
          <p:nvPr/>
        </p:nvSpPr>
        <p:spPr>
          <a:xfrm>
            <a:off x="1776146" y="2414014"/>
            <a:ext cx="3000249" cy="356990"/>
          </a:xfrm>
          <a:prstGeom prst="rect">
            <a:avLst/>
          </a:prstGeom>
          <a:noFill/>
          <a:ln w="38100">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p:cNvSpPr/>
          <p:nvPr/>
        </p:nvSpPr>
        <p:spPr>
          <a:xfrm>
            <a:off x="2612907" y="2856090"/>
            <a:ext cx="719281" cy="35699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p:cNvSpPr/>
          <p:nvPr/>
        </p:nvSpPr>
        <p:spPr>
          <a:xfrm>
            <a:off x="4515617" y="2876676"/>
            <a:ext cx="1139272" cy="356990"/>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Rectangle 58"/>
          <p:cNvSpPr/>
          <p:nvPr/>
        </p:nvSpPr>
        <p:spPr>
          <a:xfrm>
            <a:off x="2293462" y="3330143"/>
            <a:ext cx="1901335" cy="356990"/>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Rectangle 59"/>
          <p:cNvSpPr/>
          <p:nvPr/>
        </p:nvSpPr>
        <p:spPr>
          <a:xfrm>
            <a:off x="4198170" y="3322971"/>
            <a:ext cx="1117451" cy="356990"/>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Rectangle 60"/>
          <p:cNvSpPr/>
          <p:nvPr/>
        </p:nvSpPr>
        <p:spPr>
          <a:xfrm>
            <a:off x="3718782" y="4663377"/>
            <a:ext cx="2312189" cy="356990"/>
          </a:xfrm>
          <a:prstGeom prst="rect">
            <a:avLst/>
          </a:prstGeom>
          <a:noFill/>
          <a:ln w="38100">
            <a:solidFill>
              <a:srgbClr val="00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Rectangle 61"/>
          <p:cNvSpPr/>
          <p:nvPr/>
        </p:nvSpPr>
        <p:spPr>
          <a:xfrm>
            <a:off x="1776146" y="5084435"/>
            <a:ext cx="5936399" cy="356990"/>
          </a:xfrm>
          <a:prstGeom prst="rect">
            <a:avLst/>
          </a:prstGeom>
          <a:noFill/>
          <a:ln w="38100">
            <a:solidFill>
              <a:srgbClr val="00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p:cNvSpPr/>
          <p:nvPr/>
        </p:nvSpPr>
        <p:spPr>
          <a:xfrm>
            <a:off x="1776146" y="5532607"/>
            <a:ext cx="3460137" cy="356990"/>
          </a:xfrm>
          <a:prstGeom prst="rect">
            <a:avLst/>
          </a:prstGeom>
          <a:noFill/>
          <a:ln w="38100">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p:cNvSpPr/>
          <p:nvPr/>
        </p:nvSpPr>
        <p:spPr>
          <a:xfrm>
            <a:off x="1751888" y="5922492"/>
            <a:ext cx="1845344" cy="356990"/>
          </a:xfrm>
          <a:prstGeom prst="rect">
            <a:avLst/>
          </a:prstGeom>
          <a:noFill/>
          <a:ln w="38100">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2140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5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5"/>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P spid="12" grpId="0" animBg="1"/>
      <p:bldP spid="23" grpId="0" animBg="1"/>
      <p:bldP spid="28" grpId="0" animBg="1"/>
      <p:bldP spid="31" grpId="0" animBg="1"/>
      <p:bldP spid="38" grpId="0" animBg="1"/>
      <p:bldP spid="43" grpId="0" animBg="1"/>
      <p:bldP spid="46" grpId="0" animBg="1"/>
      <p:bldP spid="21517"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4" grpId="0" animBg="1"/>
      <p:bldP spid="6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r>
              <a:rPr lang="en-GB" altLang="en-US" sz="2400" b="1" dirty="0">
                <a:solidFill>
                  <a:schemeClr val="tx1"/>
                </a:solidFill>
                <a:latin typeface="Corbel" panose="020B0503020204020204" pitchFamily="34" charset="0"/>
              </a:rPr>
              <a:t>Poem of contrasts </a:t>
            </a:r>
          </a:p>
          <a:p>
            <a:pPr eaLnBrk="1" hangingPunct="1">
              <a:defRPr/>
            </a:pPr>
            <a:r>
              <a:rPr lang="en-GB" altLang="en-US" sz="2400" b="1" dirty="0">
                <a:solidFill>
                  <a:schemeClr val="tx1"/>
                </a:solidFill>
                <a:latin typeface="Corbel" panose="020B0503020204020204" pitchFamily="34" charset="0"/>
              </a:rPr>
              <a:t>Stanza One </a:t>
            </a:r>
            <a:r>
              <a:rPr lang="en-GB" altLang="en-US" sz="2400" dirty="0">
                <a:solidFill>
                  <a:schemeClr val="tx1"/>
                </a:solidFill>
                <a:latin typeface="Corbel" panose="020B0503020204020204" pitchFamily="34" charset="0"/>
              </a:rPr>
              <a:t>– Starts with description of beggar and moves on to reveal the message of St Francis. Reveals the suffering of the beggar</a:t>
            </a:r>
          </a:p>
          <a:p>
            <a:pPr eaLnBrk="1" hangingPunct="1">
              <a:defRPr/>
            </a:pPr>
            <a:r>
              <a:rPr lang="en-GB" altLang="en-US" sz="2400" b="1" dirty="0">
                <a:solidFill>
                  <a:schemeClr val="tx1"/>
                </a:solidFill>
                <a:latin typeface="Corbel" panose="020B0503020204020204" pitchFamily="34" charset="0"/>
              </a:rPr>
              <a:t>Stanza Two </a:t>
            </a:r>
            <a:r>
              <a:rPr lang="en-GB" altLang="en-US" sz="2400" dirty="0">
                <a:solidFill>
                  <a:schemeClr val="tx1"/>
                </a:solidFill>
                <a:latin typeface="Corbel" panose="020B0503020204020204" pitchFamily="34" charset="0"/>
              </a:rPr>
              <a:t>– Starts with description of the priests and moves on to show his anger at the hypocrisy of the church</a:t>
            </a:r>
          </a:p>
          <a:p>
            <a:pPr eaLnBrk="1" hangingPunct="1">
              <a:defRPr/>
            </a:pPr>
            <a:r>
              <a:rPr lang="en-GB" altLang="en-US" sz="2400" b="1" dirty="0">
                <a:solidFill>
                  <a:schemeClr val="tx1"/>
                </a:solidFill>
                <a:latin typeface="Corbel" panose="020B0503020204020204" pitchFamily="34" charset="0"/>
              </a:rPr>
              <a:t>Stanza Three </a:t>
            </a:r>
            <a:r>
              <a:rPr lang="en-GB" altLang="en-US" sz="2400" dirty="0">
                <a:solidFill>
                  <a:schemeClr val="tx1"/>
                </a:solidFill>
                <a:latin typeface="Corbel" panose="020B0503020204020204" pitchFamily="34" charset="0"/>
              </a:rPr>
              <a:t>– Starts with description of the tourists and their unthinking approach to the church and beggar. Shows the inner beauty of the beggar and the importance of the true message of St Francis. </a:t>
            </a: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An Overview of the Stanzas</a:t>
            </a:r>
          </a:p>
        </p:txBody>
      </p:sp>
    </p:spTree>
    <p:extLst>
      <p:ext uri="{BB962C8B-B14F-4D97-AF65-F5344CB8AC3E}">
        <p14:creationId xmlns:p14="http://schemas.microsoft.com/office/powerpoint/2010/main" val="3969180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xmlns="" id="{2766561A-E9DB-4280-BCF9-6D0ED949AB99}"/>
              </a:ext>
            </a:extLst>
          </p:cNvPr>
          <p:cNvPicPr>
            <a:picLocks noGrp="1" noChangeAspect="1"/>
          </p:cNvPicPr>
          <p:nvPr>
            <p:ph idx="1"/>
          </p:nvPr>
        </p:nvPicPr>
        <p:blipFill>
          <a:blip r:embed="rId2">
            <a:clrChange>
              <a:clrFrom>
                <a:srgbClr val="FFFFFF"/>
              </a:clrFrom>
              <a:clrTo>
                <a:srgbClr val="FFFFFF">
                  <a:alpha val="0"/>
                </a:srgbClr>
              </a:clrTo>
            </a:clrChange>
          </a:blip>
          <a:stretch>
            <a:fillRect/>
          </a:stretch>
        </p:blipFill>
        <p:spPr>
          <a:xfrm>
            <a:off x="368300" y="1394691"/>
            <a:ext cx="3943927" cy="5628409"/>
          </a:xfrm>
        </p:spPr>
      </p:pic>
      <p:sp>
        <p:nvSpPr>
          <p:cNvPr id="4" name="TextBox 5">
            <a:extLst>
              <a:ext uri="{FF2B5EF4-FFF2-40B4-BE49-F238E27FC236}">
                <a16:creationId xmlns:a16="http://schemas.microsoft.com/office/drawing/2014/main" xmlns="" id="{EA734CC7-5D3E-4BB6-8575-A842CE75193F}"/>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Revision Tasks</a:t>
            </a:r>
          </a:p>
        </p:txBody>
      </p:sp>
      <p:sp>
        <p:nvSpPr>
          <p:cNvPr id="7" name="TextBox 6">
            <a:extLst>
              <a:ext uri="{FF2B5EF4-FFF2-40B4-BE49-F238E27FC236}">
                <a16:creationId xmlns:a16="http://schemas.microsoft.com/office/drawing/2014/main" xmlns="" id="{DA15109F-595B-476A-B004-C578D7779EEA}"/>
              </a:ext>
            </a:extLst>
          </p:cNvPr>
          <p:cNvSpPr txBox="1"/>
          <p:nvPr/>
        </p:nvSpPr>
        <p:spPr>
          <a:xfrm>
            <a:off x="4645891" y="1663095"/>
            <a:ext cx="7010400" cy="3477875"/>
          </a:xfrm>
          <a:prstGeom prst="rect">
            <a:avLst/>
          </a:prstGeom>
          <a:noFill/>
          <a:ln w="57150">
            <a:solidFill>
              <a:schemeClr val="accent1"/>
            </a:solidFill>
          </a:ln>
        </p:spPr>
        <p:txBody>
          <a:bodyPr wrap="square" rtlCol="0">
            <a:spAutoFit/>
          </a:bodyPr>
          <a:lstStyle/>
          <a:p>
            <a:r>
              <a:rPr lang="en-GB" sz="2000" dirty="0">
                <a:latin typeface="Corbel" panose="020B0503020204020204" pitchFamily="34" charset="0"/>
              </a:rPr>
              <a:t>To help you remember the key points of the poem you should:</a:t>
            </a:r>
          </a:p>
          <a:p>
            <a:endParaRPr lang="en-GB" sz="2000" dirty="0">
              <a:latin typeface="Corbel" panose="020B0503020204020204" pitchFamily="34" charset="0"/>
            </a:endParaRPr>
          </a:p>
          <a:p>
            <a:pPr marL="342900" indent="-342900">
              <a:buFont typeface="Wingdings" panose="05000000000000000000" pitchFamily="2" charset="2"/>
              <a:buChar char="q"/>
            </a:pPr>
            <a:r>
              <a:rPr lang="en-GB" sz="2000" dirty="0">
                <a:latin typeface="Corbel" panose="020B0503020204020204" pitchFamily="34" charset="0"/>
              </a:rPr>
              <a:t>Write a summary of the poem showing how the poet moves from experience to reflection. </a:t>
            </a:r>
          </a:p>
          <a:p>
            <a:pPr marL="342900" indent="-342900">
              <a:buFont typeface="Wingdings" panose="05000000000000000000" pitchFamily="2" charset="2"/>
              <a:buChar char="q"/>
            </a:pPr>
            <a:r>
              <a:rPr lang="en-GB" sz="2000" dirty="0">
                <a:latin typeface="Corbel" panose="020B0503020204020204" pitchFamily="34" charset="0"/>
              </a:rPr>
              <a:t>Identify a key quote for each of the following points:</a:t>
            </a:r>
          </a:p>
          <a:p>
            <a:pPr marL="800100" lvl="1" indent="-342900">
              <a:buFont typeface="Wingdings" panose="05000000000000000000" pitchFamily="2" charset="2"/>
              <a:buChar char="q"/>
            </a:pPr>
            <a:r>
              <a:rPr lang="en-GB" sz="2000" dirty="0">
                <a:latin typeface="Corbel" panose="020B0503020204020204" pitchFamily="34" charset="0"/>
              </a:rPr>
              <a:t>The poet highlights the suffering of the beggar</a:t>
            </a:r>
          </a:p>
          <a:p>
            <a:pPr marL="800100" lvl="1" indent="-342900">
              <a:buFont typeface="Wingdings" panose="05000000000000000000" pitchFamily="2" charset="2"/>
              <a:buChar char="q"/>
            </a:pPr>
            <a:r>
              <a:rPr lang="en-GB" sz="2000" dirty="0">
                <a:latin typeface="Corbel" panose="020B0503020204020204" pitchFamily="34" charset="0"/>
              </a:rPr>
              <a:t>The poet reveals his anger and frustration at the priest</a:t>
            </a:r>
          </a:p>
          <a:p>
            <a:pPr marL="800100" lvl="1" indent="-342900">
              <a:buFont typeface="Wingdings" panose="05000000000000000000" pitchFamily="2" charset="2"/>
              <a:buChar char="q"/>
            </a:pPr>
            <a:r>
              <a:rPr lang="en-GB" sz="2000" dirty="0">
                <a:latin typeface="Corbel" panose="020B0503020204020204" pitchFamily="34" charset="0"/>
              </a:rPr>
              <a:t>The tourists mindlessly follow the priest</a:t>
            </a:r>
          </a:p>
          <a:p>
            <a:pPr marL="800100" lvl="1" indent="-342900">
              <a:buFont typeface="Wingdings" panose="05000000000000000000" pitchFamily="2" charset="2"/>
              <a:buChar char="q"/>
            </a:pPr>
            <a:r>
              <a:rPr lang="en-GB" sz="2000" dirty="0">
                <a:latin typeface="Corbel" panose="020B0503020204020204" pitchFamily="34" charset="0"/>
              </a:rPr>
              <a:t>The inner beauty of the beggar</a:t>
            </a:r>
          </a:p>
          <a:p>
            <a:pPr marL="342900" indent="-342900">
              <a:buFont typeface="Wingdings" panose="05000000000000000000" pitchFamily="2" charset="2"/>
              <a:buChar char="q"/>
            </a:pPr>
            <a:r>
              <a:rPr lang="en-GB" sz="2000" dirty="0">
                <a:latin typeface="Corbel" panose="020B0503020204020204" pitchFamily="34" charset="0"/>
              </a:rPr>
              <a:t>Write down and analyse any </a:t>
            </a:r>
            <a:r>
              <a:rPr lang="en-GB" sz="2000" b="1" i="1" dirty="0">
                <a:latin typeface="Corbel" panose="020B0503020204020204" pitchFamily="34" charset="0"/>
              </a:rPr>
              <a:t>images</a:t>
            </a:r>
            <a:r>
              <a:rPr lang="en-GB" sz="2000" dirty="0">
                <a:latin typeface="Corbel" panose="020B0503020204020204" pitchFamily="34" charset="0"/>
              </a:rPr>
              <a:t> used</a:t>
            </a:r>
          </a:p>
          <a:p>
            <a:endParaRPr lang="en-GB" sz="2000" dirty="0">
              <a:latin typeface="Corbel" panose="020B0503020204020204" pitchFamily="34" charset="0"/>
            </a:endParaRPr>
          </a:p>
        </p:txBody>
      </p:sp>
    </p:spTree>
    <p:extLst>
      <p:ext uri="{BB962C8B-B14F-4D97-AF65-F5344CB8AC3E}">
        <p14:creationId xmlns:p14="http://schemas.microsoft.com/office/powerpoint/2010/main" val="35394927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r>
              <a:rPr lang="en-GB" altLang="en-US" sz="4400" dirty="0" smtClean="0">
                <a:solidFill>
                  <a:schemeClr val="tx1"/>
                </a:solidFill>
                <a:latin typeface="Corbel" panose="020B0503020204020204" pitchFamily="34" charset="0"/>
              </a:rPr>
              <a:t>Look at </a:t>
            </a:r>
            <a:r>
              <a:rPr lang="en-GB" altLang="en-US" sz="4400" b="1" dirty="0" smtClean="0">
                <a:solidFill>
                  <a:schemeClr val="tx1"/>
                </a:solidFill>
                <a:latin typeface="Corbel" panose="020B0503020204020204" pitchFamily="34" charset="0"/>
              </a:rPr>
              <a:t>stanza 1.</a:t>
            </a:r>
          </a:p>
          <a:p>
            <a:pPr marL="0" indent="0" eaLnBrk="1" hangingPunct="1">
              <a:buNone/>
              <a:defRPr/>
            </a:pPr>
            <a:r>
              <a:rPr lang="en-GB" altLang="en-US" sz="4400" dirty="0" smtClean="0">
                <a:solidFill>
                  <a:schemeClr val="tx1"/>
                </a:solidFill>
                <a:latin typeface="Corbel" panose="020B0503020204020204" pitchFamily="34" charset="0"/>
              </a:rPr>
              <a:t>With reference to </a:t>
            </a:r>
            <a:r>
              <a:rPr lang="en-GB" altLang="en-US" sz="4400" b="1" dirty="0" smtClean="0">
                <a:solidFill>
                  <a:schemeClr val="tx1"/>
                </a:solidFill>
                <a:latin typeface="Corbel" panose="020B0503020204020204" pitchFamily="34" charset="0"/>
              </a:rPr>
              <a:t>two examples </a:t>
            </a:r>
            <a:r>
              <a:rPr lang="en-GB" altLang="en-US" sz="4400" dirty="0" smtClean="0">
                <a:solidFill>
                  <a:schemeClr val="tx1"/>
                </a:solidFill>
                <a:latin typeface="Corbel" panose="020B0503020204020204" pitchFamily="34" charset="0"/>
              </a:rPr>
              <a:t>of the poet’s language, explain how </a:t>
            </a:r>
            <a:r>
              <a:rPr lang="en-GB" altLang="en-US" sz="4400" dirty="0" err="1" smtClean="0">
                <a:solidFill>
                  <a:schemeClr val="tx1"/>
                </a:solidFill>
                <a:latin typeface="Corbel" panose="020B0503020204020204" pitchFamily="34" charset="0"/>
              </a:rPr>
              <a:t>MacCaig</a:t>
            </a:r>
            <a:r>
              <a:rPr lang="en-GB" altLang="en-US" sz="4400" dirty="0" smtClean="0">
                <a:solidFill>
                  <a:schemeClr val="tx1"/>
                </a:solidFill>
                <a:latin typeface="Corbel" panose="020B0503020204020204" pitchFamily="34" charset="0"/>
              </a:rPr>
              <a:t> makes the beggar’s appearance clear to us (4)</a:t>
            </a:r>
          </a:p>
          <a:p>
            <a:pPr marL="0" indent="0" eaLnBrk="1" hangingPunct="1">
              <a:buNone/>
              <a:defRPr/>
            </a:pPr>
            <a:endParaRPr lang="en-GB" altLang="en-US" sz="3600" b="1" dirty="0" smtClean="0">
              <a:solidFill>
                <a:schemeClr val="tx1"/>
              </a:solidFill>
              <a:latin typeface="Corbel" panose="020B0503020204020204" pitchFamily="34" charset="0"/>
            </a:endParaRPr>
          </a:p>
          <a:p>
            <a:pPr marL="0" indent="0" eaLnBrk="1" hangingPunct="1">
              <a:buNone/>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Practice Question 1</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40407273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endParaRPr lang="en-GB" altLang="en-US" sz="3600" b="1" dirty="0" smtClean="0">
              <a:solidFill>
                <a:schemeClr val="tx1"/>
              </a:solidFill>
              <a:latin typeface="Corbel" panose="020B0503020204020204" pitchFamily="34" charset="0"/>
            </a:endParaRPr>
          </a:p>
          <a:p>
            <a:pPr marL="0" indent="0" eaLnBrk="1" hangingPunct="1">
              <a:buNone/>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Practice Question 1 Answer</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234405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54127" y="1484555"/>
            <a:ext cx="5338241" cy="4752757"/>
          </a:xfrm>
        </p:spPr>
        <p:txBody>
          <a:bodyPr/>
          <a:lstStyle/>
          <a:p>
            <a:r>
              <a:rPr lang="en-US" sz="3200" b="1" dirty="0" smtClean="0">
                <a:solidFill>
                  <a:schemeClr val="tx1"/>
                </a:solidFill>
              </a:rPr>
              <a:t>“Assisi” is a town in the </a:t>
            </a:r>
            <a:r>
              <a:rPr lang="en-US" sz="3200" b="1" dirty="0" err="1" smtClean="0">
                <a:solidFill>
                  <a:schemeClr val="tx1"/>
                </a:solidFill>
              </a:rPr>
              <a:t>centre</a:t>
            </a:r>
            <a:r>
              <a:rPr lang="en-US" sz="3200" b="1" dirty="0" smtClean="0">
                <a:solidFill>
                  <a:schemeClr val="tx1"/>
                </a:solidFill>
              </a:rPr>
              <a:t> of Italy. </a:t>
            </a:r>
          </a:p>
          <a:p>
            <a:r>
              <a:rPr lang="en-US" sz="3200" b="1" dirty="0" smtClean="0">
                <a:solidFill>
                  <a:schemeClr val="tx1"/>
                </a:solidFill>
              </a:rPr>
              <a:t> There are many historical towns and the landscape is beautiful here so it is popular with tourists.</a:t>
            </a:r>
          </a:p>
        </p:txBody>
      </p:sp>
      <p:pic>
        <p:nvPicPr>
          <p:cNvPr id="4" name="Picture 3"/>
          <p:cNvPicPr>
            <a:picLocks noChangeAspect="1"/>
          </p:cNvPicPr>
          <p:nvPr/>
        </p:nvPicPr>
        <p:blipFill>
          <a:blip r:embed="rId2"/>
          <a:stretch>
            <a:fillRect/>
          </a:stretch>
        </p:blipFill>
        <p:spPr>
          <a:xfrm>
            <a:off x="6624196" y="1704292"/>
            <a:ext cx="4801783" cy="3600400"/>
          </a:xfrm>
          <a:prstGeom prst="rect">
            <a:avLst/>
          </a:prstGeom>
        </p:spPr>
      </p:pic>
      <p:sp>
        <p:nvSpPr>
          <p:cNvPr id="5" name="Title 1">
            <a:extLst>
              <a:ext uri="{FF2B5EF4-FFF2-40B4-BE49-F238E27FC236}">
                <a16:creationId xmlns:a16="http://schemas.microsoft.com/office/drawing/2014/main" xmlns="" id="{36AFE638-DF7A-45E8-B7E5-9724DBC6DEBC}"/>
              </a:ext>
            </a:extLst>
          </p:cNvPr>
          <p:cNvSpPr txBox="1">
            <a:spLocks/>
          </p:cNvSpPr>
          <p:nvPr/>
        </p:nvSpPr>
        <p:spPr>
          <a:xfrm>
            <a:off x="1251678" y="382385"/>
            <a:ext cx="10178322" cy="762924"/>
          </a:xfrm>
          <a:prstGeom prst="rect">
            <a:avLst/>
          </a:prstGeom>
          <a:solidFill>
            <a:schemeClr val="accent1"/>
          </a:solidFill>
        </p:spPr>
        <p:txBody>
          <a:bodyPr vert="horz" lIns="91440" tIns="45720" rIns="91440" bIns="45720" rtlCol="0" anchor="t">
            <a:normAutofit fontScale="90000" lnSpcReduction="10000"/>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r>
              <a:rPr lang="en-GB" sz="5400" cap="none" dirty="0">
                <a:solidFill>
                  <a:schemeClr val="tx1"/>
                </a:solidFill>
                <a:latin typeface="Corbel" panose="020B0503020204020204" pitchFamily="34" charset="0"/>
              </a:rPr>
              <a:t>Before </a:t>
            </a:r>
            <a:r>
              <a:rPr lang="en-GB" sz="5400" cap="none" dirty="0" smtClean="0">
                <a:solidFill>
                  <a:schemeClr val="tx1"/>
                </a:solidFill>
                <a:latin typeface="Corbel" panose="020B0503020204020204" pitchFamily="34" charset="0"/>
              </a:rPr>
              <a:t>Reading - Context</a:t>
            </a:r>
            <a:endParaRPr lang="en-GB" sz="5400" cap="none" dirty="0">
              <a:solidFill>
                <a:schemeClr val="tx1"/>
              </a:solidFill>
              <a:latin typeface="Corbel" panose="020B0503020204020204" pitchFamily="34" charset="0"/>
            </a:endParaRPr>
          </a:p>
        </p:txBody>
      </p:sp>
    </p:spTree>
    <p:extLst>
      <p:ext uri="{BB962C8B-B14F-4D97-AF65-F5344CB8AC3E}">
        <p14:creationId xmlns:p14="http://schemas.microsoft.com/office/powerpoint/2010/main" val="959248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r>
              <a:rPr lang="en-GB" altLang="en-US" sz="4400" dirty="0" smtClean="0">
                <a:solidFill>
                  <a:schemeClr val="tx1"/>
                </a:solidFill>
                <a:latin typeface="Corbel" panose="020B0503020204020204" pitchFamily="34" charset="0"/>
              </a:rPr>
              <a:t>Look at </a:t>
            </a:r>
            <a:r>
              <a:rPr lang="en-GB" altLang="en-US" sz="4400" b="1" dirty="0" smtClean="0">
                <a:solidFill>
                  <a:schemeClr val="tx1"/>
                </a:solidFill>
                <a:latin typeface="Corbel" panose="020B0503020204020204" pitchFamily="34" charset="0"/>
              </a:rPr>
              <a:t>stanza 2.</a:t>
            </a:r>
          </a:p>
          <a:p>
            <a:pPr marL="0" indent="0" eaLnBrk="1" hangingPunct="1">
              <a:buNone/>
              <a:defRPr/>
            </a:pPr>
            <a:r>
              <a:rPr lang="en-GB" altLang="en-US" sz="4400" dirty="0" smtClean="0">
                <a:solidFill>
                  <a:schemeClr val="tx1"/>
                </a:solidFill>
                <a:latin typeface="Corbel" panose="020B0503020204020204" pitchFamily="34" charset="0"/>
              </a:rPr>
              <a:t>With reference to </a:t>
            </a:r>
            <a:r>
              <a:rPr lang="en-GB" altLang="en-US" sz="4400" b="1" dirty="0" smtClean="0">
                <a:solidFill>
                  <a:schemeClr val="tx1"/>
                </a:solidFill>
                <a:latin typeface="Corbel" panose="020B0503020204020204" pitchFamily="34" charset="0"/>
              </a:rPr>
              <a:t>one example </a:t>
            </a:r>
            <a:r>
              <a:rPr lang="en-GB" altLang="en-US" sz="4400" dirty="0" smtClean="0">
                <a:solidFill>
                  <a:schemeClr val="tx1"/>
                </a:solidFill>
                <a:latin typeface="Corbel" panose="020B0503020204020204" pitchFamily="34" charset="0"/>
              </a:rPr>
              <a:t>of the poet’s language, show the </a:t>
            </a:r>
            <a:r>
              <a:rPr lang="en-GB" altLang="en-US" sz="4400" b="1" dirty="0" smtClean="0">
                <a:solidFill>
                  <a:schemeClr val="tx1"/>
                </a:solidFill>
                <a:latin typeface="Corbel" panose="020B0503020204020204" pitchFamily="34" charset="0"/>
              </a:rPr>
              <a:t>negative impression</a:t>
            </a:r>
            <a:r>
              <a:rPr lang="en-GB" altLang="en-US" sz="4400" dirty="0" smtClean="0">
                <a:solidFill>
                  <a:schemeClr val="tx1"/>
                </a:solidFill>
                <a:latin typeface="Corbel" panose="020B0503020204020204" pitchFamily="34" charset="0"/>
              </a:rPr>
              <a:t> we are given of the priest. (2)</a:t>
            </a:r>
          </a:p>
          <a:p>
            <a:pPr marL="0" indent="0" eaLnBrk="1" hangingPunct="1">
              <a:buNone/>
              <a:defRPr/>
            </a:pPr>
            <a:endParaRPr lang="en-GB" altLang="en-US" sz="3600" b="1" dirty="0" smtClean="0">
              <a:solidFill>
                <a:schemeClr val="tx1"/>
              </a:solidFill>
              <a:latin typeface="Corbel" panose="020B0503020204020204" pitchFamily="34" charset="0"/>
            </a:endParaRPr>
          </a:p>
          <a:p>
            <a:pPr marL="0" indent="0" eaLnBrk="1" hangingPunct="1">
              <a:buNone/>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Practice Question 2</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998415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endParaRPr lang="en-GB" altLang="en-US" sz="3600" b="1" dirty="0" smtClean="0">
              <a:solidFill>
                <a:schemeClr val="tx1"/>
              </a:solidFill>
              <a:latin typeface="Corbel" panose="020B0503020204020204" pitchFamily="34" charset="0"/>
            </a:endParaRPr>
          </a:p>
          <a:p>
            <a:pPr marL="0" indent="0" eaLnBrk="1" hangingPunct="1">
              <a:buNone/>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Practice Question 2 Answers</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26782081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r>
              <a:rPr lang="en-GB" altLang="en-US" sz="4400" dirty="0" smtClean="0">
                <a:solidFill>
                  <a:schemeClr val="tx1"/>
                </a:solidFill>
                <a:latin typeface="Corbel" panose="020B0503020204020204" pitchFamily="34" charset="0"/>
              </a:rPr>
              <a:t>Look at </a:t>
            </a:r>
            <a:r>
              <a:rPr lang="en-GB" altLang="en-US" sz="4400" b="1" dirty="0" smtClean="0">
                <a:solidFill>
                  <a:schemeClr val="tx1"/>
                </a:solidFill>
                <a:latin typeface="Corbel" panose="020B0503020204020204" pitchFamily="34" charset="0"/>
              </a:rPr>
              <a:t>stanza 3.</a:t>
            </a:r>
          </a:p>
          <a:p>
            <a:pPr marL="0" indent="0" eaLnBrk="1" hangingPunct="1">
              <a:buNone/>
              <a:defRPr/>
            </a:pPr>
            <a:r>
              <a:rPr lang="en-GB" altLang="en-US" sz="4400" dirty="0" smtClean="0">
                <a:solidFill>
                  <a:schemeClr val="tx1"/>
                </a:solidFill>
                <a:latin typeface="Corbel" panose="020B0503020204020204" pitchFamily="34" charset="0"/>
              </a:rPr>
              <a:t>With reference to </a:t>
            </a:r>
            <a:r>
              <a:rPr lang="en-GB" altLang="en-US" sz="4400" b="1" dirty="0" smtClean="0">
                <a:solidFill>
                  <a:schemeClr val="tx1"/>
                </a:solidFill>
                <a:latin typeface="Corbel" panose="020B0503020204020204" pitchFamily="34" charset="0"/>
              </a:rPr>
              <a:t>two examples </a:t>
            </a:r>
            <a:r>
              <a:rPr lang="en-GB" altLang="en-US" sz="4400" dirty="0" smtClean="0">
                <a:solidFill>
                  <a:schemeClr val="tx1"/>
                </a:solidFill>
                <a:latin typeface="Corbel" panose="020B0503020204020204" pitchFamily="34" charset="0"/>
              </a:rPr>
              <a:t>of the poet’s language, explain how </a:t>
            </a:r>
            <a:r>
              <a:rPr lang="en-GB" altLang="en-US" sz="4400" dirty="0" err="1" smtClean="0">
                <a:solidFill>
                  <a:schemeClr val="tx1"/>
                </a:solidFill>
                <a:latin typeface="Corbel" panose="020B0503020204020204" pitchFamily="34" charset="0"/>
              </a:rPr>
              <a:t>MacCaig</a:t>
            </a:r>
            <a:r>
              <a:rPr lang="en-GB" altLang="en-US" sz="4400" dirty="0" smtClean="0">
                <a:solidFill>
                  <a:schemeClr val="tx1"/>
                </a:solidFill>
                <a:latin typeface="Corbel" panose="020B0503020204020204" pitchFamily="34" charset="0"/>
              </a:rPr>
              <a:t> makes it clear that the beggar is internally beautiful. (4)</a:t>
            </a:r>
          </a:p>
          <a:p>
            <a:pPr marL="0" indent="0" eaLnBrk="1" hangingPunct="1">
              <a:buNone/>
              <a:defRPr/>
            </a:pPr>
            <a:endParaRPr lang="en-GB" altLang="en-US" sz="3600" b="1" dirty="0" smtClean="0">
              <a:solidFill>
                <a:schemeClr val="tx1"/>
              </a:solidFill>
              <a:latin typeface="Corbel" panose="020B0503020204020204" pitchFamily="34" charset="0"/>
            </a:endParaRPr>
          </a:p>
          <a:p>
            <a:pPr marL="0" indent="0" eaLnBrk="1" hangingPunct="1">
              <a:buNone/>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Practice Question 3</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24298140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endParaRPr lang="en-GB" altLang="en-US" sz="3600" b="1" dirty="0" smtClean="0">
              <a:solidFill>
                <a:schemeClr val="tx1"/>
              </a:solidFill>
              <a:latin typeface="Corbel" panose="020B0503020204020204" pitchFamily="34" charset="0"/>
            </a:endParaRPr>
          </a:p>
          <a:p>
            <a:pPr marL="0" indent="0" eaLnBrk="1" hangingPunct="1">
              <a:buNone/>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a:p>
            <a:pPr eaLnBrk="1" hangingPunct="1">
              <a:defRPr/>
            </a:pPr>
            <a:endParaRPr lang="en-GB" altLang="en-US" sz="36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Practice Question 3 Answers</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3930836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54127" y="2276872"/>
            <a:ext cx="5338241" cy="3960440"/>
          </a:xfrm>
        </p:spPr>
        <p:txBody>
          <a:bodyPr/>
          <a:lstStyle/>
          <a:p>
            <a:r>
              <a:rPr lang="en-US" sz="3200" b="1" dirty="0" smtClean="0">
                <a:solidFill>
                  <a:schemeClr val="tx1"/>
                </a:solidFill>
              </a:rPr>
              <a:t>“Assisi” is most famous for being the home of St. Francis of Assisi.</a:t>
            </a:r>
          </a:p>
          <a:p>
            <a:r>
              <a:rPr lang="en-US" sz="3200" b="1" dirty="0" smtClean="0">
                <a:solidFill>
                  <a:schemeClr val="tx1"/>
                </a:solidFill>
              </a:rPr>
              <a:t> He was born here in 1181.  </a:t>
            </a:r>
          </a:p>
          <a:p>
            <a:endParaRPr lang="en-US" sz="3200" b="1" dirty="0"/>
          </a:p>
          <a:p>
            <a:endParaRPr lang="en-US" sz="3200" b="1" dirty="0" smtClean="0"/>
          </a:p>
        </p:txBody>
      </p:sp>
      <p:pic>
        <p:nvPicPr>
          <p:cNvPr id="6" name="Picture 5" descr="st-francis-of-assisi-australi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2080" y="2492897"/>
            <a:ext cx="5113900" cy="3408379"/>
          </a:xfrm>
          <a:prstGeom prst="rect">
            <a:avLst/>
          </a:prstGeom>
        </p:spPr>
      </p:pic>
      <p:sp>
        <p:nvSpPr>
          <p:cNvPr id="4" name="Title 3"/>
          <p:cNvSpPr>
            <a:spLocks noGrp="1"/>
          </p:cNvSpPr>
          <p:nvPr>
            <p:ph type="title"/>
          </p:nvPr>
        </p:nvSpPr>
        <p:spPr/>
        <p:txBody>
          <a:bodyPr/>
          <a:lstStyle/>
          <a:p>
            <a:endParaRPr lang="en-GB"/>
          </a:p>
        </p:txBody>
      </p:sp>
      <p:sp>
        <p:nvSpPr>
          <p:cNvPr id="7" name="Title 1">
            <a:extLst>
              <a:ext uri="{FF2B5EF4-FFF2-40B4-BE49-F238E27FC236}">
                <a16:creationId xmlns:a16="http://schemas.microsoft.com/office/drawing/2014/main" xmlns="" id="{36AFE638-DF7A-45E8-B7E5-9724DBC6DEBC}"/>
              </a:ext>
            </a:extLst>
          </p:cNvPr>
          <p:cNvSpPr txBox="1">
            <a:spLocks/>
          </p:cNvSpPr>
          <p:nvPr/>
        </p:nvSpPr>
        <p:spPr>
          <a:xfrm>
            <a:off x="1251678" y="382385"/>
            <a:ext cx="10178322" cy="762924"/>
          </a:xfrm>
          <a:prstGeom prst="rect">
            <a:avLst/>
          </a:prstGeom>
          <a:solidFill>
            <a:schemeClr val="accent1"/>
          </a:solidFill>
        </p:spPr>
        <p:txBody>
          <a:bodyPr vert="horz" lIns="91440" tIns="45720" rIns="91440" bIns="45720" rtlCol="0" anchor="t">
            <a:normAutofit fontScale="90000" lnSpcReduction="10000"/>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r>
              <a:rPr lang="en-GB" sz="5400" cap="none" dirty="0">
                <a:solidFill>
                  <a:schemeClr val="tx1"/>
                </a:solidFill>
                <a:latin typeface="Corbel" panose="020B0503020204020204" pitchFamily="34" charset="0"/>
              </a:rPr>
              <a:t>Before </a:t>
            </a:r>
            <a:r>
              <a:rPr lang="en-GB" sz="5400" cap="none" dirty="0" smtClean="0">
                <a:solidFill>
                  <a:schemeClr val="tx1"/>
                </a:solidFill>
                <a:latin typeface="Corbel" panose="020B0503020204020204" pitchFamily="34" charset="0"/>
              </a:rPr>
              <a:t>Reading - Context</a:t>
            </a:r>
            <a:endParaRPr lang="en-GB" sz="5400" cap="none" dirty="0">
              <a:solidFill>
                <a:schemeClr val="tx1"/>
              </a:solidFill>
              <a:latin typeface="Corbel" panose="020B0503020204020204" pitchFamily="34" charset="0"/>
            </a:endParaRPr>
          </a:p>
        </p:txBody>
      </p:sp>
    </p:spTree>
    <p:extLst>
      <p:ext uri="{BB962C8B-B14F-4D97-AF65-F5344CB8AC3E}">
        <p14:creationId xmlns:p14="http://schemas.microsoft.com/office/powerpoint/2010/main" val="345720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82127" y="1463040"/>
            <a:ext cx="7158595" cy="4774272"/>
          </a:xfrm>
        </p:spPr>
        <p:txBody>
          <a:bodyPr>
            <a:normAutofit/>
          </a:bodyPr>
          <a:lstStyle/>
          <a:p>
            <a:r>
              <a:rPr lang="en-US" sz="3200" b="1" dirty="0" smtClean="0">
                <a:solidFill>
                  <a:schemeClr val="tx1"/>
                </a:solidFill>
              </a:rPr>
              <a:t>Saint Francis was born to a rich family but chose to live a life in poverty.</a:t>
            </a:r>
          </a:p>
          <a:p>
            <a:r>
              <a:rPr lang="en-US" sz="3200" b="1" dirty="0" smtClean="0">
                <a:solidFill>
                  <a:schemeClr val="tx1"/>
                </a:solidFill>
              </a:rPr>
              <a:t>He chose to help the poor and needy.</a:t>
            </a:r>
          </a:p>
          <a:p>
            <a:r>
              <a:rPr lang="en-US" sz="3200" b="1" dirty="0" smtClean="0">
                <a:solidFill>
                  <a:schemeClr val="tx1"/>
                </a:solidFill>
              </a:rPr>
              <a:t>He is the patron saint of animals, so he is usually pictured surrounded by animals.  </a:t>
            </a:r>
          </a:p>
          <a:p>
            <a:endParaRPr lang="en-US" sz="3200" b="1" dirty="0"/>
          </a:p>
          <a:p>
            <a:endParaRPr lang="en-US" sz="3200" b="1" dirty="0" smtClean="0"/>
          </a:p>
        </p:txBody>
      </p:sp>
      <p:pic>
        <p:nvPicPr>
          <p:cNvPr id="4" name="Picture 3" descr="St-Francis-birds-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4775" y="1498156"/>
            <a:ext cx="3241204" cy="4550905"/>
          </a:xfrm>
          <a:prstGeom prst="rect">
            <a:avLst/>
          </a:prstGeom>
        </p:spPr>
      </p:pic>
      <p:sp>
        <p:nvSpPr>
          <p:cNvPr id="6" name="Title 1">
            <a:extLst>
              <a:ext uri="{FF2B5EF4-FFF2-40B4-BE49-F238E27FC236}">
                <a16:creationId xmlns:a16="http://schemas.microsoft.com/office/drawing/2014/main" xmlns="" id="{36AFE638-DF7A-45E8-B7E5-9724DBC6DEBC}"/>
              </a:ext>
            </a:extLst>
          </p:cNvPr>
          <p:cNvSpPr txBox="1">
            <a:spLocks/>
          </p:cNvSpPr>
          <p:nvPr/>
        </p:nvSpPr>
        <p:spPr>
          <a:xfrm>
            <a:off x="1251678" y="382385"/>
            <a:ext cx="10178322" cy="762924"/>
          </a:xfrm>
          <a:prstGeom prst="rect">
            <a:avLst/>
          </a:prstGeom>
          <a:solidFill>
            <a:schemeClr val="accent1"/>
          </a:solidFill>
        </p:spPr>
        <p:txBody>
          <a:bodyPr vert="horz" lIns="91440" tIns="45720" rIns="91440" bIns="45720" rtlCol="0" anchor="t">
            <a:normAutofit fontScale="90000" lnSpcReduction="10000"/>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r>
              <a:rPr lang="en-GB" sz="5400" cap="none" dirty="0">
                <a:solidFill>
                  <a:schemeClr val="tx1"/>
                </a:solidFill>
                <a:latin typeface="Corbel" panose="020B0503020204020204" pitchFamily="34" charset="0"/>
              </a:rPr>
              <a:t>Before </a:t>
            </a:r>
            <a:r>
              <a:rPr lang="en-GB" sz="5400" cap="none" dirty="0" smtClean="0">
                <a:solidFill>
                  <a:schemeClr val="tx1"/>
                </a:solidFill>
                <a:latin typeface="Corbel" panose="020B0503020204020204" pitchFamily="34" charset="0"/>
              </a:rPr>
              <a:t>Reading - Context</a:t>
            </a:r>
            <a:endParaRPr lang="en-GB" sz="5400" cap="none" dirty="0">
              <a:solidFill>
                <a:schemeClr val="tx1"/>
              </a:solidFill>
              <a:latin typeface="Corbel" panose="020B0503020204020204" pitchFamily="34" charset="0"/>
            </a:endParaRPr>
          </a:p>
        </p:txBody>
      </p:sp>
    </p:spTree>
    <p:extLst>
      <p:ext uri="{BB962C8B-B14F-4D97-AF65-F5344CB8AC3E}">
        <p14:creationId xmlns:p14="http://schemas.microsoft.com/office/powerpoint/2010/main" val="533601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AFE638-DF7A-45E8-B7E5-9724DBC6DEBC}"/>
              </a:ext>
            </a:extLst>
          </p:cNvPr>
          <p:cNvSpPr>
            <a:spLocks noGrp="1"/>
          </p:cNvSpPr>
          <p:nvPr>
            <p:ph type="title"/>
          </p:nvPr>
        </p:nvSpPr>
        <p:spPr>
          <a:xfrm>
            <a:off x="1251678" y="382385"/>
            <a:ext cx="10178322" cy="762924"/>
          </a:xfrm>
          <a:solidFill>
            <a:schemeClr val="accent1"/>
          </a:solidFill>
        </p:spPr>
        <p:txBody>
          <a:bodyPr>
            <a:normAutofit fontScale="90000"/>
          </a:bodyPr>
          <a:lstStyle/>
          <a:p>
            <a:r>
              <a:rPr lang="en-GB" sz="5400" cap="none" dirty="0">
                <a:solidFill>
                  <a:schemeClr val="tx1"/>
                </a:solidFill>
                <a:latin typeface="Corbel" panose="020B0503020204020204" pitchFamily="34" charset="0"/>
              </a:rPr>
              <a:t>Basilica of St. Francis of Assisi</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71737" y="1349376"/>
            <a:ext cx="7500937" cy="5625703"/>
          </a:xfrm>
        </p:spPr>
      </p:pic>
    </p:spTree>
    <p:extLst>
      <p:ext uri="{BB962C8B-B14F-4D97-AF65-F5344CB8AC3E}">
        <p14:creationId xmlns:p14="http://schemas.microsoft.com/office/powerpoint/2010/main" val="2468653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5">
            <a:extLst>
              <a:ext uri="{FF2B5EF4-FFF2-40B4-BE49-F238E27FC236}">
                <a16:creationId xmlns:a16="http://schemas.microsoft.com/office/drawing/2014/main" xmlns="" id="{C2853329-2341-4167-BE75-6BE339D15388}"/>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Poet’s Main Idea</a:t>
            </a:r>
          </a:p>
        </p:txBody>
      </p:sp>
      <p:sp>
        <p:nvSpPr>
          <p:cNvPr id="16387" name="TextBox 3">
            <a:extLst>
              <a:ext uri="{FF2B5EF4-FFF2-40B4-BE49-F238E27FC236}">
                <a16:creationId xmlns:a16="http://schemas.microsoft.com/office/drawing/2014/main" xmlns="" id="{A0CD839E-3209-43FF-AC9C-25E103F5456A}"/>
              </a:ext>
            </a:extLst>
          </p:cNvPr>
          <p:cNvSpPr txBox="1">
            <a:spLocks noChangeArrowheads="1"/>
          </p:cNvSpPr>
          <p:nvPr/>
        </p:nvSpPr>
        <p:spPr bwMode="auto">
          <a:xfrm>
            <a:off x="3873645" y="1656292"/>
            <a:ext cx="6985000" cy="4431983"/>
          </a:xfrm>
          <a:prstGeom prst="rect">
            <a:avLst/>
          </a:prstGeom>
          <a:noFill/>
          <a:ln w="76200">
            <a:solidFill>
              <a:schemeClr val="accent1"/>
            </a:solidFill>
            <a:miter lim="800000"/>
            <a:headEnd/>
            <a:tailEnd/>
          </a:ln>
        </p:spPr>
        <p:txBody>
          <a:bodyPr>
            <a:spAutoFit/>
          </a:bodyPr>
          <a:lstStyle>
            <a:lvl1pPr marL="285750" indent="-28575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 typeface="Wingdings" panose="05000000000000000000" pitchFamily="2" charset="2"/>
              <a:buChar char="§"/>
            </a:pPr>
            <a:r>
              <a:rPr lang="en-GB" altLang="en-US" sz="2400" dirty="0">
                <a:latin typeface="Corbel" panose="020B0503020204020204" pitchFamily="34" charset="0"/>
              </a:rPr>
              <a:t>This poem is an encounter </a:t>
            </a:r>
            <a:r>
              <a:rPr lang="en-GB" altLang="en-US" sz="2400" dirty="0" err="1">
                <a:latin typeface="Corbel" panose="020B0503020204020204" pitchFamily="34" charset="0"/>
              </a:rPr>
              <a:t>MacCaig</a:t>
            </a:r>
            <a:r>
              <a:rPr lang="en-GB" altLang="en-US" sz="2400" dirty="0">
                <a:latin typeface="Corbel" panose="020B0503020204020204" pitchFamily="34" charset="0"/>
              </a:rPr>
              <a:t> has with a beggar outside the </a:t>
            </a:r>
            <a:r>
              <a:rPr lang="en-GB" sz="2400" dirty="0">
                <a:latin typeface="Corbel" panose="020B0503020204020204" pitchFamily="34" charset="0"/>
              </a:rPr>
              <a:t>Basilica of St. Francis of Assisi</a:t>
            </a:r>
          </a:p>
          <a:p>
            <a:pPr marL="0" indent="0">
              <a:spcBef>
                <a:spcPct val="0"/>
              </a:spcBef>
              <a:buNone/>
            </a:pPr>
            <a:endParaRPr lang="en-GB" sz="2400" dirty="0">
              <a:latin typeface="Corbel" panose="020B0503020204020204" pitchFamily="34" charset="0"/>
            </a:endParaRPr>
          </a:p>
          <a:p>
            <a:pPr>
              <a:spcBef>
                <a:spcPct val="0"/>
              </a:spcBef>
              <a:buFont typeface="Wingdings" panose="05000000000000000000" pitchFamily="2" charset="2"/>
              <a:buChar char="§"/>
            </a:pPr>
            <a:r>
              <a:rPr lang="en-GB" sz="2400" dirty="0">
                <a:latin typeface="Corbel" panose="020B0503020204020204" pitchFamily="34" charset="0"/>
              </a:rPr>
              <a:t>This is a famous landmark build to commemorate the life of St. Francis of Assisi a saint famous for his compassion and kindness to the poor.</a:t>
            </a:r>
          </a:p>
          <a:p>
            <a:pPr marL="0" indent="0">
              <a:spcBef>
                <a:spcPct val="0"/>
              </a:spcBef>
              <a:buNone/>
            </a:pPr>
            <a:endParaRPr lang="en-GB" sz="2400" dirty="0">
              <a:latin typeface="Corbel" panose="020B0503020204020204" pitchFamily="34" charset="0"/>
            </a:endParaRPr>
          </a:p>
          <a:p>
            <a:pPr>
              <a:spcBef>
                <a:spcPct val="0"/>
              </a:spcBef>
              <a:buFont typeface="Wingdings" panose="05000000000000000000" pitchFamily="2" charset="2"/>
              <a:buChar char="§"/>
            </a:pPr>
            <a:r>
              <a:rPr lang="en-GB" altLang="en-US" sz="2400" dirty="0" err="1">
                <a:latin typeface="Corbel" panose="020B0503020204020204" pitchFamily="34" charset="0"/>
              </a:rPr>
              <a:t>MacCaig</a:t>
            </a:r>
            <a:r>
              <a:rPr lang="en-GB" altLang="en-US" sz="2400" dirty="0">
                <a:latin typeface="Corbel" panose="020B0503020204020204" pitchFamily="34" charset="0"/>
              </a:rPr>
              <a:t> is angry and frustrated at the hypocrisy of the church; they ignore a beggar while celebrating the life of </a:t>
            </a:r>
            <a:r>
              <a:rPr lang="en-GB" altLang="en-US" sz="2400" dirty="0" smtClean="0">
                <a:latin typeface="Corbel" panose="020B0503020204020204" pitchFamily="34" charset="0"/>
              </a:rPr>
              <a:t>St Francis, a </a:t>
            </a:r>
            <a:r>
              <a:rPr lang="en-GB" altLang="en-US" sz="2400" dirty="0">
                <a:latin typeface="Corbel" panose="020B0503020204020204" pitchFamily="34" charset="0"/>
              </a:rPr>
              <a:t>man who would have cared for him. </a:t>
            </a:r>
          </a:p>
          <a:p>
            <a:pPr>
              <a:spcBef>
                <a:spcPct val="0"/>
              </a:spcBef>
              <a:buFont typeface="Wingdings" panose="05000000000000000000" pitchFamily="2" charset="2"/>
              <a:buChar char="§"/>
            </a:pPr>
            <a:endParaRPr lang="en-GB" altLang="en-US" sz="1800" dirty="0">
              <a:latin typeface="Corbel" panose="020B0503020204020204" pitchFamily="34" charset="0"/>
            </a:endParaRPr>
          </a:p>
        </p:txBody>
      </p:sp>
      <p:pic>
        <p:nvPicPr>
          <p:cNvPr id="3" name="Picture 2">
            <a:extLst>
              <a:ext uri="{FF2B5EF4-FFF2-40B4-BE49-F238E27FC236}">
                <a16:creationId xmlns:a16="http://schemas.microsoft.com/office/drawing/2014/main" xmlns="" id="{327A7E34-23F5-4A19-98FB-6ED0F3CBCE3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429616" y="2525568"/>
            <a:ext cx="1962150" cy="2324100"/>
          </a:xfrm>
          <a:prstGeom prst="rect">
            <a:avLst/>
          </a:prstGeom>
        </p:spPr>
      </p:pic>
    </p:spTree>
    <p:extLst>
      <p:ext uri="{BB962C8B-B14F-4D97-AF65-F5344CB8AC3E}">
        <p14:creationId xmlns:p14="http://schemas.microsoft.com/office/powerpoint/2010/main" val="217726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FEAE66E-C9EE-4454-8D41-8F4CC8707DA7}"/>
              </a:ext>
            </a:extLst>
          </p:cNvPr>
          <p:cNvSpPr>
            <a:spLocks noGrp="1"/>
          </p:cNvSpPr>
          <p:nvPr>
            <p:ph idx="1"/>
          </p:nvPr>
        </p:nvSpPr>
        <p:spPr>
          <a:xfrm>
            <a:off x="2498436" y="1590965"/>
            <a:ext cx="8229600" cy="3268663"/>
          </a:xfrm>
          <a:noFill/>
          <a:ln w="57150">
            <a:solidFill>
              <a:schemeClr val="accent1"/>
            </a:solidFill>
          </a:ln>
        </p:spPr>
        <p:txBody>
          <a:bodyPr>
            <a:normAutofit/>
          </a:bodyPr>
          <a:lstStyle/>
          <a:p>
            <a:pPr eaLnBrk="1" hangingPunct="1">
              <a:defRPr/>
            </a:pPr>
            <a:r>
              <a:rPr lang="en-GB" sz="2400" dirty="0">
                <a:solidFill>
                  <a:schemeClr val="tx1"/>
                </a:solidFill>
                <a:latin typeface="Corbel" panose="020B0503020204020204" pitchFamily="34" charset="0"/>
              </a:rPr>
              <a:t>In the interview ‘A Metaphorical Way of Seeing Things’, </a:t>
            </a:r>
            <a:r>
              <a:rPr lang="en-GB" sz="2400" dirty="0" err="1">
                <a:solidFill>
                  <a:schemeClr val="tx1"/>
                </a:solidFill>
                <a:latin typeface="Corbel" panose="020B0503020204020204" pitchFamily="34" charset="0"/>
              </a:rPr>
              <a:t>MacCaig</a:t>
            </a:r>
            <a:r>
              <a:rPr lang="en-GB" sz="2400" dirty="0">
                <a:solidFill>
                  <a:schemeClr val="tx1"/>
                </a:solidFill>
                <a:latin typeface="Corbel" panose="020B0503020204020204" pitchFamily="34" charset="0"/>
              </a:rPr>
              <a:t> maintained that </a:t>
            </a:r>
            <a:r>
              <a:rPr lang="en-GB" sz="2400" dirty="0" smtClean="0">
                <a:solidFill>
                  <a:schemeClr val="tx1"/>
                </a:solidFill>
                <a:latin typeface="Corbel" panose="020B0503020204020204" pitchFamily="34" charset="0"/>
              </a:rPr>
              <a:t>poetry </a:t>
            </a:r>
            <a:r>
              <a:rPr lang="en-GB" sz="2400" b="1" dirty="0" smtClean="0">
                <a:solidFill>
                  <a:schemeClr val="accent1"/>
                </a:solidFill>
                <a:latin typeface="Corbel" panose="020B0503020204020204" pitchFamily="34" charset="0"/>
              </a:rPr>
              <a:t>‘clears </a:t>
            </a:r>
            <a:r>
              <a:rPr lang="en-GB" sz="2400" b="1" dirty="0">
                <a:solidFill>
                  <a:schemeClr val="accent1"/>
                </a:solidFill>
                <a:latin typeface="Corbel" panose="020B0503020204020204" pitchFamily="34" charset="0"/>
              </a:rPr>
              <a:t>your eyes and you see things’.  </a:t>
            </a:r>
          </a:p>
          <a:p>
            <a:pPr eaLnBrk="1" hangingPunct="1">
              <a:defRPr/>
            </a:pPr>
            <a:endParaRPr lang="en-GB" sz="2400" dirty="0">
              <a:solidFill>
                <a:schemeClr val="tx1"/>
              </a:solidFill>
              <a:latin typeface="Corbel" panose="020B0503020204020204" pitchFamily="34" charset="0"/>
            </a:endParaRPr>
          </a:p>
          <a:p>
            <a:pPr eaLnBrk="1" hangingPunct="1">
              <a:defRPr/>
            </a:pPr>
            <a:r>
              <a:rPr lang="en-GB" sz="2400" dirty="0" err="1">
                <a:solidFill>
                  <a:schemeClr val="tx1"/>
                </a:solidFill>
                <a:latin typeface="Corbel" panose="020B0503020204020204" pitchFamily="34" charset="0"/>
              </a:rPr>
              <a:t>MacCaig</a:t>
            </a:r>
            <a:r>
              <a:rPr lang="en-GB" sz="2400" dirty="0">
                <a:solidFill>
                  <a:schemeClr val="tx1"/>
                </a:solidFill>
                <a:latin typeface="Corbel" panose="020B0503020204020204" pitchFamily="34" charset="0"/>
              </a:rPr>
              <a:t> reflects throughout the poem on the hypocrisy of the church and his angry and bitter tone is apparent throughout the poem. </a:t>
            </a:r>
          </a:p>
          <a:p>
            <a:pPr eaLnBrk="1" hangingPunct="1">
              <a:defRPr/>
            </a:pPr>
            <a:endParaRPr lang="en-GB" sz="2400" dirty="0">
              <a:solidFill>
                <a:schemeClr val="tx1"/>
              </a:solidFill>
              <a:latin typeface="Corbel" panose="020B0503020204020204" pitchFamily="34" charset="0"/>
            </a:endParaRPr>
          </a:p>
          <a:p>
            <a:pPr marL="0" indent="0">
              <a:buNone/>
              <a:defRPr/>
            </a:pPr>
            <a:endParaRPr lang="en-GB" sz="2400" dirty="0">
              <a:solidFill>
                <a:schemeClr val="tx1"/>
              </a:solidFill>
              <a:latin typeface="Corbel" panose="020B0503020204020204" pitchFamily="34" charset="0"/>
            </a:endParaRPr>
          </a:p>
        </p:txBody>
      </p:sp>
      <p:sp>
        <p:nvSpPr>
          <p:cNvPr id="5" name="TextBox 5">
            <a:extLst>
              <a:ext uri="{FF2B5EF4-FFF2-40B4-BE49-F238E27FC236}">
                <a16:creationId xmlns:a16="http://schemas.microsoft.com/office/drawing/2014/main" xmlns="" id="{70388E00-BBF3-4FF5-BBDE-15677CD3EE37}"/>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Reflective Nature of the Poem</a:t>
            </a:r>
          </a:p>
        </p:txBody>
      </p:sp>
    </p:spTree>
    <p:extLst>
      <p:ext uri="{BB962C8B-B14F-4D97-AF65-F5344CB8AC3E}">
        <p14:creationId xmlns:p14="http://schemas.microsoft.com/office/powerpoint/2010/main" val="1103495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Box 3">
            <a:extLst>
              <a:ext uri="{FF2B5EF4-FFF2-40B4-BE49-F238E27FC236}">
                <a16:creationId xmlns:a16="http://schemas.microsoft.com/office/drawing/2014/main" xmlns="" id="{8E567894-B07E-4354-82A1-0AE03E6383FC}"/>
              </a:ext>
            </a:extLst>
          </p:cNvPr>
          <p:cNvSpPr txBox="1">
            <a:spLocks noChangeArrowheads="1"/>
          </p:cNvSpPr>
          <p:nvPr/>
        </p:nvSpPr>
        <p:spPr bwMode="auto">
          <a:xfrm>
            <a:off x="4743738" y="1579761"/>
            <a:ext cx="6985000" cy="3046988"/>
          </a:xfrm>
          <a:prstGeom prst="rect">
            <a:avLst/>
          </a:prstGeom>
          <a:noFill/>
          <a:ln w="76200">
            <a:solidFill>
              <a:schemeClr val="accent1"/>
            </a:solidFill>
          </a:ln>
        </p:spPr>
        <p:txBody>
          <a:bodyPr>
            <a:spAutoFit/>
          </a:bodyPr>
          <a:lstStyle>
            <a:lvl1pPr marL="285750" indent="-285750"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 typeface="Wingdings" panose="05000000000000000000" pitchFamily="2" charset="2"/>
              <a:buChar char="§"/>
              <a:defRPr/>
            </a:pPr>
            <a:r>
              <a:rPr lang="en-GB" sz="2400" dirty="0">
                <a:latin typeface="Corbel" panose="020B0503020204020204" pitchFamily="34" charset="0"/>
              </a:rPr>
              <a:t>Attack on the </a:t>
            </a:r>
            <a:r>
              <a:rPr lang="en-GB" sz="2400" b="1" dirty="0">
                <a:latin typeface="Corbel" panose="020B0503020204020204" pitchFamily="34" charset="0"/>
              </a:rPr>
              <a:t>hypocrisy</a:t>
            </a:r>
            <a:r>
              <a:rPr lang="en-GB" sz="2400" dirty="0">
                <a:latin typeface="Corbel" panose="020B0503020204020204" pitchFamily="34" charset="0"/>
              </a:rPr>
              <a:t> of the church and, in turn, </a:t>
            </a:r>
            <a:r>
              <a:rPr lang="en-GB" sz="2400" b="1" dirty="0">
                <a:latin typeface="Corbel" panose="020B0503020204020204" pitchFamily="34" charset="0"/>
              </a:rPr>
              <a:t>human nature</a:t>
            </a:r>
            <a:r>
              <a:rPr lang="en-GB" sz="2400" dirty="0">
                <a:latin typeface="Corbel" panose="020B0503020204020204" pitchFamily="34" charset="0"/>
              </a:rPr>
              <a:t>. We judge people by how they </a:t>
            </a:r>
            <a:r>
              <a:rPr lang="en-GB" sz="2400" dirty="0" smtClean="0">
                <a:latin typeface="Corbel" panose="020B0503020204020204" pitchFamily="34" charset="0"/>
              </a:rPr>
              <a:t>look </a:t>
            </a:r>
            <a:r>
              <a:rPr lang="en-GB" sz="2400" dirty="0">
                <a:latin typeface="Corbel" panose="020B0503020204020204" pitchFamily="34" charset="0"/>
              </a:rPr>
              <a:t>and do not care for those outside of society in the way that we should. </a:t>
            </a:r>
          </a:p>
          <a:p>
            <a:pPr eaLnBrk="1" hangingPunct="1">
              <a:spcBef>
                <a:spcPct val="0"/>
              </a:spcBef>
              <a:buFont typeface="Wingdings" panose="05000000000000000000" pitchFamily="2" charset="2"/>
              <a:buChar char="§"/>
              <a:defRPr/>
            </a:pPr>
            <a:endParaRPr lang="en-GB" sz="2400" dirty="0">
              <a:latin typeface="Corbel" panose="020B0503020204020204" pitchFamily="34" charset="0"/>
            </a:endParaRPr>
          </a:p>
          <a:p>
            <a:pPr eaLnBrk="1" hangingPunct="1">
              <a:spcBef>
                <a:spcPct val="0"/>
              </a:spcBef>
              <a:buFont typeface="Wingdings" panose="05000000000000000000" pitchFamily="2" charset="2"/>
              <a:buChar char="§"/>
              <a:defRPr/>
            </a:pPr>
            <a:r>
              <a:rPr lang="en-GB" altLang="en-US" sz="2400" dirty="0">
                <a:latin typeface="Corbel" panose="020B0503020204020204" pitchFamily="34" charset="0"/>
              </a:rPr>
              <a:t>He also focusses on the </a:t>
            </a:r>
            <a:r>
              <a:rPr lang="en-GB" altLang="en-US" sz="2400" b="1" dirty="0">
                <a:latin typeface="Corbel" panose="020B0503020204020204" pitchFamily="34" charset="0"/>
              </a:rPr>
              <a:t>suffering</a:t>
            </a:r>
            <a:r>
              <a:rPr lang="en-GB" altLang="en-US" sz="2400" dirty="0">
                <a:latin typeface="Corbel" panose="020B0503020204020204" pitchFamily="34" charset="0"/>
              </a:rPr>
              <a:t> of the beggar and the fact that the tourists (and society in general) ignore this suffering in order to live their lives. </a:t>
            </a:r>
          </a:p>
        </p:txBody>
      </p:sp>
      <p:sp>
        <p:nvSpPr>
          <p:cNvPr id="6" name="TextBox 5">
            <a:extLst>
              <a:ext uri="{FF2B5EF4-FFF2-40B4-BE49-F238E27FC236}">
                <a16:creationId xmlns:a16="http://schemas.microsoft.com/office/drawing/2014/main" xmlns="" id="{EC3114E5-C673-47C6-9431-15865BBE017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Theme</a:t>
            </a:r>
          </a:p>
        </p:txBody>
      </p:sp>
      <p:pic>
        <p:nvPicPr>
          <p:cNvPr id="3" name="Picture 2">
            <a:extLst>
              <a:ext uri="{FF2B5EF4-FFF2-40B4-BE49-F238E27FC236}">
                <a16:creationId xmlns:a16="http://schemas.microsoft.com/office/drawing/2014/main" xmlns="" id="{271DC6A9-4E77-4E3C-B1C2-E1ECBC81A933}"/>
              </a:ext>
            </a:extLst>
          </p:cNvPr>
          <p:cNvPicPr>
            <a:picLocks noChangeAspect="1"/>
          </p:cNvPicPr>
          <p:nvPr/>
        </p:nvPicPr>
        <p:blipFill>
          <a:blip r:embed="rId2">
            <a:duotone>
              <a:prstClr val="black"/>
              <a:schemeClr val="accent1">
                <a:tint val="45000"/>
                <a:satMod val="400000"/>
              </a:schemeClr>
            </a:duotone>
          </a:blip>
          <a:stretch>
            <a:fillRect/>
          </a:stretch>
        </p:blipFill>
        <p:spPr>
          <a:xfrm>
            <a:off x="964015" y="1701946"/>
            <a:ext cx="3460203" cy="3865418"/>
          </a:xfrm>
          <a:prstGeom prst="rect">
            <a:avLst/>
          </a:prstGeom>
        </p:spPr>
      </p:pic>
    </p:spTree>
    <p:extLst>
      <p:ext uri="{BB962C8B-B14F-4D97-AF65-F5344CB8AC3E}">
        <p14:creationId xmlns:p14="http://schemas.microsoft.com/office/powerpoint/2010/main" val="1766715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Box 7">
            <a:extLst>
              <a:ext uri="{FF2B5EF4-FFF2-40B4-BE49-F238E27FC236}">
                <a16:creationId xmlns:a16="http://schemas.microsoft.com/office/drawing/2014/main" xmlns="" id="{5AC14EFF-DA7B-4383-81B9-A7A9C22ED57B}"/>
              </a:ext>
            </a:extLst>
          </p:cNvPr>
          <p:cNvSpPr txBox="1">
            <a:spLocks noChangeArrowheads="1"/>
          </p:cNvSpPr>
          <p:nvPr/>
        </p:nvSpPr>
        <p:spPr bwMode="auto">
          <a:xfrm>
            <a:off x="4669848" y="1324987"/>
            <a:ext cx="6840538" cy="5262979"/>
          </a:xfrm>
          <a:prstGeom prst="rect">
            <a:avLst/>
          </a:prstGeom>
          <a:noFill/>
          <a:ln w="76200">
            <a:solidFill>
              <a:schemeClr val="accent1"/>
            </a:solidFill>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0"/>
            <a:r>
              <a:rPr lang="en-GB" sz="4000" dirty="0"/>
              <a:t>Stanza One – Description of the dwarf</a:t>
            </a:r>
          </a:p>
          <a:p>
            <a:pPr lvl="0"/>
            <a:r>
              <a:rPr lang="en-GB" sz="4000" dirty="0"/>
              <a:t>Stanza Two – Focus on the priest and the church </a:t>
            </a:r>
          </a:p>
          <a:p>
            <a:pPr lvl="0"/>
            <a:r>
              <a:rPr lang="en-GB" sz="4000" dirty="0"/>
              <a:t>Stanza Three – Focus on the tourists and ends with another description of the beggar</a:t>
            </a:r>
          </a:p>
        </p:txBody>
      </p:sp>
      <p:sp>
        <p:nvSpPr>
          <p:cNvPr id="5" name="TextBox 5">
            <a:extLst>
              <a:ext uri="{FF2B5EF4-FFF2-40B4-BE49-F238E27FC236}">
                <a16:creationId xmlns:a16="http://schemas.microsoft.com/office/drawing/2014/main" xmlns="" id="{AB945458-D29E-4665-A30F-B1B4DE5197E7}"/>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Structure</a:t>
            </a:r>
          </a:p>
        </p:txBody>
      </p:sp>
      <p:pic>
        <p:nvPicPr>
          <p:cNvPr id="3" name="Picture 2">
            <a:extLst>
              <a:ext uri="{FF2B5EF4-FFF2-40B4-BE49-F238E27FC236}">
                <a16:creationId xmlns:a16="http://schemas.microsoft.com/office/drawing/2014/main" xmlns="" id="{F2C2D2EB-C9E8-4451-85D7-E923D4C77B00}"/>
              </a:ext>
            </a:extLst>
          </p:cNvPr>
          <p:cNvPicPr>
            <a:picLocks noChangeAspect="1"/>
          </p:cNvPicPr>
          <p:nvPr/>
        </p:nvPicPr>
        <p:blipFill>
          <a:blip r:embed="rId2"/>
          <a:stretch>
            <a:fillRect/>
          </a:stretch>
        </p:blipFill>
        <p:spPr>
          <a:xfrm>
            <a:off x="1140957" y="2493818"/>
            <a:ext cx="3065097" cy="2622758"/>
          </a:xfrm>
          <a:prstGeom prst="rect">
            <a:avLst/>
          </a:prstGeom>
        </p:spPr>
      </p:pic>
    </p:spTree>
    <p:extLst>
      <p:ext uri="{BB962C8B-B14F-4D97-AF65-F5344CB8AC3E}">
        <p14:creationId xmlns:p14="http://schemas.microsoft.com/office/powerpoint/2010/main" val="3082469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Custom 1">
      <a:dk1>
        <a:sysClr val="windowText" lastClr="000000"/>
      </a:dk1>
      <a:lt1>
        <a:sysClr val="window" lastClr="FFFFFF"/>
      </a:lt1>
      <a:dk2>
        <a:srgbClr val="505046"/>
      </a:dk2>
      <a:lt2>
        <a:srgbClr val="EEECE1"/>
      </a:lt2>
      <a:accent1>
        <a:srgbClr val="FF3525"/>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771EA782-DFA6-45B1-AEA3-661F1715B31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9761C41C819C4CA7B11727155E1653" ma:contentTypeVersion="36" ma:contentTypeDescription="Create a new document." ma:contentTypeScope="" ma:versionID="405645648665cb6410f30f6dc37bc8fe">
  <xsd:schema xmlns:xsd="http://www.w3.org/2001/XMLSchema" xmlns:xs="http://www.w3.org/2001/XMLSchema" xmlns:p="http://schemas.microsoft.com/office/2006/metadata/properties" xmlns:ns2="310688ec-8b41-4796-aaa7-fedfd9271268" xmlns:ns3="73ae7180-7eb1-4c16-8a06-16d77af0adba" targetNamespace="http://schemas.microsoft.com/office/2006/metadata/properties" ma:root="true" ma:fieldsID="3e9a7882932049b83897aa1b097bac84" ns2:_="" ns3:_="">
    <xsd:import namespace="310688ec-8b41-4796-aaa7-fedfd9271268"/>
    <xsd:import namespace="73ae7180-7eb1-4c16-8a06-16d77af0ad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0688ec-8b41-4796-aaa7-fedfd92712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NotebookType" ma:index="19" nillable="true" ma:displayName="Notebook Type" ma:internalName="NotebookType">
      <xsd:simpleType>
        <xsd:restriction base="dms:Text"/>
      </xsd:simpleType>
    </xsd:element>
    <xsd:element name="FolderType" ma:index="20" nillable="true" ma:displayName="Folder Type" ma:internalName="FolderType">
      <xsd:simpleType>
        <xsd:restriction base="dms:Text"/>
      </xsd:simpleType>
    </xsd:element>
    <xsd:element name="CultureName" ma:index="21" nillable="true" ma:displayName="Culture Name" ma:internalName="CultureName">
      <xsd:simpleType>
        <xsd:restriction base="dms:Text"/>
      </xsd:simpleType>
    </xsd:element>
    <xsd:element name="AppVersion" ma:index="22" nillable="true" ma:displayName="App Version" ma:internalName="AppVersion">
      <xsd:simpleType>
        <xsd:restriction base="dms:Text"/>
      </xsd:simpleType>
    </xsd:element>
    <xsd:element name="TeamsChannelId" ma:index="23" nillable="true" ma:displayName="Teams Channel Id" ma:internalName="TeamsChannelId">
      <xsd:simpleType>
        <xsd:restriction base="dms:Text"/>
      </xsd:simpleType>
    </xsd:element>
    <xsd:element name="Owner" ma:index="24"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5" nillable="true" ma:displayName="Math Settings" ma:internalName="Math_Settings">
      <xsd:simpleType>
        <xsd:restriction base="dms:Text"/>
      </xsd:simpleType>
    </xsd:element>
    <xsd:element name="DefaultSectionNames" ma:index="26" nillable="true" ma:displayName="Default Section Names" ma:internalName="DefaultSectionNames">
      <xsd:simpleType>
        <xsd:restriction base="dms:Note">
          <xsd:maxLength value="255"/>
        </xsd:restriction>
      </xsd:simpleType>
    </xsd:element>
    <xsd:element name="Templates" ma:index="27" nillable="true" ma:displayName="Templates" ma:internalName="Templates">
      <xsd:simpleType>
        <xsd:restriction base="dms:Note">
          <xsd:maxLength value="255"/>
        </xsd:restriction>
      </xsd:simpleType>
    </xsd:element>
    <xsd:element name="Teachers" ma:index="2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1" nillable="true" ma:displayName="Distribution Groups" ma:internalName="Distribution_Groups">
      <xsd:simpleType>
        <xsd:restriction base="dms:Note">
          <xsd:maxLength value="255"/>
        </xsd:restriction>
      </xsd:simpleType>
    </xsd:element>
    <xsd:element name="LMS_Mappings" ma:index="32" nillable="true" ma:displayName="LMS Mappings" ma:internalName="LMS_Mappings">
      <xsd:simpleType>
        <xsd:restriction base="dms:Note">
          <xsd:maxLength value="255"/>
        </xsd:restriction>
      </xsd:simpleType>
    </xsd:element>
    <xsd:element name="Invited_Teachers" ma:index="33" nillable="true" ma:displayName="Invited Teachers" ma:internalName="Invited_Teachers">
      <xsd:simpleType>
        <xsd:restriction base="dms:Note">
          <xsd:maxLength value="255"/>
        </xsd:restriction>
      </xsd:simpleType>
    </xsd:element>
    <xsd:element name="Invited_Students" ma:index="34" nillable="true" ma:displayName="Invited Students" ma:internalName="Invited_Students">
      <xsd:simpleType>
        <xsd:restriction base="dms:Note">
          <xsd:maxLength value="255"/>
        </xsd:restriction>
      </xsd:simpleType>
    </xsd:element>
    <xsd:element name="Self_Registration_Enabled" ma:index="35" nillable="true" ma:displayName="Self Registration Enabled" ma:internalName="Self_Registration_Enabled">
      <xsd:simpleType>
        <xsd:restriction base="dms:Boolean"/>
      </xsd:simpleType>
    </xsd:element>
    <xsd:element name="Has_Teacher_Only_SectionGroup" ma:index="36" nillable="true" ma:displayName="Has Teacher Only SectionGroup" ma:internalName="Has_Teacher_Only_SectionGroup">
      <xsd:simpleType>
        <xsd:restriction base="dms:Boolean"/>
      </xsd:simpleType>
    </xsd:element>
    <xsd:element name="Is_Collaboration_Space_Locked" ma:index="37" nillable="true" ma:displayName="Is Collaboration Space Locked" ma:internalName="Is_Collaboration_Space_Locked">
      <xsd:simpleType>
        <xsd:restriction base="dms:Boolean"/>
      </xsd:simpleType>
    </xsd:element>
    <xsd:element name="IsNotebookLocked" ma:index="38" nillable="true" ma:displayName="Is Notebook Locked" ma:internalName="IsNotebookLocked">
      <xsd:simpleType>
        <xsd:restriction base="dms:Boolean"/>
      </xsd:simpleType>
    </xsd:element>
    <xsd:element name="MediaLengthInSeconds" ma:index="39" nillable="true" ma:displayName="Length (seconds)" ma:internalName="MediaLengthInSeconds" ma:readOnly="true">
      <xsd:simpleType>
        <xsd:restriction base="dms:Unknown"/>
      </xsd:simpleType>
    </xsd:element>
    <xsd:element name="MediaServiceLocation" ma:index="40" nillable="true" ma:displayName="Location" ma:internalName="MediaServiceLocation" ma:readOnly="true">
      <xsd:simpleType>
        <xsd:restriction base="dms:Text"/>
      </xsd:simpleType>
    </xsd:element>
    <xsd:element name="lcf76f155ced4ddcb4097134ff3c332f" ma:index="42" nillable="true" ma:taxonomy="true" ma:internalName="lcf76f155ced4ddcb4097134ff3c332f" ma:taxonomyFieldName="MediaServiceImageTags" ma:displayName="Image Tags" ma:readOnly="false" ma:fieldId="{5cf76f15-5ced-4ddc-b409-7134ff3c332f}" ma:taxonomyMulti="true" ma:sspId="ca8110b4-7946-418e-8ab0-d3d0ec8bff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3ae7180-7eb1-4c16-8a06-16d77af0adb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43" nillable="true" ma:displayName="Taxonomy Catch All Column" ma:hidden="true" ma:list="{4952577e-9112-4230-b634-3c8f81a7db03}" ma:internalName="TaxCatchAll" ma:showField="CatchAllData" ma:web="73ae7180-7eb1-4c16-8a06-16d77af0ad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emplates xmlns="310688ec-8b41-4796-aaa7-fedfd9271268" xsi:nil="true"/>
    <Has_Teacher_Only_SectionGroup xmlns="310688ec-8b41-4796-aaa7-fedfd9271268" xsi:nil="true"/>
    <FolderType xmlns="310688ec-8b41-4796-aaa7-fedfd9271268" xsi:nil="true"/>
    <IsNotebookLocked xmlns="310688ec-8b41-4796-aaa7-fedfd9271268" xsi:nil="true"/>
    <CultureName xmlns="310688ec-8b41-4796-aaa7-fedfd9271268" xsi:nil="true"/>
    <Owner xmlns="310688ec-8b41-4796-aaa7-fedfd9271268">
      <UserInfo>
        <DisplayName/>
        <AccountId xsi:nil="true"/>
        <AccountType/>
      </UserInfo>
    </Owner>
    <NotebookType xmlns="310688ec-8b41-4796-aaa7-fedfd9271268" xsi:nil="true"/>
    <LMS_Mappings xmlns="310688ec-8b41-4796-aaa7-fedfd9271268" xsi:nil="true"/>
    <DefaultSectionNames xmlns="310688ec-8b41-4796-aaa7-fedfd9271268" xsi:nil="true"/>
    <Is_Collaboration_Space_Locked xmlns="310688ec-8b41-4796-aaa7-fedfd9271268" xsi:nil="true"/>
    <Teachers xmlns="310688ec-8b41-4796-aaa7-fedfd9271268">
      <UserInfo>
        <DisplayName/>
        <AccountId xsi:nil="true"/>
        <AccountType/>
      </UserInfo>
    </Teachers>
    <Student_Groups xmlns="310688ec-8b41-4796-aaa7-fedfd9271268">
      <UserInfo>
        <DisplayName/>
        <AccountId xsi:nil="true"/>
        <AccountType/>
      </UserInfo>
    </Student_Groups>
    <Invited_Teachers xmlns="310688ec-8b41-4796-aaa7-fedfd9271268" xsi:nil="true"/>
    <Math_Settings xmlns="310688ec-8b41-4796-aaa7-fedfd9271268" xsi:nil="true"/>
    <Self_Registration_Enabled xmlns="310688ec-8b41-4796-aaa7-fedfd9271268" xsi:nil="true"/>
    <Students xmlns="310688ec-8b41-4796-aaa7-fedfd9271268">
      <UserInfo>
        <DisplayName/>
        <AccountId xsi:nil="true"/>
        <AccountType/>
      </UserInfo>
    </Students>
    <Distribution_Groups xmlns="310688ec-8b41-4796-aaa7-fedfd9271268" xsi:nil="true"/>
    <AppVersion xmlns="310688ec-8b41-4796-aaa7-fedfd9271268" xsi:nil="true"/>
    <TeamsChannelId xmlns="310688ec-8b41-4796-aaa7-fedfd9271268" xsi:nil="true"/>
    <Invited_Students xmlns="310688ec-8b41-4796-aaa7-fedfd9271268" xsi:nil="true"/>
    <lcf76f155ced4ddcb4097134ff3c332f xmlns="310688ec-8b41-4796-aaa7-fedfd9271268">
      <Terms xmlns="http://schemas.microsoft.com/office/infopath/2007/PartnerControls"/>
    </lcf76f155ced4ddcb4097134ff3c332f>
    <TaxCatchAll xmlns="73ae7180-7eb1-4c16-8a06-16d77af0adba" xsi:nil="true"/>
  </documentManagement>
</p:properties>
</file>

<file path=customXml/itemProps1.xml><?xml version="1.0" encoding="utf-8"?>
<ds:datastoreItem xmlns:ds="http://schemas.openxmlformats.org/officeDocument/2006/customXml" ds:itemID="{AFAEC59F-E8A3-46F5-AFF7-92CDC3976E58}"/>
</file>

<file path=customXml/itemProps2.xml><?xml version="1.0" encoding="utf-8"?>
<ds:datastoreItem xmlns:ds="http://schemas.openxmlformats.org/officeDocument/2006/customXml" ds:itemID="{06B2768D-DD86-49AF-96AC-A6022A88188B}"/>
</file>

<file path=customXml/itemProps3.xml><?xml version="1.0" encoding="utf-8"?>
<ds:datastoreItem xmlns:ds="http://schemas.openxmlformats.org/officeDocument/2006/customXml" ds:itemID="{56049432-17D3-4A2C-9900-5226370F9D0A}"/>
</file>

<file path=docProps/app.xml><?xml version="1.0" encoding="utf-8"?>
<Properties xmlns="http://schemas.openxmlformats.org/officeDocument/2006/extended-properties" xmlns:vt="http://schemas.openxmlformats.org/officeDocument/2006/docPropsVTypes">
  <Template>TM10001106[[fn=Badge]]</Template>
  <TotalTime>592</TotalTime>
  <Words>1551</Words>
  <Application>Microsoft Office PowerPoint</Application>
  <PresentationFormat>Custom</PresentationFormat>
  <Paragraphs>185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Badge</vt:lpstr>
      <vt:lpstr>Assisi</vt:lpstr>
      <vt:lpstr>PowerPoint Presentation</vt:lpstr>
      <vt:lpstr>PowerPoint Presentation</vt:lpstr>
      <vt:lpstr>PowerPoint Presentation</vt:lpstr>
      <vt:lpstr>Basilica of St. Francis of Assisi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Basking Shark Annotation</dc:title>
  <dc:creator>Katie Lane</dc:creator>
  <cp:lastModifiedBy>LSeawright (Eastbank)</cp:lastModifiedBy>
  <cp:revision>68</cp:revision>
  <dcterms:created xsi:type="dcterms:W3CDTF">2018-01-11T11:08:44Z</dcterms:created>
  <dcterms:modified xsi:type="dcterms:W3CDTF">2021-06-22T11:16:40Z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0x010100069761C41C819C4CA7B11727155E1653</vt:lpwstr>
  </property>
</Properties>
</file>