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5" r:id="rId4"/>
    <p:sldId id="273" r:id="rId5"/>
    <p:sldId id="259" r:id="rId6"/>
    <p:sldId id="260" r:id="rId7"/>
    <p:sldId id="261" r:id="rId8"/>
    <p:sldId id="262" r:id="rId9"/>
    <p:sldId id="276" r:id="rId10"/>
    <p:sldId id="264" r:id="rId11"/>
    <p:sldId id="278" r:id="rId12"/>
    <p:sldId id="266" r:id="rId13"/>
    <p:sldId id="279" r:id="rId14"/>
    <p:sldId id="280" r:id="rId15"/>
    <p:sldId id="281" r:id="rId16"/>
    <p:sldId id="270" r:id="rId17"/>
    <p:sldId id="271" r:id="rId18"/>
    <p:sldId id="282" r:id="rId19"/>
    <p:sldId id="283" r:id="rId20"/>
    <p:sldId id="287" r:id="rId21"/>
    <p:sldId id="285" r:id="rId22"/>
    <p:sldId id="288" r:id="rId23"/>
    <p:sldId id="284" r:id="rId24"/>
    <p:sldId id="289" r:id="rId25"/>
    <p:sldId id="286" r:id="rId26"/>
    <p:sldId id="29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4660"/>
  </p:normalViewPr>
  <p:slideViewPr>
    <p:cSldViewPr snapToGrid="0">
      <p:cViewPr varScale="1">
        <p:scale>
          <a:sx n="89" d="100"/>
          <a:sy n="89" d="100"/>
        </p:scale>
        <p:origin x="-12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6/22/2021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6/22/2021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6/22/2021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6/22/2021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6/22/2021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6/22/2021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6/22/2021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6/22/2021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1C7FF1-D33C-457A-913F-10670D448F98}"/>
              </a:ext>
            </a:extLst>
          </p:cNvPr>
          <p:cNvSpPr>
            <a:spLocks noGrp="1"/>
          </p:cNvSpPr>
          <p:nvPr>
            <p:ph type="ctrTitle"/>
          </p:nvPr>
        </p:nvSpPr>
        <p:spPr/>
        <p:txBody>
          <a:bodyPr/>
          <a:lstStyle/>
          <a:p>
            <a:r>
              <a:rPr lang="en-GB"/>
              <a:t>Basking </a:t>
            </a:r>
            <a:r>
              <a:rPr lang="en-GB" smtClean="0"/>
              <a:t>Shark</a:t>
            </a:r>
            <a:endParaRPr lang="en-GB" dirty="0"/>
          </a:p>
        </p:txBody>
      </p:sp>
      <p:sp>
        <p:nvSpPr>
          <p:cNvPr id="3" name="Subtitle 2">
            <a:extLst>
              <a:ext uri="{FF2B5EF4-FFF2-40B4-BE49-F238E27FC236}">
                <a16:creationId xmlns="" xmlns:a16="http://schemas.microsoft.com/office/drawing/2014/main" id="{A87EAF10-FAB2-4BC7-BC03-4AA9DB0F74F6}"/>
              </a:ext>
            </a:extLst>
          </p:cNvPr>
          <p:cNvSpPr>
            <a:spLocks noGrp="1"/>
          </p:cNvSpPr>
          <p:nvPr>
            <p:ph type="subTitle" idx="1"/>
          </p:nvPr>
        </p:nvSpPr>
        <p:spPr>
          <a:xfrm>
            <a:off x="2215045" y="141815"/>
            <a:ext cx="8045373" cy="742279"/>
          </a:xfrm>
        </p:spPr>
        <p:txBody>
          <a:bodyPr/>
          <a:lstStyle/>
          <a:p>
            <a:r>
              <a:rPr lang="en-GB" dirty="0"/>
              <a:t>Poetry of </a:t>
            </a:r>
            <a:r>
              <a:rPr lang="en-GB" dirty="0" err="1"/>
              <a:t>norman</a:t>
            </a:r>
            <a:r>
              <a:rPr lang="en-GB" dirty="0"/>
              <a:t> </a:t>
            </a:r>
            <a:r>
              <a:rPr lang="en-GB" dirty="0" err="1"/>
              <a:t>maccaig</a:t>
            </a:r>
            <a:endParaRPr lang="en-GB" dirty="0"/>
          </a:p>
        </p:txBody>
      </p:sp>
    </p:spTree>
    <p:extLst>
      <p:ext uri="{BB962C8B-B14F-4D97-AF65-F5344CB8AC3E}">
        <p14:creationId xmlns:p14="http://schemas.microsoft.com/office/powerpoint/2010/main" val="3695792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7">
            <a:extLst>
              <a:ext uri="{FF2B5EF4-FFF2-40B4-BE49-F238E27FC236}">
                <a16:creationId xmlns="" xmlns:a16="http://schemas.microsoft.com/office/drawing/2014/main" id="{F16BDFF5-17D3-463C-866E-B653444135D3}"/>
              </a:ext>
            </a:extLst>
          </p:cNvPr>
          <p:cNvSpPr txBox="1">
            <a:spLocks noChangeArrowheads="1"/>
          </p:cNvSpPr>
          <p:nvPr/>
        </p:nvSpPr>
        <p:spPr bwMode="auto">
          <a:xfrm>
            <a:off x="1671782" y="2131462"/>
            <a:ext cx="9075449" cy="1569660"/>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b="1" dirty="0">
                <a:latin typeface="Corbel" panose="020B0503020204020204" pitchFamily="34" charset="0"/>
              </a:rPr>
              <a:t>But not too often </a:t>
            </a:r>
            <a:r>
              <a:rPr lang="en-GB" altLang="en-US" dirty="0">
                <a:latin typeface="Corbel" panose="020B0503020204020204" pitchFamily="34" charset="0"/>
              </a:rPr>
              <a:t>- though enough. </a:t>
            </a:r>
            <a:r>
              <a:rPr lang="en-GB" altLang="en-US" b="1" dirty="0">
                <a:latin typeface="Corbel" panose="020B0503020204020204" pitchFamily="34" charset="0"/>
              </a:rPr>
              <a:t>I count as gain </a:t>
            </a:r>
          </a:p>
          <a:p>
            <a:pPr eaLnBrk="1" hangingPunct="1">
              <a:spcBef>
                <a:spcPct val="0"/>
              </a:spcBef>
              <a:buFontTx/>
              <a:buNone/>
            </a:pPr>
            <a:r>
              <a:rPr lang="en-GB" altLang="en-US" dirty="0">
                <a:latin typeface="Corbel" panose="020B0503020204020204" pitchFamily="34" charset="0"/>
              </a:rPr>
              <a:t>That once I </a:t>
            </a:r>
            <a:r>
              <a:rPr lang="en-GB" altLang="en-US" b="1" dirty="0">
                <a:latin typeface="Corbel" panose="020B0503020204020204" pitchFamily="34" charset="0"/>
              </a:rPr>
              <a:t>met</a:t>
            </a:r>
            <a:r>
              <a:rPr lang="en-GB" altLang="en-US" dirty="0">
                <a:latin typeface="Corbel" panose="020B0503020204020204" pitchFamily="34" charset="0"/>
              </a:rPr>
              <a:t>, on a sea tin-tacked with rain, </a:t>
            </a:r>
          </a:p>
          <a:p>
            <a:pPr eaLnBrk="1" hangingPunct="1">
              <a:spcBef>
                <a:spcPct val="0"/>
              </a:spcBef>
              <a:buFontTx/>
              <a:buNone/>
            </a:pPr>
            <a:r>
              <a:rPr lang="en-GB" altLang="en-US" dirty="0">
                <a:latin typeface="Corbel" panose="020B0503020204020204" pitchFamily="34" charset="0"/>
              </a:rPr>
              <a:t>That </a:t>
            </a:r>
            <a:r>
              <a:rPr lang="en-GB" altLang="en-US" b="1" dirty="0" err="1">
                <a:latin typeface="Corbel" panose="020B0503020204020204" pitchFamily="34" charset="0"/>
              </a:rPr>
              <a:t>roomsized</a:t>
            </a:r>
            <a:r>
              <a:rPr lang="en-GB" altLang="en-US" b="1" dirty="0">
                <a:latin typeface="Corbel" panose="020B0503020204020204" pitchFamily="34" charset="0"/>
              </a:rPr>
              <a:t> monster </a:t>
            </a:r>
            <a:r>
              <a:rPr lang="en-GB" altLang="en-US" dirty="0">
                <a:latin typeface="Corbel" panose="020B0503020204020204" pitchFamily="34" charset="0"/>
              </a:rPr>
              <a:t>with a </a:t>
            </a:r>
            <a:r>
              <a:rPr lang="en-GB" altLang="en-US" b="1" dirty="0">
                <a:latin typeface="Corbel" panose="020B0503020204020204" pitchFamily="34" charset="0"/>
              </a:rPr>
              <a:t>matchbox brain</a:t>
            </a:r>
            <a:r>
              <a:rPr lang="en-GB" altLang="en-US" dirty="0">
                <a:latin typeface="Corbel" panose="020B0503020204020204" pitchFamily="34" charset="0"/>
              </a:rPr>
              <a:t>.</a:t>
            </a:r>
          </a:p>
        </p:txBody>
      </p:sp>
      <p:sp>
        <p:nvSpPr>
          <p:cNvPr id="4" name="TextBox 3">
            <a:extLst>
              <a:ext uri="{FF2B5EF4-FFF2-40B4-BE49-F238E27FC236}">
                <a16:creationId xmlns="" xmlns:a16="http://schemas.microsoft.com/office/drawing/2014/main" id="{43E7EB5B-5338-4E47-AC5D-2AC60D6A026D}"/>
              </a:ext>
            </a:extLst>
          </p:cNvPr>
          <p:cNvSpPr txBox="1"/>
          <p:nvPr/>
        </p:nvSpPr>
        <p:spPr>
          <a:xfrm>
            <a:off x="1075766" y="144116"/>
            <a:ext cx="4260028" cy="1323439"/>
          </a:xfrm>
          <a:prstGeom prst="rect">
            <a:avLst/>
          </a:prstGeom>
          <a:solidFill>
            <a:srgbClr val="FF0000"/>
          </a:solidFill>
        </p:spPr>
        <p:txBody>
          <a:bodyPr wrap="square">
            <a:spAutoFit/>
          </a:bodyPr>
          <a:lstStyle/>
          <a:p>
            <a:pPr eaLnBrk="1" hangingPunct="1">
              <a:defRPr/>
            </a:pPr>
            <a:r>
              <a:rPr lang="en-GB" sz="2000" b="1" dirty="0" smtClean="0">
                <a:solidFill>
                  <a:schemeClr val="bg1"/>
                </a:solidFill>
                <a:latin typeface="Corbel" panose="020B0503020204020204" pitchFamily="34" charset="0"/>
                <a:cs typeface="Arial" charset="0"/>
              </a:rPr>
              <a:t>Repetition of ‘too often’ but this time with ‘not’ before. Shows that he has since changed his opinion from when he first said these words</a:t>
            </a:r>
            <a:endParaRPr lang="en-GB" sz="2000" b="1" dirty="0">
              <a:solidFill>
                <a:schemeClr val="bg1"/>
              </a:solidFill>
              <a:latin typeface="Corbel" panose="020B0503020204020204" pitchFamily="34" charset="0"/>
              <a:cs typeface="Arial" charset="0"/>
            </a:endParaRPr>
          </a:p>
        </p:txBody>
      </p:sp>
      <p:sp>
        <p:nvSpPr>
          <p:cNvPr id="5" name="TextBox 4">
            <a:extLst>
              <a:ext uri="{FF2B5EF4-FFF2-40B4-BE49-F238E27FC236}">
                <a16:creationId xmlns="" xmlns:a16="http://schemas.microsoft.com/office/drawing/2014/main" id="{58AF6A52-A785-4482-B45E-B1DE918FB2EE}"/>
              </a:ext>
            </a:extLst>
          </p:cNvPr>
          <p:cNvSpPr txBox="1"/>
          <p:nvPr/>
        </p:nvSpPr>
        <p:spPr>
          <a:xfrm>
            <a:off x="6209506" y="722290"/>
            <a:ext cx="5106157" cy="1015663"/>
          </a:xfrm>
          <a:prstGeom prst="rect">
            <a:avLst/>
          </a:prstGeom>
          <a:solidFill>
            <a:srgbClr val="00B0F0"/>
          </a:solidFill>
        </p:spPr>
        <p:txBody>
          <a:bodyPr wrap="square">
            <a:spAutoFit/>
          </a:bodyPr>
          <a:lstStyle/>
          <a:p>
            <a:pPr eaLnBrk="1" hangingPunct="1">
              <a:defRPr/>
            </a:pPr>
            <a:r>
              <a:rPr lang="en-GB" sz="2000" b="1" dirty="0" smtClean="0">
                <a:solidFill>
                  <a:schemeClr val="bg1"/>
                </a:solidFill>
                <a:latin typeface="Corbel" panose="020B0503020204020204" pitchFamily="34" charset="0"/>
                <a:cs typeface="Arial" charset="0"/>
              </a:rPr>
              <a:t>Emphasises that the </a:t>
            </a:r>
            <a:r>
              <a:rPr lang="en-GB" sz="2000" b="1" dirty="0">
                <a:solidFill>
                  <a:schemeClr val="bg1"/>
                </a:solidFill>
                <a:latin typeface="Corbel" panose="020B0503020204020204" pitchFamily="34" charset="0"/>
                <a:cs typeface="Arial" charset="0"/>
              </a:rPr>
              <a:t>experience is </a:t>
            </a:r>
            <a:r>
              <a:rPr lang="en-GB" sz="2000" b="1" dirty="0" smtClean="0">
                <a:solidFill>
                  <a:schemeClr val="bg1"/>
                </a:solidFill>
                <a:latin typeface="Corbel" panose="020B0503020204020204" pitchFamily="34" charset="0"/>
                <a:cs typeface="Arial" charset="0"/>
              </a:rPr>
              <a:t>worthwhile, as opposed to frightening </a:t>
            </a:r>
            <a:r>
              <a:rPr lang="en-GB" sz="2000" b="1" dirty="0">
                <a:solidFill>
                  <a:schemeClr val="bg1"/>
                </a:solidFill>
                <a:latin typeface="Corbel" panose="020B0503020204020204" pitchFamily="34" charset="0"/>
                <a:cs typeface="Arial" charset="0"/>
              </a:rPr>
              <a:t>– explains reasons why in rest of poem</a:t>
            </a:r>
          </a:p>
        </p:txBody>
      </p:sp>
      <p:sp>
        <p:nvSpPr>
          <p:cNvPr id="6" name="TextBox 5">
            <a:extLst>
              <a:ext uri="{FF2B5EF4-FFF2-40B4-BE49-F238E27FC236}">
                <a16:creationId xmlns="" xmlns:a16="http://schemas.microsoft.com/office/drawing/2014/main" id="{EC25B810-4ED7-4FC7-8B8E-833D560882E6}"/>
              </a:ext>
            </a:extLst>
          </p:cNvPr>
          <p:cNvSpPr txBox="1"/>
          <p:nvPr/>
        </p:nvSpPr>
        <p:spPr>
          <a:xfrm>
            <a:off x="1075766" y="3871764"/>
            <a:ext cx="2705896" cy="2308324"/>
          </a:xfrm>
          <a:prstGeom prst="rect">
            <a:avLst/>
          </a:prstGeom>
          <a:solidFill>
            <a:srgbClr val="00B050"/>
          </a:solidFill>
        </p:spPr>
        <p:txBody>
          <a:bodyPr wrap="square">
            <a:spAutoFit/>
          </a:bodyPr>
          <a:lstStyle/>
          <a:p>
            <a:pPr eaLnBrk="1" hangingPunct="1">
              <a:defRPr/>
            </a:pPr>
            <a:r>
              <a:rPr lang="en-GB" sz="2400" b="1" dirty="0">
                <a:solidFill>
                  <a:schemeClr val="bg1"/>
                </a:solidFill>
                <a:latin typeface="Corbel" panose="020B0503020204020204" pitchFamily="34" charset="0"/>
                <a:cs typeface="Arial" charset="0"/>
              </a:rPr>
              <a:t>Met – experience is now not a </a:t>
            </a:r>
            <a:r>
              <a:rPr lang="en-GB" sz="2400" b="1" dirty="0" smtClean="0">
                <a:solidFill>
                  <a:schemeClr val="bg1"/>
                </a:solidFill>
                <a:latin typeface="Corbel" panose="020B0503020204020204" pitchFamily="34" charset="0"/>
                <a:cs typeface="Arial" charset="0"/>
              </a:rPr>
              <a:t>shock, he views is as a pleasant meeting, almost humanises the shark</a:t>
            </a:r>
            <a:endParaRPr lang="en-GB" sz="2400" b="1" dirty="0">
              <a:solidFill>
                <a:schemeClr val="bg1"/>
              </a:solidFill>
              <a:latin typeface="Corbel" panose="020B0503020204020204" pitchFamily="34" charset="0"/>
              <a:cs typeface="Arial" charset="0"/>
            </a:endParaRPr>
          </a:p>
        </p:txBody>
      </p:sp>
      <p:sp>
        <p:nvSpPr>
          <p:cNvPr id="12" name="TextBox 5">
            <a:extLst>
              <a:ext uri="{FF2B5EF4-FFF2-40B4-BE49-F238E27FC236}">
                <a16:creationId xmlns="" xmlns:a16="http://schemas.microsoft.com/office/drawing/2014/main" id="{8FBA8DCD-93A8-4D49-BBC4-D40F7FDDE8E5}"/>
              </a:ext>
            </a:extLst>
          </p:cNvPr>
          <p:cNvSpPr txBox="1">
            <a:spLocks noChangeArrowheads="1"/>
          </p:cNvSpPr>
          <p:nvPr/>
        </p:nvSpPr>
        <p:spPr bwMode="auto">
          <a:xfrm>
            <a:off x="8940800" y="144116"/>
            <a:ext cx="2840904" cy="461665"/>
          </a:xfrm>
          <a:prstGeom prst="rect">
            <a:avLst/>
          </a:prstGeom>
          <a:solidFill>
            <a:schemeClr val="accent1"/>
          </a:solidFill>
          <a:ln>
            <a:solidFill>
              <a:srgbClr val="FFC000"/>
            </a:solid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latin typeface="Corbel" panose="020B0503020204020204" pitchFamily="34" charset="0"/>
              </a:rPr>
              <a:t>Stanza Two</a:t>
            </a:r>
          </a:p>
        </p:txBody>
      </p:sp>
      <p:cxnSp>
        <p:nvCxnSpPr>
          <p:cNvPr id="13" name="Straight Connector 12">
            <a:extLst>
              <a:ext uri="{FF2B5EF4-FFF2-40B4-BE49-F238E27FC236}">
                <a16:creationId xmlns="" xmlns:a16="http://schemas.microsoft.com/office/drawing/2014/main" id="{ABF9D59E-14F5-4AF5-A5DC-77466EC93511}"/>
              </a:ext>
            </a:extLst>
          </p:cNvPr>
          <p:cNvCxnSpPr/>
          <p:nvPr/>
        </p:nvCxnSpPr>
        <p:spPr>
          <a:xfrm>
            <a:off x="3278445" y="1467555"/>
            <a:ext cx="0" cy="7860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2F394EC8-D571-4D6D-BA8F-C61CB98E8EDA}"/>
              </a:ext>
            </a:extLst>
          </p:cNvPr>
          <p:cNvCxnSpPr>
            <a:cxnSpLocks/>
          </p:cNvCxnSpPr>
          <p:nvPr/>
        </p:nvCxnSpPr>
        <p:spPr>
          <a:xfrm flipH="1">
            <a:off x="9629632" y="1602889"/>
            <a:ext cx="731620" cy="65075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FF76F79D-006D-4551-8213-CAB4DBD62002}"/>
              </a:ext>
            </a:extLst>
          </p:cNvPr>
          <p:cNvCxnSpPr>
            <a:cxnSpLocks/>
          </p:cNvCxnSpPr>
          <p:nvPr/>
        </p:nvCxnSpPr>
        <p:spPr>
          <a:xfrm flipH="1">
            <a:off x="3661622" y="3151991"/>
            <a:ext cx="120040" cy="88678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54409808-37C8-4477-BCA5-72811B726D14}"/>
              </a:ext>
            </a:extLst>
          </p:cNvPr>
          <p:cNvSpPr txBox="1"/>
          <p:nvPr/>
        </p:nvSpPr>
        <p:spPr>
          <a:xfrm>
            <a:off x="3874362" y="4321321"/>
            <a:ext cx="3214927" cy="2246769"/>
          </a:xfrm>
          <a:prstGeom prst="rect">
            <a:avLst/>
          </a:prstGeom>
          <a:solidFill>
            <a:srgbClr val="7030A0"/>
          </a:solidFill>
          <a:ln>
            <a:solidFill>
              <a:srgbClr val="00B0F0"/>
            </a:solidFill>
          </a:ln>
        </p:spPr>
        <p:txBody>
          <a:bodyPr wrap="square">
            <a:spAutoFit/>
          </a:bodyPr>
          <a:lstStyle/>
          <a:p>
            <a:pPr eaLnBrk="1" hangingPunct="1">
              <a:defRPr/>
            </a:pPr>
            <a:r>
              <a:rPr lang="en-GB" sz="2000" b="1" dirty="0" smtClean="0">
                <a:solidFill>
                  <a:schemeClr val="bg1"/>
                </a:solidFill>
                <a:latin typeface="Corbel" panose="020B0503020204020204" pitchFamily="34" charset="0"/>
                <a:cs typeface="Arial" charset="0"/>
              </a:rPr>
              <a:t>Metaphor:</a:t>
            </a:r>
          </a:p>
          <a:p>
            <a:pPr eaLnBrk="1" hangingPunct="1">
              <a:defRPr/>
            </a:pPr>
            <a:r>
              <a:rPr lang="en-GB" sz="2000" b="1" dirty="0" err="1" smtClean="0">
                <a:solidFill>
                  <a:schemeClr val="bg1"/>
                </a:solidFill>
                <a:latin typeface="Corbel" panose="020B0503020204020204" pitchFamily="34" charset="0"/>
                <a:cs typeface="Arial" charset="0"/>
              </a:rPr>
              <a:t>Roomsized</a:t>
            </a:r>
            <a:r>
              <a:rPr lang="en-GB" sz="2000" b="1" dirty="0" smtClean="0">
                <a:solidFill>
                  <a:schemeClr val="bg1"/>
                </a:solidFill>
                <a:latin typeface="Corbel" panose="020B0503020204020204" pitchFamily="34" charset="0"/>
                <a:cs typeface="Arial" charset="0"/>
              </a:rPr>
              <a:t> </a:t>
            </a:r>
            <a:r>
              <a:rPr lang="en-GB" sz="2000" b="1" dirty="0">
                <a:solidFill>
                  <a:schemeClr val="bg1"/>
                </a:solidFill>
                <a:latin typeface="Corbel" panose="020B0503020204020204" pitchFamily="34" charset="0"/>
                <a:cs typeface="Arial" charset="0"/>
              </a:rPr>
              <a:t>– emphasises </a:t>
            </a:r>
            <a:r>
              <a:rPr lang="en-GB" sz="2000" b="1" dirty="0" smtClean="0">
                <a:solidFill>
                  <a:schemeClr val="bg1"/>
                </a:solidFill>
                <a:latin typeface="Corbel" panose="020B0503020204020204" pitchFamily="34" charset="0"/>
                <a:cs typeface="Arial" charset="0"/>
              </a:rPr>
              <a:t>terrifying size</a:t>
            </a:r>
            <a:endParaRPr lang="en-GB" sz="2000" b="1" dirty="0">
              <a:solidFill>
                <a:schemeClr val="bg1"/>
              </a:solidFill>
              <a:latin typeface="Corbel" panose="020B0503020204020204" pitchFamily="34" charset="0"/>
              <a:cs typeface="Arial" charset="0"/>
            </a:endParaRPr>
          </a:p>
          <a:p>
            <a:pPr eaLnBrk="1" hangingPunct="1">
              <a:defRPr/>
            </a:pPr>
            <a:r>
              <a:rPr lang="en-GB" sz="2000" b="1" dirty="0">
                <a:solidFill>
                  <a:schemeClr val="bg1"/>
                </a:solidFill>
                <a:latin typeface="Corbel" panose="020B0503020204020204" pitchFamily="34" charset="0"/>
                <a:cs typeface="Arial" charset="0"/>
              </a:rPr>
              <a:t>Monster – </a:t>
            </a:r>
            <a:r>
              <a:rPr lang="en-GB" sz="2000" b="1" dirty="0" smtClean="0">
                <a:solidFill>
                  <a:schemeClr val="bg1"/>
                </a:solidFill>
                <a:latin typeface="Corbel" panose="020B0503020204020204" pitchFamily="34" charset="0"/>
                <a:cs typeface="Arial" charset="0"/>
              </a:rPr>
              <a:t>reminds us of his initial fear of this animal, and how he views it as a lesser being</a:t>
            </a:r>
            <a:endParaRPr lang="en-GB" sz="2000" b="1" dirty="0">
              <a:solidFill>
                <a:schemeClr val="bg1"/>
              </a:solidFill>
              <a:latin typeface="Corbel" panose="020B0503020204020204" pitchFamily="34" charset="0"/>
              <a:cs typeface="Arial" charset="0"/>
            </a:endParaRPr>
          </a:p>
        </p:txBody>
      </p:sp>
      <p:cxnSp>
        <p:nvCxnSpPr>
          <p:cNvPr id="16" name="Straight Connector 15">
            <a:extLst>
              <a:ext uri="{FF2B5EF4-FFF2-40B4-BE49-F238E27FC236}">
                <a16:creationId xmlns="" xmlns:a16="http://schemas.microsoft.com/office/drawing/2014/main" id="{E2C2033B-E9FE-49F5-8A13-1358569EA5B5}"/>
              </a:ext>
            </a:extLst>
          </p:cNvPr>
          <p:cNvCxnSpPr/>
          <p:nvPr/>
        </p:nvCxnSpPr>
        <p:spPr>
          <a:xfrm>
            <a:off x="4546986" y="3700363"/>
            <a:ext cx="0" cy="66205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C13A20D-DED2-4314-AE49-991B465AC0EF}"/>
              </a:ext>
            </a:extLst>
          </p:cNvPr>
          <p:cNvSpPr txBox="1"/>
          <p:nvPr/>
        </p:nvSpPr>
        <p:spPr>
          <a:xfrm>
            <a:off x="7455049" y="3951989"/>
            <a:ext cx="4192437" cy="2554545"/>
          </a:xfrm>
          <a:prstGeom prst="rect">
            <a:avLst/>
          </a:prstGeom>
          <a:solidFill>
            <a:srgbClr val="FF00FF"/>
          </a:solidFill>
          <a:ln>
            <a:solidFill>
              <a:srgbClr val="FF0000"/>
            </a:solidFill>
          </a:ln>
        </p:spPr>
        <p:txBody>
          <a:bodyPr wrap="square">
            <a:spAutoFit/>
          </a:bodyPr>
          <a:lstStyle/>
          <a:p>
            <a:pPr eaLnBrk="1" hangingPunct="1">
              <a:defRPr/>
            </a:pPr>
            <a:r>
              <a:rPr lang="en-GB" sz="2000" b="1" dirty="0" smtClean="0">
                <a:solidFill>
                  <a:schemeClr val="bg1"/>
                </a:solidFill>
                <a:latin typeface="Corbel" panose="020B0503020204020204" pitchFamily="34" charset="0"/>
                <a:cs typeface="Arial" charset="0"/>
              </a:rPr>
              <a:t>Metaphor – making it clear that, despite its large size, the creature has a small brain.</a:t>
            </a:r>
          </a:p>
          <a:p>
            <a:pPr eaLnBrk="1" hangingPunct="1">
              <a:defRPr/>
            </a:pPr>
            <a:r>
              <a:rPr lang="en-GB" sz="2000" b="1" dirty="0" smtClean="0">
                <a:solidFill>
                  <a:schemeClr val="bg1"/>
                </a:solidFill>
                <a:latin typeface="Corbel" panose="020B0503020204020204" pitchFamily="34" charset="0"/>
                <a:cs typeface="Arial" charset="0"/>
              </a:rPr>
              <a:t>Contrast of these two quotes </a:t>
            </a:r>
            <a:r>
              <a:rPr lang="en-GB" sz="2000" b="1" dirty="0">
                <a:solidFill>
                  <a:schemeClr val="bg1"/>
                </a:solidFill>
                <a:latin typeface="Corbel" panose="020B0503020204020204" pitchFamily="34" charset="0"/>
                <a:cs typeface="Arial" charset="0"/>
              </a:rPr>
              <a:t>shows difference between physical and mental capacities </a:t>
            </a:r>
            <a:endParaRPr lang="en-GB" sz="2000" b="1" dirty="0" smtClean="0">
              <a:solidFill>
                <a:schemeClr val="bg1"/>
              </a:solidFill>
              <a:latin typeface="Corbel" panose="020B0503020204020204" pitchFamily="34" charset="0"/>
              <a:cs typeface="Arial" charset="0"/>
            </a:endParaRPr>
          </a:p>
          <a:p>
            <a:pPr eaLnBrk="1" hangingPunct="1">
              <a:defRPr/>
            </a:pPr>
            <a:r>
              <a:rPr lang="en-GB" sz="2000" b="1" dirty="0" smtClean="0">
                <a:solidFill>
                  <a:schemeClr val="bg1"/>
                </a:solidFill>
                <a:latin typeface="Corbel" panose="020B0503020204020204" pitchFamily="34" charset="0"/>
                <a:cs typeface="Arial" charset="0"/>
              </a:rPr>
              <a:t>Speaker views himself as very different – smaller but smarter.</a:t>
            </a:r>
            <a:endParaRPr lang="en-GB" sz="2000" b="1" dirty="0">
              <a:solidFill>
                <a:schemeClr val="bg1"/>
              </a:solidFill>
              <a:latin typeface="Corbel" panose="020B0503020204020204" pitchFamily="34" charset="0"/>
              <a:cs typeface="Arial" charset="0"/>
            </a:endParaRPr>
          </a:p>
        </p:txBody>
      </p:sp>
      <p:cxnSp>
        <p:nvCxnSpPr>
          <p:cNvPr id="20" name="Straight Connector 19">
            <a:extLst>
              <a:ext uri="{FF2B5EF4-FFF2-40B4-BE49-F238E27FC236}">
                <a16:creationId xmlns="" xmlns:a16="http://schemas.microsoft.com/office/drawing/2014/main" id="{62A0AD4E-DEB1-48A0-BA02-9F8988F71D90}"/>
              </a:ext>
            </a:extLst>
          </p:cNvPr>
          <p:cNvCxnSpPr>
            <a:cxnSpLocks/>
          </p:cNvCxnSpPr>
          <p:nvPr/>
        </p:nvCxnSpPr>
        <p:spPr>
          <a:xfrm flipH="1">
            <a:off x="9531273" y="3692930"/>
            <a:ext cx="19994" cy="259059"/>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71782" y="2131462"/>
            <a:ext cx="3147644" cy="5177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777717" y="2131462"/>
            <a:ext cx="2678716" cy="51775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661622" y="2657412"/>
            <a:ext cx="825572" cy="51775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533519" y="3183363"/>
            <a:ext cx="3544552" cy="51775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143712" y="3175171"/>
            <a:ext cx="3022263" cy="517759"/>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455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animBg="1"/>
      <p:bldP spid="18" grpId="0" animBg="1"/>
      <p:bldP spid="19"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7">
            <a:extLst>
              <a:ext uri="{FF2B5EF4-FFF2-40B4-BE49-F238E27FC236}">
                <a16:creationId xmlns="" xmlns:a16="http://schemas.microsoft.com/office/drawing/2014/main" id="{53FAEDDA-2C20-44F9-80D1-C21B583A037B}"/>
              </a:ext>
            </a:extLst>
          </p:cNvPr>
          <p:cNvSpPr txBox="1">
            <a:spLocks noChangeArrowheads="1"/>
          </p:cNvSpPr>
          <p:nvPr/>
        </p:nvSpPr>
        <p:spPr bwMode="auto">
          <a:xfrm>
            <a:off x="1108365" y="1859340"/>
            <a:ext cx="9789102" cy="1754326"/>
          </a:xfrm>
          <a:prstGeom prst="rect">
            <a:avLst/>
          </a:prstGeom>
          <a:solidFill>
            <a:srgbClr val="FFC000"/>
          </a:solidFill>
          <a:ln w="76200">
            <a:solidFill>
              <a:srgbClr val="FFC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GB" altLang="en-US" sz="3600" dirty="0">
                <a:latin typeface="Corbel" panose="020B0503020204020204" pitchFamily="34" charset="0"/>
              </a:rPr>
              <a:t>He displaced more than water. He </a:t>
            </a:r>
            <a:r>
              <a:rPr lang="en-GB" altLang="en-US" sz="3600" dirty="0" err="1">
                <a:latin typeface="Corbel" panose="020B0503020204020204" pitchFamily="34" charset="0"/>
              </a:rPr>
              <a:t>shoggled</a:t>
            </a:r>
            <a:r>
              <a:rPr lang="en-GB" altLang="en-US" sz="3600" dirty="0">
                <a:latin typeface="Corbel" panose="020B0503020204020204" pitchFamily="34" charset="0"/>
              </a:rPr>
              <a:t> me </a:t>
            </a:r>
          </a:p>
          <a:p>
            <a:pPr>
              <a:spcBef>
                <a:spcPct val="0"/>
              </a:spcBef>
              <a:buNone/>
            </a:pPr>
            <a:r>
              <a:rPr lang="en-GB" altLang="en-US" sz="3600" dirty="0">
                <a:latin typeface="Corbel" panose="020B0503020204020204" pitchFamily="34" charset="0"/>
              </a:rPr>
              <a:t>Centuries back - this decadent </a:t>
            </a:r>
            <a:r>
              <a:rPr lang="en-GB" altLang="en-US" sz="3600" dirty="0" smtClean="0">
                <a:latin typeface="Corbel" panose="020B0503020204020204" pitchFamily="34" charset="0"/>
              </a:rPr>
              <a:t>tow0nee </a:t>
            </a:r>
            <a:endParaRPr lang="en-GB" altLang="en-US" sz="3600" dirty="0">
              <a:latin typeface="Corbel" panose="020B0503020204020204" pitchFamily="34" charset="0"/>
            </a:endParaRPr>
          </a:p>
          <a:p>
            <a:pPr>
              <a:spcBef>
                <a:spcPct val="0"/>
              </a:spcBef>
              <a:buNone/>
            </a:pPr>
            <a:r>
              <a:rPr lang="en-GB" altLang="en-US" sz="3600" dirty="0">
                <a:latin typeface="Corbel" panose="020B0503020204020204" pitchFamily="34" charset="0"/>
              </a:rPr>
              <a:t>Shook on a wrong branch of his family tree.</a:t>
            </a:r>
          </a:p>
        </p:txBody>
      </p:sp>
      <p:sp>
        <p:nvSpPr>
          <p:cNvPr id="5" name="TextBox 5">
            <a:extLst>
              <a:ext uri="{FF2B5EF4-FFF2-40B4-BE49-F238E27FC236}">
                <a16:creationId xmlns="" xmlns:a16="http://schemas.microsoft.com/office/drawing/2014/main" id="{3B392396-C4D8-4684-A898-6C48EEEB485D}"/>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a:latin typeface="Corbel" panose="020B0503020204020204" pitchFamily="34" charset="0"/>
              </a:rPr>
              <a:t>Stanza Three</a:t>
            </a:r>
          </a:p>
        </p:txBody>
      </p:sp>
      <p:sp>
        <p:nvSpPr>
          <p:cNvPr id="6" name="TextBox 7">
            <a:extLst>
              <a:ext uri="{FF2B5EF4-FFF2-40B4-BE49-F238E27FC236}">
                <a16:creationId xmlns="" xmlns:a16="http://schemas.microsoft.com/office/drawing/2014/main" id="{217AE81A-07D6-4094-B627-4F70AE270F3F}"/>
              </a:ext>
            </a:extLst>
          </p:cNvPr>
          <p:cNvSpPr txBox="1">
            <a:spLocks noChangeArrowheads="1"/>
          </p:cNvSpPr>
          <p:nvPr/>
        </p:nvSpPr>
        <p:spPr bwMode="auto">
          <a:xfrm>
            <a:off x="2055094" y="4276270"/>
            <a:ext cx="9040957" cy="2062103"/>
          </a:xfrm>
          <a:prstGeom prst="rect">
            <a:avLst/>
          </a:prstGeom>
          <a:noFill/>
          <a:ln w="76200">
            <a:solidFill>
              <a:srgbClr val="FFC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dirty="0">
                <a:latin typeface="Corbel" panose="020B0503020204020204" pitchFamily="34" charset="0"/>
              </a:rPr>
              <a:t>Think about:</a:t>
            </a:r>
          </a:p>
          <a:p>
            <a:pPr marL="457200" indent="-457200" eaLnBrk="1" hangingPunct="1">
              <a:spcBef>
                <a:spcPct val="0"/>
              </a:spcBef>
              <a:buFontTx/>
              <a:buChar char="-"/>
            </a:pPr>
            <a:r>
              <a:rPr lang="en-GB" altLang="en-US" dirty="0">
                <a:latin typeface="Corbel" panose="020B0503020204020204" pitchFamily="34" charset="0"/>
              </a:rPr>
              <a:t>What does the poet start thinking about?</a:t>
            </a:r>
          </a:p>
          <a:p>
            <a:pPr marL="457200" indent="-457200" eaLnBrk="1" hangingPunct="1">
              <a:spcBef>
                <a:spcPct val="0"/>
              </a:spcBef>
              <a:buFontTx/>
              <a:buChar char="-"/>
            </a:pPr>
            <a:r>
              <a:rPr lang="en-GB" altLang="en-US" dirty="0">
                <a:latin typeface="Corbel" panose="020B0503020204020204" pitchFamily="34" charset="0"/>
              </a:rPr>
              <a:t>What is the effect of the word “</a:t>
            </a:r>
            <a:r>
              <a:rPr lang="en-GB" altLang="en-US" dirty="0" err="1">
                <a:latin typeface="Corbel" panose="020B0503020204020204" pitchFamily="34" charset="0"/>
              </a:rPr>
              <a:t>shoggled</a:t>
            </a:r>
            <a:r>
              <a:rPr lang="en-GB" altLang="en-US" dirty="0" smtClean="0">
                <a:latin typeface="Corbel" panose="020B0503020204020204" pitchFamily="34" charset="0"/>
              </a:rPr>
              <a:t>”?</a:t>
            </a:r>
            <a:endParaRPr lang="en-GB" altLang="en-US" dirty="0">
              <a:latin typeface="Corbel" panose="020B0503020204020204" pitchFamily="34" charset="0"/>
            </a:endParaRPr>
          </a:p>
          <a:p>
            <a:pPr marL="457200" indent="-457200" eaLnBrk="1" hangingPunct="1">
              <a:spcBef>
                <a:spcPct val="0"/>
              </a:spcBef>
              <a:buFontTx/>
              <a:buChar char="-"/>
            </a:pPr>
            <a:r>
              <a:rPr lang="en-GB" altLang="en-US" dirty="0">
                <a:latin typeface="Corbel" panose="020B0503020204020204" pitchFamily="34" charset="0"/>
              </a:rPr>
              <a:t>What is “family tree” a reference to? </a:t>
            </a:r>
          </a:p>
        </p:txBody>
      </p:sp>
      <p:cxnSp>
        <p:nvCxnSpPr>
          <p:cNvPr id="3" name="Straight Connector 2">
            <a:extLst>
              <a:ext uri="{FF2B5EF4-FFF2-40B4-BE49-F238E27FC236}">
                <a16:creationId xmlns="" xmlns:a16="http://schemas.microsoft.com/office/drawing/2014/main" id="{377A2B4D-4EDC-46DE-B406-6EAE02A931D2}"/>
              </a:ext>
            </a:extLst>
          </p:cNvPr>
          <p:cNvCxnSpPr/>
          <p:nvPr/>
        </p:nvCxnSpPr>
        <p:spPr>
          <a:xfrm>
            <a:off x="2618509" y="3613666"/>
            <a:ext cx="0" cy="66260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357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 xmlns:a16="http://schemas.microsoft.com/office/drawing/2014/main" id="{46D8A53F-FF73-4524-A202-69D766EF05A2}"/>
              </a:ext>
            </a:extLst>
          </p:cNvPr>
          <p:cNvCxnSpPr/>
          <p:nvPr/>
        </p:nvCxnSpPr>
        <p:spPr>
          <a:xfrm>
            <a:off x="4347121" y="4137707"/>
            <a:ext cx="87256" cy="541413"/>
          </a:xfrm>
          <a:prstGeom prst="line">
            <a:avLst/>
          </a:prstGeom>
          <a:ln w="57150">
            <a:solidFill>
              <a:srgbClr val="CC00CC"/>
            </a:solidFill>
          </a:ln>
        </p:spPr>
        <p:style>
          <a:lnRef idx="1">
            <a:schemeClr val="accent1"/>
          </a:lnRef>
          <a:fillRef idx="0">
            <a:schemeClr val="accent1"/>
          </a:fillRef>
          <a:effectRef idx="0">
            <a:schemeClr val="accent1"/>
          </a:effectRef>
          <a:fontRef idx="minor">
            <a:schemeClr val="tx1"/>
          </a:fontRef>
        </p:style>
      </p:cxnSp>
      <p:sp>
        <p:nvSpPr>
          <p:cNvPr id="24579" name="TextBox 7">
            <a:extLst>
              <a:ext uri="{FF2B5EF4-FFF2-40B4-BE49-F238E27FC236}">
                <a16:creationId xmlns="" xmlns:a16="http://schemas.microsoft.com/office/drawing/2014/main" id="{C7696024-3616-4BBA-A108-ABEEB7E9BBBB}"/>
              </a:ext>
            </a:extLst>
          </p:cNvPr>
          <p:cNvSpPr txBox="1">
            <a:spLocks noChangeArrowheads="1"/>
          </p:cNvSpPr>
          <p:nvPr/>
        </p:nvSpPr>
        <p:spPr bwMode="auto">
          <a:xfrm>
            <a:off x="2175596" y="2567970"/>
            <a:ext cx="8427749" cy="1569660"/>
          </a:xfrm>
          <a:prstGeom prst="rect">
            <a:avLst/>
          </a:prstGeom>
          <a:noFill/>
          <a:ln>
            <a:noFill/>
          </a:ln>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GB" altLang="en-US" b="1" dirty="0">
                <a:latin typeface="Corbel" panose="020B0503020204020204" pitchFamily="34" charset="0"/>
              </a:rPr>
              <a:t>He displaced more than water. </a:t>
            </a:r>
            <a:r>
              <a:rPr lang="en-GB" altLang="en-US" dirty="0">
                <a:latin typeface="Corbel" panose="020B0503020204020204" pitchFamily="34" charset="0"/>
              </a:rPr>
              <a:t>He </a:t>
            </a:r>
            <a:r>
              <a:rPr lang="en-GB" altLang="en-US" b="1" dirty="0" err="1">
                <a:latin typeface="Corbel" panose="020B0503020204020204" pitchFamily="34" charset="0"/>
              </a:rPr>
              <a:t>shoggled</a:t>
            </a:r>
            <a:r>
              <a:rPr lang="en-GB" altLang="en-US" dirty="0">
                <a:latin typeface="Corbel" panose="020B0503020204020204" pitchFamily="34" charset="0"/>
              </a:rPr>
              <a:t> me </a:t>
            </a:r>
          </a:p>
          <a:p>
            <a:pPr eaLnBrk="1" hangingPunct="1">
              <a:spcBef>
                <a:spcPct val="0"/>
              </a:spcBef>
              <a:buFontTx/>
              <a:buNone/>
              <a:defRPr/>
            </a:pPr>
            <a:r>
              <a:rPr lang="en-GB" altLang="en-US" b="1" dirty="0">
                <a:latin typeface="Corbel" panose="020B0503020204020204" pitchFamily="34" charset="0"/>
              </a:rPr>
              <a:t>Centuries back </a:t>
            </a:r>
            <a:r>
              <a:rPr lang="en-GB" altLang="en-US" dirty="0">
                <a:latin typeface="Corbel" panose="020B0503020204020204" pitchFamily="34" charset="0"/>
              </a:rPr>
              <a:t>- this </a:t>
            </a:r>
            <a:r>
              <a:rPr lang="en-GB" altLang="en-US" b="1" dirty="0">
                <a:latin typeface="Corbel" panose="020B0503020204020204" pitchFamily="34" charset="0"/>
              </a:rPr>
              <a:t>decadent </a:t>
            </a:r>
            <a:r>
              <a:rPr lang="en-GB" altLang="en-US" b="1" dirty="0" err="1">
                <a:latin typeface="Corbel" panose="020B0503020204020204" pitchFamily="34" charset="0"/>
              </a:rPr>
              <a:t>townee</a:t>
            </a:r>
            <a:r>
              <a:rPr lang="en-GB" altLang="en-US" b="1" dirty="0">
                <a:latin typeface="Corbel" panose="020B0503020204020204" pitchFamily="34" charset="0"/>
              </a:rPr>
              <a:t> </a:t>
            </a:r>
          </a:p>
          <a:p>
            <a:pPr eaLnBrk="1" hangingPunct="1">
              <a:spcBef>
                <a:spcPct val="0"/>
              </a:spcBef>
              <a:buFontTx/>
              <a:buNone/>
              <a:defRPr/>
            </a:pPr>
            <a:r>
              <a:rPr lang="en-GB" altLang="en-US" b="1" dirty="0">
                <a:latin typeface="Corbel" panose="020B0503020204020204" pitchFamily="34" charset="0"/>
              </a:rPr>
              <a:t>Shook on a wrong branch of his family tree.</a:t>
            </a:r>
          </a:p>
        </p:txBody>
      </p:sp>
      <p:sp>
        <p:nvSpPr>
          <p:cNvPr id="4" name="TextBox 3">
            <a:extLst>
              <a:ext uri="{FF2B5EF4-FFF2-40B4-BE49-F238E27FC236}">
                <a16:creationId xmlns="" xmlns:a16="http://schemas.microsoft.com/office/drawing/2014/main" id="{42ED30AC-EEE5-4383-A68B-313C1A11A435}"/>
              </a:ext>
            </a:extLst>
          </p:cNvPr>
          <p:cNvSpPr txBox="1"/>
          <p:nvPr/>
        </p:nvSpPr>
        <p:spPr>
          <a:xfrm>
            <a:off x="1222230" y="374948"/>
            <a:ext cx="4554625" cy="1323439"/>
          </a:xfrm>
          <a:prstGeom prst="rect">
            <a:avLst/>
          </a:prstGeom>
          <a:solidFill>
            <a:srgbClr val="FF0000"/>
          </a:solidFill>
        </p:spPr>
        <p:txBody>
          <a:bodyPr wrap="square">
            <a:spAutoFit/>
          </a:bodyPr>
          <a:lstStyle/>
          <a:p>
            <a:pPr eaLnBrk="1" hangingPunct="1">
              <a:defRPr/>
            </a:pPr>
            <a:r>
              <a:rPr lang="en-GB" sz="2000" b="1" dirty="0" smtClean="0">
                <a:solidFill>
                  <a:schemeClr val="bg1"/>
                </a:solidFill>
                <a:latin typeface="Corbel" panose="020B0503020204020204" pitchFamily="34" charset="0"/>
                <a:cs typeface="Arial" charset="0"/>
              </a:rPr>
              <a:t>Metaphor – The shark didn’t just move the water, it also moved the man emotionally and made him rethink the place of humans in the world.</a:t>
            </a:r>
            <a:endParaRPr lang="en-GB" sz="2000" b="1" dirty="0">
              <a:solidFill>
                <a:schemeClr val="bg1"/>
              </a:solidFill>
              <a:latin typeface="Corbel" panose="020B0503020204020204" pitchFamily="34" charset="0"/>
              <a:cs typeface="Arial" charset="0"/>
            </a:endParaRPr>
          </a:p>
        </p:txBody>
      </p:sp>
      <p:sp>
        <p:nvSpPr>
          <p:cNvPr id="5" name="TextBox 4">
            <a:extLst>
              <a:ext uri="{FF2B5EF4-FFF2-40B4-BE49-F238E27FC236}">
                <a16:creationId xmlns="" xmlns:a16="http://schemas.microsoft.com/office/drawing/2014/main" id="{0ABDE637-59BD-45F2-A83D-254AEC1BA183}"/>
              </a:ext>
            </a:extLst>
          </p:cNvPr>
          <p:cNvSpPr txBox="1"/>
          <p:nvPr/>
        </p:nvSpPr>
        <p:spPr>
          <a:xfrm>
            <a:off x="6649005" y="754069"/>
            <a:ext cx="4165020" cy="1569660"/>
          </a:xfrm>
          <a:prstGeom prst="rect">
            <a:avLst/>
          </a:prstGeom>
          <a:solidFill>
            <a:srgbClr val="00B0F0"/>
          </a:solidFill>
        </p:spPr>
        <p:txBody>
          <a:bodyPr wrap="square">
            <a:spAutoFit/>
          </a:bodyPr>
          <a:lstStyle/>
          <a:p>
            <a:pPr eaLnBrk="1" hangingPunct="1">
              <a:defRPr/>
            </a:pPr>
            <a:r>
              <a:rPr lang="en-GB" sz="2400" b="1" dirty="0" smtClean="0">
                <a:solidFill>
                  <a:schemeClr val="bg1"/>
                </a:solidFill>
                <a:latin typeface="Corbel" panose="020B0503020204020204" pitchFamily="34" charset="0"/>
                <a:cs typeface="Arial" charset="0"/>
              </a:rPr>
              <a:t>Use </a:t>
            </a:r>
            <a:r>
              <a:rPr lang="en-GB" sz="2400" b="1" dirty="0">
                <a:solidFill>
                  <a:schemeClr val="bg1"/>
                </a:solidFill>
                <a:latin typeface="Corbel" panose="020B0503020204020204" pitchFamily="34" charset="0"/>
                <a:cs typeface="Arial" charset="0"/>
              </a:rPr>
              <a:t>of colloquial </a:t>
            </a:r>
            <a:r>
              <a:rPr lang="en-GB" sz="2400" b="1" dirty="0" smtClean="0">
                <a:solidFill>
                  <a:schemeClr val="bg1"/>
                </a:solidFill>
                <a:latin typeface="Corbel" panose="020B0503020204020204" pitchFamily="34" charset="0"/>
                <a:cs typeface="Arial" charset="0"/>
              </a:rPr>
              <a:t>words to describe the shark moving him, both physically and emotionally</a:t>
            </a:r>
            <a:endParaRPr lang="en-GB" sz="2400" b="1" dirty="0">
              <a:solidFill>
                <a:schemeClr val="bg1"/>
              </a:solidFill>
              <a:latin typeface="Corbel" panose="020B0503020204020204" pitchFamily="34" charset="0"/>
              <a:cs typeface="Arial" charset="0"/>
            </a:endParaRPr>
          </a:p>
        </p:txBody>
      </p:sp>
      <p:sp>
        <p:nvSpPr>
          <p:cNvPr id="6" name="TextBox 5">
            <a:extLst>
              <a:ext uri="{FF2B5EF4-FFF2-40B4-BE49-F238E27FC236}">
                <a16:creationId xmlns="" xmlns:a16="http://schemas.microsoft.com/office/drawing/2014/main" id="{E4716C49-8B4A-4361-AC35-E44877206569}"/>
              </a:ext>
            </a:extLst>
          </p:cNvPr>
          <p:cNvSpPr txBox="1"/>
          <p:nvPr/>
        </p:nvSpPr>
        <p:spPr>
          <a:xfrm>
            <a:off x="81901" y="3459514"/>
            <a:ext cx="2160587" cy="2677656"/>
          </a:xfrm>
          <a:prstGeom prst="rect">
            <a:avLst/>
          </a:prstGeom>
          <a:solidFill>
            <a:srgbClr val="00B050"/>
          </a:solidFill>
        </p:spPr>
        <p:txBody>
          <a:bodyPr>
            <a:spAutoFit/>
          </a:bodyPr>
          <a:lstStyle/>
          <a:p>
            <a:pPr eaLnBrk="1" hangingPunct="1">
              <a:defRPr/>
            </a:pPr>
            <a:r>
              <a:rPr lang="en-GB" sz="2400" b="1" dirty="0" smtClean="0">
                <a:solidFill>
                  <a:schemeClr val="bg1"/>
                </a:solidFill>
                <a:latin typeface="Corbel" panose="020B0503020204020204" pitchFamily="34" charset="0"/>
                <a:cs typeface="Arial" charset="0"/>
              </a:rPr>
              <a:t>Shows </a:t>
            </a:r>
            <a:r>
              <a:rPr lang="en-GB" sz="2400" b="1" dirty="0">
                <a:solidFill>
                  <a:schemeClr val="bg1"/>
                </a:solidFill>
                <a:latin typeface="Corbel" panose="020B0503020204020204" pitchFamily="34" charset="0"/>
                <a:cs typeface="Arial" charset="0"/>
              </a:rPr>
              <a:t>he is thinking back  to prehistoric </a:t>
            </a:r>
            <a:r>
              <a:rPr lang="en-GB" sz="2400" b="1" dirty="0" smtClean="0">
                <a:solidFill>
                  <a:schemeClr val="bg1"/>
                </a:solidFill>
                <a:latin typeface="Corbel" panose="020B0503020204020204" pitchFamily="34" charset="0"/>
                <a:cs typeface="Arial" charset="0"/>
              </a:rPr>
              <a:t>times, to reconsider his place in the world </a:t>
            </a:r>
            <a:endParaRPr lang="en-GB" sz="2400" b="1" dirty="0">
              <a:solidFill>
                <a:schemeClr val="bg1"/>
              </a:solidFill>
              <a:latin typeface="Corbel" panose="020B0503020204020204" pitchFamily="34" charset="0"/>
              <a:cs typeface="Arial" charset="0"/>
            </a:endParaRPr>
          </a:p>
        </p:txBody>
      </p:sp>
      <p:sp>
        <p:nvSpPr>
          <p:cNvPr id="10" name="TextBox 9">
            <a:extLst>
              <a:ext uri="{FF2B5EF4-FFF2-40B4-BE49-F238E27FC236}">
                <a16:creationId xmlns="" xmlns:a16="http://schemas.microsoft.com/office/drawing/2014/main" id="{CB7766C2-A825-484B-B2D0-0D281887FFBF}"/>
              </a:ext>
            </a:extLst>
          </p:cNvPr>
          <p:cNvSpPr txBox="1"/>
          <p:nvPr/>
        </p:nvSpPr>
        <p:spPr>
          <a:xfrm>
            <a:off x="2471241" y="4392171"/>
            <a:ext cx="3751760" cy="2308324"/>
          </a:xfrm>
          <a:prstGeom prst="rect">
            <a:avLst/>
          </a:prstGeom>
          <a:solidFill>
            <a:srgbClr val="CC00CC"/>
          </a:solidFill>
        </p:spPr>
        <p:txBody>
          <a:bodyPr wrap="square">
            <a:spAutoFit/>
          </a:bodyPr>
          <a:lstStyle/>
          <a:p>
            <a:pPr eaLnBrk="1" hangingPunct="1">
              <a:defRPr/>
            </a:pPr>
            <a:r>
              <a:rPr lang="en-GB" sz="2400" b="1" dirty="0">
                <a:solidFill>
                  <a:schemeClr val="bg1"/>
                </a:solidFill>
                <a:latin typeface="Corbel" panose="020B0503020204020204" pitchFamily="34" charset="0"/>
              </a:rPr>
              <a:t>He is reminded that this shark too is part of our own family </a:t>
            </a:r>
            <a:r>
              <a:rPr lang="en-GB" sz="2400" b="1" dirty="0" smtClean="0">
                <a:solidFill>
                  <a:schemeClr val="bg1"/>
                </a:solidFill>
                <a:latin typeface="Corbel" panose="020B0503020204020204" pitchFamily="34" charset="0"/>
              </a:rPr>
              <a:t>tree. Humans often think of themselves as above other creatures – but we are linked.</a:t>
            </a:r>
            <a:endParaRPr lang="en-GB" sz="2400" b="1" dirty="0">
              <a:solidFill>
                <a:schemeClr val="bg1"/>
              </a:solidFill>
              <a:latin typeface="Corbel" panose="020B0503020204020204" pitchFamily="34" charset="0"/>
              <a:cs typeface="Arial" charset="0"/>
            </a:endParaRPr>
          </a:p>
        </p:txBody>
      </p:sp>
      <p:sp>
        <p:nvSpPr>
          <p:cNvPr id="11" name="TextBox 5">
            <a:extLst>
              <a:ext uri="{FF2B5EF4-FFF2-40B4-BE49-F238E27FC236}">
                <a16:creationId xmlns="" xmlns:a16="http://schemas.microsoft.com/office/drawing/2014/main" id="{327EB3D4-FD21-43D6-A8B8-9AD50C825148}"/>
              </a:ext>
            </a:extLst>
          </p:cNvPr>
          <p:cNvSpPr txBox="1">
            <a:spLocks noChangeArrowheads="1"/>
          </p:cNvSpPr>
          <p:nvPr/>
        </p:nvSpPr>
        <p:spPr bwMode="auto">
          <a:xfrm>
            <a:off x="8940800" y="144116"/>
            <a:ext cx="2840904" cy="461665"/>
          </a:xfrm>
          <a:prstGeom prst="rect">
            <a:avLst/>
          </a:prstGeom>
          <a:solidFill>
            <a:schemeClr val="accent1"/>
          </a:solidFill>
          <a:ln>
            <a:solidFill>
              <a:srgbClr val="FFC000"/>
            </a:solid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latin typeface="Corbel" panose="020B0503020204020204" pitchFamily="34" charset="0"/>
              </a:rPr>
              <a:t>Stanza Three</a:t>
            </a:r>
          </a:p>
        </p:txBody>
      </p:sp>
      <p:cxnSp>
        <p:nvCxnSpPr>
          <p:cNvPr id="12" name="Straight Connector 11">
            <a:extLst>
              <a:ext uri="{FF2B5EF4-FFF2-40B4-BE49-F238E27FC236}">
                <a16:creationId xmlns="" xmlns:a16="http://schemas.microsoft.com/office/drawing/2014/main" id="{F5FD7852-36B1-4EEB-B945-9E167585F6F6}"/>
              </a:ext>
            </a:extLst>
          </p:cNvPr>
          <p:cNvCxnSpPr/>
          <p:nvPr/>
        </p:nvCxnSpPr>
        <p:spPr>
          <a:xfrm>
            <a:off x="2798618" y="1698387"/>
            <a:ext cx="0" cy="9422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CC253FFC-E674-4F51-811A-E2446DB9BBDC}"/>
              </a:ext>
            </a:extLst>
          </p:cNvPr>
          <p:cNvCxnSpPr>
            <a:cxnSpLocks/>
          </p:cNvCxnSpPr>
          <p:nvPr/>
        </p:nvCxnSpPr>
        <p:spPr>
          <a:xfrm>
            <a:off x="8959273" y="2169522"/>
            <a:ext cx="18473" cy="52978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68C0C598-11F1-43F3-8C21-53D5C89D7C02}"/>
              </a:ext>
            </a:extLst>
          </p:cNvPr>
          <p:cNvCxnSpPr>
            <a:cxnSpLocks/>
          </p:cNvCxnSpPr>
          <p:nvPr/>
        </p:nvCxnSpPr>
        <p:spPr>
          <a:xfrm flipV="1">
            <a:off x="1653316" y="3270325"/>
            <a:ext cx="589172" cy="24254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175595" y="2640658"/>
            <a:ext cx="5473091" cy="5177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168415" y="2640657"/>
            <a:ext cx="1728620" cy="51775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242488" y="3147737"/>
            <a:ext cx="2669652" cy="43455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823432" y="3132718"/>
            <a:ext cx="3117367" cy="51775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242487" y="3619948"/>
            <a:ext cx="7654547" cy="517759"/>
          </a:xfrm>
          <a:prstGeom prst="rect">
            <a:avLst/>
          </a:prstGeom>
          <a:no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 xmlns:a16="http://schemas.microsoft.com/office/drawing/2014/main" id="{3B3306E5-3AF4-4399-A2F9-367004B41579}"/>
              </a:ext>
            </a:extLst>
          </p:cNvPr>
          <p:cNvSpPr txBox="1"/>
          <p:nvPr/>
        </p:nvSpPr>
        <p:spPr>
          <a:xfrm>
            <a:off x="6515100" y="4318146"/>
            <a:ext cx="5343381" cy="2462213"/>
          </a:xfrm>
          <a:prstGeom prst="rect">
            <a:avLst/>
          </a:prstGeom>
          <a:solidFill>
            <a:srgbClr val="7030A0"/>
          </a:solidFill>
        </p:spPr>
        <p:txBody>
          <a:bodyPr wrap="square">
            <a:spAutoFit/>
          </a:bodyPr>
          <a:lstStyle/>
          <a:p>
            <a:pPr eaLnBrk="1" hangingPunct="1">
              <a:defRPr/>
            </a:pPr>
            <a:r>
              <a:rPr lang="en-GB" sz="2200" b="1" dirty="0" smtClean="0">
                <a:solidFill>
                  <a:schemeClr val="bg1"/>
                </a:solidFill>
                <a:latin typeface="Corbel" panose="020B0503020204020204" pitchFamily="34" charset="0"/>
                <a:cs typeface="Arial" charset="0"/>
              </a:rPr>
              <a:t>A negative view of himself: Describes himself as “decadent” he is spoilt and spends his time just enjoying himself. And “</a:t>
            </a:r>
            <a:r>
              <a:rPr lang="en-GB" sz="2200" b="1" dirty="0" err="1" smtClean="0">
                <a:solidFill>
                  <a:schemeClr val="bg1"/>
                </a:solidFill>
                <a:latin typeface="Corbel" panose="020B0503020204020204" pitchFamily="34" charset="0"/>
                <a:cs typeface="Arial" charset="0"/>
              </a:rPr>
              <a:t>townee</a:t>
            </a:r>
            <a:r>
              <a:rPr lang="en-GB" sz="2200" b="1" dirty="0" smtClean="0">
                <a:solidFill>
                  <a:schemeClr val="bg1"/>
                </a:solidFill>
                <a:latin typeface="Corbel" panose="020B0503020204020204" pitchFamily="34" charset="0"/>
                <a:cs typeface="Arial" charset="0"/>
              </a:rPr>
              <a:t>” makes it clear he no longer feels he has a place within nature. </a:t>
            </a:r>
          </a:p>
          <a:p>
            <a:pPr eaLnBrk="1" hangingPunct="1">
              <a:defRPr/>
            </a:pPr>
            <a:r>
              <a:rPr lang="en-GB" sz="2200" b="1" dirty="0" smtClean="0">
                <a:solidFill>
                  <a:schemeClr val="bg1"/>
                </a:solidFill>
                <a:latin typeface="Corbel" panose="020B0503020204020204" pitchFamily="34" charset="0"/>
                <a:cs typeface="Arial" charset="0"/>
              </a:rPr>
              <a:t>He has evolved past the point where the shark still exists.</a:t>
            </a:r>
            <a:endParaRPr lang="en-GB" sz="2200" b="1" dirty="0">
              <a:solidFill>
                <a:schemeClr val="bg1"/>
              </a:solidFill>
              <a:latin typeface="Corbel" panose="020B0503020204020204" pitchFamily="34" charset="0"/>
              <a:cs typeface="Arial" charset="0"/>
            </a:endParaRPr>
          </a:p>
        </p:txBody>
      </p:sp>
      <p:cxnSp>
        <p:nvCxnSpPr>
          <p:cNvPr id="22" name="Straight Connector 21">
            <a:extLst>
              <a:ext uri="{FF2B5EF4-FFF2-40B4-BE49-F238E27FC236}">
                <a16:creationId xmlns="" xmlns:a16="http://schemas.microsoft.com/office/drawing/2014/main" id="{692C362B-2FED-46A1-93F8-6BA37EB62646}"/>
              </a:ext>
            </a:extLst>
          </p:cNvPr>
          <p:cNvCxnSpPr>
            <a:cxnSpLocks/>
          </p:cNvCxnSpPr>
          <p:nvPr/>
        </p:nvCxnSpPr>
        <p:spPr>
          <a:xfrm>
            <a:off x="8940800" y="3406157"/>
            <a:ext cx="2613891" cy="91198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5" grpId="0" animBg="1"/>
      <p:bldP spid="16" grpId="0" animBg="1"/>
      <p:bldP spid="17" grpId="0" animBg="1"/>
      <p:bldP spid="18"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7">
            <a:extLst>
              <a:ext uri="{FF2B5EF4-FFF2-40B4-BE49-F238E27FC236}">
                <a16:creationId xmlns="" xmlns:a16="http://schemas.microsoft.com/office/drawing/2014/main" id="{53FAEDDA-2C20-44F9-80D1-C21B583A037B}"/>
              </a:ext>
            </a:extLst>
          </p:cNvPr>
          <p:cNvSpPr txBox="1">
            <a:spLocks noChangeArrowheads="1"/>
          </p:cNvSpPr>
          <p:nvPr/>
        </p:nvSpPr>
        <p:spPr bwMode="auto">
          <a:xfrm>
            <a:off x="1108365" y="1859340"/>
            <a:ext cx="9789102" cy="1754326"/>
          </a:xfrm>
          <a:prstGeom prst="rect">
            <a:avLst/>
          </a:prstGeom>
          <a:solidFill>
            <a:srgbClr val="FFC000"/>
          </a:solidFill>
          <a:ln w="76200">
            <a:solidFill>
              <a:srgbClr val="FFC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GB" altLang="en-US" sz="3600" dirty="0">
                <a:latin typeface="Calibri" panose="020F0502020204030204" pitchFamily="34" charset="0"/>
              </a:rPr>
              <a:t>Swish up the dirt and, when it settles, a spring </a:t>
            </a:r>
          </a:p>
          <a:p>
            <a:pPr>
              <a:spcBef>
                <a:spcPct val="0"/>
              </a:spcBef>
              <a:buNone/>
            </a:pPr>
            <a:r>
              <a:rPr lang="en-GB" altLang="en-US" sz="3600" dirty="0">
                <a:latin typeface="Calibri" panose="020F0502020204030204" pitchFamily="34" charset="0"/>
              </a:rPr>
              <a:t>Is all the clearer. I saw me, in one fling, </a:t>
            </a:r>
          </a:p>
          <a:p>
            <a:pPr>
              <a:spcBef>
                <a:spcPct val="0"/>
              </a:spcBef>
              <a:buNone/>
            </a:pPr>
            <a:r>
              <a:rPr lang="en-GB" altLang="en-US" sz="3600" dirty="0">
                <a:latin typeface="Calibri" panose="020F0502020204030204" pitchFamily="34" charset="0"/>
              </a:rPr>
              <a:t>Emerging from the slime of everything.</a:t>
            </a:r>
            <a:endParaRPr lang="en-GB" altLang="en-US" sz="3600" dirty="0">
              <a:latin typeface="Corbel" panose="020B0503020204020204" pitchFamily="34" charset="0"/>
            </a:endParaRPr>
          </a:p>
        </p:txBody>
      </p:sp>
      <p:sp>
        <p:nvSpPr>
          <p:cNvPr id="5" name="TextBox 5">
            <a:extLst>
              <a:ext uri="{FF2B5EF4-FFF2-40B4-BE49-F238E27FC236}">
                <a16:creationId xmlns="" xmlns:a16="http://schemas.microsoft.com/office/drawing/2014/main" id="{3B392396-C4D8-4684-A898-6C48EEEB485D}"/>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a:latin typeface="Corbel" panose="020B0503020204020204" pitchFamily="34" charset="0"/>
              </a:rPr>
              <a:t>Stanza Four</a:t>
            </a:r>
          </a:p>
        </p:txBody>
      </p:sp>
      <p:sp>
        <p:nvSpPr>
          <p:cNvPr id="6" name="TextBox 7">
            <a:extLst>
              <a:ext uri="{FF2B5EF4-FFF2-40B4-BE49-F238E27FC236}">
                <a16:creationId xmlns="" xmlns:a16="http://schemas.microsoft.com/office/drawing/2014/main" id="{217AE81A-07D6-4094-B627-4F70AE270F3F}"/>
              </a:ext>
            </a:extLst>
          </p:cNvPr>
          <p:cNvSpPr txBox="1">
            <a:spLocks noChangeArrowheads="1"/>
          </p:cNvSpPr>
          <p:nvPr/>
        </p:nvSpPr>
        <p:spPr bwMode="auto">
          <a:xfrm>
            <a:off x="2055094" y="4276270"/>
            <a:ext cx="9040957" cy="1569660"/>
          </a:xfrm>
          <a:prstGeom prst="rect">
            <a:avLst/>
          </a:prstGeom>
          <a:noFill/>
          <a:ln w="76200">
            <a:solidFill>
              <a:srgbClr val="FFC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dirty="0">
                <a:latin typeface="Corbel" panose="020B0503020204020204" pitchFamily="34" charset="0"/>
              </a:rPr>
              <a:t>Think about:</a:t>
            </a:r>
          </a:p>
          <a:p>
            <a:pPr marL="457200" indent="-457200" eaLnBrk="1" hangingPunct="1">
              <a:spcBef>
                <a:spcPct val="0"/>
              </a:spcBef>
              <a:buFontTx/>
              <a:buChar char="-"/>
            </a:pPr>
            <a:r>
              <a:rPr lang="en-GB" altLang="en-US" dirty="0">
                <a:latin typeface="Corbel" panose="020B0503020204020204" pitchFamily="34" charset="0"/>
              </a:rPr>
              <a:t>What point is he making in first two lines?</a:t>
            </a:r>
          </a:p>
          <a:p>
            <a:pPr marL="457200" indent="-457200" eaLnBrk="1" hangingPunct="1">
              <a:spcBef>
                <a:spcPct val="0"/>
              </a:spcBef>
              <a:buFontTx/>
              <a:buChar char="-"/>
            </a:pPr>
            <a:r>
              <a:rPr lang="en-GB" altLang="en-US" dirty="0">
                <a:latin typeface="Corbel" panose="020B0503020204020204" pitchFamily="34" charset="0"/>
              </a:rPr>
              <a:t>What is “slime” a reference to? </a:t>
            </a:r>
          </a:p>
        </p:txBody>
      </p:sp>
      <p:cxnSp>
        <p:nvCxnSpPr>
          <p:cNvPr id="3" name="Straight Connector 2">
            <a:extLst>
              <a:ext uri="{FF2B5EF4-FFF2-40B4-BE49-F238E27FC236}">
                <a16:creationId xmlns="" xmlns:a16="http://schemas.microsoft.com/office/drawing/2014/main" id="{377A2B4D-4EDC-46DE-B406-6EAE02A931D2}"/>
              </a:ext>
            </a:extLst>
          </p:cNvPr>
          <p:cNvCxnSpPr/>
          <p:nvPr/>
        </p:nvCxnSpPr>
        <p:spPr>
          <a:xfrm>
            <a:off x="2618509" y="3613666"/>
            <a:ext cx="0" cy="66260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967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7">
            <a:extLst>
              <a:ext uri="{FF2B5EF4-FFF2-40B4-BE49-F238E27FC236}">
                <a16:creationId xmlns="" xmlns:a16="http://schemas.microsoft.com/office/drawing/2014/main" id="{AACC97A9-B90B-4766-81BE-68731A2D0DF7}"/>
              </a:ext>
            </a:extLst>
          </p:cNvPr>
          <p:cNvSpPr txBox="1">
            <a:spLocks noChangeArrowheads="1"/>
          </p:cNvSpPr>
          <p:nvPr/>
        </p:nvSpPr>
        <p:spPr bwMode="auto">
          <a:xfrm>
            <a:off x="1914886" y="2400253"/>
            <a:ext cx="9212622" cy="175432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600" b="1" dirty="0">
                <a:latin typeface="Corbel" panose="020B0503020204020204" pitchFamily="34" charset="0"/>
              </a:rPr>
              <a:t>Swish</a:t>
            </a:r>
            <a:r>
              <a:rPr lang="en-GB" altLang="en-US" sz="3600" dirty="0">
                <a:latin typeface="Corbel" panose="020B0503020204020204" pitchFamily="34" charset="0"/>
              </a:rPr>
              <a:t> up the </a:t>
            </a:r>
            <a:r>
              <a:rPr lang="en-GB" altLang="en-US" sz="3600" b="1" dirty="0">
                <a:latin typeface="Corbel" panose="020B0503020204020204" pitchFamily="34" charset="0"/>
              </a:rPr>
              <a:t>dirt and, when it settles, a spring </a:t>
            </a:r>
          </a:p>
          <a:p>
            <a:pPr eaLnBrk="1" hangingPunct="1">
              <a:spcBef>
                <a:spcPct val="0"/>
              </a:spcBef>
              <a:buFontTx/>
              <a:buNone/>
            </a:pPr>
            <a:r>
              <a:rPr lang="en-GB" altLang="en-US" sz="3600" b="1" dirty="0">
                <a:latin typeface="Corbel" panose="020B0503020204020204" pitchFamily="34" charset="0"/>
              </a:rPr>
              <a:t>Is all the clearer</a:t>
            </a:r>
            <a:r>
              <a:rPr lang="en-GB" altLang="en-US" sz="3600" dirty="0">
                <a:latin typeface="Corbel" panose="020B0503020204020204" pitchFamily="34" charset="0"/>
              </a:rPr>
              <a:t>. I saw me, in </a:t>
            </a:r>
            <a:r>
              <a:rPr lang="en-GB" altLang="en-US" sz="3600" b="1" dirty="0">
                <a:latin typeface="Corbel" panose="020B0503020204020204" pitchFamily="34" charset="0"/>
              </a:rPr>
              <a:t>one fling</a:t>
            </a:r>
            <a:r>
              <a:rPr lang="en-GB" altLang="en-US" sz="3600" dirty="0">
                <a:latin typeface="Corbel" panose="020B0503020204020204" pitchFamily="34" charset="0"/>
              </a:rPr>
              <a:t>, </a:t>
            </a:r>
          </a:p>
          <a:p>
            <a:pPr eaLnBrk="1" hangingPunct="1">
              <a:spcBef>
                <a:spcPct val="0"/>
              </a:spcBef>
              <a:buFontTx/>
              <a:buNone/>
            </a:pPr>
            <a:r>
              <a:rPr lang="en-GB" altLang="en-US" sz="3600" dirty="0">
                <a:latin typeface="Corbel" panose="020B0503020204020204" pitchFamily="34" charset="0"/>
              </a:rPr>
              <a:t>Emerging from the </a:t>
            </a:r>
            <a:r>
              <a:rPr lang="en-GB" altLang="en-US" sz="3600" b="1" dirty="0">
                <a:latin typeface="Corbel" panose="020B0503020204020204" pitchFamily="34" charset="0"/>
              </a:rPr>
              <a:t>slime of everything.</a:t>
            </a:r>
          </a:p>
        </p:txBody>
      </p:sp>
      <p:sp>
        <p:nvSpPr>
          <p:cNvPr id="5" name="TextBox 4">
            <a:extLst>
              <a:ext uri="{FF2B5EF4-FFF2-40B4-BE49-F238E27FC236}">
                <a16:creationId xmlns="" xmlns:a16="http://schemas.microsoft.com/office/drawing/2014/main" id="{3A30A899-7AFF-4CD9-A1D3-2AAAC9ACCA51}"/>
              </a:ext>
            </a:extLst>
          </p:cNvPr>
          <p:cNvSpPr txBox="1"/>
          <p:nvPr/>
        </p:nvSpPr>
        <p:spPr>
          <a:xfrm>
            <a:off x="41496" y="2400253"/>
            <a:ext cx="1873389" cy="2862322"/>
          </a:xfrm>
          <a:prstGeom prst="rect">
            <a:avLst/>
          </a:prstGeom>
          <a:solidFill>
            <a:srgbClr val="FF0000"/>
          </a:solidFill>
        </p:spPr>
        <p:txBody>
          <a:bodyPr wrap="square">
            <a:spAutoFit/>
          </a:bodyPr>
          <a:lstStyle/>
          <a:p>
            <a:pPr eaLnBrk="1" hangingPunct="1">
              <a:defRPr/>
            </a:pPr>
            <a:r>
              <a:rPr lang="en-GB" sz="2000" b="1" dirty="0">
                <a:solidFill>
                  <a:schemeClr val="bg1"/>
                </a:solidFill>
                <a:latin typeface="Corbel" panose="020B0503020204020204" pitchFamily="34" charset="0"/>
              </a:rPr>
              <a:t>The onomatopoeic swish of the water </a:t>
            </a:r>
            <a:r>
              <a:rPr lang="en-GB" sz="2000" b="1" dirty="0" smtClean="0">
                <a:solidFill>
                  <a:schemeClr val="bg1"/>
                </a:solidFill>
                <a:latin typeface="Corbel" panose="020B0503020204020204" pitchFamily="34" charset="0"/>
              </a:rPr>
              <a:t>repeats the </a:t>
            </a:r>
            <a:r>
              <a:rPr lang="en-GB" sz="2000" b="1" dirty="0">
                <a:solidFill>
                  <a:schemeClr val="bg1"/>
                </a:solidFill>
                <a:latin typeface="Corbel" panose="020B0503020204020204" pitchFamily="34" charset="0"/>
              </a:rPr>
              <a:t>idea of </a:t>
            </a:r>
            <a:r>
              <a:rPr lang="en-GB" sz="2000" b="1" dirty="0" smtClean="0">
                <a:solidFill>
                  <a:schemeClr val="bg1"/>
                </a:solidFill>
                <a:latin typeface="Corbel" panose="020B0503020204020204" pitchFamily="34" charset="0"/>
              </a:rPr>
              <a:t>movement from the previous </a:t>
            </a:r>
            <a:r>
              <a:rPr lang="en-GB" sz="2000" b="1" dirty="0">
                <a:solidFill>
                  <a:schemeClr val="bg1"/>
                </a:solidFill>
                <a:latin typeface="Corbel" panose="020B0503020204020204" pitchFamily="34" charset="0"/>
              </a:rPr>
              <a:t>stanza</a:t>
            </a:r>
            <a:r>
              <a:rPr lang="en-GB" sz="1400" dirty="0">
                <a:solidFill>
                  <a:schemeClr val="bg1"/>
                </a:solidFill>
              </a:rPr>
              <a:t>.</a:t>
            </a:r>
            <a:endParaRPr lang="en-GB" sz="1400" dirty="0">
              <a:solidFill>
                <a:schemeClr val="bg1"/>
              </a:solidFill>
              <a:latin typeface="+mj-lt"/>
              <a:cs typeface="Arial" charset="0"/>
            </a:endParaRPr>
          </a:p>
        </p:txBody>
      </p:sp>
      <p:sp>
        <p:nvSpPr>
          <p:cNvPr id="6" name="TextBox 5">
            <a:extLst>
              <a:ext uri="{FF2B5EF4-FFF2-40B4-BE49-F238E27FC236}">
                <a16:creationId xmlns="" xmlns:a16="http://schemas.microsoft.com/office/drawing/2014/main" id="{D441BFA3-E072-4F1A-A193-E88750D8AC33}"/>
              </a:ext>
            </a:extLst>
          </p:cNvPr>
          <p:cNvSpPr txBox="1"/>
          <p:nvPr/>
        </p:nvSpPr>
        <p:spPr>
          <a:xfrm>
            <a:off x="1269390" y="37749"/>
            <a:ext cx="7282158" cy="1631216"/>
          </a:xfrm>
          <a:prstGeom prst="rect">
            <a:avLst/>
          </a:prstGeom>
          <a:solidFill>
            <a:srgbClr val="00B050"/>
          </a:solidFill>
        </p:spPr>
        <p:txBody>
          <a:bodyPr wrap="square">
            <a:spAutoFit/>
          </a:bodyPr>
          <a:lstStyle/>
          <a:p>
            <a:pPr>
              <a:defRPr/>
            </a:pPr>
            <a:r>
              <a:rPr lang="en-GB" sz="2000" b="1" dirty="0">
                <a:solidFill>
                  <a:schemeClr val="bg1"/>
                </a:solidFill>
                <a:latin typeface="Corbel" panose="020B0503020204020204" pitchFamily="34" charset="0"/>
              </a:rPr>
              <a:t>Metaphor: </a:t>
            </a:r>
            <a:r>
              <a:rPr lang="en-GB" sz="2000" b="1" dirty="0" smtClean="0">
                <a:solidFill>
                  <a:schemeClr val="bg1"/>
                </a:solidFill>
                <a:latin typeface="Corbel" panose="020B0503020204020204" pitchFamily="34" charset="0"/>
              </a:rPr>
              <a:t>When you displace dirty water, often you can see through it better once the dirt settles.</a:t>
            </a:r>
          </a:p>
          <a:p>
            <a:pPr>
              <a:defRPr/>
            </a:pPr>
            <a:r>
              <a:rPr lang="en-GB" sz="2000" b="1" dirty="0" smtClean="0">
                <a:solidFill>
                  <a:schemeClr val="bg1"/>
                </a:solidFill>
                <a:latin typeface="Corbel" panose="020B0503020204020204" pitchFamily="34" charset="0"/>
              </a:rPr>
              <a:t>The </a:t>
            </a:r>
            <a:r>
              <a:rPr lang="en-GB" sz="2000" b="1" dirty="0">
                <a:solidFill>
                  <a:schemeClr val="bg1"/>
                </a:solidFill>
                <a:latin typeface="Corbel" panose="020B0503020204020204" pitchFamily="34" charset="0"/>
              </a:rPr>
              <a:t>dirt in this case is the murky thought of how humans evolved into what they now are. This encounter has moved him and helped him to see through the dirt, and understand better</a:t>
            </a:r>
          </a:p>
        </p:txBody>
      </p:sp>
      <p:sp>
        <p:nvSpPr>
          <p:cNvPr id="11" name="TextBox 5">
            <a:extLst>
              <a:ext uri="{FF2B5EF4-FFF2-40B4-BE49-F238E27FC236}">
                <a16:creationId xmlns="" xmlns:a16="http://schemas.microsoft.com/office/drawing/2014/main" id="{C7595A7A-009D-4EDC-9D25-E436344EF72A}"/>
              </a:ext>
            </a:extLst>
          </p:cNvPr>
          <p:cNvSpPr txBox="1">
            <a:spLocks noChangeArrowheads="1"/>
          </p:cNvSpPr>
          <p:nvPr/>
        </p:nvSpPr>
        <p:spPr bwMode="auto">
          <a:xfrm>
            <a:off x="8940800" y="144116"/>
            <a:ext cx="2840904" cy="461665"/>
          </a:xfrm>
          <a:prstGeom prst="rect">
            <a:avLst/>
          </a:prstGeom>
          <a:solidFill>
            <a:schemeClr val="accent1"/>
          </a:solidFill>
          <a:ln>
            <a:solidFill>
              <a:srgbClr val="FFC000"/>
            </a:solid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latin typeface="Corbel" panose="020B0503020204020204" pitchFamily="34" charset="0"/>
              </a:rPr>
              <a:t>Stanza Four</a:t>
            </a:r>
          </a:p>
        </p:txBody>
      </p:sp>
      <p:cxnSp>
        <p:nvCxnSpPr>
          <p:cNvPr id="13" name="Straight Connector 12">
            <a:extLst>
              <a:ext uri="{FF2B5EF4-FFF2-40B4-BE49-F238E27FC236}">
                <a16:creationId xmlns="" xmlns:a16="http://schemas.microsoft.com/office/drawing/2014/main" id="{48A8785C-1E36-4EB0-9C6B-DD390189F5BE}"/>
              </a:ext>
            </a:extLst>
          </p:cNvPr>
          <p:cNvCxnSpPr>
            <a:cxnSpLocks/>
          </p:cNvCxnSpPr>
          <p:nvPr/>
        </p:nvCxnSpPr>
        <p:spPr>
          <a:xfrm>
            <a:off x="919087" y="2620839"/>
            <a:ext cx="1051122" cy="1172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0652468E-C7ED-4E9D-B8FB-D9CB6AF4450A}"/>
              </a:ext>
            </a:extLst>
          </p:cNvPr>
          <p:cNvCxnSpPr/>
          <p:nvPr/>
        </p:nvCxnSpPr>
        <p:spPr>
          <a:xfrm flipH="1">
            <a:off x="5152915" y="1616363"/>
            <a:ext cx="387273" cy="92363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59632D6B-6B7A-4D32-9DB6-A4608DFD4FB5}"/>
              </a:ext>
            </a:extLst>
          </p:cNvPr>
          <p:cNvSpPr txBox="1"/>
          <p:nvPr/>
        </p:nvSpPr>
        <p:spPr>
          <a:xfrm>
            <a:off x="9173802" y="4590330"/>
            <a:ext cx="2374900" cy="1938992"/>
          </a:xfrm>
          <a:prstGeom prst="rect">
            <a:avLst/>
          </a:prstGeom>
          <a:solidFill>
            <a:srgbClr val="000099"/>
          </a:solidFill>
          <a:ln>
            <a:solidFill>
              <a:srgbClr val="000099"/>
            </a:solidFill>
          </a:ln>
        </p:spPr>
        <p:txBody>
          <a:bodyPr>
            <a:spAutoFit/>
          </a:bodyPr>
          <a:lstStyle/>
          <a:p>
            <a:pPr eaLnBrk="1" hangingPunct="1">
              <a:defRPr/>
            </a:pPr>
            <a:r>
              <a:rPr lang="en-GB" sz="2000" b="1" dirty="0">
                <a:solidFill>
                  <a:schemeClr val="bg1"/>
                </a:solidFill>
                <a:latin typeface="Corbel" panose="020B0503020204020204" pitchFamily="34" charset="0"/>
              </a:rPr>
              <a:t>Emphasises the sudden nature of his </a:t>
            </a:r>
            <a:r>
              <a:rPr lang="en-GB" sz="2000" b="1" dirty="0" smtClean="0">
                <a:solidFill>
                  <a:schemeClr val="bg1"/>
                </a:solidFill>
                <a:latin typeface="Corbel" panose="020B0503020204020204" pitchFamily="34" charset="0"/>
              </a:rPr>
              <a:t>thoughts and how </a:t>
            </a:r>
            <a:r>
              <a:rPr lang="en-GB" sz="2000" b="1" dirty="0">
                <a:solidFill>
                  <a:schemeClr val="bg1"/>
                </a:solidFill>
                <a:latin typeface="Corbel" panose="020B0503020204020204" pitchFamily="34" charset="0"/>
              </a:rPr>
              <a:t>one encounter can change your point of view</a:t>
            </a:r>
            <a:endParaRPr lang="en-GB" sz="2000" b="1" dirty="0">
              <a:solidFill>
                <a:schemeClr val="bg1"/>
              </a:solidFill>
              <a:latin typeface="Corbel" panose="020B0503020204020204" pitchFamily="34" charset="0"/>
              <a:cs typeface="Arial" charset="0"/>
            </a:endParaRPr>
          </a:p>
        </p:txBody>
      </p:sp>
      <p:cxnSp>
        <p:nvCxnSpPr>
          <p:cNvPr id="14" name="Straight Connector 13">
            <a:extLst>
              <a:ext uri="{FF2B5EF4-FFF2-40B4-BE49-F238E27FC236}">
                <a16:creationId xmlns="" xmlns:a16="http://schemas.microsoft.com/office/drawing/2014/main" id="{7C6708E6-1422-4A25-942B-7F0312F0449E}"/>
              </a:ext>
            </a:extLst>
          </p:cNvPr>
          <p:cNvCxnSpPr>
            <a:cxnSpLocks/>
            <a:endCxn id="19" idx="0"/>
          </p:cNvCxnSpPr>
          <p:nvPr/>
        </p:nvCxnSpPr>
        <p:spPr>
          <a:xfrm>
            <a:off x="9391426" y="3367144"/>
            <a:ext cx="969826" cy="1223186"/>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3C770DFC-DF78-41B5-8476-FC8EC424A08A}"/>
              </a:ext>
            </a:extLst>
          </p:cNvPr>
          <p:cNvSpPr txBox="1"/>
          <p:nvPr/>
        </p:nvSpPr>
        <p:spPr>
          <a:xfrm>
            <a:off x="3679116" y="4733389"/>
            <a:ext cx="4592630" cy="1631216"/>
          </a:xfrm>
          <a:prstGeom prst="rect">
            <a:avLst/>
          </a:prstGeom>
          <a:solidFill>
            <a:srgbClr val="00B0F0"/>
          </a:solidFill>
        </p:spPr>
        <p:txBody>
          <a:bodyPr wrap="square">
            <a:spAutoFit/>
          </a:bodyPr>
          <a:lstStyle/>
          <a:p>
            <a:pPr>
              <a:defRPr/>
            </a:pPr>
            <a:r>
              <a:rPr lang="en-GB" sz="2000" b="1" dirty="0">
                <a:solidFill>
                  <a:schemeClr val="bg1"/>
                </a:solidFill>
                <a:latin typeface="Corbel" panose="020B0503020204020204" pitchFamily="34" charset="0"/>
              </a:rPr>
              <a:t>The primeval slime from which we and all other living organisms were </a:t>
            </a:r>
            <a:r>
              <a:rPr lang="en-GB" sz="2000" b="1" dirty="0" smtClean="0">
                <a:solidFill>
                  <a:schemeClr val="bg1"/>
                </a:solidFill>
                <a:latin typeface="Corbel" panose="020B0503020204020204" pitchFamily="34" charset="0"/>
              </a:rPr>
              <a:t>created how </a:t>
            </a:r>
            <a:r>
              <a:rPr lang="en-GB" sz="2000" b="1" dirty="0">
                <a:solidFill>
                  <a:schemeClr val="bg1"/>
                </a:solidFill>
                <a:latin typeface="Corbel" panose="020B0503020204020204" pitchFamily="34" charset="0"/>
              </a:rPr>
              <a:t>the poet (and </a:t>
            </a:r>
            <a:r>
              <a:rPr lang="en-GB" sz="2000" b="1" dirty="0" smtClean="0">
                <a:solidFill>
                  <a:schemeClr val="bg1"/>
                </a:solidFill>
                <a:latin typeface="Corbel" panose="020B0503020204020204" pitchFamily="34" charset="0"/>
              </a:rPr>
              <a:t>humans in general) are </a:t>
            </a:r>
            <a:r>
              <a:rPr lang="en-GB" sz="2000" b="1" dirty="0">
                <a:solidFill>
                  <a:schemeClr val="bg1"/>
                </a:solidFill>
                <a:latin typeface="Corbel" panose="020B0503020204020204" pitchFamily="34" charset="0"/>
              </a:rPr>
              <a:t>connected to every animal through evolution </a:t>
            </a:r>
            <a:endParaRPr lang="en-GB" sz="2000" b="1" dirty="0">
              <a:solidFill>
                <a:schemeClr val="bg1"/>
              </a:solidFill>
              <a:latin typeface="Corbel" panose="020B0503020204020204" pitchFamily="34" charset="0"/>
              <a:cs typeface="Arial" charset="0"/>
            </a:endParaRPr>
          </a:p>
        </p:txBody>
      </p:sp>
      <p:cxnSp>
        <p:nvCxnSpPr>
          <p:cNvPr id="25" name="Straight Connector 24">
            <a:extLst>
              <a:ext uri="{FF2B5EF4-FFF2-40B4-BE49-F238E27FC236}">
                <a16:creationId xmlns="" xmlns:a16="http://schemas.microsoft.com/office/drawing/2014/main" id="{CCCDF154-D929-4880-AB90-C7BDE80FA253}"/>
              </a:ext>
            </a:extLst>
          </p:cNvPr>
          <p:cNvCxnSpPr>
            <a:cxnSpLocks/>
          </p:cNvCxnSpPr>
          <p:nvPr/>
        </p:nvCxnSpPr>
        <p:spPr>
          <a:xfrm>
            <a:off x="6897475" y="4061257"/>
            <a:ext cx="0" cy="75230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555382" y="2475560"/>
            <a:ext cx="6572126" cy="57005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948693" y="2992390"/>
            <a:ext cx="3204222" cy="57005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501707" y="3028328"/>
            <a:ext cx="1889719" cy="570052"/>
          </a:xfrm>
          <a:prstGeom prst="rect">
            <a:avLst/>
          </a:prstGeom>
          <a:no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647764" y="3579958"/>
            <a:ext cx="3996981" cy="57005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970209" y="2453050"/>
            <a:ext cx="1323166" cy="5700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31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9" grpId="0" animBg="1"/>
      <p:bldP spid="24" grpId="0" animBg="1"/>
      <p:bldP spid="16" grpId="0" animBg="1"/>
      <p:bldP spid="17" grpId="0" animBg="1"/>
      <p:bldP spid="18" grpId="0" animBg="1"/>
      <p:bldP spid="20"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7">
            <a:extLst>
              <a:ext uri="{FF2B5EF4-FFF2-40B4-BE49-F238E27FC236}">
                <a16:creationId xmlns="" xmlns:a16="http://schemas.microsoft.com/office/drawing/2014/main" id="{53FAEDDA-2C20-44F9-80D1-C21B583A037B}"/>
              </a:ext>
            </a:extLst>
          </p:cNvPr>
          <p:cNvSpPr txBox="1">
            <a:spLocks noChangeArrowheads="1"/>
          </p:cNvSpPr>
          <p:nvPr/>
        </p:nvSpPr>
        <p:spPr bwMode="auto">
          <a:xfrm>
            <a:off x="1108364" y="1859340"/>
            <a:ext cx="10603345" cy="1754326"/>
          </a:xfrm>
          <a:prstGeom prst="rect">
            <a:avLst/>
          </a:prstGeom>
          <a:solidFill>
            <a:srgbClr val="FFC000"/>
          </a:solidFill>
          <a:ln w="76200">
            <a:solidFill>
              <a:srgbClr val="FFC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GB" altLang="en-US" sz="3500" dirty="0">
                <a:latin typeface="Corbel" panose="020B0503020204020204" pitchFamily="34" charset="0"/>
              </a:rPr>
              <a:t>So who's the monster? The thought made me grow pale </a:t>
            </a:r>
            <a:r>
              <a:rPr lang="en-GB" altLang="en-US" sz="3600" dirty="0">
                <a:latin typeface="Corbel" panose="020B0503020204020204" pitchFamily="34" charset="0"/>
              </a:rPr>
              <a:t>For twenty seconds while, sail after sail, </a:t>
            </a:r>
          </a:p>
          <a:p>
            <a:pPr>
              <a:spcBef>
                <a:spcPct val="0"/>
              </a:spcBef>
              <a:buNone/>
            </a:pPr>
            <a:r>
              <a:rPr lang="en-GB" altLang="en-US" sz="3600" dirty="0">
                <a:latin typeface="Corbel" panose="020B0503020204020204" pitchFamily="34" charset="0"/>
              </a:rPr>
              <a:t>The tall fin slid away and then the tail.</a:t>
            </a:r>
          </a:p>
        </p:txBody>
      </p:sp>
      <p:sp>
        <p:nvSpPr>
          <p:cNvPr id="5" name="TextBox 5">
            <a:extLst>
              <a:ext uri="{FF2B5EF4-FFF2-40B4-BE49-F238E27FC236}">
                <a16:creationId xmlns="" xmlns:a16="http://schemas.microsoft.com/office/drawing/2014/main" id="{3B392396-C4D8-4684-A898-6C48EEEB485D}"/>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a:latin typeface="Corbel" panose="020B0503020204020204" pitchFamily="34" charset="0"/>
              </a:rPr>
              <a:t>Stanza Four</a:t>
            </a:r>
          </a:p>
        </p:txBody>
      </p:sp>
      <p:sp>
        <p:nvSpPr>
          <p:cNvPr id="6" name="TextBox 7">
            <a:extLst>
              <a:ext uri="{FF2B5EF4-FFF2-40B4-BE49-F238E27FC236}">
                <a16:creationId xmlns="" xmlns:a16="http://schemas.microsoft.com/office/drawing/2014/main" id="{217AE81A-07D6-4094-B627-4F70AE270F3F}"/>
              </a:ext>
            </a:extLst>
          </p:cNvPr>
          <p:cNvSpPr txBox="1">
            <a:spLocks noChangeArrowheads="1"/>
          </p:cNvSpPr>
          <p:nvPr/>
        </p:nvSpPr>
        <p:spPr bwMode="auto">
          <a:xfrm>
            <a:off x="1699495" y="4276270"/>
            <a:ext cx="10012213" cy="2062103"/>
          </a:xfrm>
          <a:prstGeom prst="rect">
            <a:avLst/>
          </a:prstGeom>
          <a:noFill/>
          <a:ln w="76200">
            <a:solidFill>
              <a:srgbClr val="FFC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dirty="0">
                <a:latin typeface="Corbel" panose="020B0503020204020204" pitchFamily="34" charset="0"/>
              </a:rPr>
              <a:t>Think about:</a:t>
            </a:r>
          </a:p>
          <a:p>
            <a:pPr marL="457200" indent="-457200" eaLnBrk="1" hangingPunct="1">
              <a:spcBef>
                <a:spcPct val="0"/>
              </a:spcBef>
              <a:buFontTx/>
              <a:buChar char="-"/>
            </a:pPr>
            <a:r>
              <a:rPr lang="en-GB" altLang="en-US" dirty="0">
                <a:latin typeface="Corbel" panose="020B0503020204020204" pitchFamily="34" charset="0"/>
              </a:rPr>
              <a:t>Why does the poet ask this question? What is his reaction to the question?</a:t>
            </a:r>
          </a:p>
          <a:p>
            <a:pPr marL="457200" indent="-457200" eaLnBrk="1" hangingPunct="1">
              <a:spcBef>
                <a:spcPct val="0"/>
              </a:spcBef>
              <a:buFontTx/>
              <a:buChar char="-"/>
            </a:pPr>
            <a:r>
              <a:rPr lang="en-GB" altLang="en-US" dirty="0">
                <a:latin typeface="Corbel" panose="020B0503020204020204" pitchFamily="34" charset="0"/>
              </a:rPr>
              <a:t>Has his opinion of the shark changed from stanza one?</a:t>
            </a:r>
          </a:p>
        </p:txBody>
      </p:sp>
      <p:cxnSp>
        <p:nvCxnSpPr>
          <p:cNvPr id="3" name="Straight Connector 2">
            <a:extLst>
              <a:ext uri="{FF2B5EF4-FFF2-40B4-BE49-F238E27FC236}">
                <a16:creationId xmlns="" xmlns:a16="http://schemas.microsoft.com/office/drawing/2014/main" id="{377A2B4D-4EDC-46DE-B406-6EAE02A931D2}"/>
              </a:ext>
            </a:extLst>
          </p:cNvPr>
          <p:cNvCxnSpPr/>
          <p:nvPr/>
        </p:nvCxnSpPr>
        <p:spPr>
          <a:xfrm>
            <a:off x="2618509" y="3613666"/>
            <a:ext cx="0" cy="66260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03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7">
            <a:extLst>
              <a:ext uri="{FF2B5EF4-FFF2-40B4-BE49-F238E27FC236}">
                <a16:creationId xmlns="" xmlns:a16="http://schemas.microsoft.com/office/drawing/2014/main" id="{A4372962-2F0B-43D1-B677-F347D0B5C7FA}"/>
              </a:ext>
            </a:extLst>
          </p:cNvPr>
          <p:cNvSpPr txBox="1">
            <a:spLocks noChangeArrowheads="1"/>
          </p:cNvSpPr>
          <p:nvPr/>
        </p:nvSpPr>
        <p:spPr bwMode="auto">
          <a:xfrm>
            <a:off x="1052945" y="2349500"/>
            <a:ext cx="10307782" cy="1754326"/>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600" b="1" dirty="0">
                <a:latin typeface="Corbel" panose="020B0503020204020204" pitchFamily="34" charset="0"/>
              </a:rPr>
              <a:t>So who's the monster? The thought made me grow pale</a:t>
            </a:r>
            <a:r>
              <a:rPr lang="en-GB" altLang="en-US" sz="3600" dirty="0">
                <a:latin typeface="Corbel" panose="020B0503020204020204" pitchFamily="34" charset="0"/>
              </a:rPr>
              <a:t> </a:t>
            </a:r>
            <a:r>
              <a:rPr lang="en-GB" altLang="en-US" sz="3600" b="1" dirty="0">
                <a:latin typeface="Corbel" panose="020B0503020204020204" pitchFamily="34" charset="0"/>
              </a:rPr>
              <a:t>f</a:t>
            </a:r>
            <a:r>
              <a:rPr lang="en-GB" altLang="en-US" sz="3600" b="1" dirty="0" smtClean="0">
                <a:latin typeface="Corbel" panose="020B0503020204020204" pitchFamily="34" charset="0"/>
              </a:rPr>
              <a:t>or </a:t>
            </a:r>
            <a:r>
              <a:rPr lang="en-GB" altLang="en-US" sz="3600" b="1" dirty="0">
                <a:latin typeface="Corbel" panose="020B0503020204020204" pitchFamily="34" charset="0"/>
              </a:rPr>
              <a:t>twenty seconds </a:t>
            </a:r>
            <a:r>
              <a:rPr lang="en-GB" altLang="en-US" sz="3600" dirty="0">
                <a:latin typeface="Corbel" panose="020B0503020204020204" pitchFamily="34" charset="0"/>
              </a:rPr>
              <a:t>while, </a:t>
            </a:r>
            <a:r>
              <a:rPr lang="en-GB" altLang="en-US" sz="3600" b="1" dirty="0">
                <a:latin typeface="Corbel" panose="020B0503020204020204" pitchFamily="34" charset="0"/>
              </a:rPr>
              <a:t>sail after sail, </a:t>
            </a:r>
          </a:p>
          <a:p>
            <a:pPr eaLnBrk="1" hangingPunct="1">
              <a:spcBef>
                <a:spcPct val="0"/>
              </a:spcBef>
              <a:buFontTx/>
              <a:buNone/>
            </a:pPr>
            <a:r>
              <a:rPr lang="en-GB" altLang="en-US" sz="3600" dirty="0">
                <a:latin typeface="Corbel" panose="020B0503020204020204" pitchFamily="34" charset="0"/>
              </a:rPr>
              <a:t>The </a:t>
            </a:r>
            <a:r>
              <a:rPr lang="en-GB" altLang="en-US" sz="3600" b="1" dirty="0">
                <a:latin typeface="Corbel" panose="020B0503020204020204" pitchFamily="34" charset="0"/>
              </a:rPr>
              <a:t>tall fin slid away </a:t>
            </a:r>
            <a:r>
              <a:rPr lang="en-GB" altLang="en-US" sz="3600" dirty="0">
                <a:latin typeface="Corbel" panose="020B0503020204020204" pitchFamily="34" charset="0"/>
              </a:rPr>
              <a:t>and then the tail.</a:t>
            </a:r>
          </a:p>
        </p:txBody>
      </p:sp>
      <p:sp>
        <p:nvSpPr>
          <p:cNvPr id="4" name="TextBox 3">
            <a:extLst>
              <a:ext uri="{FF2B5EF4-FFF2-40B4-BE49-F238E27FC236}">
                <a16:creationId xmlns="" xmlns:a16="http://schemas.microsoft.com/office/drawing/2014/main" id="{7C76CC45-6D09-4D61-AEC5-14E7BCFC856D}"/>
              </a:ext>
            </a:extLst>
          </p:cNvPr>
          <p:cNvSpPr txBox="1"/>
          <p:nvPr/>
        </p:nvSpPr>
        <p:spPr>
          <a:xfrm>
            <a:off x="1052945" y="169868"/>
            <a:ext cx="5530735" cy="1631216"/>
          </a:xfrm>
          <a:prstGeom prst="rect">
            <a:avLst/>
          </a:prstGeom>
          <a:solidFill>
            <a:srgbClr val="FF0000"/>
          </a:solidFill>
        </p:spPr>
        <p:txBody>
          <a:bodyPr wrap="square">
            <a:spAutoFit/>
          </a:bodyPr>
          <a:lstStyle/>
          <a:p>
            <a:pPr eaLnBrk="1" hangingPunct="1">
              <a:defRPr/>
            </a:pPr>
            <a:r>
              <a:rPr lang="en-GB" sz="2000" b="1" dirty="0" smtClean="0">
                <a:solidFill>
                  <a:schemeClr val="bg1"/>
                </a:solidFill>
                <a:latin typeface="Corbel" panose="020B0503020204020204" pitchFamily="34" charset="0"/>
              </a:rPr>
              <a:t>Question - Referring back to calling it a monster in stanza 2. This creature is a considered a monster because of its size and appearance, but in a metaphorical sense, perhaps humans are the true monsters.</a:t>
            </a:r>
            <a:endParaRPr lang="en-GB" sz="2000" b="1" dirty="0">
              <a:solidFill>
                <a:schemeClr val="bg1"/>
              </a:solidFill>
              <a:latin typeface="Corbel" panose="020B0503020204020204" pitchFamily="34" charset="0"/>
              <a:cs typeface="Arial" charset="0"/>
            </a:endParaRPr>
          </a:p>
        </p:txBody>
      </p:sp>
      <p:sp>
        <p:nvSpPr>
          <p:cNvPr id="6" name="TextBox 5">
            <a:extLst>
              <a:ext uri="{FF2B5EF4-FFF2-40B4-BE49-F238E27FC236}">
                <a16:creationId xmlns="" xmlns:a16="http://schemas.microsoft.com/office/drawing/2014/main" id="{387BE9C3-3FBF-4365-9A93-25A6981C49C0}"/>
              </a:ext>
            </a:extLst>
          </p:cNvPr>
          <p:cNvSpPr txBox="1"/>
          <p:nvPr/>
        </p:nvSpPr>
        <p:spPr>
          <a:xfrm>
            <a:off x="1298576" y="4665662"/>
            <a:ext cx="3095625" cy="1631216"/>
          </a:xfrm>
          <a:prstGeom prst="rect">
            <a:avLst/>
          </a:prstGeom>
          <a:solidFill>
            <a:srgbClr val="00B0F0"/>
          </a:solidFill>
        </p:spPr>
        <p:txBody>
          <a:bodyPr>
            <a:spAutoFit/>
          </a:bodyPr>
          <a:lstStyle/>
          <a:p>
            <a:pPr eaLnBrk="1" hangingPunct="1">
              <a:defRPr/>
            </a:pPr>
            <a:r>
              <a:rPr lang="en-GB" sz="2000" dirty="0" smtClean="0">
                <a:solidFill>
                  <a:schemeClr val="bg1"/>
                </a:solidFill>
              </a:rPr>
              <a:t>But he doesn’t </a:t>
            </a:r>
            <a:r>
              <a:rPr lang="en-GB" sz="2000" dirty="0">
                <a:solidFill>
                  <a:schemeClr val="bg1"/>
                </a:solidFill>
              </a:rPr>
              <a:t>think about it for long – emphasises how man is the </a:t>
            </a:r>
            <a:r>
              <a:rPr lang="en-GB" sz="2000" dirty="0" smtClean="0">
                <a:solidFill>
                  <a:schemeClr val="bg1"/>
                </a:solidFill>
              </a:rPr>
              <a:t>monster, as he is able to move on from a realisation like this </a:t>
            </a:r>
            <a:endParaRPr lang="en-GB" sz="2000" dirty="0">
              <a:solidFill>
                <a:schemeClr val="bg1"/>
              </a:solidFill>
              <a:latin typeface="+mj-lt"/>
              <a:cs typeface="Arial" charset="0"/>
            </a:endParaRPr>
          </a:p>
        </p:txBody>
      </p:sp>
      <p:sp>
        <p:nvSpPr>
          <p:cNvPr id="9" name="TextBox 5">
            <a:extLst>
              <a:ext uri="{FF2B5EF4-FFF2-40B4-BE49-F238E27FC236}">
                <a16:creationId xmlns="" xmlns:a16="http://schemas.microsoft.com/office/drawing/2014/main" id="{E7A042A1-3B20-438A-AF87-73A66C8C3B74}"/>
              </a:ext>
            </a:extLst>
          </p:cNvPr>
          <p:cNvSpPr txBox="1">
            <a:spLocks noChangeArrowheads="1"/>
          </p:cNvSpPr>
          <p:nvPr/>
        </p:nvSpPr>
        <p:spPr bwMode="auto">
          <a:xfrm>
            <a:off x="8940800" y="144116"/>
            <a:ext cx="2840904" cy="461665"/>
          </a:xfrm>
          <a:prstGeom prst="rect">
            <a:avLst/>
          </a:prstGeom>
          <a:solidFill>
            <a:schemeClr val="accent1"/>
          </a:solidFill>
          <a:ln>
            <a:solidFill>
              <a:srgbClr val="FFC000"/>
            </a:solid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latin typeface="Corbel" panose="020B0503020204020204" pitchFamily="34" charset="0"/>
              </a:rPr>
              <a:t>Stanza Five</a:t>
            </a:r>
          </a:p>
        </p:txBody>
      </p:sp>
      <p:cxnSp>
        <p:nvCxnSpPr>
          <p:cNvPr id="10" name="Straight Connector 9">
            <a:extLst>
              <a:ext uri="{FF2B5EF4-FFF2-40B4-BE49-F238E27FC236}">
                <a16:creationId xmlns="" xmlns:a16="http://schemas.microsoft.com/office/drawing/2014/main" id="{C7426DE5-BB36-45CE-965F-AF096FF1BD88}"/>
              </a:ext>
            </a:extLst>
          </p:cNvPr>
          <p:cNvCxnSpPr>
            <a:cxnSpLocks/>
          </p:cNvCxnSpPr>
          <p:nvPr/>
        </p:nvCxnSpPr>
        <p:spPr>
          <a:xfrm>
            <a:off x="2253673" y="1493307"/>
            <a:ext cx="0" cy="85619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C7426DE5-BB36-45CE-965F-AF096FF1BD88}"/>
              </a:ext>
            </a:extLst>
          </p:cNvPr>
          <p:cNvCxnSpPr>
            <a:cxnSpLocks/>
          </p:cNvCxnSpPr>
          <p:nvPr/>
        </p:nvCxnSpPr>
        <p:spPr>
          <a:xfrm>
            <a:off x="2642741" y="3442447"/>
            <a:ext cx="0" cy="132931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387BE9C3-3FBF-4365-9A93-25A6981C49C0}"/>
              </a:ext>
            </a:extLst>
          </p:cNvPr>
          <p:cNvSpPr txBox="1"/>
          <p:nvPr/>
        </p:nvSpPr>
        <p:spPr>
          <a:xfrm>
            <a:off x="7970110" y="697883"/>
            <a:ext cx="3095625" cy="1015663"/>
          </a:xfrm>
          <a:prstGeom prst="rect">
            <a:avLst/>
          </a:prstGeom>
          <a:solidFill>
            <a:srgbClr val="7030A0"/>
          </a:solidFill>
        </p:spPr>
        <p:txBody>
          <a:bodyPr>
            <a:spAutoFit/>
          </a:bodyPr>
          <a:lstStyle/>
          <a:p>
            <a:pPr eaLnBrk="1" hangingPunct="1">
              <a:defRPr/>
            </a:pPr>
            <a:r>
              <a:rPr lang="en-GB" sz="2000" dirty="0" smtClean="0">
                <a:solidFill>
                  <a:schemeClr val="bg1"/>
                </a:solidFill>
              </a:rPr>
              <a:t>The realisation that he is the true monster fills him with fear and anxiety</a:t>
            </a:r>
            <a:endParaRPr lang="en-GB" sz="2000" dirty="0">
              <a:solidFill>
                <a:schemeClr val="bg1"/>
              </a:solidFill>
              <a:latin typeface="+mj-lt"/>
              <a:cs typeface="Arial" charset="0"/>
            </a:endParaRPr>
          </a:p>
        </p:txBody>
      </p:sp>
      <p:cxnSp>
        <p:nvCxnSpPr>
          <p:cNvPr id="13" name="Straight Connector 12">
            <a:extLst>
              <a:ext uri="{FF2B5EF4-FFF2-40B4-BE49-F238E27FC236}">
                <a16:creationId xmlns="" xmlns:a16="http://schemas.microsoft.com/office/drawing/2014/main" id="{C7426DE5-BB36-45CE-965F-AF096FF1BD88}"/>
              </a:ext>
            </a:extLst>
          </p:cNvPr>
          <p:cNvCxnSpPr>
            <a:cxnSpLocks/>
          </p:cNvCxnSpPr>
          <p:nvPr/>
        </p:nvCxnSpPr>
        <p:spPr>
          <a:xfrm>
            <a:off x="8494901" y="1645707"/>
            <a:ext cx="0" cy="85619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C7426DE5-BB36-45CE-965F-AF096FF1BD88}"/>
              </a:ext>
            </a:extLst>
          </p:cNvPr>
          <p:cNvCxnSpPr>
            <a:cxnSpLocks/>
          </p:cNvCxnSpPr>
          <p:nvPr/>
        </p:nvCxnSpPr>
        <p:spPr>
          <a:xfrm>
            <a:off x="8940800" y="3442447"/>
            <a:ext cx="104534" cy="155649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426DE5-BB36-45CE-965F-AF096FF1BD88}"/>
              </a:ext>
            </a:extLst>
          </p:cNvPr>
          <p:cNvCxnSpPr>
            <a:cxnSpLocks/>
          </p:cNvCxnSpPr>
          <p:nvPr/>
        </p:nvCxnSpPr>
        <p:spPr>
          <a:xfrm>
            <a:off x="5120640" y="4081741"/>
            <a:ext cx="1366221" cy="100662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52945" y="2372317"/>
            <a:ext cx="4617829" cy="5700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619874" y="2381774"/>
            <a:ext cx="5611110" cy="57005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052945" y="2941637"/>
            <a:ext cx="1001766" cy="57005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049132" y="2941637"/>
            <a:ext cx="3846059" cy="57005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071757" y="2951826"/>
            <a:ext cx="2805555" cy="57005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899521" y="3511689"/>
            <a:ext cx="3296423" cy="57005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 xmlns:a16="http://schemas.microsoft.com/office/drawing/2014/main" id="{834F2540-37F4-4074-BC01-50AABCD4B3AA}"/>
              </a:ext>
            </a:extLst>
          </p:cNvPr>
          <p:cNvSpPr txBox="1"/>
          <p:nvPr/>
        </p:nvSpPr>
        <p:spPr>
          <a:xfrm>
            <a:off x="6206835" y="4716087"/>
            <a:ext cx="4080887" cy="1938992"/>
          </a:xfrm>
          <a:prstGeom prst="rect">
            <a:avLst/>
          </a:prstGeom>
          <a:solidFill>
            <a:srgbClr val="00B050"/>
          </a:solidFill>
        </p:spPr>
        <p:txBody>
          <a:bodyPr wrap="square">
            <a:spAutoFit/>
          </a:bodyPr>
          <a:lstStyle/>
          <a:p>
            <a:pPr eaLnBrk="1" hangingPunct="1">
              <a:defRPr/>
            </a:pPr>
            <a:r>
              <a:rPr lang="en-GB" sz="2000" dirty="0" smtClean="0">
                <a:solidFill>
                  <a:schemeClr val="bg1"/>
                </a:solidFill>
              </a:rPr>
              <a:t>Shark’s movements are now described in an elegant way </a:t>
            </a:r>
            <a:r>
              <a:rPr lang="en-GB" sz="2000" dirty="0">
                <a:solidFill>
                  <a:schemeClr val="bg1"/>
                </a:solidFill>
              </a:rPr>
              <a:t>– </a:t>
            </a:r>
            <a:r>
              <a:rPr lang="en-GB" sz="2000" dirty="0" smtClean="0">
                <a:solidFill>
                  <a:schemeClr val="bg1"/>
                </a:solidFill>
              </a:rPr>
              <a:t>a contrast </a:t>
            </a:r>
            <a:r>
              <a:rPr lang="en-GB" sz="2000" dirty="0">
                <a:solidFill>
                  <a:schemeClr val="bg1"/>
                </a:solidFill>
              </a:rPr>
              <a:t>to at </a:t>
            </a:r>
            <a:r>
              <a:rPr lang="en-GB" sz="2000" dirty="0" smtClean="0">
                <a:solidFill>
                  <a:schemeClr val="bg1"/>
                </a:solidFill>
              </a:rPr>
              <a:t>the clumsy movements from the </a:t>
            </a:r>
            <a:r>
              <a:rPr lang="en-GB" sz="2000" dirty="0">
                <a:solidFill>
                  <a:schemeClr val="bg1"/>
                </a:solidFill>
              </a:rPr>
              <a:t>start of the </a:t>
            </a:r>
            <a:r>
              <a:rPr lang="en-GB" sz="2000" dirty="0" smtClean="0">
                <a:solidFill>
                  <a:schemeClr val="bg1"/>
                </a:solidFill>
              </a:rPr>
              <a:t>poem, showing how the speaker’s outlook has changed</a:t>
            </a:r>
            <a:endParaRPr lang="en-GB" sz="2000" dirty="0">
              <a:solidFill>
                <a:schemeClr val="bg1"/>
              </a:solidFill>
              <a:latin typeface="+mj-lt"/>
              <a:cs typeface="Arial" charset="0"/>
            </a:endParaRPr>
          </a:p>
        </p:txBody>
      </p:sp>
    </p:spTree>
    <p:extLst>
      <p:ext uri="{BB962C8B-B14F-4D97-AF65-F5344CB8AC3E}">
        <p14:creationId xmlns:p14="http://schemas.microsoft.com/office/powerpoint/2010/main" val="269505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P spid="15" grpId="0" animBg="1"/>
      <p:bldP spid="17" grpId="0" animBg="1"/>
      <p:bldP spid="20" grpId="0" animBg="1"/>
      <p:bldP spid="21" grpId="0" animBg="1"/>
      <p:bldP spid="22" grpId="0" animBg="1"/>
      <p:bldP spid="23"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 xmlns:a16="http://schemas.microsoft.com/office/drawing/2014/main" id="{2269028C-46ED-4445-A38C-752EB75AE4B9}"/>
              </a:ext>
            </a:extLst>
          </p:cNvPr>
          <p:cNvSpPr>
            <a:spLocks noGrp="1"/>
          </p:cNvSpPr>
          <p:nvPr>
            <p:ph idx="1"/>
          </p:nvPr>
        </p:nvSpPr>
        <p:spPr>
          <a:xfrm>
            <a:off x="1919289" y="1484314"/>
            <a:ext cx="8497887" cy="3240087"/>
          </a:xfrm>
          <a:noFill/>
          <a:ln>
            <a:noFill/>
          </a:ln>
        </p:spPr>
        <p:txBody>
          <a:bodyPr>
            <a:noAutofit/>
          </a:bodyPr>
          <a:lstStyle/>
          <a:p>
            <a:pPr eaLnBrk="1" hangingPunct="1">
              <a:defRPr/>
            </a:pPr>
            <a:r>
              <a:rPr lang="en-GB" altLang="en-US" sz="2400" b="1" dirty="0">
                <a:solidFill>
                  <a:schemeClr val="tx1"/>
                </a:solidFill>
                <a:latin typeface="Corbel" panose="020B0503020204020204" pitchFamily="34" charset="0"/>
              </a:rPr>
              <a:t>Stanza One </a:t>
            </a:r>
            <a:r>
              <a:rPr lang="en-GB" altLang="en-US" sz="2400" dirty="0">
                <a:solidFill>
                  <a:schemeClr val="tx1"/>
                </a:solidFill>
                <a:latin typeface="Corbel" panose="020B0503020204020204" pitchFamily="34" charset="0"/>
              </a:rPr>
              <a:t>– </a:t>
            </a:r>
            <a:r>
              <a:rPr lang="en-GB" altLang="en-US" sz="2400" dirty="0" err="1">
                <a:solidFill>
                  <a:schemeClr val="tx1"/>
                </a:solidFill>
                <a:latin typeface="Corbel" panose="020B0503020204020204" pitchFamily="34" charset="0"/>
              </a:rPr>
              <a:t>MacCaig</a:t>
            </a:r>
            <a:r>
              <a:rPr lang="en-GB" altLang="en-US" sz="2400" dirty="0">
                <a:solidFill>
                  <a:schemeClr val="tx1"/>
                </a:solidFill>
                <a:latin typeface="Corbel" panose="020B0503020204020204" pitchFamily="34" charset="0"/>
              </a:rPr>
              <a:t> describes the chance meeting with the shark and makes it clear it has happened before. </a:t>
            </a:r>
          </a:p>
          <a:p>
            <a:pPr eaLnBrk="1" hangingPunct="1">
              <a:defRPr/>
            </a:pPr>
            <a:r>
              <a:rPr lang="en-GB" altLang="en-US" sz="2400" b="1" dirty="0">
                <a:solidFill>
                  <a:schemeClr val="tx1"/>
                </a:solidFill>
                <a:latin typeface="Corbel" panose="020B0503020204020204" pitchFamily="34" charset="0"/>
              </a:rPr>
              <a:t>Stanza Two </a:t>
            </a:r>
            <a:r>
              <a:rPr lang="en-GB" altLang="en-US" sz="2400" dirty="0">
                <a:solidFill>
                  <a:schemeClr val="tx1"/>
                </a:solidFill>
                <a:latin typeface="Corbel" panose="020B0503020204020204" pitchFamily="34" charset="0"/>
              </a:rPr>
              <a:t>– the meetings have had an effect on him and he thinks back to one particular meeting.</a:t>
            </a:r>
          </a:p>
          <a:p>
            <a:pPr eaLnBrk="1" hangingPunct="1">
              <a:defRPr/>
            </a:pPr>
            <a:r>
              <a:rPr lang="en-GB" altLang="en-US" sz="2400" b="1" dirty="0">
                <a:solidFill>
                  <a:schemeClr val="tx1"/>
                </a:solidFill>
                <a:latin typeface="Corbel" panose="020B0503020204020204" pitchFamily="34" charset="0"/>
              </a:rPr>
              <a:t>Stanza Three </a:t>
            </a:r>
            <a:r>
              <a:rPr lang="en-GB" altLang="en-US" sz="2400" dirty="0">
                <a:solidFill>
                  <a:schemeClr val="tx1"/>
                </a:solidFill>
                <a:latin typeface="Corbel" panose="020B0503020204020204" pitchFamily="34" charset="0"/>
              </a:rPr>
              <a:t>– he begins to question his position in the evolutionary process. </a:t>
            </a:r>
          </a:p>
          <a:p>
            <a:pPr eaLnBrk="1" hangingPunct="1">
              <a:defRPr/>
            </a:pPr>
            <a:r>
              <a:rPr lang="en-GB" altLang="en-US" sz="2400" b="1" dirty="0">
                <a:solidFill>
                  <a:schemeClr val="tx1"/>
                </a:solidFill>
                <a:latin typeface="Corbel" panose="020B0503020204020204" pitchFamily="34" charset="0"/>
              </a:rPr>
              <a:t>Stanza Four </a:t>
            </a:r>
            <a:r>
              <a:rPr lang="en-GB" altLang="en-US" sz="2400" dirty="0">
                <a:solidFill>
                  <a:schemeClr val="tx1"/>
                </a:solidFill>
                <a:latin typeface="Corbel" panose="020B0503020204020204" pitchFamily="34" charset="0"/>
              </a:rPr>
              <a:t>– explains how indistinct humans were from other species at the beginning of the evolutionary process.</a:t>
            </a:r>
          </a:p>
          <a:p>
            <a:pPr>
              <a:defRPr/>
            </a:pPr>
            <a:r>
              <a:rPr lang="en-GB" altLang="en-US" sz="2400" b="1" dirty="0">
                <a:solidFill>
                  <a:schemeClr val="tx1"/>
                </a:solidFill>
                <a:latin typeface="Corbel" panose="020B0503020204020204" pitchFamily="34" charset="0"/>
              </a:rPr>
              <a:t>Stanza Five </a:t>
            </a:r>
            <a:r>
              <a:rPr lang="en-GB" altLang="en-US" sz="2400" dirty="0">
                <a:solidFill>
                  <a:schemeClr val="tx1"/>
                </a:solidFill>
                <a:latin typeface="Corbel" panose="020B0503020204020204" pitchFamily="34" charset="0"/>
              </a:rPr>
              <a:t>– his opinion of the shark changes and the poet reveals that he is not so sure of his own superiority over the rest of nature.</a:t>
            </a:r>
          </a:p>
          <a:p>
            <a:pPr eaLnBrk="1" hangingPunct="1">
              <a:defRPr/>
            </a:pPr>
            <a:endParaRPr lang="en-GB" altLang="en-US" sz="2400" dirty="0">
              <a:solidFill>
                <a:schemeClr val="tx1"/>
              </a:solidFill>
              <a:latin typeface="Corbel" panose="020B0503020204020204" pitchFamily="34" charset="0"/>
            </a:endParaRPr>
          </a:p>
          <a:p>
            <a:pPr eaLnBrk="1" hangingPunct="1">
              <a:defRPr/>
            </a:pPr>
            <a:endParaRPr lang="en-GB" altLang="en-US" sz="2400" dirty="0">
              <a:solidFill>
                <a:schemeClr val="tx1"/>
              </a:solidFill>
              <a:latin typeface="Corbel" panose="020B0503020204020204" pitchFamily="34" charset="0"/>
            </a:endParaRPr>
          </a:p>
          <a:p>
            <a:pPr eaLnBrk="1" hangingPunct="1">
              <a:defRPr/>
            </a:pPr>
            <a:endParaRPr lang="en-GB" altLang="en-US" sz="2400" dirty="0">
              <a:solidFill>
                <a:schemeClr val="tx1"/>
              </a:solidFill>
              <a:latin typeface="Corbel" panose="020B0503020204020204" pitchFamily="34" charset="0"/>
            </a:endParaRPr>
          </a:p>
        </p:txBody>
      </p:sp>
      <p:sp>
        <p:nvSpPr>
          <p:cNvPr id="7" name="TextBox 5">
            <a:extLst>
              <a:ext uri="{FF2B5EF4-FFF2-40B4-BE49-F238E27FC236}">
                <a16:creationId xmlns="" xmlns:a16="http://schemas.microsoft.com/office/drawing/2014/main" id="{C56302D9-76F2-4C63-A59B-847076E582C1}"/>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a:latin typeface="Corbel" panose="020B0503020204020204" pitchFamily="34" charset="0"/>
              </a:rPr>
              <a:t>An Overview of the Stanzas</a:t>
            </a:r>
          </a:p>
        </p:txBody>
      </p:sp>
    </p:spTree>
    <p:extLst>
      <p:ext uri="{BB962C8B-B14F-4D97-AF65-F5344CB8AC3E}">
        <p14:creationId xmlns:p14="http://schemas.microsoft.com/office/powerpoint/2010/main" val="3969180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 xmlns:a16="http://schemas.microsoft.com/office/drawing/2014/main" id="{2766561A-E9DB-4280-BCF9-6D0ED949AB99}"/>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87110" y="1810110"/>
            <a:ext cx="3655797" cy="3946413"/>
          </a:xfrm>
        </p:spPr>
      </p:pic>
      <p:sp>
        <p:nvSpPr>
          <p:cNvPr id="4" name="TextBox 5">
            <a:extLst>
              <a:ext uri="{FF2B5EF4-FFF2-40B4-BE49-F238E27FC236}">
                <a16:creationId xmlns="" xmlns:a16="http://schemas.microsoft.com/office/drawing/2014/main" id="{EA734CC7-5D3E-4BB6-8575-A842CE75193F}"/>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a:latin typeface="Corbel" panose="020B0503020204020204" pitchFamily="34" charset="0"/>
              </a:rPr>
              <a:t>Revision Tasks</a:t>
            </a:r>
          </a:p>
        </p:txBody>
      </p:sp>
      <p:sp>
        <p:nvSpPr>
          <p:cNvPr id="7" name="TextBox 6">
            <a:extLst>
              <a:ext uri="{FF2B5EF4-FFF2-40B4-BE49-F238E27FC236}">
                <a16:creationId xmlns="" xmlns:a16="http://schemas.microsoft.com/office/drawing/2014/main" id="{DA15109F-595B-476A-B004-C578D7779EEA}"/>
              </a:ext>
            </a:extLst>
          </p:cNvPr>
          <p:cNvSpPr txBox="1"/>
          <p:nvPr/>
        </p:nvSpPr>
        <p:spPr>
          <a:xfrm>
            <a:off x="4645891" y="1663095"/>
            <a:ext cx="7010400" cy="4093428"/>
          </a:xfrm>
          <a:prstGeom prst="rect">
            <a:avLst/>
          </a:prstGeom>
          <a:noFill/>
          <a:ln w="57150">
            <a:solidFill>
              <a:schemeClr val="accent1"/>
            </a:solidFill>
          </a:ln>
        </p:spPr>
        <p:txBody>
          <a:bodyPr wrap="square" rtlCol="0">
            <a:spAutoFit/>
          </a:bodyPr>
          <a:lstStyle/>
          <a:p>
            <a:r>
              <a:rPr lang="en-GB" sz="2000" dirty="0">
                <a:latin typeface="Corbel" panose="020B0503020204020204" pitchFamily="34" charset="0"/>
              </a:rPr>
              <a:t>To help you remember the key points of the poem you should:</a:t>
            </a:r>
          </a:p>
          <a:p>
            <a:endParaRPr lang="en-GB" sz="2000" dirty="0">
              <a:latin typeface="Corbel" panose="020B0503020204020204" pitchFamily="34" charset="0"/>
            </a:endParaRPr>
          </a:p>
          <a:p>
            <a:pPr marL="342900" indent="-342900">
              <a:buFont typeface="Wingdings" panose="05000000000000000000" pitchFamily="2" charset="2"/>
              <a:buChar char="q"/>
            </a:pPr>
            <a:r>
              <a:rPr lang="en-GB" sz="2000" dirty="0">
                <a:latin typeface="Corbel" panose="020B0503020204020204" pitchFamily="34" charset="0"/>
              </a:rPr>
              <a:t>Write a summary of the poem showing how the poet moves from experience to reflection. </a:t>
            </a:r>
          </a:p>
          <a:p>
            <a:pPr marL="342900" indent="-342900">
              <a:buFont typeface="Wingdings" panose="05000000000000000000" pitchFamily="2" charset="2"/>
              <a:buChar char="q"/>
            </a:pPr>
            <a:r>
              <a:rPr lang="en-GB" sz="2000" dirty="0">
                <a:latin typeface="Corbel" panose="020B0503020204020204" pitchFamily="34" charset="0"/>
              </a:rPr>
              <a:t>Identify a key quote for each of the following points:</a:t>
            </a:r>
          </a:p>
          <a:p>
            <a:pPr marL="800100" lvl="1" indent="-342900">
              <a:buFont typeface="Wingdings" panose="05000000000000000000" pitchFamily="2" charset="2"/>
              <a:buChar char="q"/>
            </a:pPr>
            <a:r>
              <a:rPr lang="en-GB" sz="2000" dirty="0">
                <a:latin typeface="Corbel" panose="020B0503020204020204" pitchFamily="34" charset="0"/>
              </a:rPr>
              <a:t>The poet views the shark as an unthinking animal</a:t>
            </a:r>
          </a:p>
          <a:p>
            <a:pPr marL="800100" lvl="1" indent="-342900">
              <a:buFont typeface="Wingdings" panose="05000000000000000000" pitchFamily="2" charset="2"/>
              <a:buChar char="q"/>
            </a:pPr>
            <a:r>
              <a:rPr lang="en-GB" sz="2000" dirty="0">
                <a:latin typeface="Corbel" panose="020B0503020204020204" pitchFamily="34" charset="0"/>
              </a:rPr>
              <a:t>The poet begins to question his beliefs because of this incident</a:t>
            </a:r>
          </a:p>
          <a:p>
            <a:pPr marL="800100" lvl="1" indent="-342900">
              <a:buFont typeface="Wingdings" panose="05000000000000000000" pitchFamily="2" charset="2"/>
              <a:buChar char="q"/>
            </a:pPr>
            <a:r>
              <a:rPr lang="en-GB" sz="2000" dirty="0">
                <a:latin typeface="Corbel" panose="020B0503020204020204" pitchFamily="34" charset="0"/>
              </a:rPr>
              <a:t>The poet realises that it is not the shark who is dangerous</a:t>
            </a:r>
          </a:p>
          <a:p>
            <a:pPr marL="800100" lvl="1" indent="-342900">
              <a:buFont typeface="Wingdings" panose="05000000000000000000" pitchFamily="2" charset="2"/>
              <a:buChar char="q"/>
            </a:pPr>
            <a:r>
              <a:rPr lang="en-GB" sz="2000" dirty="0">
                <a:latin typeface="Corbel" panose="020B0503020204020204" pitchFamily="34" charset="0"/>
              </a:rPr>
              <a:t>By the end of the poem the poet sees the beauty in the animal</a:t>
            </a:r>
          </a:p>
          <a:p>
            <a:pPr marL="342900" indent="-342900">
              <a:buFont typeface="Wingdings" panose="05000000000000000000" pitchFamily="2" charset="2"/>
              <a:buChar char="q"/>
            </a:pPr>
            <a:r>
              <a:rPr lang="en-GB" sz="2000" dirty="0">
                <a:latin typeface="Corbel" panose="020B0503020204020204" pitchFamily="34" charset="0"/>
              </a:rPr>
              <a:t>Write down and analyse any </a:t>
            </a:r>
            <a:r>
              <a:rPr lang="en-GB" sz="2000">
                <a:latin typeface="Corbel" panose="020B0503020204020204" pitchFamily="34" charset="0"/>
              </a:rPr>
              <a:t>images used</a:t>
            </a:r>
          </a:p>
          <a:p>
            <a:endParaRPr lang="en-GB" sz="2000" dirty="0">
              <a:latin typeface="Corbel" panose="020B0503020204020204" pitchFamily="34" charset="0"/>
            </a:endParaRPr>
          </a:p>
        </p:txBody>
      </p:sp>
    </p:spTree>
    <p:extLst>
      <p:ext uri="{BB962C8B-B14F-4D97-AF65-F5344CB8AC3E}">
        <p14:creationId xmlns:p14="http://schemas.microsoft.com/office/powerpoint/2010/main" val="3539492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 xmlns:a16="http://schemas.microsoft.com/office/drawing/2014/main" id="{2269028C-46ED-4445-A38C-752EB75AE4B9}"/>
              </a:ext>
            </a:extLst>
          </p:cNvPr>
          <p:cNvSpPr>
            <a:spLocks noGrp="1"/>
          </p:cNvSpPr>
          <p:nvPr>
            <p:ph idx="1"/>
          </p:nvPr>
        </p:nvSpPr>
        <p:spPr>
          <a:xfrm>
            <a:off x="1919289" y="1484314"/>
            <a:ext cx="8497887" cy="3240087"/>
          </a:xfrm>
          <a:noFill/>
          <a:ln>
            <a:noFill/>
          </a:ln>
        </p:spPr>
        <p:txBody>
          <a:bodyPr>
            <a:noAutofit/>
          </a:bodyPr>
          <a:lstStyle/>
          <a:p>
            <a:pPr>
              <a:defRPr/>
            </a:pPr>
            <a:r>
              <a:rPr lang="en-GB" altLang="en-US" sz="6000" dirty="0">
                <a:solidFill>
                  <a:schemeClr val="tx1"/>
                </a:solidFill>
                <a:latin typeface="Corbel" panose="020B0503020204020204" pitchFamily="34" charset="0"/>
              </a:rPr>
              <a:t>How does the writer’s use of language make the shark seem clumsy in lines 1-3? (2)</a:t>
            </a:r>
          </a:p>
          <a:p>
            <a:pPr eaLnBrk="1" hangingPunct="1">
              <a:defRPr/>
            </a:pPr>
            <a:endParaRPr lang="en-GB" altLang="en-US" sz="2400" dirty="0">
              <a:solidFill>
                <a:schemeClr val="tx1"/>
              </a:solidFill>
              <a:latin typeface="Corbel" panose="020B0503020204020204" pitchFamily="34" charset="0"/>
            </a:endParaRPr>
          </a:p>
          <a:p>
            <a:pPr eaLnBrk="1" hangingPunct="1">
              <a:defRPr/>
            </a:pPr>
            <a:endParaRPr lang="en-GB" altLang="en-US" sz="2400" dirty="0">
              <a:solidFill>
                <a:schemeClr val="tx1"/>
              </a:solidFill>
              <a:latin typeface="Corbel" panose="020B0503020204020204" pitchFamily="34" charset="0"/>
            </a:endParaRPr>
          </a:p>
          <a:p>
            <a:pPr eaLnBrk="1" hangingPunct="1">
              <a:defRPr/>
            </a:pPr>
            <a:endParaRPr lang="en-GB" altLang="en-US" sz="2400" dirty="0">
              <a:solidFill>
                <a:schemeClr val="tx1"/>
              </a:solidFill>
              <a:latin typeface="Corbel" panose="020B0503020204020204" pitchFamily="34" charset="0"/>
            </a:endParaRPr>
          </a:p>
        </p:txBody>
      </p:sp>
      <p:sp>
        <p:nvSpPr>
          <p:cNvPr id="7" name="TextBox 5">
            <a:extLst>
              <a:ext uri="{FF2B5EF4-FFF2-40B4-BE49-F238E27FC236}">
                <a16:creationId xmlns="" xmlns:a16="http://schemas.microsoft.com/office/drawing/2014/main" id="{C56302D9-76F2-4C63-A59B-847076E582C1}"/>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smtClean="0">
                <a:latin typeface="Corbel" panose="020B0503020204020204" pitchFamily="34" charset="0"/>
              </a:rPr>
              <a:t>Practice Question 1</a:t>
            </a:r>
            <a:endParaRPr lang="en-GB" altLang="en-US" sz="4800" dirty="0">
              <a:latin typeface="Corbel" panose="020B0503020204020204" pitchFamily="34" charset="0"/>
            </a:endParaRPr>
          </a:p>
        </p:txBody>
      </p:sp>
    </p:spTree>
    <p:extLst>
      <p:ext uri="{BB962C8B-B14F-4D97-AF65-F5344CB8AC3E}">
        <p14:creationId xmlns:p14="http://schemas.microsoft.com/office/powerpoint/2010/main" val="2957231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5">
            <a:extLst>
              <a:ext uri="{FF2B5EF4-FFF2-40B4-BE49-F238E27FC236}">
                <a16:creationId xmlns="" xmlns:a16="http://schemas.microsoft.com/office/drawing/2014/main" id="{C2853329-2341-4167-BE75-6BE339D15388}"/>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a:latin typeface="Corbel" panose="020B0503020204020204" pitchFamily="34" charset="0"/>
              </a:rPr>
              <a:t>Poet’s Main Idea</a:t>
            </a:r>
          </a:p>
        </p:txBody>
      </p:sp>
      <p:sp>
        <p:nvSpPr>
          <p:cNvPr id="16387" name="TextBox 3">
            <a:extLst>
              <a:ext uri="{FF2B5EF4-FFF2-40B4-BE49-F238E27FC236}">
                <a16:creationId xmlns="" xmlns:a16="http://schemas.microsoft.com/office/drawing/2014/main" id="{A0CD839E-3209-43FF-AC9C-25E103F5456A}"/>
              </a:ext>
            </a:extLst>
          </p:cNvPr>
          <p:cNvSpPr txBox="1">
            <a:spLocks noChangeArrowheads="1"/>
          </p:cNvSpPr>
          <p:nvPr/>
        </p:nvSpPr>
        <p:spPr bwMode="auto">
          <a:xfrm>
            <a:off x="4273695" y="1810181"/>
            <a:ext cx="6985000" cy="4708981"/>
          </a:xfrm>
          <a:prstGeom prst="rect">
            <a:avLst/>
          </a:prstGeom>
          <a:noFill/>
          <a:ln w="76200">
            <a:solidFill>
              <a:srgbClr val="FFC000"/>
            </a:solidFill>
            <a:miter lim="800000"/>
            <a:headEnd/>
            <a:tailEnd/>
          </a:ln>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
            </a:pPr>
            <a:r>
              <a:rPr lang="en-GB" altLang="en-US" sz="2000" dirty="0">
                <a:latin typeface="Corbel" panose="020B0503020204020204" pitchFamily="34" charset="0"/>
              </a:rPr>
              <a:t>This poem is about a strange and unsettling encounter that </a:t>
            </a:r>
            <a:r>
              <a:rPr lang="en-GB" altLang="en-US" sz="2000" dirty="0" err="1">
                <a:latin typeface="Corbel" panose="020B0503020204020204" pitchFamily="34" charset="0"/>
              </a:rPr>
              <a:t>MacCaig</a:t>
            </a:r>
            <a:r>
              <a:rPr lang="en-GB" altLang="en-US" sz="2000" dirty="0">
                <a:latin typeface="Corbel" panose="020B0503020204020204" pitchFamily="34" charset="0"/>
              </a:rPr>
              <a:t> has with a Basking Shark </a:t>
            </a:r>
          </a:p>
          <a:p>
            <a:pPr eaLnBrk="1" hangingPunct="1">
              <a:spcBef>
                <a:spcPct val="0"/>
              </a:spcBef>
              <a:buFont typeface="Wingdings" panose="05000000000000000000" pitchFamily="2" charset="2"/>
              <a:buChar char="§"/>
            </a:pPr>
            <a:endParaRPr lang="en-GB" altLang="en-US" sz="2000" dirty="0">
              <a:latin typeface="Corbel" panose="020B0503020204020204" pitchFamily="34" charset="0"/>
            </a:endParaRPr>
          </a:p>
          <a:p>
            <a:pPr eaLnBrk="1" hangingPunct="1">
              <a:spcBef>
                <a:spcPct val="0"/>
              </a:spcBef>
              <a:buFont typeface="Wingdings" panose="05000000000000000000" pitchFamily="2" charset="2"/>
              <a:buChar char="§"/>
            </a:pPr>
            <a:r>
              <a:rPr lang="en-GB" altLang="en-US" sz="2000" dirty="0">
                <a:latin typeface="Corbel" panose="020B0503020204020204" pitchFamily="34" charset="0"/>
              </a:rPr>
              <a:t>A Basking Shark is a very large shark - reaching sizes in excess of ten metres and weighing several tonnes. </a:t>
            </a:r>
          </a:p>
          <a:p>
            <a:pPr eaLnBrk="1" hangingPunct="1">
              <a:spcBef>
                <a:spcPct val="0"/>
              </a:spcBef>
              <a:buFont typeface="Wingdings" panose="05000000000000000000" pitchFamily="2" charset="2"/>
              <a:buChar char="§"/>
            </a:pPr>
            <a:endParaRPr lang="en-GB" altLang="en-US" sz="2000" dirty="0">
              <a:latin typeface="Corbel" panose="020B0503020204020204" pitchFamily="34" charset="0"/>
            </a:endParaRPr>
          </a:p>
          <a:p>
            <a:pPr eaLnBrk="1" hangingPunct="1">
              <a:spcBef>
                <a:spcPct val="0"/>
              </a:spcBef>
              <a:buFont typeface="Wingdings" panose="05000000000000000000" pitchFamily="2" charset="2"/>
              <a:buChar char="§"/>
            </a:pPr>
            <a:r>
              <a:rPr lang="en-GB" altLang="en-US" sz="2000" dirty="0">
                <a:latin typeface="Corbel" panose="020B0503020204020204" pitchFamily="34" charset="0"/>
              </a:rPr>
              <a:t>They are harmless - having no true teeth - and therefore this shark wouldn’t have been a real threat to </a:t>
            </a:r>
            <a:r>
              <a:rPr lang="en-GB" altLang="en-US" sz="2000" dirty="0" err="1">
                <a:latin typeface="Corbel" panose="020B0503020204020204" pitchFamily="34" charset="0"/>
              </a:rPr>
              <a:t>MacCaig</a:t>
            </a:r>
            <a:r>
              <a:rPr lang="en-GB" altLang="en-US" sz="2000" dirty="0">
                <a:latin typeface="Corbel" panose="020B0503020204020204" pitchFamily="34" charset="0"/>
              </a:rPr>
              <a:t>. </a:t>
            </a:r>
          </a:p>
          <a:p>
            <a:pPr eaLnBrk="1" hangingPunct="1">
              <a:spcBef>
                <a:spcPct val="0"/>
              </a:spcBef>
              <a:buFont typeface="Wingdings" panose="05000000000000000000" pitchFamily="2" charset="2"/>
              <a:buChar char="§"/>
            </a:pPr>
            <a:endParaRPr lang="en-GB" altLang="en-US" sz="2000" dirty="0">
              <a:latin typeface="Corbel" panose="020B0503020204020204" pitchFamily="34" charset="0"/>
            </a:endParaRPr>
          </a:p>
          <a:p>
            <a:pPr eaLnBrk="1" hangingPunct="1">
              <a:spcBef>
                <a:spcPct val="0"/>
              </a:spcBef>
              <a:buFont typeface="Wingdings" panose="05000000000000000000" pitchFamily="2" charset="2"/>
              <a:buChar char="§"/>
            </a:pPr>
            <a:r>
              <a:rPr lang="en-GB" altLang="en-US" sz="2000" dirty="0">
                <a:latin typeface="Corbel" panose="020B0503020204020204" pitchFamily="34" charset="0"/>
              </a:rPr>
              <a:t>As you can imagine encountering a shark like that in a small boat would be unnerving and scary. </a:t>
            </a:r>
          </a:p>
          <a:p>
            <a:pPr marL="0" indent="0" eaLnBrk="1" hangingPunct="1">
              <a:spcBef>
                <a:spcPct val="0"/>
              </a:spcBef>
              <a:buNone/>
            </a:pPr>
            <a:endParaRPr lang="en-GB" altLang="en-US" sz="2000" dirty="0">
              <a:latin typeface="Corbel" panose="020B0503020204020204" pitchFamily="34" charset="0"/>
            </a:endParaRPr>
          </a:p>
          <a:p>
            <a:pPr>
              <a:spcBef>
                <a:spcPct val="0"/>
              </a:spcBef>
              <a:buFont typeface="Wingdings" panose="05000000000000000000" pitchFamily="2" charset="2"/>
              <a:buChar char="§"/>
            </a:pPr>
            <a:r>
              <a:rPr lang="en-GB" altLang="en-US" sz="2000" dirty="0">
                <a:latin typeface="Corbel" panose="020B0503020204020204" pitchFamily="34" charset="0"/>
              </a:rPr>
              <a:t>The subject of the poem is never mentioned in the body of the poem itself, instead we infer from the title what the poet's small boat collided with that day.</a:t>
            </a:r>
            <a:endParaRPr lang="en-GB" altLang="en-US" sz="1800" dirty="0">
              <a:latin typeface="Corbel" panose="020B0503020204020204" pitchFamily="34" charset="0"/>
            </a:endParaRPr>
          </a:p>
        </p:txBody>
      </p:sp>
      <p:pic>
        <p:nvPicPr>
          <p:cNvPr id="3" name="Picture 2">
            <a:extLst>
              <a:ext uri="{FF2B5EF4-FFF2-40B4-BE49-F238E27FC236}">
                <a16:creationId xmlns="" xmlns:a16="http://schemas.microsoft.com/office/drawing/2014/main" id="{327A7E34-23F5-4A19-98FB-6ED0F3CBCE3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29616" y="2525568"/>
            <a:ext cx="1962150" cy="2324100"/>
          </a:xfrm>
          <a:prstGeom prst="rect">
            <a:avLst/>
          </a:prstGeom>
        </p:spPr>
      </p:pic>
    </p:spTree>
    <p:extLst>
      <p:ext uri="{BB962C8B-B14F-4D97-AF65-F5344CB8AC3E}">
        <p14:creationId xmlns:p14="http://schemas.microsoft.com/office/powerpoint/2010/main" val="2177264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 xmlns:a16="http://schemas.microsoft.com/office/drawing/2014/main" id="{2269028C-46ED-4445-A38C-752EB75AE4B9}"/>
              </a:ext>
            </a:extLst>
          </p:cNvPr>
          <p:cNvSpPr>
            <a:spLocks noGrp="1"/>
          </p:cNvSpPr>
          <p:nvPr>
            <p:ph idx="1"/>
          </p:nvPr>
        </p:nvSpPr>
        <p:spPr>
          <a:xfrm>
            <a:off x="1919289" y="1484314"/>
            <a:ext cx="8497887" cy="3240087"/>
          </a:xfrm>
          <a:noFill/>
          <a:ln>
            <a:noFill/>
          </a:ln>
        </p:spPr>
        <p:txBody>
          <a:bodyPr>
            <a:noAutofit/>
          </a:bodyPr>
          <a:lstStyle/>
          <a:p>
            <a:pPr eaLnBrk="1" hangingPunct="1">
              <a:defRPr/>
            </a:pPr>
            <a:endParaRPr lang="en-GB" altLang="en-US" sz="2400" dirty="0">
              <a:solidFill>
                <a:schemeClr val="tx1"/>
              </a:solidFill>
              <a:latin typeface="Corbel" panose="020B0503020204020204" pitchFamily="34" charset="0"/>
            </a:endParaRPr>
          </a:p>
          <a:p>
            <a:pPr eaLnBrk="1" hangingPunct="1">
              <a:defRPr/>
            </a:pPr>
            <a:endParaRPr lang="en-GB" altLang="en-US" sz="2400" dirty="0">
              <a:solidFill>
                <a:schemeClr val="tx1"/>
              </a:solidFill>
              <a:latin typeface="Corbel" panose="020B0503020204020204" pitchFamily="34" charset="0"/>
            </a:endParaRPr>
          </a:p>
          <a:p>
            <a:pPr eaLnBrk="1" hangingPunct="1">
              <a:defRPr/>
            </a:pPr>
            <a:endParaRPr lang="en-GB" altLang="en-US" sz="2400" dirty="0">
              <a:solidFill>
                <a:schemeClr val="tx1"/>
              </a:solidFill>
              <a:latin typeface="Corbel" panose="020B0503020204020204" pitchFamily="34" charset="0"/>
            </a:endParaRPr>
          </a:p>
        </p:txBody>
      </p:sp>
      <p:sp>
        <p:nvSpPr>
          <p:cNvPr id="7" name="TextBox 5">
            <a:extLst>
              <a:ext uri="{FF2B5EF4-FFF2-40B4-BE49-F238E27FC236}">
                <a16:creationId xmlns="" xmlns:a16="http://schemas.microsoft.com/office/drawing/2014/main" id="{C56302D9-76F2-4C63-A59B-847076E582C1}"/>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smtClean="0">
                <a:latin typeface="Corbel" panose="020B0503020204020204" pitchFamily="34" charset="0"/>
              </a:rPr>
              <a:t>Practice Question 1 Answers</a:t>
            </a:r>
            <a:endParaRPr lang="en-GB" altLang="en-US" sz="4800" dirty="0">
              <a:latin typeface="Corbel" panose="020B0503020204020204" pitchFamily="34" charset="0"/>
            </a:endParaRPr>
          </a:p>
        </p:txBody>
      </p:sp>
    </p:spTree>
    <p:extLst>
      <p:ext uri="{BB962C8B-B14F-4D97-AF65-F5344CB8AC3E}">
        <p14:creationId xmlns:p14="http://schemas.microsoft.com/office/powerpoint/2010/main" val="4106045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 xmlns:a16="http://schemas.microsoft.com/office/drawing/2014/main" id="{2269028C-46ED-4445-A38C-752EB75AE4B9}"/>
              </a:ext>
            </a:extLst>
          </p:cNvPr>
          <p:cNvSpPr>
            <a:spLocks noGrp="1"/>
          </p:cNvSpPr>
          <p:nvPr>
            <p:ph idx="1"/>
          </p:nvPr>
        </p:nvSpPr>
        <p:spPr>
          <a:xfrm>
            <a:off x="1919289" y="1484314"/>
            <a:ext cx="8497887" cy="3240087"/>
          </a:xfrm>
          <a:noFill/>
          <a:ln>
            <a:noFill/>
          </a:ln>
        </p:spPr>
        <p:txBody>
          <a:bodyPr>
            <a:noAutofit/>
          </a:bodyPr>
          <a:lstStyle/>
          <a:p>
            <a:pPr>
              <a:defRPr/>
            </a:pPr>
            <a:r>
              <a:rPr lang="en-GB" altLang="en-US" sz="5400" dirty="0">
                <a:solidFill>
                  <a:schemeClr val="tx1"/>
                </a:solidFill>
                <a:latin typeface="Corbel" panose="020B0503020204020204" pitchFamily="34" charset="0"/>
              </a:rPr>
              <a:t>How does the writer’s use of language </a:t>
            </a:r>
            <a:r>
              <a:rPr lang="en-GB" altLang="en-US" sz="5400" dirty="0" smtClean="0">
                <a:solidFill>
                  <a:schemeClr val="tx1"/>
                </a:solidFill>
                <a:latin typeface="Corbel" panose="020B0503020204020204" pitchFamily="34" charset="0"/>
              </a:rPr>
              <a:t>in lines 4-6 emphasise the differences between the shark and the speaker? </a:t>
            </a:r>
            <a:r>
              <a:rPr lang="en-GB" altLang="en-US" sz="5400" dirty="0">
                <a:solidFill>
                  <a:schemeClr val="tx1"/>
                </a:solidFill>
                <a:latin typeface="Corbel" panose="020B0503020204020204" pitchFamily="34" charset="0"/>
              </a:rPr>
              <a:t>(2)</a:t>
            </a:r>
          </a:p>
          <a:p>
            <a:pPr eaLnBrk="1" hangingPunct="1">
              <a:defRPr/>
            </a:pPr>
            <a:endParaRPr lang="en-GB" altLang="en-US" dirty="0">
              <a:solidFill>
                <a:schemeClr val="tx1"/>
              </a:solidFill>
              <a:latin typeface="Corbel" panose="020B0503020204020204" pitchFamily="34" charset="0"/>
            </a:endParaRPr>
          </a:p>
          <a:p>
            <a:pPr eaLnBrk="1" hangingPunct="1">
              <a:defRPr/>
            </a:pPr>
            <a:endParaRPr lang="en-GB" altLang="en-US" dirty="0">
              <a:solidFill>
                <a:schemeClr val="tx1"/>
              </a:solidFill>
              <a:latin typeface="Corbel" panose="020B0503020204020204" pitchFamily="34" charset="0"/>
            </a:endParaRPr>
          </a:p>
          <a:p>
            <a:pPr eaLnBrk="1" hangingPunct="1">
              <a:defRPr/>
            </a:pPr>
            <a:endParaRPr lang="en-GB" altLang="en-US" dirty="0">
              <a:solidFill>
                <a:schemeClr val="tx1"/>
              </a:solidFill>
              <a:latin typeface="Corbel" panose="020B0503020204020204" pitchFamily="34" charset="0"/>
            </a:endParaRPr>
          </a:p>
        </p:txBody>
      </p:sp>
      <p:sp>
        <p:nvSpPr>
          <p:cNvPr id="7" name="TextBox 5">
            <a:extLst>
              <a:ext uri="{FF2B5EF4-FFF2-40B4-BE49-F238E27FC236}">
                <a16:creationId xmlns="" xmlns:a16="http://schemas.microsoft.com/office/drawing/2014/main" id="{C56302D9-76F2-4C63-A59B-847076E582C1}"/>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smtClean="0">
                <a:latin typeface="Corbel" panose="020B0503020204020204" pitchFamily="34" charset="0"/>
              </a:rPr>
              <a:t>Practice Question 2</a:t>
            </a:r>
            <a:endParaRPr lang="en-GB" altLang="en-US" sz="4800" dirty="0">
              <a:latin typeface="Corbel" panose="020B0503020204020204" pitchFamily="34" charset="0"/>
            </a:endParaRPr>
          </a:p>
        </p:txBody>
      </p:sp>
    </p:spTree>
    <p:extLst>
      <p:ext uri="{BB962C8B-B14F-4D97-AF65-F5344CB8AC3E}">
        <p14:creationId xmlns:p14="http://schemas.microsoft.com/office/powerpoint/2010/main" val="977543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 xmlns:a16="http://schemas.microsoft.com/office/drawing/2014/main" id="{2269028C-46ED-4445-A38C-752EB75AE4B9}"/>
              </a:ext>
            </a:extLst>
          </p:cNvPr>
          <p:cNvSpPr>
            <a:spLocks noGrp="1"/>
          </p:cNvSpPr>
          <p:nvPr>
            <p:ph idx="1"/>
          </p:nvPr>
        </p:nvSpPr>
        <p:spPr>
          <a:xfrm>
            <a:off x="1919289" y="1484314"/>
            <a:ext cx="8497887" cy="3240087"/>
          </a:xfrm>
          <a:noFill/>
          <a:ln>
            <a:noFill/>
          </a:ln>
        </p:spPr>
        <p:txBody>
          <a:bodyPr>
            <a:noAutofit/>
          </a:bodyPr>
          <a:lstStyle/>
          <a:p>
            <a:pPr eaLnBrk="1" hangingPunct="1">
              <a:defRPr/>
            </a:pPr>
            <a:endParaRPr lang="en-GB" altLang="en-US" sz="2400" dirty="0">
              <a:solidFill>
                <a:schemeClr val="tx1"/>
              </a:solidFill>
              <a:latin typeface="Corbel" panose="020B0503020204020204" pitchFamily="34" charset="0"/>
            </a:endParaRPr>
          </a:p>
          <a:p>
            <a:pPr eaLnBrk="1" hangingPunct="1">
              <a:defRPr/>
            </a:pPr>
            <a:endParaRPr lang="en-GB" altLang="en-US" sz="2400" dirty="0">
              <a:solidFill>
                <a:schemeClr val="tx1"/>
              </a:solidFill>
              <a:latin typeface="Corbel" panose="020B0503020204020204" pitchFamily="34" charset="0"/>
            </a:endParaRPr>
          </a:p>
          <a:p>
            <a:pPr eaLnBrk="1" hangingPunct="1">
              <a:defRPr/>
            </a:pPr>
            <a:endParaRPr lang="en-GB" altLang="en-US" sz="2400" dirty="0">
              <a:solidFill>
                <a:schemeClr val="tx1"/>
              </a:solidFill>
              <a:latin typeface="Corbel" panose="020B0503020204020204" pitchFamily="34" charset="0"/>
            </a:endParaRPr>
          </a:p>
        </p:txBody>
      </p:sp>
      <p:sp>
        <p:nvSpPr>
          <p:cNvPr id="7" name="TextBox 5">
            <a:extLst>
              <a:ext uri="{FF2B5EF4-FFF2-40B4-BE49-F238E27FC236}">
                <a16:creationId xmlns="" xmlns:a16="http://schemas.microsoft.com/office/drawing/2014/main" id="{C56302D9-76F2-4C63-A59B-847076E582C1}"/>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smtClean="0">
                <a:latin typeface="Corbel" panose="020B0503020204020204" pitchFamily="34" charset="0"/>
              </a:rPr>
              <a:t>Practice Question 2 Answers</a:t>
            </a:r>
            <a:endParaRPr lang="en-GB" altLang="en-US" sz="4800" dirty="0">
              <a:latin typeface="Corbel" panose="020B0503020204020204" pitchFamily="34" charset="0"/>
            </a:endParaRPr>
          </a:p>
        </p:txBody>
      </p:sp>
    </p:spTree>
    <p:extLst>
      <p:ext uri="{BB962C8B-B14F-4D97-AF65-F5344CB8AC3E}">
        <p14:creationId xmlns:p14="http://schemas.microsoft.com/office/powerpoint/2010/main" val="3201129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 xmlns:a16="http://schemas.microsoft.com/office/drawing/2014/main" id="{2269028C-46ED-4445-A38C-752EB75AE4B9}"/>
              </a:ext>
            </a:extLst>
          </p:cNvPr>
          <p:cNvSpPr>
            <a:spLocks noGrp="1"/>
          </p:cNvSpPr>
          <p:nvPr>
            <p:ph idx="1"/>
          </p:nvPr>
        </p:nvSpPr>
        <p:spPr>
          <a:xfrm>
            <a:off x="1919289" y="1484314"/>
            <a:ext cx="8497887" cy="3240087"/>
          </a:xfrm>
          <a:noFill/>
          <a:ln>
            <a:noFill/>
          </a:ln>
        </p:spPr>
        <p:txBody>
          <a:bodyPr>
            <a:noAutofit/>
          </a:bodyPr>
          <a:lstStyle/>
          <a:p>
            <a:pPr>
              <a:defRPr/>
            </a:pPr>
            <a:r>
              <a:rPr lang="en-GB" altLang="en-US" sz="5400" dirty="0">
                <a:solidFill>
                  <a:schemeClr val="tx1"/>
                </a:solidFill>
                <a:latin typeface="Corbel" panose="020B0503020204020204" pitchFamily="34" charset="0"/>
              </a:rPr>
              <a:t>Look at lines 7-12. How does the speaker make it clear that he and the shark are not as different as he first thought? (2)</a:t>
            </a:r>
          </a:p>
          <a:p>
            <a:pPr eaLnBrk="1" hangingPunct="1">
              <a:defRPr/>
            </a:pPr>
            <a:endParaRPr lang="en-GB" altLang="en-US" sz="2400" dirty="0">
              <a:solidFill>
                <a:schemeClr val="tx1"/>
              </a:solidFill>
              <a:latin typeface="Corbel" panose="020B0503020204020204" pitchFamily="34" charset="0"/>
            </a:endParaRPr>
          </a:p>
          <a:p>
            <a:pPr eaLnBrk="1" hangingPunct="1">
              <a:defRPr/>
            </a:pPr>
            <a:endParaRPr lang="en-GB" altLang="en-US" sz="2400" dirty="0">
              <a:solidFill>
                <a:schemeClr val="tx1"/>
              </a:solidFill>
              <a:latin typeface="Corbel" panose="020B0503020204020204" pitchFamily="34" charset="0"/>
            </a:endParaRPr>
          </a:p>
          <a:p>
            <a:pPr eaLnBrk="1" hangingPunct="1">
              <a:defRPr/>
            </a:pPr>
            <a:endParaRPr lang="en-GB" altLang="en-US" sz="2400" dirty="0">
              <a:solidFill>
                <a:schemeClr val="tx1"/>
              </a:solidFill>
              <a:latin typeface="Corbel" panose="020B0503020204020204" pitchFamily="34" charset="0"/>
            </a:endParaRPr>
          </a:p>
        </p:txBody>
      </p:sp>
      <p:sp>
        <p:nvSpPr>
          <p:cNvPr id="7" name="TextBox 5">
            <a:extLst>
              <a:ext uri="{FF2B5EF4-FFF2-40B4-BE49-F238E27FC236}">
                <a16:creationId xmlns="" xmlns:a16="http://schemas.microsoft.com/office/drawing/2014/main" id="{C56302D9-76F2-4C63-A59B-847076E582C1}"/>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smtClean="0">
                <a:latin typeface="Corbel" panose="020B0503020204020204" pitchFamily="34" charset="0"/>
              </a:rPr>
              <a:t>Practice Question 3</a:t>
            </a:r>
            <a:endParaRPr lang="en-GB" altLang="en-US" sz="4800" dirty="0">
              <a:latin typeface="Corbel" panose="020B0503020204020204" pitchFamily="34" charset="0"/>
            </a:endParaRPr>
          </a:p>
        </p:txBody>
      </p:sp>
    </p:spTree>
    <p:extLst>
      <p:ext uri="{BB962C8B-B14F-4D97-AF65-F5344CB8AC3E}">
        <p14:creationId xmlns:p14="http://schemas.microsoft.com/office/powerpoint/2010/main" val="2904350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 xmlns:a16="http://schemas.microsoft.com/office/drawing/2014/main" id="{2269028C-46ED-4445-A38C-752EB75AE4B9}"/>
              </a:ext>
            </a:extLst>
          </p:cNvPr>
          <p:cNvSpPr>
            <a:spLocks noGrp="1"/>
          </p:cNvSpPr>
          <p:nvPr>
            <p:ph idx="1"/>
          </p:nvPr>
        </p:nvSpPr>
        <p:spPr>
          <a:xfrm>
            <a:off x="1919289" y="1484314"/>
            <a:ext cx="8497887" cy="3240087"/>
          </a:xfrm>
          <a:noFill/>
          <a:ln>
            <a:noFill/>
          </a:ln>
        </p:spPr>
        <p:txBody>
          <a:bodyPr>
            <a:noAutofit/>
          </a:bodyPr>
          <a:lstStyle/>
          <a:p>
            <a:pPr eaLnBrk="1" hangingPunct="1">
              <a:defRPr/>
            </a:pPr>
            <a:endParaRPr lang="en-GB" altLang="en-US" sz="2400" dirty="0">
              <a:solidFill>
                <a:schemeClr val="tx1"/>
              </a:solidFill>
              <a:latin typeface="Corbel" panose="020B0503020204020204" pitchFamily="34" charset="0"/>
            </a:endParaRPr>
          </a:p>
          <a:p>
            <a:pPr eaLnBrk="1" hangingPunct="1">
              <a:defRPr/>
            </a:pPr>
            <a:endParaRPr lang="en-GB" altLang="en-US" sz="2400" dirty="0">
              <a:solidFill>
                <a:schemeClr val="tx1"/>
              </a:solidFill>
              <a:latin typeface="Corbel" panose="020B0503020204020204" pitchFamily="34" charset="0"/>
            </a:endParaRPr>
          </a:p>
          <a:p>
            <a:pPr eaLnBrk="1" hangingPunct="1">
              <a:defRPr/>
            </a:pPr>
            <a:endParaRPr lang="en-GB" altLang="en-US" sz="2400" dirty="0">
              <a:solidFill>
                <a:schemeClr val="tx1"/>
              </a:solidFill>
              <a:latin typeface="Corbel" panose="020B0503020204020204" pitchFamily="34" charset="0"/>
            </a:endParaRPr>
          </a:p>
        </p:txBody>
      </p:sp>
      <p:sp>
        <p:nvSpPr>
          <p:cNvPr id="7" name="TextBox 5">
            <a:extLst>
              <a:ext uri="{FF2B5EF4-FFF2-40B4-BE49-F238E27FC236}">
                <a16:creationId xmlns="" xmlns:a16="http://schemas.microsoft.com/office/drawing/2014/main" id="{C56302D9-76F2-4C63-A59B-847076E582C1}"/>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smtClean="0">
                <a:latin typeface="Corbel" panose="020B0503020204020204" pitchFamily="34" charset="0"/>
              </a:rPr>
              <a:t>Practice Question 3 Answers</a:t>
            </a:r>
            <a:endParaRPr lang="en-GB" altLang="en-US" sz="4800" dirty="0">
              <a:latin typeface="Corbel" panose="020B0503020204020204" pitchFamily="34" charset="0"/>
            </a:endParaRPr>
          </a:p>
        </p:txBody>
      </p:sp>
    </p:spTree>
    <p:extLst>
      <p:ext uri="{BB962C8B-B14F-4D97-AF65-F5344CB8AC3E}">
        <p14:creationId xmlns:p14="http://schemas.microsoft.com/office/powerpoint/2010/main" val="3201129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 xmlns:a16="http://schemas.microsoft.com/office/drawing/2014/main" id="{2269028C-46ED-4445-A38C-752EB75AE4B9}"/>
              </a:ext>
            </a:extLst>
          </p:cNvPr>
          <p:cNvSpPr>
            <a:spLocks noGrp="1"/>
          </p:cNvSpPr>
          <p:nvPr>
            <p:ph idx="1"/>
          </p:nvPr>
        </p:nvSpPr>
        <p:spPr>
          <a:xfrm>
            <a:off x="1919289" y="1484314"/>
            <a:ext cx="8497887" cy="3240087"/>
          </a:xfrm>
          <a:noFill/>
          <a:ln>
            <a:noFill/>
          </a:ln>
        </p:spPr>
        <p:txBody>
          <a:bodyPr>
            <a:noAutofit/>
          </a:bodyPr>
          <a:lstStyle/>
          <a:p>
            <a:pPr>
              <a:defRPr/>
            </a:pPr>
            <a:r>
              <a:rPr lang="en-GB" altLang="en-US" sz="4800" dirty="0">
                <a:solidFill>
                  <a:schemeClr val="tx1"/>
                </a:solidFill>
                <a:latin typeface="Corbel" panose="020B0503020204020204" pitchFamily="34" charset="0"/>
              </a:rPr>
              <a:t>Look at lines </a:t>
            </a:r>
            <a:r>
              <a:rPr lang="en-GB" altLang="en-US" sz="4800" dirty="0" smtClean="0">
                <a:solidFill>
                  <a:schemeClr val="tx1"/>
                </a:solidFill>
                <a:latin typeface="Corbel" panose="020B0503020204020204" pitchFamily="34" charset="0"/>
              </a:rPr>
              <a:t>13-15. How does the writer make it seem like the new perspective he gained during this encounter might be fleeting? </a:t>
            </a:r>
            <a:r>
              <a:rPr lang="en-GB" altLang="en-US" sz="4800" dirty="0">
                <a:solidFill>
                  <a:schemeClr val="tx1"/>
                </a:solidFill>
                <a:latin typeface="Corbel" panose="020B0503020204020204" pitchFamily="34" charset="0"/>
              </a:rPr>
              <a:t>(2</a:t>
            </a:r>
            <a:r>
              <a:rPr lang="en-GB" altLang="en-US" sz="4800" dirty="0" smtClean="0">
                <a:solidFill>
                  <a:schemeClr val="tx1"/>
                </a:solidFill>
                <a:latin typeface="Corbel" panose="020B0503020204020204" pitchFamily="34" charset="0"/>
              </a:rPr>
              <a:t>)</a:t>
            </a:r>
            <a:endParaRPr lang="en-GB" altLang="en-US" dirty="0">
              <a:solidFill>
                <a:schemeClr val="tx1"/>
              </a:solidFill>
              <a:latin typeface="Corbel" panose="020B0503020204020204" pitchFamily="34" charset="0"/>
            </a:endParaRPr>
          </a:p>
        </p:txBody>
      </p:sp>
      <p:sp>
        <p:nvSpPr>
          <p:cNvPr id="7" name="TextBox 5">
            <a:extLst>
              <a:ext uri="{FF2B5EF4-FFF2-40B4-BE49-F238E27FC236}">
                <a16:creationId xmlns="" xmlns:a16="http://schemas.microsoft.com/office/drawing/2014/main" id="{C56302D9-76F2-4C63-A59B-847076E582C1}"/>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smtClean="0">
                <a:latin typeface="Corbel" panose="020B0503020204020204" pitchFamily="34" charset="0"/>
              </a:rPr>
              <a:t>Practice Question 4</a:t>
            </a:r>
            <a:endParaRPr lang="en-GB" altLang="en-US" sz="4800" dirty="0">
              <a:latin typeface="Corbel" panose="020B0503020204020204" pitchFamily="34" charset="0"/>
            </a:endParaRPr>
          </a:p>
        </p:txBody>
      </p:sp>
    </p:spTree>
    <p:extLst>
      <p:ext uri="{BB962C8B-B14F-4D97-AF65-F5344CB8AC3E}">
        <p14:creationId xmlns:p14="http://schemas.microsoft.com/office/powerpoint/2010/main" val="383473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 xmlns:a16="http://schemas.microsoft.com/office/drawing/2014/main" id="{2269028C-46ED-4445-A38C-752EB75AE4B9}"/>
              </a:ext>
            </a:extLst>
          </p:cNvPr>
          <p:cNvSpPr>
            <a:spLocks noGrp="1"/>
          </p:cNvSpPr>
          <p:nvPr>
            <p:ph idx="1"/>
          </p:nvPr>
        </p:nvSpPr>
        <p:spPr>
          <a:xfrm>
            <a:off x="1919289" y="1484314"/>
            <a:ext cx="8497887" cy="3240087"/>
          </a:xfrm>
          <a:noFill/>
          <a:ln>
            <a:noFill/>
          </a:ln>
        </p:spPr>
        <p:txBody>
          <a:bodyPr>
            <a:noAutofit/>
          </a:bodyPr>
          <a:lstStyle/>
          <a:p>
            <a:pPr eaLnBrk="1" hangingPunct="1">
              <a:defRPr/>
            </a:pPr>
            <a:endParaRPr lang="en-GB" altLang="en-US" sz="2400" dirty="0">
              <a:solidFill>
                <a:schemeClr val="tx1"/>
              </a:solidFill>
              <a:latin typeface="Corbel" panose="020B0503020204020204" pitchFamily="34" charset="0"/>
            </a:endParaRPr>
          </a:p>
          <a:p>
            <a:pPr eaLnBrk="1" hangingPunct="1">
              <a:defRPr/>
            </a:pPr>
            <a:endParaRPr lang="en-GB" altLang="en-US" sz="2400" dirty="0">
              <a:solidFill>
                <a:schemeClr val="tx1"/>
              </a:solidFill>
              <a:latin typeface="Corbel" panose="020B0503020204020204" pitchFamily="34" charset="0"/>
            </a:endParaRPr>
          </a:p>
          <a:p>
            <a:pPr eaLnBrk="1" hangingPunct="1">
              <a:defRPr/>
            </a:pPr>
            <a:endParaRPr lang="en-GB" altLang="en-US" sz="2400" dirty="0">
              <a:solidFill>
                <a:schemeClr val="tx1"/>
              </a:solidFill>
              <a:latin typeface="Corbel" panose="020B0503020204020204" pitchFamily="34" charset="0"/>
            </a:endParaRPr>
          </a:p>
        </p:txBody>
      </p:sp>
      <p:sp>
        <p:nvSpPr>
          <p:cNvPr id="7" name="TextBox 5">
            <a:extLst>
              <a:ext uri="{FF2B5EF4-FFF2-40B4-BE49-F238E27FC236}">
                <a16:creationId xmlns="" xmlns:a16="http://schemas.microsoft.com/office/drawing/2014/main" id="{C56302D9-76F2-4C63-A59B-847076E582C1}"/>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smtClean="0">
                <a:latin typeface="Corbel" panose="020B0503020204020204" pitchFamily="34" charset="0"/>
              </a:rPr>
              <a:t>Practice Question 4 Answers</a:t>
            </a:r>
            <a:endParaRPr lang="en-GB" altLang="en-US" sz="4800" dirty="0">
              <a:latin typeface="Corbel" panose="020B0503020204020204" pitchFamily="34" charset="0"/>
            </a:endParaRPr>
          </a:p>
        </p:txBody>
      </p:sp>
    </p:spTree>
    <p:extLst>
      <p:ext uri="{BB962C8B-B14F-4D97-AF65-F5344CB8AC3E}">
        <p14:creationId xmlns:p14="http://schemas.microsoft.com/office/powerpoint/2010/main" val="3201129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AFE638-DF7A-45E8-B7E5-9724DBC6DEBC}"/>
              </a:ext>
            </a:extLst>
          </p:cNvPr>
          <p:cNvSpPr>
            <a:spLocks noGrp="1"/>
          </p:cNvSpPr>
          <p:nvPr>
            <p:ph type="title"/>
          </p:nvPr>
        </p:nvSpPr>
        <p:spPr>
          <a:xfrm>
            <a:off x="1251678" y="382385"/>
            <a:ext cx="10178322" cy="762924"/>
          </a:xfrm>
          <a:solidFill>
            <a:schemeClr val="accent1"/>
          </a:solidFill>
        </p:spPr>
        <p:txBody>
          <a:bodyPr>
            <a:normAutofit fontScale="90000"/>
          </a:bodyPr>
          <a:lstStyle/>
          <a:p>
            <a:r>
              <a:rPr lang="en-GB" cap="none" dirty="0">
                <a:latin typeface="Corbel" panose="020B0503020204020204" pitchFamily="34" charset="0"/>
              </a:rPr>
              <a:t>A Basking Shark</a:t>
            </a:r>
          </a:p>
        </p:txBody>
      </p:sp>
      <p:pic>
        <p:nvPicPr>
          <p:cNvPr id="5" name="Content Placeholder 4">
            <a:extLst>
              <a:ext uri="{FF2B5EF4-FFF2-40B4-BE49-F238E27FC236}">
                <a16:creationId xmlns="" xmlns:a16="http://schemas.microsoft.com/office/drawing/2014/main" id="{BEF399EA-6138-4A27-8AAF-A646F7E76AF1}"/>
              </a:ext>
            </a:extLst>
          </p:cNvPr>
          <p:cNvPicPr>
            <a:picLocks noGrp="1" noChangeAspect="1"/>
          </p:cNvPicPr>
          <p:nvPr>
            <p:ph idx="1"/>
          </p:nvPr>
        </p:nvPicPr>
        <p:blipFill>
          <a:blip r:embed="rId2"/>
          <a:stretch>
            <a:fillRect/>
          </a:stretch>
        </p:blipFill>
        <p:spPr>
          <a:xfrm>
            <a:off x="3665161" y="1330036"/>
            <a:ext cx="3869113" cy="4836391"/>
          </a:xfrm>
        </p:spPr>
      </p:pic>
    </p:spTree>
    <p:extLst>
      <p:ext uri="{BB962C8B-B14F-4D97-AF65-F5344CB8AC3E}">
        <p14:creationId xmlns:p14="http://schemas.microsoft.com/office/powerpoint/2010/main" val="246865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FEAE66E-C9EE-4454-8D41-8F4CC8707DA7}"/>
              </a:ext>
            </a:extLst>
          </p:cNvPr>
          <p:cNvSpPr>
            <a:spLocks noGrp="1"/>
          </p:cNvSpPr>
          <p:nvPr>
            <p:ph idx="1"/>
          </p:nvPr>
        </p:nvSpPr>
        <p:spPr>
          <a:xfrm>
            <a:off x="2498436" y="1590965"/>
            <a:ext cx="8229600" cy="3268663"/>
          </a:xfrm>
          <a:noFill/>
          <a:ln w="57150">
            <a:solidFill>
              <a:schemeClr val="accent1"/>
            </a:solidFill>
          </a:ln>
        </p:spPr>
        <p:txBody>
          <a:bodyPr>
            <a:normAutofit lnSpcReduction="10000"/>
          </a:bodyPr>
          <a:lstStyle/>
          <a:p>
            <a:pPr eaLnBrk="1" hangingPunct="1">
              <a:defRPr/>
            </a:pPr>
            <a:r>
              <a:rPr lang="en-GB" sz="2400" dirty="0">
                <a:solidFill>
                  <a:schemeClr val="tx1"/>
                </a:solidFill>
                <a:latin typeface="Corbel" panose="020B0503020204020204" pitchFamily="34" charset="0"/>
              </a:rPr>
              <a:t>In the interview ‘A Metaphorical Way of Seeing Things’, </a:t>
            </a:r>
            <a:r>
              <a:rPr lang="en-GB" sz="2400" dirty="0" err="1">
                <a:solidFill>
                  <a:schemeClr val="tx1"/>
                </a:solidFill>
                <a:latin typeface="Corbel" panose="020B0503020204020204" pitchFamily="34" charset="0"/>
              </a:rPr>
              <a:t>MacCaig</a:t>
            </a:r>
            <a:r>
              <a:rPr lang="en-GB" sz="2400" dirty="0">
                <a:solidFill>
                  <a:schemeClr val="tx1"/>
                </a:solidFill>
                <a:latin typeface="Corbel" panose="020B0503020204020204" pitchFamily="34" charset="0"/>
              </a:rPr>
              <a:t> maintained that poetry </a:t>
            </a:r>
            <a:r>
              <a:rPr lang="en-GB" sz="2400" b="1" dirty="0" smtClean="0">
                <a:solidFill>
                  <a:schemeClr val="accent1"/>
                </a:solidFill>
                <a:latin typeface="Corbel" panose="020B0503020204020204" pitchFamily="34" charset="0"/>
              </a:rPr>
              <a:t>‘clears </a:t>
            </a:r>
            <a:r>
              <a:rPr lang="en-GB" sz="2400" b="1" dirty="0">
                <a:solidFill>
                  <a:schemeClr val="accent1"/>
                </a:solidFill>
                <a:latin typeface="Corbel" panose="020B0503020204020204" pitchFamily="34" charset="0"/>
              </a:rPr>
              <a:t>your eyes and you see things’.  </a:t>
            </a:r>
          </a:p>
          <a:p>
            <a:pPr eaLnBrk="1" hangingPunct="1">
              <a:defRPr/>
            </a:pPr>
            <a:endParaRPr lang="en-GB" sz="2400" dirty="0">
              <a:solidFill>
                <a:schemeClr val="tx1"/>
              </a:solidFill>
              <a:latin typeface="Corbel" panose="020B0503020204020204" pitchFamily="34" charset="0"/>
            </a:endParaRPr>
          </a:p>
          <a:p>
            <a:pPr eaLnBrk="1" hangingPunct="1">
              <a:defRPr/>
            </a:pPr>
            <a:r>
              <a:rPr lang="en-GB" sz="2400" dirty="0">
                <a:solidFill>
                  <a:schemeClr val="tx1"/>
                </a:solidFill>
                <a:latin typeface="Corbel" panose="020B0503020204020204" pitchFamily="34" charset="0"/>
              </a:rPr>
              <a:t>Like many of </a:t>
            </a:r>
            <a:r>
              <a:rPr lang="en-GB" sz="2400" dirty="0" err="1">
                <a:solidFill>
                  <a:schemeClr val="tx1"/>
                </a:solidFill>
                <a:latin typeface="Corbel" panose="020B0503020204020204" pitchFamily="34" charset="0"/>
              </a:rPr>
              <a:t>MacCaig’s</a:t>
            </a:r>
            <a:r>
              <a:rPr lang="en-GB" sz="2400" dirty="0">
                <a:solidFill>
                  <a:schemeClr val="tx1"/>
                </a:solidFill>
                <a:latin typeface="Corbel" panose="020B0503020204020204" pitchFamily="34" charset="0"/>
              </a:rPr>
              <a:t> poems, ‘Basking Shark’ moves from description to reflection. This experience leads the poet to reflect on his own and humanity’s relationship with the natural world and to ponder ‘Who’s the monster?’.</a:t>
            </a:r>
          </a:p>
          <a:p>
            <a:pPr eaLnBrk="1" hangingPunct="1">
              <a:defRPr/>
            </a:pPr>
            <a:endParaRPr lang="en-GB" sz="2400" dirty="0">
              <a:solidFill>
                <a:schemeClr val="tx1"/>
              </a:solidFill>
              <a:latin typeface="Corbel" panose="020B0503020204020204" pitchFamily="34" charset="0"/>
            </a:endParaRPr>
          </a:p>
          <a:p>
            <a:pPr marL="0" indent="0">
              <a:buNone/>
              <a:defRPr/>
            </a:pPr>
            <a:endParaRPr lang="en-GB" sz="2400" dirty="0">
              <a:solidFill>
                <a:schemeClr val="tx1"/>
              </a:solidFill>
              <a:latin typeface="Corbel" panose="020B0503020204020204" pitchFamily="34" charset="0"/>
            </a:endParaRPr>
          </a:p>
        </p:txBody>
      </p:sp>
      <p:sp>
        <p:nvSpPr>
          <p:cNvPr id="5" name="TextBox 5">
            <a:extLst>
              <a:ext uri="{FF2B5EF4-FFF2-40B4-BE49-F238E27FC236}">
                <a16:creationId xmlns="" xmlns:a16="http://schemas.microsoft.com/office/drawing/2014/main" id="{70388E00-BBF3-4FF5-BBDE-15677CD3EE37}"/>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a:latin typeface="Corbel" panose="020B0503020204020204" pitchFamily="34" charset="0"/>
              </a:rPr>
              <a:t>Reflective Nature of the Poem</a:t>
            </a:r>
          </a:p>
        </p:txBody>
      </p:sp>
      <p:pic>
        <p:nvPicPr>
          <p:cNvPr id="10" name="Picture 9">
            <a:extLst>
              <a:ext uri="{FF2B5EF4-FFF2-40B4-BE49-F238E27FC236}">
                <a16:creationId xmlns="" xmlns:a16="http://schemas.microsoft.com/office/drawing/2014/main" id="{9444CABE-A0A1-4512-AD27-ABADE4A1E48F}"/>
              </a:ext>
            </a:extLst>
          </p:cNvPr>
          <p:cNvPicPr>
            <a:picLocks noChangeAspect="1"/>
          </p:cNvPicPr>
          <p:nvPr/>
        </p:nvPicPr>
        <p:blipFill>
          <a:blip r:embed="rId2"/>
          <a:stretch>
            <a:fillRect/>
          </a:stretch>
        </p:blipFill>
        <p:spPr>
          <a:xfrm>
            <a:off x="8270652" y="4456941"/>
            <a:ext cx="3505712" cy="2096654"/>
          </a:xfrm>
          <a:prstGeom prst="rect">
            <a:avLst/>
          </a:prstGeom>
        </p:spPr>
      </p:pic>
    </p:spTree>
    <p:extLst>
      <p:ext uri="{BB962C8B-B14F-4D97-AF65-F5344CB8AC3E}">
        <p14:creationId xmlns:p14="http://schemas.microsoft.com/office/powerpoint/2010/main" val="1103495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3">
            <a:extLst>
              <a:ext uri="{FF2B5EF4-FFF2-40B4-BE49-F238E27FC236}">
                <a16:creationId xmlns="" xmlns:a16="http://schemas.microsoft.com/office/drawing/2014/main" id="{8E567894-B07E-4354-82A1-0AE03E6383FC}"/>
              </a:ext>
            </a:extLst>
          </p:cNvPr>
          <p:cNvSpPr txBox="1">
            <a:spLocks noChangeArrowheads="1"/>
          </p:cNvSpPr>
          <p:nvPr/>
        </p:nvSpPr>
        <p:spPr bwMode="auto">
          <a:xfrm>
            <a:off x="4743738" y="1372497"/>
            <a:ext cx="6985000" cy="4524315"/>
          </a:xfrm>
          <a:prstGeom prst="rect">
            <a:avLst/>
          </a:prstGeom>
          <a:noFill/>
          <a:ln w="76200">
            <a:solidFill>
              <a:srgbClr val="FFC000"/>
            </a:solidFill>
          </a:ln>
        </p:spPr>
        <p:txBody>
          <a:bodyPr>
            <a:spAutoFit/>
          </a:bodyPr>
          <a:lstStyle>
            <a:lvl1pPr marL="285750" indent="-28575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 typeface="Wingdings" panose="05000000000000000000" pitchFamily="2" charset="2"/>
              <a:buChar char="§"/>
              <a:defRPr/>
            </a:pPr>
            <a:r>
              <a:rPr lang="en-GB" altLang="en-US" sz="1800" dirty="0">
                <a:latin typeface="Corbel" panose="020B0503020204020204" pitchFamily="34" charset="0"/>
              </a:rPr>
              <a:t>This encounter with a Basking Shark started him reflecting on evolution. </a:t>
            </a:r>
          </a:p>
          <a:p>
            <a:pPr eaLnBrk="1" hangingPunct="1">
              <a:spcBef>
                <a:spcPct val="0"/>
              </a:spcBef>
              <a:buFont typeface="Wingdings" panose="05000000000000000000" pitchFamily="2" charset="2"/>
              <a:buChar char="§"/>
              <a:defRPr/>
            </a:pPr>
            <a:endParaRPr lang="en-GB" altLang="en-US" sz="1800" dirty="0">
              <a:latin typeface="Corbel" panose="020B0503020204020204" pitchFamily="34" charset="0"/>
            </a:endParaRPr>
          </a:p>
          <a:p>
            <a:pPr eaLnBrk="1" hangingPunct="1">
              <a:spcBef>
                <a:spcPct val="0"/>
              </a:spcBef>
              <a:buFont typeface="Wingdings" panose="05000000000000000000" pitchFamily="2" charset="2"/>
              <a:buChar char="§"/>
              <a:defRPr/>
            </a:pPr>
            <a:r>
              <a:rPr lang="en-GB" altLang="en-US" sz="1800" dirty="0">
                <a:latin typeface="Corbel" panose="020B0503020204020204" pitchFamily="34" charset="0"/>
              </a:rPr>
              <a:t>He thinks about how each species took a different evolutionary path:</a:t>
            </a:r>
          </a:p>
          <a:p>
            <a:pPr lvl="1" eaLnBrk="1" hangingPunct="1">
              <a:spcBef>
                <a:spcPct val="0"/>
              </a:spcBef>
              <a:buFont typeface="Wingdings" panose="05000000000000000000" pitchFamily="2" charset="2"/>
              <a:buChar char="§"/>
              <a:defRPr/>
            </a:pPr>
            <a:r>
              <a:rPr lang="en-GB" altLang="en-US" sz="1800" dirty="0">
                <a:latin typeface="Corbel" panose="020B0503020204020204" pitchFamily="34" charset="0"/>
              </a:rPr>
              <a:t>A shark unchanged for millions of years</a:t>
            </a:r>
          </a:p>
          <a:p>
            <a:pPr lvl="1" eaLnBrk="1" hangingPunct="1">
              <a:spcBef>
                <a:spcPct val="0"/>
              </a:spcBef>
              <a:buFont typeface="Wingdings" panose="05000000000000000000" pitchFamily="2" charset="2"/>
              <a:buChar char="§"/>
              <a:defRPr/>
            </a:pPr>
            <a:r>
              <a:rPr lang="en-GB" altLang="en-US" sz="1800" dirty="0">
                <a:latin typeface="Corbel" panose="020B0503020204020204" pitchFamily="34" charset="0"/>
              </a:rPr>
              <a:t>Humans who have </a:t>
            </a:r>
            <a:r>
              <a:rPr lang="en-GB" altLang="en-US" sz="1800" dirty="0" smtClean="0">
                <a:latin typeface="Corbel" panose="020B0503020204020204" pitchFamily="34" charset="0"/>
              </a:rPr>
              <a:t>evolved </a:t>
            </a:r>
            <a:r>
              <a:rPr lang="en-GB" altLang="en-US" sz="1800" dirty="0">
                <a:latin typeface="Corbel" panose="020B0503020204020204" pitchFamily="34" charset="0"/>
              </a:rPr>
              <a:t>and changed vastly over a period of time</a:t>
            </a:r>
          </a:p>
          <a:p>
            <a:pPr eaLnBrk="1" hangingPunct="1">
              <a:spcBef>
                <a:spcPct val="0"/>
              </a:spcBef>
              <a:buFont typeface="Wingdings" panose="05000000000000000000" pitchFamily="2" charset="2"/>
              <a:buChar char="§"/>
              <a:defRPr/>
            </a:pPr>
            <a:endParaRPr lang="en-GB" altLang="en-US" sz="1800" dirty="0">
              <a:latin typeface="Corbel" panose="020B0503020204020204" pitchFamily="34" charset="0"/>
            </a:endParaRPr>
          </a:p>
          <a:p>
            <a:pPr eaLnBrk="1" hangingPunct="1">
              <a:spcBef>
                <a:spcPct val="0"/>
              </a:spcBef>
              <a:buFont typeface="Wingdings" panose="05000000000000000000" pitchFamily="2" charset="2"/>
              <a:buChar char="§"/>
              <a:defRPr/>
            </a:pPr>
            <a:r>
              <a:rPr lang="en-GB" altLang="en-US" sz="1800" dirty="0">
                <a:latin typeface="Corbel" panose="020B0503020204020204" pitchFamily="34" charset="0"/>
              </a:rPr>
              <a:t>He then thinks about who is the monster in this encounter. Is it the shark who looks as large as a monster? Or is it himself, as a representative of the human race and all the evil that humanity is capable of? </a:t>
            </a:r>
          </a:p>
          <a:p>
            <a:pPr eaLnBrk="1" hangingPunct="1">
              <a:spcBef>
                <a:spcPct val="0"/>
              </a:spcBef>
              <a:buFont typeface="Wingdings" panose="05000000000000000000" pitchFamily="2" charset="2"/>
              <a:buChar char="§"/>
              <a:defRPr/>
            </a:pPr>
            <a:endParaRPr lang="en-GB" altLang="en-US" sz="1800" dirty="0">
              <a:latin typeface="Corbel" panose="020B0503020204020204" pitchFamily="34" charset="0"/>
            </a:endParaRPr>
          </a:p>
          <a:p>
            <a:pPr eaLnBrk="1" hangingPunct="1">
              <a:spcBef>
                <a:spcPct val="0"/>
              </a:spcBef>
              <a:buFont typeface="Wingdings" panose="05000000000000000000" pitchFamily="2" charset="2"/>
              <a:buChar char="§"/>
              <a:defRPr/>
            </a:pPr>
            <a:r>
              <a:rPr lang="en-GB" altLang="en-US" sz="1800" dirty="0">
                <a:latin typeface="Corbel" panose="020B0503020204020204" pitchFamily="34" charset="0"/>
              </a:rPr>
              <a:t>The thought remains with the poet, unresolved, as the shark swims off.</a:t>
            </a:r>
          </a:p>
          <a:p>
            <a:pPr eaLnBrk="1" hangingPunct="1">
              <a:spcBef>
                <a:spcPct val="0"/>
              </a:spcBef>
              <a:defRPr/>
            </a:pPr>
            <a:endParaRPr lang="en-GB" altLang="en-US" sz="1800" dirty="0">
              <a:latin typeface="Calibri" pitchFamily="34" charset="0"/>
            </a:endParaRPr>
          </a:p>
        </p:txBody>
      </p:sp>
      <p:sp>
        <p:nvSpPr>
          <p:cNvPr id="6" name="TextBox 5">
            <a:extLst>
              <a:ext uri="{FF2B5EF4-FFF2-40B4-BE49-F238E27FC236}">
                <a16:creationId xmlns="" xmlns:a16="http://schemas.microsoft.com/office/drawing/2014/main" id="{EC3114E5-C673-47C6-9431-15865BBE017D}"/>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a:latin typeface="Corbel" panose="020B0503020204020204" pitchFamily="34" charset="0"/>
              </a:rPr>
              <a:t>Theme</a:t>
            </a:r>
          </a:p>
        </p:txBody>
      </p:sp>
      <p:pic>
        <p:nvPicPr>
          <p:cNvPr id="3" name="Picture 2">
            <a:extLst>
              <a:ext uri="{FF2B5EF4-FFF2-40B4-BE49-F238E27FC236}">
                <a16:creationId xmlns="" xmlns:a16="http://schemas.microsoft.com/office/drawing/2014/main" id="{271DC6A9-4E77-4E3C-B1C2-E1ECBC81A933}"/>
              </a:ext>
            </a:extLst>
          </p:cNvPr>
          <p:cNvPicPr>
            <a:picLocks noChangeAspect="1"/>
          </p:cNvPicPr>
          <p:nvPr/>
        </p:nvPicPr>
        <p:blipFill>
          <a:blip r:embed="rId2">
            <a:duotone>
              <a:prstClr val="black"/>
              <a:schemeClr val="accent1">
                <a:tint val="45000"/>
                <a:satMod val="400000"/>
              </a:schemeClr>
            </a:duotone>
          </a:blip>
          <a:stretch>
            <a:fillRect/>
          </a:stretch>
        </p:blipFill>
        <p:spPr>
          <a:xfrm>
            <a:off x="964015" y="1701946"/>
            <a:ext cx="3460203" cy="3865418"/>
          </a:xfrm>
          <a:prstGeom prst="rect">
            <a:avLst/>
          </a:prstGeom>
        </p:spPr>
      </p:pic>
      <p:pic>
        <p:nvPicPr>
          <p:cNvPr id="1026" name="Picture 2" descr="The Monkey Suit | Simpsons Wiki | Fando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2262" r="98274">
                        <a14:foregroundMark x1="67500" y1="36476" x2="55179" y2="71905"/>
                        <a14:foregroundMark x1="51905" y1="47524" x2="37024" y2="69524"/>
                        <a14:foregroundMark x1="31250" y1="53905" x2="23274" y2="77143"/>
                        <a14:foregroundMark x1="14940" y1="57429" x2="6607" y2="74190"/>
                      </a14:backgroundRemoval>
                    </a14:imgEffect>
                  </a14:imgLayer>
                </a14:imgProps>
              </a:ext>
              <a:ext uri="{28A0092B-C50C-407E-A947-70E740481C1C}">
                <a14:useLocalDpi xmlns:a14="http://schemas.microsoft.com/office/drawing/2010/main" val="0"/>
              </a:ext>
            </a:extLst>
          </a:blip>
          <a:srcRect/>
          <a:stretch>
            <a:fillRect/>
          </a:stretch>
        </p:blipFill>
        <p:spPr bwMode="auto">
          <a:xfrm>
            <a:off x="8236238" y="4846932"/>
            <a:ext cx="3669434" cy="2293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71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7">
            <a:extLst>
              <a:ext uri="{FF2B5EF4-FFF2-40B4-BE49-F238E27FC236}">
                <a16:creationId xmlns="" xmlns:a16="http://schemas.microsoft.com/office/drawing/2014/main" id="{5AC14EFF-DA7B-4383-81B9-A7A9C22ED57B}"/>
              </a:ext>
            </a:extLst>
          </p:cNvPr>
          <p:cNvSpPr txBox="1">
            <a:spLocks noChangeArrowheads="1"/>
          </p:cNvSpPr>
          <p:nvPr/>
        </p:nvSpPr>
        <p:spPr bwMode="auto">
          <a:xfrm>
            <a:off x="4669848" y="1324987"/>
            <a:ext cx="6840538" cy="5016758"/>
          </a:xfrm>
          <a:prstGeom prst="rect">
            <a:avLst/>
          </a:prstGeom>
          <a:noFill/>
          <a:ln w="76200">
            <a:solidFill>
              <a:srgbClr val="FFC000"/>
            </a:solid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0"/>
              </a:spcBef>
              <a:buFont typeface="Wingdings" panose="05000000000000000000" pitchFamily="2" charset="2"/>
              <a:buChar char="§"/>
            </a:pPr>
            <a:r>
              <a:rPr lang="en-GB" altLang="en-US" sz="2000" dirty="0">
                <a:latin typeface="Corbel" panose="020B0503020204020204" pitchFamily="34" charset="0"/>
              </a:rPr>
              <a:t>This poem is set out in five stanzas.</a:t>
            </a:r>
          </a:p>
          <a:p>
            <a:pPr eaLnBrk="1" hangingPunct="1">
              <a:spcBef>
                <a:spcPct val="0"/>
              </a:spcBef>
              <a:buNone/>
            </a:pPr>
            <a:r>
              <a:rPr lang="en-GB" altLang="en-US" sz="2000" dirty="0">
                <a:latin typeface="Corbel" panose="020B0503020204020204" pitchFamily="34" charset="0"/>
              </a:rPr>
              <a:t> </a:t>
            </a:r>
          </a:p>
          <a:p>
            <a:pPr marL="342900" indent="-342900" eaLnBrk="1" hangingPunct="1">
              <a:spcBef>
                <a:spcPct val="0"/>
              </a:spcBef>
              <a:buFont typeface="Wingdings" panose="05000000000000000000" pitchFamily="2" charset="2"/>
              <a:buChar char="§"/>
            </a:pPr>
            <a:r>
              <a:rPr lang="en-GB" altLang="en-US" sz="2000" dirty="0">
                <a:latin typeface="Corbel" panose="020B0503020204020204" pitchFamily="34" charset="0"/>
              </a:rPr>
              <a:t>Each stanza has three lines, and each line being end-rhymed with the others in the stanza. </a:t>
            </a:r>
          </a:p>
          <a:p>
            <a:pPr marL="342900" indent="-342900" eaLnBrk="1" hangingPunct="1">
              <a:spcBef>
                <a:spcPct val="0"/>
              </a:spcBef>
              <a:buFont typeface="Wingdings" panose="05000000000000000000" pitchFamily="2" charset="2"/>
              <a:buChar char="§"/>
            </a:pPr>
            <a:endParaRPr lang="en-GB" altLang="en-US" sz="2000" dirty="0">
              <a:latin typeface="Corbel" panose="020B0503020204020204" pitchFamily="34" charset="0"/>
            </a:endParaRPr>
          </a:p>
          <a:p>
            <a:pPr marL="342900" indent="-342900" eaLnBrk="1" hangingPunct="1">
              <a:spcBef>
                <a:spcPct val="0"/>
              </a:spcBef>
              <a:buFont typeface="Wingdings" panose="05000000000000000000" pitchFamily="2" charset="2"/>
              <a:buChar char="§"/>
            </a:pPr>
            <a:r>
              <a:rPr lang="en-GB" altLang="en-US" sz="2000" dirty="0">
                <a:latin typeface="Corbel" panose="020B0503020204020204" pitchFamily="34" charset="0"/>
              </a:rPr>
              <a:t>The meter of the poem is also fairly regular: the first two lines of each stanza have five stressed syllables, while the final one has four. The effect of the final shorter stressed line is to create a sense of fitting closure to the stanza.</a:t>
            </a:r>
          </a:p>
          <a:p>
            <a:pPr marL="342900" indent="-342900" eaLnBrk="1" hangingPunct="1">
              <a:spcBef>
                <a:spcPct val="0"/>
              </a:spcBef>
              <a:buFont typeface="Wingdings" panose="05000000000000000000" pitchFamily="2" charset="2"/>
              <a:buChar char="§"/>
            </a:pPr>
            <a:endParaRPr lang="en-GB" altLang="en-US" sz="2000" dirty="0">
              <a:latin typeface="Corbel" panose="020B0503020204020204" pitchFamily="34" charset="0"/>
            </a:endParaRPr>
          </a:p>
          <a:p>
            <a:pPr marL="342900" indent="-342900" eaLnBrk="1" hangingPunct="1">
              <a:spcBef>
                <a:spcPct val="0"/>
              </a:spcBef>
              <a:buFont typeface="Wingdings" panose="05000000000000000000" pitchFamily="2" charset="2"/>
              <a:buChar char="§"/>
            </a:pPr>
            <a:r>
              <a:rPr lang="en-GB" altLang="en-US" sz="2000" dirty="0">
                <a:latin typeface="Corbel" panose="020B0503020204020204" pitchFamily="34" charset="0"/>
              </a:rPr>
              <a:t> In this poem the tightness of structure serves to encapsulate the uniqueness of the experience, and the regularity of rhythm and rhyme matches the rhythmic quality of the rise and the fall of the sea itself, and likewise the steady pulling of the oars.</a:t>
            </a:r>
          </a:p>
          <a:p>
            <a:pPr marL="342900" indent="-342900" eaLnBrk="1" hangingPunct="1">
              <a:spcBef>
                <a:spcPct val="0"/>
              </a:spcBef>
              <a:buFont typeface="Wingdings" panose="05000000000000000000" pitchFamily="2" charset="2"/>
              <a:buChar char="§"/>
            </a:pPr>
            <a:endParaRPr lang="en-GB" altLang="en-US" sz="2000" dirty="0">
              <a:latin typeface="Corbel" panose="020B0503020204020204" pitchFamily="34" charset="0"/>
            </a:endParaRPr>
          </a:p>
        </p:txBody>
      </p:sp>
      <p:sp>
        <p:nvSpPr>
          <p:cNvPr id="5" name="TextBox 5">
            <a:extLst>
              <a:ext uri="{FF2B5EF4-FFF2-40B4-BE49-F238E27FC236}">
                <a16:creationId xmlns="" xmlns:a16="http://schemas.microsoft.com/office/drawing/2014/main" id="{AB945458-D29E-4665-A30F-B1B4DE5197E7}"/>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a:latin typeface="Corbel" panose="020B0503020204020204" pitchFamily="34" charset="0"/>
              </a:rPr>
              <a:t>Structure</a:t>
            </a:r>
          </a:p>
        </p:txBody>
      </p:sp>
      <p:pic>
        <p:nvPicPr>
          <p:cNvPr id="3" name="Picture 2">
            <a:extLst>
              <a:ext uri="{FF2B5EF4-FFF2-40B4-BE49-F238E27FC236}">
                <a16:creationId xmlns="" xmlns:a16="http://schemas.microsoft.com/office/drawing/2014/main" id="{F2C2D2EB-C9E8-4451-85D7-E923D4C77B00}"/>
              </a:ext>
            </a:extLst>
          </p:cNvPr>
          <p:cNvPicPr>
            <a:picLocks noChangeAspect="1"/>
          </p:cNvPicPr>
          <p:nvPr/>
        </p:nvPicPr>
        <p:blipFill>
          <a:blip r:embed="rId2"/>
          <a:stretch>
            <a:fillRect/>
          </a:stretch>
        </p:blipFill>
        <p:spPr>
          <a:xfrm>
            <a:off x="1140957" y="2493818"/>
            <a:ext cx="3065097" cy="2622758"/>
          </a:xfrm>
          <a:prstGeom prst="rect">
            <a:avLst/>
          </a:prstGeom>
        </p:spPr>
      </p:pic>
    </p:spTree>
    <p:extLst>
      <p:ext uri="{BB962C8B-B14F-4D97-AF65-F5344CB8AC3E}">
        <p14:creationId xmlns:p14="http://schemas.microsoft.com/office/powerpoint/2010/main" val="3082469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7">
            <a:extLst>
              <a:ext uri="{FF2B5EF4-FFF2-40B4-BE49-F238E27FC236}">
                <a16:creationId xmlns="" xmlns:a16="http://schemas.microsoft.com/office/drawing/2014/main" id="{53FAEDDA-2C20-44F9-80D1-C21B583A037B}"/>
              </a:ext>
            </a:extLst>
          </p:cNvPr>
          <p:cNvSpPr txBox="1">
            <a:spLocks noChangeArrowheads="1"/>
          </p:cNvSpPr>
          <p:nvPr/>
        </p:nvSpPr>
        <p:spPr bwMode="auto">
          <a:xfrm>
            <a:off x="1108365" y="1859340"/>
            <a:ext cx="9789102" cy="1754326"/>
          </a:xfrm>
          <a:prstGeom prst="rect">
            <a:avLst/>
          </a:prstGeom>
          <a:solidFill>
            <a:schemeClr val="accent1"/>
          </a:solidFill>
          <a:ln w="76200">
            <a:solidFill>
              <a:srgbClr val="FFC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3600" dirty="0">
                <a:latin typeface="Corbel" panose="020B0503020204020204" pitchFamily="34" charset="0"/>
              </a:rPr>
              <a:t>To stub an oar on a rock where none should be, </a:t>
            </a:r>
          </a:p>
          <a:p>
            <a:pPr eaLnBrk="1" hangingPunct="1">
              <a:spcBef>
                <a:spcPct val="0"/>
              </a:spcBef>
              <a:buFontTx/>
              <a:buNone/>
            </a:pPr>
            <a:r>
              <a:rPr lang="en-GB" altLang="en-US" sz="3600" dirty="0">
                <a:latin typeface="Corbel" panose="020B0503020204020204" pitchFamily="34" charset="0"/>
              </a:rPr>
              <a:t>To have it rise with a </a:t>
            </a:r>
            <a:r>
              <a:rPr lang="en-GB" altLang="en-US" sz="3600" dirty="0" err="1">
                <a:latin typeface="Corbel" panose="020B0503020204020204" pitchFamily="34" charset="0"/>
              </a:rPr>
              <a:t>slounge</a:t>
            </a:r>
            <a:r>
              <a:rPr lang="en-GB" altLang="en-US" sz="3600" dirty="0">
                <a:latin typeface="Corbel" panose="020B0503020204020204" pitchFamily="34" charset="0"/>
              </a:rPr>
              <a:t> out of the sea </a:t>
            </a:r>
          </a:p>
          <a:p>
            <a:pPr eaLnBrk="1" hangingPunct="1">
              <a:spcBef>
                <a:spcPct val="0"/>
              </a:spcBef>
              <a:buFontTx/>
              <a:buNone/>
            </a:pPr>
            <a:r>
              <a:rPr lang="en-GB" altLang="en-US" sz="3600" dirty="0">
                <a:latin typeface="Corbel" panose="020B0503020204020204" pitchFamily="34" charset="0"/>
              </a:rPr>
              <a:t>Is a thing that happened once (too often) to me.</a:t>
            </a:r>
          </a:p>
        </p:txBody>
      </p:sp>
      <p:sp>
        <p:nvSpPr>
          <p:cNvPr id="5" name="TextBox 5">
            <a:extLst>
              <a:ext uri="{FF2B5EF4-FFF2-40B4-BE49-F238E27FC236}">
                <a16:creationId xmlns="" xmlns:a16="http://schemas.microsoft.com/office/drawing/2014/main" id="{3B392396-C4D8-4684-A898-6C48EEEB485D}"/>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a:latin typeface="Corbel" panose="020B0503020204020204" pitchFamily="34" charset="0"/>
              </a:rPr>
              <a:t>Stanza One</a:t>
            </a:r>
          </a:p>
        </p:txBody>
      </p:sp>
      <p:sp>
        <p:nvSpPr>
          <p:cNvPr id="6" name="TextBox 7">
            <a:extLst>
              <a:ext uri="{FF2B5EF4-FFF2-40B4-BE49-F238E27FC236}">
                <a16:creationId xmlns="" xmlns:a16="http://schemas.microsoft.com/office/drawing/2014/main" id="{217AE81A-07D6-4094-B627-4F70AE270F3F}"/>
              </a:ext>
            </a:extLst>
          </p:cNvPr>
          <p:cNvSpPr txBox="1">
            <a:spLocks noChangeArrowheads="1"/>
          </p:cNvSpPr>
          <p:nvPr/>
        </p:nvSpPr>
        <p:spPr bwMode="auto">
          <a:xfrm>
            <a:off x="2055094" y="4276270"/>
            <a:ext cx="9040957" cy="2062103"/>
          </a:xfrm>
          <a:prstGeom prst="rect">
            <a:avLst/>
          </a:prstGeom>
          <a:noFill/>
          <a:ln w="76200">
            <a:solidFill>
              <a:srgbClr val="FFC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dirty="0">
                <a:latin typeface="Corbel" panose="020B0503020204020204" pitchFamily="34" charset="0"/>
              </a:rPr>
              <a:t>Think about:</a:t>
            </a:r>
          </a:p>
          <a:p>
            <a:pPr marL="457200" indent="-457200" eaLnBrk="1" hangingPunct="1">
              <a:spcBef>
                <a:spcPct val="0"/>
              </a:spcBef>
              <a:buFontTx/>
              <a:buChar char="-"/>
            </a:pPr>
            <a:r>
              <a:rPr lang="en-GB" altLang="en-US" dirty="0">
                <a:latin typeface="Corbel" panose="020B0503020204020204" pitchFamily="34" charset="0"/>
              </a:rPr>
              <a:t>What happens in this stanza? </a:t>
            </a:r>
          </a:p>
          <a:p>
            <a:pPr marL="457200" indent="-457200" eaLnBrk="1" hangingPunct="1">
              <a:spcBef>
                <a:spcPct val="0"/>
              </a:spcBef>
              <a:buFontTx/>
              <a:buChar char="-"/>
            </a:pPr>
            <a:r>
              <a:rPr lang="en-GB" altLang="en-US" dirty="0">
                <a:latin typeface="Corbel" panose="020B0503020204020204" pitchFamily="34" charset="0"/>
              </a:rPr>
              <a:t>What is </a:t>
            </a:r>
            <a:r>
              <a:rPr lang="en-GB" altLang="en-US" dirty="0" smtClean="0">
                <a:latin typeface="Corbel" panose="020B0503020204020204" pitchFamily="34" charset="0"/>
              </a:rPr>
              <a:t>your first </a:t>
            </a:r>
            <a:r>
              <a:rPr lang="en-GB" altLang="en-US" dirty="0">
                <a:latin typeface="Corbel" panose="020B0503020204020204" pitchFamily="34" charset="0"/>
              </a:rPr>
              <a:t>impression of the shark?</a:t>
            </a:r>
          </a:p>
          <a:p>
            <a:pPr marL="457200" indent="-457200" eaLnBrk="1" hangingPunct="1">
              <a:spcBef>
                <a:spcPct val="0"/>
              </a:spcBef>
              <a:buFontTx/>
              <a:buChar char="-"/>
            </a:pPr>
            <a:r>
              <a:rPr lang="en-GB" altLang="en-US" dirty="0">
                <a:latin typeface="Corbel" panose="020B0503020204020204" pitchFamily="34" charset="0"/>
              </a:rPr>
              <a:t>What is the effect of the parenthesis? </a:t>
            </a:r>
            <a:r>
              <a:rPr lang="en-GB" altLang="en-US" i="1" dirty="0">
                <a:latin typeface="Corbel" panose="020B0503020204020204" pitchFamily="34" charset="0"/>
              </a:rPr>
              <a:t>(too often) </a:t>
            </a:r>
          </a:p>
        </p:txBody>
      </p:sp>
      <p:cxnSp>
        <p:nvCxnSpPr>
          <p:cNvPr id="3" name="Straight Connector 2">
            <a:extLst>
              <a:ext uri="{FF2B5EF4-FFF2-40B4-BE49-F238E27FC236}">
                <a16:creationId xmlns="" xmlns:a16="http://schemas.microsoft.com/office/drawing/2014/main" id="{377A2B4D-4EDC-46DE-B406-6EAE02A931D2}"/>
              </a:ext>
            </a:extLst>
          </p:cNvPr>
          <p:cNvCxnSpPr/>
          <p:nvPr/>
        </p:nvCxnSpPr>
        <p:spPr>
          <a:xfrm>
            <a:off x="2618509" y="3613666"/>
            <a:ext cx="0" cy="66260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014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a:extLst>
              <a:ext uri="{FF2B5EF4-FFF2-40B4-BE49-F238E27FC236}">
                <a16:creationId xmlns="" xmlns:a16="http://schemas.microsoft.com/office/drawing/2014/main" id="{0EEBB8FB-0021-4ED1-BB98-6F2745CA156E}"/>
              </a:ext>
            </a:extLst>
          </p:cNvPr>
          <p:cNvSpPr txBox="1">
            <a:spLocks noChangeArrowheads="1"/>
          </p:cNvSpPr>
          <p:nvPr/>
        </p:nvSpPr>
        <p:spPr bwMode="auto">
          <a:xfrm>
            <a:off x="8940800" y="144116"/>
            <a:ext cx="2840904" cy="461665"/>
          </a:xfrm>
          <a:prstGeom prst="rect">
            <a:avLst/>
          </a:prstGeom>
          <a:solidFill>
            <a:schemeClr val="accent1"/>
          </a:solidFill>
          <a:ln>
            <a:solidFill>
              <a:srgbClr val="FFC000"/>
            </a:solid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dirty="0">
                <a:latin typeface="Corbel" panose="020B0503020204020204" pitchFamily="34" charset="0"/>
              </a:rPr>
              <a:t>Stanza One</a:t>
            </a:r>
          </a:p>
        </p:txBody>
      </p:sp>
      <p:sp>
        <p:nvSpPr>
          <p:cNvPr id="21507" name="TextBox 7">
            <a:extLst>
              <a:ext uri="{FF2B5EF4-FFF2-40B4-BE49-F238E27FC236}">
                <a16:creationId xmlns="" xmlns:a16="http://schemas.microsoft.com/office/drawing/2014/main" id="{3B278D8A-9440-4921-AB71-690328E1EAD5}"/>
              </a:ext>
            </a:extLst>
          </p:cNvPr>
          <p:cNvSpPr txBox="1">
            <a:spLocks noChangeArrowheads="1"/>
          </p:cNvSpPr>
          <p:nvPr/>
        </p:nvSpPr>
        <p:spPr bwMode="auto">
          <a:xfrm>
            <a:off x="1616364" y="2247900"/>
            <a:ext cx="8617527" cy="1569660"/>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b="1" dirty="0">
                <a:latin typeface="Corbel" panose="020B0503020204020204" pitchFamily="34" charset="0"/>
              </a:rPr>
              <a:t>To stub </a:t>
            </a:r>
            <a:r>
              <a:rPr lang="en-GB" altLang="en-US" dirty="0">
                <a:latin typeface="Corbel" panose="020B0503020204020204" pitchFamily="34" charset="0"/>
              </a:rPr>
              <a:t>an oar </a:t>
            </a:r>
            <a:r>
              <a:rPr lang="en-GB" altLang="en-US" b="1" dirty="0">
                <a:latin typeface="Corbel" panose="020B0503020204020204" pitchFamily="34" charset="0"/>
              </a:rPr>
              <a:t>on a rock </a:t>
            </a:r>
            <a:r>
              <a:rPr lang="en-GB" altLang="en-US" dirty="0">
                <a:latin typeface="Corbel" panose="020B0503020204020204" pitchFamily="34" charset="0"/>
              </a:rPr>
              <a:t>where none should be, </a:t>
            </a:r>
          </a:p>
          <a:p>
            <a:pPr eaLnBrk="1" hangingPunct="1">
              <a:spcBef>
                <a:spcPct val="0"/>
              </a:spcBef>
              <a:buFontTx/>
              <a:buNone/>
            </a:pPr>
            <a:r>
              <a:rPr lang="en-GB" altLang="en-US" b="1" dirty="0">
                <a:latin typeface="Corbel" panose="020B0503020204020204" pitchFamily="34" charset="0"/>
              </a:rPr>
              <a:t>To have </a:t>
            </a:r>
            <a:r>
              <a:rPr lang="en-GB" altLang="en-US" dirty="0">
                <a:latin typeface="Corbel" panose="020B0503020204020204" pitchFamily="34" charset="0"/>
              </a:rPr>
              <a:t>it rise with a </a:t>
            </a:r>
            <a:r>
              <a:rPr lang="en-GB" altLang="en-US" b="1" dirty="0" err="1">
                <a:latin typeface="Corbel" panose="020B0503020204020204" pitchFamily="34" charset="0"/>
              </a:rPr>
              <a:t>slounge</a:t>
            </a:r>
            <a:r>
              <a:rPr lang="en-GB" altLang="en-US" dirty="0">
                <a:latin typeface="Corbel" panose="020B0503020204020204" pitchFamily="34" charset="0"/>
              </a:rPr>
              <a:t> out of the sea </a:t>
            </a:r>
          </a:p>
          <a:p>
            <a:pPr eaLnBrk="1" hangingPunct="1">
              <a:spcBef>
                <a:spcPct val="0"/>
              </a:spcBef>
              <a:buFontTx/>
              <a:buNone/>
            </a:pPr>
            <a:r>
              <a:rPr lang="en-GB" altLang="en-US" dirty="0">
                <a:latin typeface="Corbel" panose="020B0503020204020204" pitchFamily="34" charset="0"/>
              </a:rPr>
              <a:t>Is a thing that happened </a:t>
            </a:r>
            <a:r>
              <a:rPr lang="en-GB" altLang="en-US" b="1" dirty="0">
                <a:latin typeface="Corbel" panose="020B0503020204020204" pitchFamily="34" charset="0"/>
              </a:rPr>
              <a:t>once (too often) </a:t>
            </a:r>
            <a:r>
              <a:rPr lang="en-GB" altLang="en-US" dirty="0">
                <a:latin typeface="Corbel" panose="020B0503020204020204" pitchFamily="34" charset="0"/>
              </a:rPr>
              <a:t>to me</a:t>
            </a:r>
            <a:r>
              <a:rPr lang="en-GB" altLang="en-US" sz="2800" dirty="0">
                <a:latin typeface="Corbel" panose="020B0503020204020204" pitchFamily="34" charset="0"/>
              </a:rPr>
              <a:t>.</a:t>
            </a:r>
          </a:p>
        </p:txBody>
      </p:sp>
      <p:sp>
        <p:nvSpPr>
          <p:cNvPr id="4" name="TextBox 3">
            <a:extLst>
              <a:ext uri="{FF2B5EF4-FFF2-40B4-BE49-F238E27FC236}">
                <a16:creationId xmlns="" xmlns:a16="http://schemas.microsoft.com/office/drawing/2014/main" id="{BFDD8256-D326-43FE-80BA-0B71E5F1FBA5}"/>
              </a:ext>
            </a:extLst>
          </p:cNvPr>
          <p:cNvSpPr txBox="1"/>
          <p:nvPr/>
        </p:nvSpPr>
        <p:spPr>
          <a:xfrm>
            <a:off x="1210397" y="200881"/>
            <a:ext cx="2952750" cy="1569660"/>
          </a:xfrm>
          <a:prstGeom prst="rect">
            <a:avLst/>
          </a:prstGeom>
          <a:solidFill>
            <a:srgbClr val="FF0000"/>
          </a:solidFill>
        </p:spPr>
        <p:txBody>
          <a:bodyPr>
            <a:spAutoFit/>
          </a:bodyPr>
          <a:lstStyle/>
          <a:p>
            <a:pPr eaLnBrk="1" hangingPunct="1">
              <a:defRPr/>
            </a:pPr>
            <a:r>
              <a:rPr lang="en-GB" sz="2400" b="1" dirty="0" smtClean="0">
                <a:solidFill>
                  <a:schemeClr val="bg1"/>
                </a:solidFill>
                <a:latin typeface="Corbel" panose="020B0503020204020204" pitchFamily="34" charset="0"/>
                <a:cs typeface="Arial" charset="0"/>
              </a:rPr>
              <a:t>Repetition of ‘To’ actions – throw us right into the action of this memory</a:t>
            </a:r>
            <a:endParaRPr lang="en-GB" sz="2400" b="1" dirty="0">
              <a:solidFill>
                <a:schemeClr val="bg1"/>
              </a:solidFill>
              <a:latin typeface="Corbel" panose="020B0503020204020204" pitchFamily="34" charset="0"/>
              <a:cs typeface="Arial" charset="0"/>
            </a:endParaRPr>
          </a:p>
        </p:txBody>
      </p:sp>
      <p:sp>
        <p:nvSpPr>
          <p:cNvPr id="5" name="TextBox 4">
            <a:extLst>
              <a:ext uri="{FF2B5EF4-FFF2-40B4-BE49-F238E27FC236}">
                <a16:creationId xmlns="" xmlns:a16="http://schemas.microsoft.com/office/drawing/2014/main" id="{DBD75CC2-E0EA-448D-A898-E3107A4A8030}"/>
              </a:ext>
            </a:extLst>
          </p:cNvPr>
          <p:cNvSpPr txBox="1"/>
          <p:nvPr/>
        </p:nvSpPr>
        <p:spPr>
          <a:xfrm>
            <a:off x="4787279" y="70242"/>
            <a:ext cx="3476768" cy="2031325"/>
          </a:xfrm>
          <a:prstGeom prst="rect">
            <a:avLst/>
          </a:prstGeom>
          <a:solidFill>
            <a:srgbClr val="00B050"/>
          </a:solidFill>
        </p:spPr>
        <p:txBody>
          <a:bodyPr wrap="square">
            <a:spAutoFit/>
          </a:bodyPr>
          <a:lstStyle/>
          <a:p>
            <a:pPr eaLnBrk="1" hangingPunct="1">
              <a:defRPr/>
            </a:pPr>
            <a:r>
              <a:rPr lang="en-GB" b="1" dirty="0">
                <a:solidFill>
                  <a:schemeClr val="bg1"/>
                </a:solidFill>
                <a:cs typeface="Arial" charset="0"/>
              </a:rPr>
              <a:t>Metaphor comparing the shark to a rock – bulky/solid without feeling or </a:t>
            </a:r>
            <a:r>
              <a:rPr lang="en-GB" b="1" dirty="0" smtClean="0">
                <a:solidFill>
                  <a:schemeClr val="bg1"/>
                </a:solidFill>
                <a:cs typeface="Arial" charset="0"/>
              </a:rPr>
              <a:t>intelligence. But also shows his initial feeling of confusion – He didn’t know what this was and thought it was a rock.</a:t>
            </a:r>
            <a:endParaRPr lang="en-GB" b="1" dirty="0">
              <a:solidFill>
                <a:schemeClr val="bg1"/>
              </a:solidFill>
              <a:latin typeface="+mj-lt"/>
              <a:cs typeface="Arial" charset="0"/>
            </a:endParaRPr>
          </a:p>
        </p:txBody>
      </p:sp>
      <p:sp>
        <p:nvSpPr>
          <p:cNvPr id="6" name="TextBox 5">
            <a:extLst>
              <a:ext uri="{FF2B5EF4-FFF2-40B4-BE49-F238E27FC236}">
                <a16:creationId xmlns="" xmlns:a16="http://schemas.microsoft.com/office/drawing/2014/main" id="{A6138F76-CF10-48CB-B03B-4706CDBFDF89}"/>
              </a:ext>
            </a:extLst>
          </p:cNvPr>
          <p:cNvSpPr txBox="1"/>
          <p:nvPr/>
        </p:nvSpPr>
        <p:spPr>
          <a:xfrm>
            <a:off x="2388198" y="3880338"/>
            <a:ext cx="3968008" cy="1569660"/>
          </a:xfrm>
          <a:prstGeom prst="rect">
            <a:avLst/>
          </a:prstGeom>
          <a:solidFill>
            <a:srgbClr val="00B0F0"/>
          </a:solidFill>
        </p:spPr>
        <p:txBody>
          <a:bodyPr wrap="square">
            <a:spAutoFit/>
          </a:bodyPr>
          <a:lstStyle/>
          <a:p>
            <a:pPr eaLnBrk="1" hangingPunct="1">
              <a:defRPr/>
            </a:pPr>
            <a:r>
              <a:rPr lang="en-GB" sz="2400" b="1" dirty="0" err="1">
                <a:solidFill>
                  <a:schemeClr val="bg1"/>
                </a:solidFill>
                <a:latin typeface="Corbel" panose="020B0503020204020204" pitchFamily="34" charset="0"/>
                <a:cs typeface="Arial" charset="0"/>
              </a:rPr>
              <a:t>Slounge</a:t>
            </a:r>
            <a:r>
              <a:rPr lang="en-GB" sz="2400" b="1" dirty="0">
                <a:solidFill>
                  <a:schemeClr val="bg1"/>
                </a:solidFill>
                <a:latin typeface="Corbel" panose="020B0503020204020204" pitchFamily="34" charset="0"/>
                <a:cs typeface="Arial" charset="0"/>
              </a:rPr>
              <a:t> – onomatopoeia – </a:t>
            </a:r>
            <a:r>
              <a:rPr lang="en-GB" sz="2400" b="1" dirty="0" smtClean="0">
                <a:solidFill>
                  <a:schemeClr val="bg1"/>
                </a:solidFill>
                <a:latin typeface="Corbel" panose="020B0503020204020204" pitchFamily="34" charset="0"/>
                <a:cs typeface="Arial" charset="0"/>
              </a:rPr>
              <a:t>reflects the noise </a:t>
            </a:r>
            <a:r>
              <a:rPr lang="en-GB" sz="2400" b="1" dirty="0">
                <a:solidFill>
                  <a:schemeClr val="bg1"/>
                </a:solidFill>
                <a:latin typeface="Corbel" panose="020B0503020204020204" pitchFamily="34" charset="0"/>
                <a:cs typeface="Arial" charset="0"/>
              </a:rPr>
              <a:t>of </a:t>
            </a:r>
            <a:r>
              <a:rPr lang="en-GB" sz="2400" b="1" dirty="0" smtClean="0">
                <a:solidFill>
                  <a:schemeClr val="bg1"/>
                </a:solidFill>
                <a:latin typeface="Corbel" panose="020B0503020204020204" pitchFamily="34" charset="0"/>
                <a:cs typeface="Arial" charset="0"/>
              </a:rPr>
              <a:t>waves and makes the shark’s movements sound clumsy</a:t>
            </a:r>
            <a:endParaRPr lang="en-GB" sz="2400" b="1" dirty="0">
              <a:solidFill>
                <a:schemeClr val="bg1"/>
              </a:solidFill>
              <a:latin typeface="Corbel" panose="020B0503020204020204" pitchFamily="34" charset="0"/>
              <a:cs typeface="Arial" charset="0"/>
            </a:endParaRPr>
          </a:p>
        </p:txBody>
      </p:sp>
      <p:sp>
        <p:nvSpPr>
          <p:cNvPr id="8" name="TextBox 7">
            <a:extLst>
              <a:ext uri="{FF2B5EF4-FFF2-40B4-BE49-F238E27FC236}">
                <a16:creationId xmlns="" xmlns:a16="http://schemas.microsoft.com/office/drawing/2014/main" id="{688C5380-DEE9-4253-8456-B79E9EFF4618}"/>
              </a:ext>
            </a:extLst>
          </p:cNvPr>
          <p:cNvSpPr txBox="1"/>
          <p:nvPr/>
        </p:nvSpPr>
        <p:spPr>
          <a:xfrm>
            <a:off x="6691256" y="4297537"/>
            <a:ext cx="5090448" cy="2308324"/>
          </a:xfrm>
          <a:prstGeom prst="rect">
            <a:avLst/>
          </a:prstGeom>
          <a:solidFill>
            <a:srgbClr val="7030A0"/>
          </a:solidFill>
        </p:spPr>
        <p:txBody>
          <a:bodyPr wrap="square">
            <a:spAutoFit/>
          </a:bodyPr>
          <a:lstStyle/>
          <a:p>
            <a:pPr eaLnBrk="1" hangingPunct="1">
              <a:defRPr/>
            </a:pPr>
            <a:r>
              <a:rPr lang="en-GB" sz="2400" b="1" dirty="0">
                <a:solidFill>
                  <a:schemeClr val="bg1"/>
                </a:solidFill>
                <a:latin typeface="Corbel" panose="020B0503020204020204" pitchFamily="34" charset="0"/>
                <a:cs typeface="Arial" charset="0"/>
              </a:rPr>
              <a:t>Although the poet is frightened he </a:t>
            </a:r>
            <a:r>
              <a:rPr lang="en-GB" sz="2400" b="1" dirty="0" smtClean="0">
                <a:solidFill>
                  <a:schemeClr val="bg1"/>
                </a:solidFill>
                <a:latin typeface="Corbel" panose="020B0503020204020204" pitchFamily="34" charset="0"/>
                <a:cs typeface="Arial" charset="0"/>
              </a:rPr>
              <a:t>uses parenthesis </a:t>
            </a:r>
            <a:r>
              <a:rPr lang="en-GB" sz="2400" b="1" dirty="0">
                <a:solidFill>
                  <a:schemeClr val="bg1"/>
                </a:solidFill>
                <a:latin typeface="Corbel" panose="020B0503020204020204" pitchFamily="34" charset="0"/>
                <a:cs typeface="Arial" charset="0"/>
              </a:rPr>
              <a:t>to inject humour to make light of the </a:t>
            </a:r>
            <a:r>
              <a:rPr lang="en-GB" sz="2400" b="1" dirty="0" smtClean="0">
                <a:solidFill>
                  <a:schemeClr val="bg1"/>
                </a:solidFill>
                <a:latin typeface="Corbel" panose="020B0503020204020204" pitchFamily="34" charset="0"/>
                <a:cs typeface="Arial" charset="0"/>
              </a:rPr>
              <a:t>situation – one time was already too many, continuing the initial portrayal of the encounter as negative</a:t>
            </a:r>
            <a:endParaRPr lang="en-GB" sz="2400" b="1" dirty="0">
              <a:solidFill>
                <a:schemeClr val="bg1"/>
              </a:solidFill>
              <a:latin typeface="Corbel" panose="020B0503020204020204" pitchFamily="34" charset="0"/>
              <a:cs typeface="Arial" charset="0"/>
            </a:endParaRPr>
          </a:p>
        </p:txBody>
      </p:sp>
      <p:cxnSp>
        <p:nvCxnSpPr>
          <p:cNvPr id="3" name="Straight Connector 2">
            <a:extLst>
              <a:ext uri="{FF2B5EF4-FFF2-40B4-BE49-F238E27FC236}">
                <a16:creationId xmlns="" xmlns:a16="http://schemas.microsoft.com/office/drawing/2014/main" id="{73B516AA-AB5C-4A61-AEAC-7E8A148BEB67}"/>
              </a:ext>
            </a:extLst>
          </p:cNvPr>
          <p:cNvCxnSpPr/>
          <p:nvPr/>
        </p:nvCxnSpPr>
        <p:spPr>
          <a:xfrm>
            <a:off x="2032000" y="1730165"/>
            <a:ext cx="0" cy="5691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6C4DC31F-5FFC-4049-995A-505BC8271043}"/>
              </a:ext>
            </a:extLst>
          </p:cNvPr>
          <p:cNvCxnSpPr/>
          <p:nvPr/>
        </p:nvCxnSpPr>
        <p:spPr>
          <a:xfrm>
            <a:off x="5114630" y="2061191"/>
            <a:ext cx="0" cy="33102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D170F13E-6042-4805-9AEC-33D5120AE0FD}"/>
              </a:ext>
            </a:extLst>
          </p:cNvPr>
          <p:cNvCxnSpPr/>
          <p:nvPr/>
        </p:nvCxnSpPr>
        <p:spPr>
          <a:xfrm>
            <a:off x="5814291" y="3223491"/>
            <a:ext cx="0" cy="662053"/>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51C229E5-8170-400D-BCEB-1CAB7A87D8A5}"/>
              </a:ext>
            </a:extLst>
          </p:cNvPr>
          <p:cNvCxnSpPr/>
          <p:nvPr/>
        </p:nvCxnSpPr>
        <p:spPr>
          <a:xfrm>
            <a:off x="8049518" y="3805813"/>
            <a:ext cx="0" cy="55836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616364" y="2267080"/>
            <a:ext cx="1481838" cy="10355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184663" y="2299354"/>
            <a:ext cx="1651144" cy="51775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162761" y="2817113"/>
            <a:ext cx="1528495" cy="51775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835806" y="3288054"/>
            <a:ext cx="2824099" cy="517759"/>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045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2" grpId="0" animBg="1"/>
      <p:bldP spid="13" grpId="0" animBg="1"/>
      <p:bldP spid="14"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7">
            <a:extLst>
              <a:ext uri="{FF2B5EF4-FFF2-40B4-BE49-F238E27FC236}">
                <a16:creationId xmlns="" xmlns:a16="http://schemas.microsoft.com/office/drawing/2014/main" id="{53FAEDDA-2C20-44F9-80D1-C21B583A037B}"/>
              </a:ext>
            </a:extLst>
          </p:cNvPr>
          <p:cNvSpPr txBox="1">
            <a:spLocks noChangeArrowheads="1"/>
          </p:cNvSpPr>
          <p:nvPr/>
        </p:nvSpPr>
        <p:spPr bwMode="auto">
          <a:xfrm>
            <a:off x="1108365" y="1859340"/>
            <a:ext cx="9789102" cy="1754326"/>
          </a:xfrm>
          <a:prstGeom prst="rect">
            <a:avLst/>
          </a:prstGeom>
          <a:solidFill>
            <a:srgbClr val="FFC000"/>
          </a:solidFill>
          <a:ln w="76200">
            <a:solidFill>
              <a:srgbClr val="FFC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GB" altLang="en-US" sz="3600" dirty="0">
                <a:latin typeface="Corbel" panose="020B0503020204020204" pitchFamily="34" charset="0"/>
              </a:rPr>
              <a:t>But not too often - though enough. I count as gain </a:t>
            </a:r>
          </a:p>
          <a:p>
            <a:pPr>
              <a:spcBef>
                <a:spcPct val="0"/>
              </a:spcBef>
              <a:buNone/>
            </a:pPr>
            <a:r>
              <a:rPr lang="en-GB" altLang="en-US" sz="3600" dirty="0">
                <a:latin typeface="Corbel" panose="020B0503020204020204" pitchFamily="34" charset="0"/>
              </a:rPr>
              <a:t>That once I met, on a sea tin-tacked with rain, </a:t>
            </a:r>
          </a:p>
          <a:p>
            <a:pPr>
              <a:spcBef>
                <a:spcPct val="0"/>
              </a:spcBef>
              <a:buNone/>
            </a:pPr>
            <a:r>
              <a:rPr lang="en-GB" altLang="en-US" sz="3600" dirty="0">
                <a:latin typeface="Corbel" panose="020B0503020204020204" pitchFamily="34" charset="0"/>
              </a:rPr>
              <a:t>That </a:t>
            </a:r>
            <a:r>
              <a:rPr lang="en-GB" altLang="en-US" sz="3600" dirty="0" err="1">
                <a:latin typeface="Corbel" panose="020B0503020204020204" pitchFamily="34" charset="0"/>
              </a:rPr>
              <a:t>roomsized</a:t>
            </a:r>
            <a:r>
              <a:rPr lang="en-GB" altLang="en-US" sz="3600" dirty="0">
                <a:latin typeface="Corbel" panose="020B0503020204020204" pitchFamily="34" charset="0"/>
              </a:rPr>
              <a:t> monster with a matchbox brain.</a:t>
            </a:r>
          </a:p>
        </p:txBody>
      </p:sp>
      <p:sp>
        <p:nvSpPr>
          <p:cNvPr id="5" name="TextBox 5">
            <a:extLst>
              <a:ext uri="{FF2B5EF4-FFF2-40B4-BE49-F238E27FC236}">
                <a16:creationId xmlns="" xmlns:a16="http://schemas.microsoft.com/office/drawing/2014/main" id="{3B392396-C4D8-4684-A898-6C48EEEB485D}"/>
              </a:ext>
            </a:extLst>
          </p:cNvPr>
          <p:cNvSpPr txBox="1">
            <a:spLocks noChangeArrowheads="1"/>
          </p:cNvSpPr>
          <p:nvPr/>
        </p:nvSpPr>
        <p:spPr bwMode="auto">
          <a:xfrm>
            <a:off x="2051483" y="304405"/>
            <a:ext cx="9854189" cy="830997"/>
          </a:xfrm>
          <a:prstGeom prst="rect">
            <a:avLst/>
          </a:prstGeom>
          <a:solidFill>
            <a:schemeClr val="accent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4800" dirty="0">
                <a:latin typeface="Corbel" panose="020B0503020204020204" pitchFamily="34" charset="0"/>
              </a:rPr>
              <a:t>Stanza Two</a:t>
            </a:r>
          </a:p>
        </p:txBody>
      </p:sp>
      <p:sp>
        <p:nvSpPr>
          <p:cNvPr id="6" name="TextBox 7">
            <a:extLst>
              <a:ext uri="{FF2B5EF4-FFF2-40B4-BE49-F238E27FC236}">
                <a16:creationId xmlns="" xmlns:a16="http://schemas.microsoft.com/office/drawing/2014/main" id="{217AE81A-07D6-4094-B627-4F70AE270F3F}"/>
              </a:ext>
            </a:extLst>
          </p:cNvPr>
          <p:cNvSpPr txBox="1">
            <a:spLocks noChangeArrowheads="1"/>
          </p:cNvSpPr>
          <p:nvPr/>
        </p:nvSpPr>
        <p:spPr bwMode="auto">
          <a:xfrm>
            <a:off x="2055094" y="4276270"/>
            <a:ext cx="9040957" cy="2062103"/>
          </a:xfrm>
          <a:prstGeom prst="rect">
            <a:avLst/>
          </a:prstGeom>
          <a:noFill/>
          <a:ln w="76200">
            <a:solidFill>
              <a:srgbClr val="FFC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dirty="0">
                <a:latin typeface="Corbel" panose="020B0503020204020204" pitchFamily="34" charset="0"/>
              </a:rPr>
              <a:t>Think about:</a:t>
            </a:r>
          </a:p>
          <a:p>
            <a:pPr marL="457200" indent="-457200" eaLnBrk="1" hangingPunct="1">
              <a:spcBef>
                <a:spcPct val="0"/>
              </a:spcBef>
              <a:buFontTx/>
              <a:buChar char="-"/>
            </a:pPr>
            <a:r>
              <a:rPr lang="en-GB" altLang="en-US" dirty="0">
                <a:latin typeface="Corbel" panose="020B0503020204020204" pitchFamily="34" charset="0"/>
              </a:rPr>
              <a:t>What point the poet is making about the </a:t>
            </a:r>
            <a:r>
              <a:rPr lang="en-GB" altLang="en-US" dirty="0" smtClean="0">
                <a:latin typeface="Corbel" panose="020B0503020204020204" pitchFamily="34" charset="0"/>
              </a:rPr>
              <a:t>encounter in the first line?</a:t>
            </a:r>
            <a:endParaRPr lang="en-GB" altLang="en-US" dirty="0">
              <a:latin typeface="Corbel" panose="020B0503020204020204" pitchFamily="34" charset="0"/>
            </a:endParaRPr>
          </a:p>
          <a:p>
            <a:pPr marL="457200" indent="-457200" eaLnBrk="1" hangingPunct="1">
              <a:spcBef>
                <a:spcPct val="0"/>
              </a:spcBef>
              <a:buFontTx/>
              <a:buChar char="-"/>
            </a:pPr>
            <a:r>
              <a:rPr lang="en-GB" altLang="en-US" dirty="0" smtClean="0">
                <a:latin typeface="Corbel" panose="020B0503020204020204" pitchFamily="34" charset="0"/>
              </a:rPr>
              <a:t>What is the </a:t>
            </a:r>
            <a:r>
              <a:rPr lang="en-GB" altLang="en-US" dirty="0">
                <a:latin typeface="Corbel" panose="020B0503020204020204" pitchFamily="34" charset="0"/>
              </a:rPr>
              <a:t>impact of the description of the </a:t>
            </a:r>
            <a:r>
              <a:rPr lang="en-GB" altLang="en-US" dirty="0" smtClean="0">
                <a:latin typeface="Corbel" panose="020B0503020204020204" pitchFamily="34" charset="0"/>
              </a:rPr>
              <a:t>shark?</a:t>
            </a:r>
            <a:endParaRPr lang="en-GB" altLang="en-US" dirty="0">
              <a:latin typeface="Corbel" panose="020B0503020204020204" pitchFamily="34" charset="0"/>
            </a:endParaRPr>
          </a:p>
        </p:txBody>
      </p:sp>
      <p:cxnSp>
        <p:nvCxnSpPr>
          <p:cNvPr id="3" name="Straight Connector 2">
            <a:extLst>
              <a:ext uri="{FF2B5EF4-FFF2-40B4-BE49-F238E27FC236}">
                <a16:creationId xmlns="" xmlns:a16="http://schemas.microsoft.com/office/drawing/2014/main" id="{377A2B4D-4EDC-46DE-B406-6EAE02A931D2}"/>
              </a:ext>
            </a:extLst>
          </p:cNvPr>
          <p:cNvCxnSpPr/>
          <p:nvPr/>
        </p:nvCxnSpPr>
        <p:spPr>
          <a:xfrm>
            <a:off x="2618509" y="3613666"/>
            <a:ext cx="0" cy="662604"/>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740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Custom 3">
      <a:dk1>
        <a:sysClr val="windowText" lastClr="000000"/>
      </a:dk1>
      <a:lt1>
        <a:sysClr val="window" lastClr="FFFFFF"/>
      </a:lt1>
      <a:dk2>
        <a:srgbClr val="2A1A00"/>
      </a:dk2>
      <a:lt2>
        <a:srgbClr val="F3F3F2"/>
      </a:lt2>
      <a:accent1>
        <a:srgbClr val="F68100"/>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9761C41C819C4CA7B11727155E1653" ma:contentTypeVersion="32" ma:contentTypeDescription="Create a new document." ma:contentTypeScope="" ma:versionID="6856b406589c883c3a6fc824e657e811">
  <xsd:schema xmlns:xsd="http://www.w3.org/2001/XMLSchema" xmlns:xs="http://www.w3.org/2001/XMLSchema" xmlns:p="http://schemas.microsoft.com/office/2006/metadata/properties" xmlns:ns2="310688ec-8b41-4796-aaa7-fedfd9271268" xmlns:ns3="73ae7180-7eb1-4c16-8a06-16d77af0adba" targetNamespace="http://schemas.microsoft.com/office/2006/metadata/properties" ma:root="true" ma:fieldsID="02d0c1ecd7779cdc2556ecd643e4a7f6" ns2:_="" ns3:_="">
    <xsd:import namespace="310688ec-8b41-4796-aaa7-fedfd9271268"/>
    <xsd:import namespace="73ae7180-7eb1-4c16-8a06-16d77af0ad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688ec-8b41-4796-aaa7-fedfd92712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MediaLengthInSeconds" ma:index="3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ae7180-7eb1-4c16-8a06-16d77af0adb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mplates xmlns="310688ec-8b41-4796-aaa7-fedfd9271268" xsi:nil="true"/>
    <Has_Teacher_Only_SectionGroup xmlns="310688ec-8b41-4796-aaa7-fedfd9271268" xsi:nil="true"/>
    <FolderType xmlns="310688ec-8b41-4796-aaa7-fedfd9271268" xsi:nil="true"/>
    <IsNotebookLocked xmlns="310688ec-8b41-4796-aaa7-fedfd9271268" xsi:nil="true"/>
    <CultureName xmlns="310688ec-8b41-4796-aaa7-fedfd9271268" xsi:nil="true"/>
    <Owner xmlns="310688ec-8b41-4796-aaa7-fedfd9271268">
      <UserInfo>
        <DisplayName/>
        <AccountId xsi:nil="true"/>
        <AccountType/>
      </UserInfo>
    </Owner>
    <NotebookType xmlns="310688ec-8b41-4796-aaa7-fedfd9271268" xsi:nil="true"/>
    <LMS_Mappings xmlns="310688ec-8b41-4796-aaa7-fedfd9271268" xsi:nil="true"/>
    <DefaultSectionNames xmlns="310688ec-8b41-4796-aaa7-fedfd9271268" xsi:nil="true"/>
    <Is_Collaboration_Space_Locked xmlns="310688ec-8b41-4796-aaa7-fedfd9271268" xsi:nil="true"/>
    <Teachers xmlns="310688ec-8b41-4796-aaa7-fedfd9271268">
      <UserInfo>
        <DisplayName/>
        <AccountId xsi:nil="true"/>
        <AccountType/>
      </UserInfo>
    </Teachers>
    <Student_Groups xmlns="310688ec-8b41-4796-aaa7-fedfd9271268">
      <UserInfo>
        <DisplayName/>
        <AccountId xsi:nil="true"/>
        <AccountType/>
      </UserInfo>
    </Student_Groups>
    <Invited_Teachers xmlns="310688ec-8b41-4796-aaa7-fedfd9271268" xsi:nil="true"/>
    <Math_Settings xmlns="310688ec-8b41-4796-aaa7-fedfd9271268" xsi:nil="true"/>
    <Self_Registration_Enabled xmlns="310688ec-8b41-4796-aaa7-fedfd9271268" xsi:nil="true"/>
    <Students xmlns="310688ec-8b41-4796-aaa7-fedfd9271268">
      <UserInfo>
        <DisplayName/>
        <AccountId xsi:nil="true"/>
        <AccountType/>
      </UserInfo>
    </Students>
    <Distribution_Groups xmlns="310688ec-8b41-4796-aaa7-fedfd9271268" xsi:nil="true"/>
    <AppVersion xmlns="310688ec-8b41-4796-aaa7-fedfd9271268" xsi:nil="true"/>
    <TeamsChannelId xmlns="310688ec-8b41-4796-aaa7-fedfd9271268" xsi:nil="true"/>
    <Invited_Students xmlns="310688ec-8b41-4796-aaa7-fedfd9271268" xsi:nil="true"/>
  </documentManagement>
</p:properties>
</file>

<file path=customXml/itemProps1.xml><?xml version="1.0" encoding="utf-8"?>
<ds:datastoreItem xmlns:ds="http://schemas.openxmlformats.org/officeDocument/2006/customXml" ds:itemID="{682E1C4D-557F-4680-8057-0D89B7C7FD24}"/>
</file>

<file path=customXml/itemProps2.xml><?xml version="1.0" encoding="utf-8"?>
<ds:datastoreItem xmlns:ds="http://schemas.openxmlformats.org/officeDocument/2006/customXml" ds:itemID="{9FEA72CF-BAB2-4289-B82C-B8AE6B91BCEA}"/>
</file>

<file path=customXml/itemProps3.xml><?xml version="1.0" encoding="utf-8"?>
<ds:datastoreItem xmlns:ds="http://schemas.openxmlformats.org/officeDocument/2006/customXml" ds:itemID="{23DD7374-9B9C-4E34-92F3-A07D4F68ABA8}"/>
</file>

<file path=docProps/app.xml><?xml version="1.0" encoding="utf-8"?>
<Properties xmlns="http://schemas.openxmlformats.org/officeDocument/2006/extended-properties" xmlns:vt="http://schemas.openxmlformats.org/officeDocument/2006/docPropsVTypes">
  <Template>TM10001106[[fn=Badge]]</Template>
  <TotalTime>557</TotalTime>
  <Words>1838</Words>
  <Application>Microsoft Office PowerPoint</Application>
  <PresentationFormat>Custom</PresentationFormat>
  <Paragraphs>154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Badge</vt:lpstr>
      <vt:lpstr>Basking Shark</vt:lpstr>
      <vt:lpstr>PowerPoint Presentation</vt:lpstr>
      <vt:lpstr>A Basking Shark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Basking Shark Annotation</dc:title>
  <dc:creator>Katie Lane</dc:creator>
  <cp:lastModifiedBy>LSeawright (Eastbank)</cp:lastModifiedBy>
  <cp:revision>33</cp:revision>
  <dcterms:created xsi:type="dcterms:W3CDTF">2018-01-11T11:08:44Z</dcterms:created>
  <dcterms:modified xsi:type="dcterms:W3CDTF">2021-06-22T11:20:30Z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0x010100069761C41C819C4CA7B11727155E1653</vt:lpwstr>
  </property>
</Properties>
</file>