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5.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73" r:id="rId4"/>
    <p:sldId id="299" r:id="rId5"/>
    <p:sldId id="259" r:id="rId6"/>
    <p:sldId id="260" r:id="rId7"/>
    <p:sldId id="261" r:id="rId8"/>
    <p:sldId id="262" r:id="rId9"/>
    <p:sldId id="300" r:id="rId10"/>
    <p:sldId id="301" r:id="rId11"/>
    <p:sldId id="302" r:id="rId12"/>
    <p:sldId id="303" r:id="rId13"/>
    <p:sldId id="304" r:id="rId14"/>
    <p:sldId id="305" r:id="rId15"/>
    <p:sldId id="306" r:id="rId16"/>
    <p:sldId id="307" r:id="rId17"/>
    <p:sldId id="271" r:id="rId18"/>
    <p:sldId id="282" r:id="rId19"/>
    <p:sldId id="308" r:id="rId20"/>
    <p:sldId id="312" r:id="rId21"/>
    <p:sldId id="309" r:id="rId22"/>
    <p:sldId id="313" r:id="rId23"/>
    <p:sldId id="310" r:id="rId24"/>
    <p:sldId id="314" r:id="rId25"/>
    <p:sldId id="311" r:id="rId26"/>
    <p:sldId id="315" r:id="rId2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6600"/>
    <a:srgbClr val="CC00CC"/>
    <a:srgbClr val="FF00FF"/>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60"/>
  </p:normalViewPr>
  <p:slideViewPr>
    <p:cSldViewPr snapToGrid="0">
      <p:cViewPr varScale="1">
        <p:scale>
          <a:sx n="89" d="100"/>
          <a:sy n="89" d="100"/>
        </p:scale>
        <p:origin x="-12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smtClean="0"/>
              <a:pPr/>
              <a:t>6/22/2021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205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5065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039307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08731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smtClean="0"/>
              <a:pPr/>
              <a:t>6/22/2021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1024154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6/22/2021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977178572"/>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6/22/2021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89910603"/>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6/22/2021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061900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6/22/2021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28293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smtClean="0"/>
              <a:t>6/22/2021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38205030"/>
      </p:ext>
    </p:extLst>
  </p:cSld>
  <p:clrMapOvr>
    <a:masterClrMapping/>
  </p:clrMapOvr>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smtClean="0"/>
              <a:t>6/22/2021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23989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smtClean="0"/>
              <a:pPr/>
              <a:t>6/22/2021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70610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C7FF1-D33C-457A-913F-10670D448F98}"/>
              </a:ext>
            </a:extLst>
          </p:cNvPr>
          <p:cNvSpPr>
            <a:spLocks noGrp="1"/>
          </p:cNvSpPr>
          <p:nvPr>
            <p:ph type="ctrTitle"/>
          </p:nvPr>
        </p:nvSpPr>
        <p:spPr/>
        <p:txBody>
          <a:bodyPr/>
          <a:lstStyle/>
          <a:p>
            <a:r>
              <a:rPr lang="en-GB">
                <a:solidFill>
                  <a:schemeClr val="tx1"/>
                </a:solidFill>
              </a:rPr>
              <a:t>Aunt </a:t>
            </a:r>
            <a:r>
              <a:rPr lang="en-GB" smtClean="0">
                <a:solidFill>
                  <a:schemeClr val="tx1"/>
                </a:solidFill>
              </a:rPr>
              <a:t>Julia</a:t>
            </a:r>
            <a:endParaRPr lang="en-GB" dirty="0">
              <a:solidFill>
                <a:schemeClr val="tx1"/>
              </a:solidFill>
            </a:endParaRPr>
          </a:p>
        </p:txBody>
      </p:sp>
      <p:sp>
        <p:nvSpPr>
          <p:cNvPr id="3" name="Subtitle 2">
            <a:extLst>
              <a:ext uri="{FF2B5EF4-FFF2-40B4-BE49-F238E27FC236}">
                <a16:creationId xmlns:a16="http://schemas.microsoft.com/office/drawing/2014/main" xmlns="" id="{A87EAF10-FAB2-4BC7-BC03-4AA9DB0F74F6}"/>
              </a:ext>
            </a:extLst>
          </p:cNvPr>
          <p:cNvSpPr>
            <a:spLocks noGrp="1"/>
          </p:cNvSpPr>
          <p:nvPr>
            <p:ph type="subTitle" idx="1"/>
          </p:nvPr>
        </p:nvSpPr>
        <p:spPr>
          <a:xfrm>
            <a:off x="2215045" y="141815"/>
            <a:ext cx="8045373" cy="742279"/>
          </a:xfrm>
        </p:spPr>
        <p:txBody>
          <a:bodyPr/>
          <a:lstStyle/>
          <a:p>
            <a:r>
              <a:rPr lang="en-GB" dirty="0"/>
              <a:t>Poetry of </a:t>
            </a:r>
            <a:r>
              <a:rPr lang="en-GB" dirty="0" err="1"/>
              <a:t>norman</a:t>
            </a:r>
            <a:r>
              <a:rPr lang="en-GB" dirty="0"/>
              <a:t> </a:t>
            </a:r>
            <a:r>
              <a:rPr lang="en-GB" dirty="0" err="1"/>
              <a:t>maccaig</a:t>
            </a:r>
            <a:endParaRPr lang="en-GB" dirty="0"/>
          </a:p>
        </p:txBody>
      </p:sp>
    </p:spTree>
    <p:extLst>
      <p:ext uri="{BB962C8B-B14F-4D97-AF65-F5344CB8AC3E}">
        <p14:creationId xmlns:p14="http://schemas.microsoft.com/office/powerpoint/2010/main" val="3695792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Two</a:t>
            </a:r>
          </a:p>
        </p:txBody>
      </p:sp>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2622844" y="2144850"/>
            <a:ext cx="8617527" cy="3120854"/>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400" dirty="0">
                <a:solidFill>
                  <a:schemeClr val="tx2"/>
                </a:solidFill>
              </a:rPr>
              <a:t>She wore men's boots </a:t>
            </a:r>
          </a:p>
          <a:p>
            <a:pPr>
              <a:buNone/>
            </a:pPr>
            <a:r>
              <a:rPr lang="en-GB" sz="2400" dirty="0">
                <a:solidFill>
                  <a:schemeClr val="tx2"/>
                </a:solidFill>
              </a:rPr>
              <a:t>when she wore any. </a:t>
            </a:r>
          </a:p>
          <a:p>
            <a:pPr>
              <a:buNone/>
            </a:pPr>
            <a:r>
              <a:rPr lang="en-GB" sz="2400" dirty="0">
                <a:solidFill>
                  <a:schemeClr val="tx2"/>
                </a:solidFill>
              </a:rPr>
              <a:t>— I can see her strong foot, </a:t>
            </a:r>
          </a:p>
          <a:p>
            <a:pPr>
              <a:buNone/>
            </a:pPr>
            <a:r>
              <a:rPr lang="en-GB" sz="2400" dirty="0">
                <a:solidFill>
                  <a:schemeClr val="tx2"/>
                </a:solidFill>
              </a:rPr>
              <a:t>stained with peat, </a:t>
            </a:r>
          </a:p>
          <a:p>
            <a:pPr>
              <a:buNone/>
            </a:pPr>
            <a:r>
              <a:rPr lang="en-GB" sz="2400" dirty="0">
                <a:solidFill>
                  <a:schemeClr val="tx2"/>
                </a:solidFill>
              </a:rPr>
              <a:t>paddling with the treadle of the spinning wheel </a:t>
            </a:r>
          </a:p>
          <a:p>
            <a:pPr>
              <a:buNone/>
            </a:pPr>
            <a:r>
              <a:rPr lang="en-GB" sz="2400" dirty="0">
                <a:solidFill>
                  <a:schemeClr val="tx2"/>
                </a:solidFill>
              </a:rPr>
              <a:t>while her right hand drew yarn </a:t>
            </a:r>
          </a:p>
          <a:p>
            <a:pPr>
              <a:buNone/>
            </a:pPr>
            <a:r>
              <a:rPr lang="en-GB" sz="2400" dirty="0">
                <a:solidFill>
                  <a:schemeClr val="tx2"/>
                </a:solidFill>
              </a:rPr>
              <a:t>marvellously out of the air</a:t>
            </a:r>
            <a:r>
              <a:rPr lang="en-GB" sz="2400" dirty="0" smtClean="0">
                <a:solidFill>
                  <a:schemeClr val="tx2"/>
                </a:solidFill>
              </a:rPr>
              <a:t>.</a:t>
            </a:r>
            <a:endParaRPr lang="en-GB" sz="2400" dirty="0">
              <a:solidFill>
                <a:schemeClr val="tx2"/>
              </a:solidFill>
            </a:endParaRPr>
          </a:p>
        </p:txBody>
      </p:sp>
      <p:sp>
        <p:nvSpPr>
          <p:cNvPr id="14" name="TextBox 6">
            <a:extLst>
              <a:ext uri="{FF2B5EF4-FFF2-40B4-BE49-F238E27FC236}">
                <a16:creationId xmlns:a16="http://schemas.microsoft.com/office/drawing/2014/main" xmlns="" id="{6D91FDC3-5187-4BD0-B1B9-22D6A7B2E3B2}"/>
              </a:ext>
            </a:extLst>
          </p:cNvPr>
          <p:cNvSpPr txBox="1"/>
          <p:nvPr/>
        </p:nvSpPr>
        <p:spPr>
          <a:xfrm>
            <a:off x="1591254" y="479560"/>
            <a:ext cx="2952750" cy="1323439"/>
          </a:xfrm>
          <a:prstGeom prst="rect">
            <a:avLst/>
          </a:prstGeom>
          <a:solidFill>
            <a:srgbClr val="00B050"/>
          </a:solidFill>
          <a:ln>
            <a:solidFill>
              <a:srgbClr val="00B05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She is not conventionally feminine – she works so she prefers practicality </a:t>
            </a:r>
            <a:r>
              <a:rPr lang="en-GB" sz="2000" b="1" dirty="0">
                <a:solidFill>
                  <a:schemeClr val="bg1"/>
                </a:solidFill>
                <a:latin typeface="Corbel" panose="020B0503020204020204" pitchFamily="34" charset="0"/>
                <a:cs typeface="Arial" charset="0"/>
              </a:rPr>
              <a:t>over beauty</a:t>
            </a:r>
          </a:p>
        </p:txBody>
      </p:sp>
      <p:sp>
        <p:nvSpPr>
          <p:cNvPr id="16" name="TextBox 6">
            <a:extLst>
              <a:ext uri="{FF2B5EF4-FFF2-40B4-BE49-F238E27FC236}">
                <a16:creationId xmlns:a16="http://schemas.microsoft.com/office/drawing/2014/main" xmlns="" id="{9D7C00CC-E2B6-46CF-91A6-C135B6639991}"/>
              </a:ext>
            </a:extLst>
          </p:cNvPr>
          <p:cNvSpPr txBox="1"/>
          <p:nvPr/>
        </p:nvSpPr>
        <p:spPr>
          <a:xfrm>
            <a:off x="5202668" y="1425071"/>
            <a:ext cx="2952750" cy="707886"/>
          </a:xfrm>
          <a:prstGeom prst="rect">
            <a:avLst/>
          </a:prstGeom>
          <a:solidFill>
            <a:srgbClr val="7030A0"/>
          </a:solidFill>
          <a:ln>
            <a:solidFill>
              <a:srgbClr val="7030A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Powerful – </a:t>
            </a:r>
            <a:r>
              <a:rPr lang="en-GB" sz="2000" b="1" dirty="0" smtClean="0">
                <a:solidFill>
                  <a:schemeClr val="bg1"/>
                </a:solidFill>
                <a:latin typeface="Corbel" panose="020B0503020204020204" pitchFamily="34" charset="0"/>
                <a:cs typeface="Arial" charset="0"/>
              </a:rPr>
              <a:t>shows the speakers admiration</a:t>
            </a:r>
            <a:endParaRPr lang="en-GB" sz="2000" b="1" dirty="0">
              <a:solidFill>
                <a:schemeClr val="bg1"/>
              </a:solidFill>
              <a:latin typeface="Corbel" panose="020B0503020204020204" pitchFamily="34" charset="0"/>
              <a:cs typeface="Arial" charset="0"/>
            </a:endParaRPr>
          </a:p>
        </p:txBody>
      </p:sp>
      <p:sp>
        <p:nvSpPr>
          <p:cNvPr id="25" name="TextBox 6">
            <a:extLst>
              <a:ext uri="{FF2B5EF4-FFF2-40B4-BE49-F238E27FC236}">
                <a16:creationId xmlns:a16="http://schemas.microsoft.com/office/drawing/2014/main" xmlns="" id="{D1546243-2080-4D51-A61C-F9D2EF6C9B09}"/>
              </a:ext>
            </a:extLst>
          </p:cNvPr>
          <p:cNvSpPr txBox="1"/>
          <p:nvPr/>
        </p:nvSpPr>
        <p:spPr>
          <a:xfrm>
            <a:off x="3726293" y="5631272"/>
            <a:ext cx="2952750" cy="1015663"/>
          </a:xfrm>
          <a:prstGeom prst="rect">
            <a:avLst/>
          </a:prstGeom>
          <a:solidFill>
            <a:srgbClr val="008080"/>
          </a:solidFill>
          <a:ln>
            <a:solidFill>
              <a:srgbClr val="00808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Her skill is almost </a:t>
            </a:r>
            <a:r>
              <a:rPr lang="en-GB" sz="2000" b="1" dirty="0">
                <a:solidFill>
                  <a:schemeClr val="bg1"/>
                </a:solidFill>
                <a:latin typeface="Corbel" panose="020B0503020204020204" pitchFamily="34" charset="0"/>
                <a:cs typeface="Arial" charset="0"/>
              </a:rPr>
              <a:t>magic – shows his </a:t>
            </a:r>
            <a:r>
              <a:rPr lang="en-GB" sz="2000" b="1" dirty="0" smtClean="0">
                <a:solidFill>
                  <a:schemeClr val="bg1"/>
                </a:solidFill>
                <a:latin typeface="Corbel" panose="020B0503020204020204" pitchFamily="34" charset="0"/>
                <a:cs typeface="Arial" charset="0"/>
              </a:rPr>
              <a:t>admiration again</a:t>
            </a:r>
            <a:endParaRPr lang="en-GB" sz="2000" b="1" dirty="0">
              <a:solidFill>
                <a:schemeClr val="bg1"/>
              </a:solidFill>
              <a:latin typeface="Corbel" panose="020B0503020204020204" pitchFamily="34" charset="0"/>
              <a:cs typeface="Arial" charset="0"/>
            </a:endParaRPr>
          </a:p>
        </p:txBody>
      </p:sp>
      <p:cxnSp>
        <p:nvCxnSpPr>
          <p:cNvPr id="30" name="Straight Connector 29">
            <a:extLst>
              <a:ext uri="{FF2B5EF4-FFF2-40B4-BE49-F238E27FC236}">
                <a16:creationId xmlns:a16="http://schemas.microsoft.com/office/drawing/2014/main" xmlns="" id="{0E8DCE58-EAD4-4DD3-AB7C-B8E92F59E541}"/>
              </a:ext>
            </a:extLst>
          </p:cNvPr>
          <p:cNvCxnSpPr/>
          <p:nvPr/>
        </p:nvCxnSpPr>
        <p:spPr>
          <a:xfrm>
            <a:off x="4416137" y="1495223"/>
            <a:ext cx="0" cy="662053"/>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91D8A706-E4D3-45DE-B32D-5968076A1A42}"/>
              </a:ext>
            </a:extLst>
          </p:cNvPr>
          <p:cNvCxnSpPr>
            <a:cxnSpLocks/>
          </p:cNvCxnSpPr>
          <p:nvPr/>
        </p:nvCxnSpPr>
        <p:spPr>
          <a:xfrm flipH="1">
            <a:off x="5475642" y="2132957"/>
            <a:ext cx="957431" cy="863755"/>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D9343EC6-0E44-47FB-9EEE-90FB232DBC62}"/>
              </a:ext>
            </a:extLst>
          </p:cNvPr>
          <p:cNvCxnSpPr>
            <a:cxnSpLocks/>
          </p:cNvCxnSpPr>
          <p:nvPr/>
        </p:nvCxnSpPr>
        <p:spPr>
          <a:xfrm flipH="1">
            <a:off x="5202668" y="3451905"/>
            <a:ext cx="1740336" cy="25337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837885F5-EED3-4B29-88BC-6B9AC7BCC196}"/>
              </a:ext>
            </a:extLst>
          </p:cNvPr>
          <p:cNvCxnSpPr/>
          <p:nvPr/>
        </p:nvCxnSpPr>
        <p:spPr>
          <a:xfrm>
            <a:off x="3097031" y="5265704"/>
            <a:ext cx="891184" cy="369332"/>
          </a:xfrm>
          <a:prstGeom prst="line">
            <a:avLst/>
          </a:prstGeom>
          <a:ln w="57150">
            <a:solidFill>
              <a:srgbClr val="008080"/>
            </a:solidFill>
          </a:ln>
        </p:spPr>
        <p:style>
          <a:lnRef idx="1">
            <a:schemeClr val="accent1"/>
          </a:lnRef>
          <a:fillRef idx="0">
            <a:schemeClr val="accent1"/>
          </a:fillRef>
          <a:effectRef idx="0">
            <a:schemeClr val="accent1"/>
          </a:effectRef>
          <a:fontRef idx="minor">
            <a:schemeClr val="tx1"/>
          </a:fontRef>
        </p:style>
      </p:cxnSp>
      <p:sp>
        <p:nvSpPr>
          <p:cNvPr id="24" name="TextBox 6">
            <a:extLst>
              <a:ext uri="{FF2B5EF4-FFF2-40B4-BE49-F238E27FC236}">
                <a16:creationId xmlns:a16="http://schemas.microsoft.com/office/drawing/2014/main" xmlns="" id="{19200E14-888E-4EC7-B514-974B9D221708}"/>
              </a:ext>
            </a:extLst>
          </p:cNvPr>
          <p:cNvSpPr txBox="1"/>
          <p:nvPr/>
        </p:nvSpPr>
        <p:spPr>
          <a:xfrm>
            <a:off x="7124912" y="4511072"/>
            <a:ext cx="4838701" cy="1015663"/>
          </a:xfrm>
          <a:prstGeom prst="rect">
            <a:avLst/>
          </a:prstGeom>
          <a:solidFill>
            <a:srgbClr val="FF6600"/>
          </a:solidFill>
          <a:ln>
            <a:solidFill>
              <a:srgbClr val="FF66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Shows her connection to </a:t>
            </a:r>
            <a:r>
              <a:rPr lang="en-GB" sz="2000" b="1" dirty="0" smtClean="0">
                <a:solidFill>
                  <a:schemeClr val="bg1"/>
                </a:solidFill>
                <a:latin typeface="Corbel" panose="020B0503020204020204" pitchFamily="34" charset="0"/>
                <a:cs typeface="Arial" charset="0"/>
              </a:rPr>
              <a:t>Scottish island life – she works with her hands and she is skilled at her work</a:t>
            </a:r>
            <a:endParaRPr lang="en-GB" sz="2000" b="1" dirty="0">
              <a:solidFill>
                <a:schemeClr val="bg1"/>
              </a:solidFill>
              <a:latin typeface="Corbel" panose="020B0503020204020204" pitchFamily="34" charset="0"/>
              <a:cs typeface="Arial" charset="0"/>
            </a:endParaRPr>
          </a:p>
        </p:txBody>
      </p:sp>
      <p:cxnSp>
        <p:nvCxnSpPr>
          <p:cNvPr id="27" name="Straight Connector 26">
            <a:extLst>
              <a:ext uri="{FF2B5EF4-FFF2-40B4-BE49-F238E27FC236}">
                <a16:creationId xmlns:a16="http://schemas.microsoft.com/office/drawing/2014/main" xmlns="" id="{D9343EC6-0E44-47FB-9EEE-90FB232DBC62}"/>
              </a:ext>
            </a:extLst>
          </p:cNvPr>
          <p:cNvCxnSpPr>
            <a:cxnSpLocks/>
          </p:cNvCxnSpPr>
          <p:nvPr/>
        </p:nvCxnSpPr>
        <p:spPr>
          <a:xfrm flipH="1" flipV="1">
            <a:off x="6777319" y="4313818"/>
            <a:ext cx="347593" cy="562388"/>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15" name="TextBox 6">
            <a:extLst>
              <a:ext uri="{FF2B5EF4-FFF2-40B4-BE49-F238E27FC236}">
                <a16:creationId xmlns:a16="http://schemas.microsoft.com/office/drawing/2014/main" xmlns="" id="{19200E14-888E-4EC7-B514-974B9D221708}"/>
              </a:ext>
            </a:extLst>
          </p:cNvPr>
          <p:cNvSpPr txBox="1"/>
          <p:nvPr/>
        </p:nvSpPr>
        <p:spPr>
          <a:xfrm>
            <a:off x="6777318" y="2334993"/>
            <a:ext cx="4122259" cy="1323439"/>
          </a:xfrm>
          <a:prstGeom prst="rect">
            <a:avLst/>
          </a:prstGeom>
          <a:solidFill>
            <a:srgbClr val="FF0000"/>
          </a:solidFill>
          <a:ln>
            <a:solidFill>
              <a:srgbClr val="FF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Shows her connection to her land. </a:t>
            </a:r>
          </a:p>
          <a:p>
            <a:pPr eaLnBrk="1" hangingPunct="1">
              <a:defRPr/>
            </a:pPr>
            <a:r>
              <a:rPr lang="en-GB" sz="2000" b="1" dirty="0">
                <a:solidFill>
                  <a:schemeClr val="bg1"/>
                </a:solidFill>
                <a:latin typeface="Corbel" panose="020B0503020204020204" pitchFamily="34" charset="0"/>
                <a:cs typeface="Arial" charset="0"/>
              </a:rPr>
              <a:t>Creates a vivid impression of how she </a:t>
            </a:r>
            <a:r>
              <a:rPr lang="en-GB" sz="2000" b="1" dirty="0" smtClean="0">
                <a:solidFill>
                  <a:schemeClr val="bg1"/>
                </a:solidFill>
                <a:latin typeface="Corbel" panose="020B0503020204020204" pitchFamily="34" charset="0"/>
                <a:cs typeface="Arial" charset="0"/>
              </a:rPr>
              <a:t>looks and stained makes it clear she is out working often</a:t>
            </a:r>
            <a:endParaRPr lang="en-GB" sz="2000" b="1" dirty="0">
              <a:solidFill>
                <a:schemeClr val="bg1"/>
              </a:solidFill>
              <a:latin typeface="Corbel" panose="020B0503020204020204" pitchFamily="34" charset="0"/>
              <a:cs typeface="Arial" charset="0"/>
            </a:endParaRPr>
          </a:p>
        </p:txBody>
      </p:sp>
      <p:sp>
        <p:nvSpPr>
          <p:cNvPr id="39" name="Rectangle 38"/>
          <p:cNvSpPr/>
          <p:nvPr/>
        </p:nvSpPr>
        <p:spPr>
          <a:xfrm>
            <a:off x="3958814" y="2147888"/>
            <a:ext cx="1839558" cy="47697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p:cNvSpPr/>
          <p:nvPr/>
        </p:nvSpPr>
        <p:spPr>
          <a:xfrm>
            <a:off x="2622844" y="2624866"/>
            <a:ext cx="2755980" cy="47697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p:cNvSpPr/>
          <p:nvPr/>
        </p:nvSpPr>
        <p:spPr>
          <a:xfrm>
            <a:off x="4878593" y="3101613"/>
            <a:ext cx="919779" cy="35029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p:cNvSpPr/>
          <p:nvPr/>
        </p:nvSpPr>
        <p:spPr>
          <a:xfrm>
            <a:off x="2622844" y="3466788"/>
            <a:ext cx="2579824" cy="47697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p:cNvSpPr/>
          <p:nvPr/>
        </p:nvSpPr>
        <p:spPr>
          <a:xfrm>
            <a:off x="4544004" y="3943766"/>
            <a:ext cx="4492420" cy="476978"/>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p:cNvSpPr/>
          <p:nvPr/>
        </p:nvSpPr>
        <p:spPr>
          <a:xfrm>
            <a:off x="2644444" y="4399228"/>
            <a:ext cx="4167370" cy="476978"/>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p:cNvSpPr/>
          <p:nvPr/>
        </p:nvSpPr>
        <p:spPr>
          <a:xfrm>
            <a:off x="2622844" y="4876206"/>
            <a:ext cx="1839558" cy="389498"/>
          </a:xfrm>
          <a:prstGeom prst="rect">
            <a:avLst/>
          </a:prstGeom>
          <a:noFill/>
          <a:ln w="38100">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3222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25" grpId="0" animBg="1"/>
      <p:bldP spid="24" grpId="0" animBg="1"/>
      <p:bldP spid="15" grpId="0" animBg="1"/>
      <p:bldP spid="39" grpId="0" animBg="1"/>
      <p:bldP spid="40" grpId="0" animBg="1"/>
      <p:bldP spid="41" grpId="0" animBg="1"/>
      <p:bldP spid="42" grpId="0" animBg="1"/>
      <p:bldP spid="43" grpId="0" animBg="1"/>
      <p:bldP spid="44" grpId="0" animBg="1"/>
      <p:bldP spid="4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681021" y="1562995"/>
            <a:ext cx="9789102" cy="2055947"/>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200" dirty="0"/>
              <a:t>Hers was the only house </a:t>
            </a:r>
          </a:p>
          <a:p>
            <a:pPr>
              <a:buNone/>
            </a:pPr>
            <a:r>
              <a:rPr lang="en-GB" sz="2200" dirty="0"/>
              <a:t>where I've lain at night </a:t>
            </a:r>
          </a:p>
          <a:p>
            <a:pPr>
              <a:buNone/>
            </a:pPr>
            <a:r>
              <a:rPr lang="en-GB" sz="2200" dirty="0"/>
              <a:t>in the absolute darkness</a:t>
            </a:r>
          </a:p>
          <a:p>
            <a:pPr>
              <a:buNone/>
            </a:pPr>
            <a:r>
              <a:rPr lang="en-GB" sz="2200" dirty="0"/>
              <a:t>of a box bed, listening to </a:t>
            </a:r>
          </a:p>
          <a:p>
            <a:pPr>
              <a:buNone/>
            </a:pPr>
            <a:r>
              <a:rPr lang="en-GB" sz="2200" dirty="0"/>
              <a:t>crickets being friendly.</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Three</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1815882"/>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do we learn about Aunt Julia in this stanza?</a:t>
            </a:r>
          </a:p>
          <a:p>
            <a:pPr marL="457200" indent="-457200" eaLnBrk="1" hangingPunct="1">
              <a:spcBef>
                <a:spcPct val="0"/>
              </a:spcBef>
              <a:buFontTx/>
              <a:buChar char="-"/>
            </a:pPr>
            <a:r>
              <a:rPr lang="en-GB" altLang="en-US" sz="2800" dirty="0">
                <a:latin typeface="Corbel" panose="020B0503020204020204" pitchFamily="34" charset="0"/>
              </a:rPr>
              <a:t>What do we learn about where Aunt Julia lives?</a:t>
            </a:r>
          </a:p>
          <a:p>
            <a:pPr marL="457200" indent="-457200" eaLnBrk="1" hangingPunct="1">
              <a:spcBef>
                <a:spcPct val="0"/>
              </a:spcBef>
              <a:buFontTx/>
              <a:buChar char="-"/>
            </a:pPr>
            <a:r>
              <a:rPr lang="en-GB" altLang="en-US" sz="2800" dirty="0">
                <a:latin typeface="Corbel" panose="020B0503020204020204" pitchFamily="34" charset="0"/>
              </a:rPr>
              <a:t>How does </a:t>
            </a:r>
            <a:r>
              <a:rPr lang="en-GB" altLang="en-US" sz="2800" dirty="0" err="1">
                <a:latin typeface="Corbel" panose="020B0503020204020204" pitchFamily="34" charset="0"/>
              </a:rPr>
              <a:t>MacCaig</a:t>
            </a:r>
            <a:r>
              <a:rPr lang="en-GB" altLang="en-US" sz="2800" dirty="0">
                <a:latin typeface="Corbel" panose="020B0503020204020204" pitchFamily="34" charset="0"/>
              </a:rPr>
              <a:t> feel staying at her house?</a:t>
            </a:r>
          </a:p>
        </p:txBody>
      </p:sp>
      <p:cxnSp>
        <p:nvCxnSpPr>
          <p:cNvPr id="3" name="Straight Connector 2">
            <a:extLst>
              <a:ext uri="{FF2B5EF4-FFF2-40B4-BE49-F238E27FC236}">
                <a16:creationId xmlns:a16="http://schemas.microsoft.com/office/drawing/2014/main" xmlns="" id="{377A2B4D-4EDC-46DE-B406-6EAE02A931D2}"/>
              </a:ext>
            </a:extLst>
          </p:cNvPr>
          <p:cNvCxnSpPr>
            <a:cxnSpLocks/>
          </p:cNvCxnSpPr>
          <p:nvPr/>
        </p:nvCxnSpPr>
        <p:spPr>
          <a:xfrm>
            <a:off x="2618510" y="3655870"/>
            <a:ext cx="0" cy="6204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7244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Three</a:t>
            </a:r>
          </a:p>
        </p:txBody>
      </p:sp>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2622844" y="2144850"/>
            <a:ext cx="8617527" cy="2751522"/>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400" dirty="0">
                <a:solidFill>
                  <a:schemeClr val="tx2"/>
                </a:solidFill>
              </a:rPr>
              <a:t>Hers was the only house </a:t>
            </a:r>
          </a:p>
          <a:p>
            <a:pPr>
              <a:buNone/>
            </a:pPr>
            <a:r>
              <a:rPr lang="en-GB" sz="2400" dirty="0">
                <a:solidFill>
                  <a:schemeClr val="tx2"/>
                </a:solidFill>
              </a:rPr>
              <a:t>where I've lain at night </a:t>
            </a:r>
          </a:p>
          <a:p>
            <a:pPr>
              <a:buNone/>
            </a:pPr>
            <a:r>
              <a:rPr lang="en-GB" sz="2400" dirty="0">
                <a:solidFill>
                  <a:schemeClr val="tx2"/>
                </a:solidFill>
              </a:rPr>
              <a:t>in the absolute darkness</a:t>
            </a:r>
          </a:p>
          <a:p>
            <a:pPr>
              <a:buNone/>
            </a:pPr>
            <a:r>
              <a:rPr lang="en-GB" sz="2400" dirty="0">
                <a:solidFill>
                  <a:schemeClr val="tx2"/>
                </a:solidFill>
              </a:rPr>
              <a:t>of a box bed, listening to </a:t>
            </a:r>
          </a:p>
          <a:p>
            <a:pPr>
              <a:buNone/>
            </a:pPr>
            <a:r>
              <a:rPr lang="en-GB" sz="2400" dirty="0">
                <a:solidFill>
                  <a:schemeClr val="tx2"/>
                </a:solidFill>
              </a:rPr>
              <a:t>crickets being friendly.</a:t>
            </a:r>
          </a:p>
          <a:p>
            <a:pPr>
              <a:buNone/>
            </a:pPr>
            <a:endParaRPr lang="en-GB" sz="2800" dirty="0">
              <a:solidFill>
                <a:schemeClr val="tx2"/>
              </a:solidFill>
            </a:endParaRPr>
          </a:p>
        </p:txBody>
      </p:sp>
      <p:sp>
        <p:nvSpPr>
          <p:cNvPr id="18" name="TextBox 6">
            <a:extLst>
              <a:ext uri="{FF2B5EF4-FFF2-40B4-BE49-F238E27FC236}">
                <a16:creationId xmlns:a16="http://schemas.microsoft.com/office/drawing/2014/main" xmlns="" id="{ACE7F1DE-94D8-4EB6-8894-34DFC0E9250B}"/>
              </a:ext>
            </a:extLst>
          </p:cNvPr>
          <p:cNvSpPr txBox="1"/>
          <p:nvPr/>
        </p:nvSpPr>
        <p:spPr>
          <a:xfrm>
            <a:off x="2811602" y="210190"/>
            <a:ext cx="2952750" cy="1631216"/>
          </a:xfrm>
          <a:prstGeom prst="rect">
            <a:avLst/>
          </a:prstGeom>
          <a:solidFill>
            <a:srgbClr val="7030A0"/>
          </a:solidFill>
          <a:ln>
            <a:solidFill>
              <a:srgbClr val="7030A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Show the special bond between aunt and </a:t>
            </a:r>
            <a:r>
              <a:rPr lang="en-GB" sz="2000" b="1" dirty="0" err="1">
                <a:solidFill>
                  <a:schemeClr val="bg1"/>
                </a:solidFill>
                <a:latin typeface="Corbel" panose="020B0503020204020204" pitchFamily="34" charset="0"/>
                <a:cs typeface="Arial" charset="0"/>
              </a:rPr>
              <a:t>MacCaig</a:t>
            </a:r>
            <a:r>
              <a:rPr lang="en-GB" sz="2000" b="1" dirty="0">
                <a:solidFill>
                  <a:schemeClr val="bg1"/>
                </a:solidFill>
                <a:latin typeface="Corbel" panose="020B0503020204020204" pitchFamily="34" charset="0"/>
                <a:cs typeface="Arial" charset="0"/>
              </a:rPr>
              <a:t> </a:t>
            </a:r>
            <a:r>
              <a:rPr lang="en-GB" sz="2000" b="1" dirty="0" smtClean="0">
                <a:solidFill>
                  <a:schemeClr val="bg1"/>
                </a:solidFill>
                <a:latin typeface="Corbel" panose="020B0503020204020204" pitchFamily="34" charset="0"/>
                <a:cs typeface="Arial" charset="0"/>
              </a:rPr>
              <a:t>– he has memories with her that he has no where else</a:t>
            </a:r>
            <a:endParaRPr lang="en-GB" sz="2000" b="1" dirty="0">
              <a:solidFill>
                <a:schemeClr val="bg1"/>
              </a:solidFill>
              <a:latin typeface="Corbel" panose="020B0503020204020204" pitchFamily="34" charset="0"/>
              <a:cs typeface="Arial" charset="0"/>
            </a:endParaRPr>
          </a:p>
        </p:txBody>
      </p:sp>
      <p:sp>
        <p:nvSpPr>
          <p:cNvPr id="19" name="TextBox 6">
            <a:extLst>
              <a:ext uri="{FF2B5EF4-FFF2-40B4-BE49-F238E27FC236}">
                <a16:creationId xmlns:a16="http://schemas.microsoft.com/office/drawing/2014/main" xmlns="" id="{5CCB92A0-8ADF-47AE-97A4-304F721E0EFF}"/>
              </a:ext>
            </a:extLst>
          </p:cNvPr>
          <p:cNvSpPr txBox="1"/>
          <p:nvPr/>
        </p:nvSpPr>
        <p:spPr>
          <a:xfrm>
            <a:off x="7464425" y="2705268"/>
            <a:ext cx="2952750" cy="1631216"/>
          </a:xfrm>
          <a:prstGeom prst="rect">
            <a:avLst/>
          </a:prstGeom>
          <a:solidFill>
            <a:srgbClr val="FF0000"/>
          </a:solidFill>
          <a:ln>
            <a:solidFill>
              <a:srgbClr val="FF000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Word choice of absolute makes it clear how incredibly dark it is – but bond with aunt means he is not scared/worried</a:t>
            </a:r>
            <a:endParaRPr lang="en-GB" sz="2000" b="1" dirty="0">
              <a:solidFill>
                <a:schemeClr val="bg1"/>
              </a:solidFill>
              <a:latin typeface="Corbel" panose="020B0503020204020204" pitchFamily="34" charset="0"/>
              <a:cs typeface="Arial" charset="0"/>
            </a:endParaRPr>
          </a:p>
        </p:txBody>
      </p:sp>
      <p:sp>
        <p:nvSpPr>
          <p:cNvPr id="20" name="TextBox 6">
            <a:extLst>
              <a:ext uri="{FF2B5EF4-FFF2-40B4-BE49-F238E27FC236}">
                <a16:creationId xmlns:a16="http://schemas.microsoft.com/office/drawing/2014/main" xmlns="" id="{F71620EB-2321-4F9C-BE22-7D45F5CA18C6}"/>
              </a:ext>
            </a:extLst>
          </p:cNvPr>
          <p:cNvSpPr txBox="1"/>
          <p:nvPr/>
        </p:nvSpPr>
        <p:spPr>
          <a:xfrm>
            <a:off x="1917984" y="4896372"/>
            <a:ext cx="2952750" cy="1631216"/>
          </a:xfrm>
          <a:prstGeom prst="rect">
            <a:avLst/>
          </a:prstGeom>
          <a:solidFill>
            <a:srgbClr val="00B050"/>
          </a:solidFill>
          <a:ln>
            <a:solidFill>
              <a:srgbClr val="00B05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Reinforces that he is comfortable and happy staying with his aunt. </a:t>
            </a:r>
          </a:p>
          <a:p>
            <a:pPr eaLnBrk="1" hangingPunct="1">
              <a:defRPr/>
            </a:pPr>
            <a:r>
              <a:rPr lang="en-GB" sz="2000" b="1" dirty="0" smtClean="0">
                <a:solidFill>
                  <a:schemeClr val="bg1"/>
                </a:solidFill>
                <a:latin typeface="Corbel" panose="020B0503020204020204" pitchFamily="34" charset="0"/>
                <a:cs typeface="Arial" charset="0"/>
              </a:rPr>
              <a:t>Creates a </a:t>
            </a:r>
            <a:r>
              <a:rPr lang="en-GB" sz="2000" b="1" dirty="0">
                <a:solidFill>
                  <a:schemeClr val="bg1"/>
                </a:solidFill>
                <a:latin typeface="Corbel" panose="020B0503020204020204" pitchFamily="34" charset="0"/>
                <a:cs typeface="Arial" charset="0"/>
              </a:rPr>
              <a:t>happy atmosphere </a:t>
            </a:r>
          </a:p>
        </p:txBody>
      </p:sp>
      <p:cxnSp>
        <p:nvCxnSpPr>
          <p:cNvPr id="21" name="Straight Connector 20">
            <a:extLst>
              <a:ext uri="{FF2B5EF4-FFF2-40B4-BE49-F238E27FC236}">
                <a16:creationId xmlns:a16="http://schemas.microsoft.com/office/drawing/2014/main" xmlns="" id="{2B237E48-D50A-4F87-B458-C7EE6F5148D5}"/>
              </a:ext>
            </a:extLst>
          </p:cNvPr>
          <p:cNvCxnSpPr>
            <a:cxnSpLocks/>
          </p:cNvCxnSpPr>
          <p:nvPr/>
        </p:nvCxnSpPr>
        <p:spPr>
          <a:xfrm>
            <a:off x="5413664" y="1440873"/>
            <a:ext cx="0" cy="801066"/>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D0E088A7-DFE5-4134-9BD5-1C6F6FC259BD}"/>
              </a:ext>
            </a:extLst>
          </p:cNvPr>
          <p:cNvCxnSpPr>
            <a:cxnSpLocks/>
          </p:cNvCxnSpPr>
          <p:nvPr/>
        </p:nvCxnSpPr>
        <p:spPr>
          <a:xfrm flipH="1">
            <a:off x="6146800" y="3051596"/>
            <a:ext cx="1353127" cy="16150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8C2DA857-EA2C-4597-96B1-81BE806ABA9E}"/>
              </a:ext>
            </a:extLst>
          </p:cNvPr>
          <p:cNvCxnSpPr/>
          <p:nvPr/>
        </p:nvCxnSpPr>
        <p:spPr>
          <a:xfrm>
            <a:off x="4578644" y="4336484"/>
            <a:ext cx="0" cy="743138"/>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28" name="TextBox 6">
            <a:extLst>
              <a:ext uri="{FF2B5EF4-FFF2-40B4-BE49-F238E27FC236}">
                <a16:creationId xmlns:a16="http://schemas.microsoft.com/office/drawing/2014/main" xmlns="" id="{9EA54AC9-82A2-4CEC-AE36-1C5494DB7D28}"/>
              </a:ext>
            </a:extLst>
          </p:cNvPr>
          <p:cNvSpPr txBox="1"/>
          <p:nvPr/>
        </p:nvSpPr>
        <p:spPr>
          <a:xfrm>
            <a:off x="6171330" y="5042313"/>
            <a:ext cx="3569569" cy="1631216"/>
          </a:xfrm>
          <a:prstGeom prst="rect">
            <a:avLst/>
          </a:prstGeom>
          <a:solidFill>
            <a:schemeClr val="tx1"/>
          </a:solidFill>
          <a:ln>
            <a:no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No </a:t>
            </a:r>
            <a:r>
              <a:rPr lang="en-GB" sz="2000" b="1" dirty="0" smtClean="0">
                <a:solidFill>
                  <a:schemeClr val="bg1"/>
                </a:solidFill>
                <a:latin typeface="Corbel" panose="020B0503020204020204" pitchFamily="34" charset="0"/>
                <a:cs typeface="Arial" charset="0"/>
              </a:rPr>
              <a:t>full stops in this stanza,</a:t>
            </a:r>
            <a:endParaRPr lang="en-GB" sz="2000" b="1" dirty="0">
              <a:solidFill>
                <a:schemeClr val="bg1"/>
              </a:solidFill>
              <a:latin typeface="Corbel" panose="020B0503020204020204" pitchFamily="34" charset="0"/>
              <a:cs typeface="Arial" charset="0"/>
            </a:endParaRPr>
          </a:p>
          <a:p>
            <a:pPr eaLnBrk="1" hangingPunct="1">
              <a:defRPr/>
            </a:pPr>
            <a:r>
              <a:rPr lang="en-GB" sz="2000" b="1" dirty="0" smtClean="0">
                <a:solidFill>
                  <a:schemeClr val="bg1"/>
                </a:solidFill>
                <a:latin typeface="Corbel" panose="020B0503020204020204" pitchFamily="34" charset="0"/>
                <a:cs typeface="Arial" charset="0"/>
              </a:rPr>
              <a:t>creating </a:t>
            </a:r>
            <a:r>
              <a:rPr lang="en-GB" sz="2000" b="1" dirty="0">
                <a:solidFill>
                  <a:schemeClr val="bg1"/>
                </a:solidFill>
                <a:latin typeface="Corbel" panose="020B0503020204020204" pitchFamily="34" charset="0"/>
                <a:cs typeface="Arial" charset="0"/>
              </a:rPr>
              <a:t>a sense of pace and </a:t>
            </a:r>
            <a:r>
              <a:rPr lang="en-GB" sz="2000" b="1" dirty="0" smtClean="0">
                <a:solidFill>
                  <a:schemeClr val="bg1"/>
                </a:solidFill>
                <a:latin typeface="Corbel" panose="020B0503020204020204" pitchFamily="34" charset="0"/>
                <a:cs typeface="Arial" charset="0"/>
              </a:rPr>
              <a:t>excitement, further emphasising the happy atmosphere</a:t>
            </a:r>
            <a:endParaRPr lang="en-GB" sz="2000" b="1" dirty="0">
              <a:solidFill>
                <a:schemeClr val="bg1"/>
              </a:solidFill>
              <a:latin typeface="Corbel" panose="020B0503020204020204" pitchFamily="34" charset="0"/>
              <a:cs typeface="Arial" charset="0"/>
            </a:endParaRPr>
          </a:p>
        </p:txBody>
      </p:sp>
      <p:sp>
        <p:nvSpPr>
          <p:cNvPr id="12" name="Rectangle 11"/>
          <p:cNvSpPr/>
          <p:nvPr/>
        </p:nvSpPr>
        <p:spPr>
          <a:xfrm>
            <a:off x="4493885" y="2191778"/>
            <a:ext cx="1677445" cy="38632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3449254" y="3061635"/>
            <a:ext cx="2722076" cy="38632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2622844" y="3950162"/>
            <a:ext cx="3141508" cy="38632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4101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8"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681021" y="1562995"/>
            <a:ext cx="9789102" cy="2111347"/>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1600" dirty="0"/>
              <a:t>She was buckets </a:t>
            </a:r>
          </a:p>
          <a:p>
            <a:pPr>
              <a:buNone/>
            </a:pPr>
            <a:r>
              <a:rPr lang="en-GB" sz="1600" dirty="0"/>
              <a:t>and water flouncing into them. </a:t>
            </a:r>
          </a:p>
          <a:p>
            <a:pPr>
              <a:buNone/>
            </a:pPr>
            <a:r>
              <a:rPr lang="en-GB" sz="1600" dirty="0"/>
              <a:t>She was winds pouring wetly </a:t>
            </a:r>
          </a:p>
          <a:p>
            <a:pPr>
              <a:buNone/>
            </a:pPr>
            <a:r>
              <a:rPr lang="en-GB" sz="1600" dirty="0"/>
              <a:t>round house-ends. </a:t>
            </a:r>
          </a:p>
          <a:p>
            <a:pPr>
              <a:buNone/>
            </a:pPr>
            <a:r>
              <a:rPr lang="en-GB" sz="1600" dirty="0"/>
              <a:t>She was brown eggs, black skirts </a:t>
            </a:r>
          </a:p>
          <a:p>
            <a:pPr>
              <a:buNone/>
            </a:pPr>
            <a:r>
              <a:rPr lang="en-GB" sz="1600" dirty="0"/>
              <a:t>and a keeper of </a:t>
            </a:r>
            <a:r>
              <a:rPr lang="en-GB" sz="1600" dirty="0" err="1"/>
              <a:t>threepennybits</a:t>
            </a:r>
            <a:r>
              <a:rPr lang="en-GB" sz="1600" dirty="0"/>
              <a:t> </a:t>
            </a:r>
          </a:p>
          <a:p>
            <a:pPr>
              <a:buNone/>
            </a:pPr>
            <a:r>
              <a:rPr lang="en-GB" sz="1600" dirty="0"/>
              <a:t>in a teapot</a:t>
            </a:r>
            <a:endParaRPr lang="en-GB" sz="1200" dirty="0"/>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Four</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1384995"/>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do we learn about Aunt Julia in this stanza?</a:t>
            </a:r>
          </a:p>
          <a:p>
            <a:pPr marL="457200" indent="-457200">
              <a:spcBef>
                <a:spcPct val="0"/>
              </a:spcBef>
              <a:buFontTx/>
              <a:buChar char="-"/>
            </a:pPr>
            <a:r>
              <a:rPr lang="en-GB" altLang="en-US" sz="2800" dirty="0">
                <a:latin typeface="Corbel" panose="020B0503020204020204" pitchFamily="34" charset="0"/>
              </a:rPr>
              <a:t>What do we learn about where Aunt Julia lives?</a:t>
            </a:r>
          </a:p>
        </p:txBody>
      </p:sp>
      <p:cxnSp>
        <p:nvCxnSpPr>
          <p:cNvPr id="3" name="Straight Connector 2">
            <a:extLst>
              <a:ext uri="{FF2B5EF4-FFF2-40B4-BE49-F238E27FC236}">
                <a16:creationId xmlns:a16="http://schemas.microsoft.com/office/drawing/2014/main" xmlns="" id="{377A2B4D-4EDC-46DE-B406-6EAE02A931D2}"/>
              </a:ext>
            </a:extLst>
          </p:cNvPr>
          <p:cNvCxnSpPr>
            <a:cxnSpLocks/>
          </p:cNvCxnSpPr>
          <p:nvPr/>
        </p:nvCxnSpPr>
        <p:spPr>
          <a:xfrm>
            <a:off x="2618510" y="3655870"/>
            <a:ext cx="0" cy="6204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8810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Four</a:t>
            </a:r>
          </a:p>
        </p:txBody>
      </p:sp>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2622844" y="2144850"/>
            <a:ext cx="8617527" cy="3120854"/>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400" dirty="0">
                <a:solidFill>
                  <a:schemeClr val="tx2"/>
                </a:solidFill>
              </a:rPr>
              <a:t>She was buckets </a:t>
            </a:r>
          </a:p>
          <a:p>
            <a:pPr>
              <a:buNone/>
            </a:pPr>
            <a:r>
              <a:rPr lang="en-GB" sz="2400" dirty="0">
                <a:solidFill>
                  <a:schemeClr val="tx2"/>
                </a:solidFill>
              </a:rPr>
              <a:t>and water flouncing into them. </a:t>
            </a:r>
          </a:p>
          <a:p>
            <a:pPr>
              <a:buNone/>
            </a:pPr>
            <a:r>
              <a:rPr lang="en-GB" sz="2400" dirty="0">
                <a:solidFill>
                  <a:schemeClr val="tx2"/>
                </a:solidFill>
              </a:rPr>
              <a:t>She was winds pouring wetly </a:t>
            </a:r>
          </a:p>
          <a:p>
            <a:pPr>
              <a:buNone/>
            </a:pPr>
            <a:r>
              <a:rPr lang="en-GB" sz="2400" dirty="0">
                <a:solidFill>
                  <a:schemeClr val="tx2"/>
                </a:solidFill>
              </a:rPr>
              <a:t>round house-ends. </a:t>
            </a:r>
          </a:p>
          <a:p>
            <a:pPr>
              <a:buNone/>
            </a:pPr>
            <a:r>
              <a:rPr lang="en-GB" sz="2400" dirty="0">
                <a:solidFill>
                  <a:schemeClr val="tx2"/>
                </a:solidFill>
              </a:rPr>
              <a:t>She was brown eggs, black skirts </a:t>
            </a:r>
          </a:p>
          <a:p>
            <a:pPr>
              <a:buNone/>
            </a:pPr>
            <a:r>
              <a:rPr lang="en-GB" sz="2400" dirty="0">
                <a:solidFill>
                  <a:schemeClr val="tx2"/>
                </a:solidFill>
              </a:rPr>
              <a:t>and a keeper of </a:t>
            </a:r>
            <a:r>
              <a:rPr lang="en-GB" sz="2400" dirty="0" err="1">
                <a:solidFill>
                  <a:schemeClr val="tx2"/>
                </a:solidFill>
              </a:rPr>
              <a:t>threepennybits</a:t>
            </a:r>
            <a:r>
              <a:rPr lang="en-GB" sz="2400" dirty="0">
                <a:solidFill>
                  <a:schemeClr val="tx2"/>
                </a:solidFill>
              </a:rPr>
              <a:t> </a:t>
            </a:r>
          </a:p>
          <a:p>
            <a:pPr>
              <a:buNone/>
            </a:pPr>
            <a:r>
              <a:rPr lang="en-GB" sz="2400" dirty="0">
                <a:solidFill>
                  <a:schemeClr val="tx2"/>
                </a:solidFill>
              </a:rPr>
              <a:t>in a </a:t>
            </a:r>
            <a:r>
              <a:rPr lang="en-GB" sz="2400" dirty="0" smtClean="0">
                <a:solidFill>
                  <a:schemeClr val="tx2"/>
                </a:solidFill>
              </a:rPr>
              <a:t>teapot.</a:t>
            </a:r>
            <a:endParaRPr lang="en-GB" sz="2800" dirty="0">
              <a:solidFill>
                <a:schemeClr val="tx2"/>
              </a:solidFill>
            </a:endParaRPr>
          </a:p>
        </p:txBody>
      </p:sp>
      <p:sp>
        <p:nvSpPr>
          <p:cNvPr id="12" name="TextBox 6">
            <a:extLst>
              <a:ext uri="{FF2B5EF4-FFF2-40B4-BE49-F238E27FC236}">
                <a16:creationId xmlns:a16="http://schemas.microsoft.com/office/drawing/2014/main" xmlns="" id="{75681BDB-C454-440E-BD56-552B26DE6FA0}"/>
              </a:ext>
            </a:extLst>
          </p:cNvPr>
          <p:cNvSpPr txBox="1"/>
          <p:nvPr/>
        </p:nvSpPr>
        <p:spPr>
          <a:xfrm>
            <a:off x="6283325" y="5231759"/>
            <a:ext cx="2952750" cy="1323439"/>
          </a:xfrm>
          <a:prstGeom prst="rect">
            <a:avLst/>
          </a:prstGeom>
          <a:solidFill>
            <a:srgbClr val="00B0F0"/>
          </a:solidFill>
          <a:ln>
            <a:solidFill>
              <a:srgbClr val="00B0F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Makes it clear she works hard to avoid poverty and represents a hard-working </a:t>
            </a:r>
            <a:r>
              <a:rPr lang="en-GB" sz="2000" b="1" dirty="0">
                <a:solidFill>
                  <a:schemeClr val="bg1"/>
                </a:solidFill>
                <a:latin typeface="Corbel" panose="020B0503020204020204" pitchFamily="34" charset="0"/>
                <a:cs typeface="Arial" charset="0"/>
              </a:rPr>
              <a:t>life</a:t>
            </a:r>
          </a:p>
        </p:txBody>
      </p:sp>
      <p:cxnSp>
        <p:nvCxnSpPr>
          <p:cNvPr id="15" name="Straight Connector 14">
            <a:extLst>
              <a:ext uri="{FF2B5EF4-FFF2-40B4-BE49-F238E27FC236}">
                <a16:creationId xmlns:a16="http://schemas.microsoft.com/office/drawing/2014/main" xmlns="" id="{D1A7A21B-15FB-4C2A-86BA-47BAE3724AA7}"/>
              </a:ext>
            </a:extLst>
          </p:cNvPr>
          <p:cNvCxnSpPr/>
          <p:nvPr/>
        </p:nvCxnSpPr>
        <p:spPr>
          <a:xfrm>
            <a:off x="5270500" y="2384939"/>
            <a:ext cx="2628900" cy="669891"/>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48779308-375D-4E9C-9BEC-F5270675FE16}"/>
              </a:ext>
            </a:extLst>
          </p:cNvPr>
          <p:cNvCxnSpPr/>
          <p:nvPr/>
        </p:nvCxnSpPr>
        <p:spPr>
          <a:xfrm>
            <a:off x="6765353" y="4774184"/>
            <a:ext cx="1165797" cy="457575"/>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278966" y="2191778"/>
            <a:ext cx="1877234" cy="38632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3278966" y="2636278"/>
            <a:ext cx="2143934" cy="38632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0" name="Rectangle 19"/>
          <p:cNvSpPr/>
          <p:nvPr/>
        </p:nvSpPr>
        <p:spPr>
          <a:xfrm>
            <a:off x="3278965" y="3058039"/>
            <a:ext cx="3486387" cy="38632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21" name="Rectangle 20"/>
          <p:cNvSpPr/>
          <p:nvPr/>
        </p:nvSpPr>
        <p:spPr>
          <a:xfrm>
            <a:off x="3278966" y="3946954"/>
            <a:ext cx="2359834" cy="38632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a:extLst>
              <a:ext uri="{FF2B5EF4-FFF2-40B4-BE49-F238E27FC236}">
                <a16:creationId xmlns:a16="http://schemas.microsoft.com/office/drawing/2014/main" xmlns="" id="{D1A7A21B-15FB-4C2A-86BA-47BAE3724AA7}"/>
              </a:ext>
            </a:extLst>
          </p:cNvPr>
          <p:cNvCxnSpPr/>
          <p:nvPr/>
        </p:nvCxnSpPr>
        <p:spPr>
          <a:xfrm>
            <a:off x="5524500" y="2959100"/>
            <a:ext cx="2406650" cy="9573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D1A7A21B-15FB-4C2A-86BA-47BAE3724AA7}"/>
              </a:ext>
            </a:extLst>
          </p:cNvPr>
          <p:cNvCxnSpPr/>
          <p:nvPr/>
        </p:nvCxnSpPr>
        <p:spPr>
          <a:xfrm flipV="1">
            <a:off x="6893507" y="3058039"/>
            <a:ext cx="1005893" cy="20320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D1A7A21B-15FB-4C2A-86BA-47BAE3724AA7}"/>
              </a:ext>
            </a:extLst>
          </p:cNvPr>
          <p:cNvCxnSpPr/>
          <p:nvPr/>
        </p:nvCxnSpPr>
        <p:spPr>
          <a:xfrm flipV="1">
            <a:off x="5803900" y="3058039"/>
            <a:ext cx="2095500" cy="868837"/>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TextBox 6">
            <a:extLst>
              <a:ext uri="{FF2B5EF4-FFF2-40B4-BE49-F238E27FC236}">
                <a16:creationId xmlns:a16="http://schemas.microsoft.com/office/drawing/2014/main" xmlns="" id="{8072510B-FE6A-4E90-BA86-D4BCC90D95D2}"/>
              </a:ext>
            </a:extLst>
          </p:cNvPr>
          <p:cNvSpPr txBox="1"/>
          <p:nvPr/>
        </p:nvSpPr>
        <p:spPr>
          <a:xfrm>
            <a:off x="7759700" y="1893346"/>
            <a:ext cx="4022004" cy="2246769"/>
          </a:xfrm>
          <a:prstGeom prst="rect">
            <a:avLst/>
          </a:prstGeom>
          <a:solidFill>
            <a:srgbClr val="00B050"/>
          </a:solidFill>
          <a:ln>
            <a:solidFill>
              <a:srgbClr val="00B05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Metaphors – Shows the power and strength of her </a:t>
            </a:r>
            <a:r>
              <a:rPr lang="en-GB" sz="2000" b="1" dirty="0" smtClean="0">
                <a:solidFill>
                  <a:schemeClr val="bg1"/>
                </a:solidFill>
                <a:latin typeface="Corbel" panose="020B0503020204020204" pitchFamily="34" charset="0"/>
                <a:cs typeface="Arial" charset="0"/>
              </a:rPr>
              <a:t>character: as sturdy as a bucket and as powerful as wind.</a:t>
            </a:r>
            <a:endParaRPr lang="en-GB" sz="2000" b="1" dirty="0">
              <a:solidFill>
                <a:schemeClr val="bg1"/>
              </a:solidFill>
              <a:latin typeface="Corbel" panose="020B0503020204020204" pitchFamily="34" charset="0"/>
              <a:cs typeface="Arial" charset="0"/>
            </a:endParaRPr>
          </a:p>
          <a:p>
            <a:pPr eaLnBrk="1" hangingPunct="1">
              <a:defRPr/>
            </a:pPr>
            <a:r>
              <a:rPr lang="en-GB" sz="2000" b="1" dirty="0" smtClean="0">
                <a:solidFill>
                  <a:schemeClr val="bg1"/>
                </a:solidFill>
                <a:latin typeface="Corbel" panose="020B0503020204020204" pitchFamily="34" charset="0"/>
                <a:cs typeface="Arial" charset="0"/>
              </a:rPr>
              <a:t>These are all natural metaphors: she </a:t>
            </a:r>
            <a:r>
              <a:rPr lang="en-GB" sz="2000" b="1" dirty="0">
                <a:solidFill>
                  <a:schemeClr val="bg1"/>
                </a:solidFill>
                <a:latin typeface="Corbel" panose="020B0503020204020204" pitchFamily="34" charset="0"/>
                <a:cs typeface="Arial" charset="0"/>
              </a:rPr>
              <a:t>is symbol of the </a:t>
            </a:r>
            <a:r>
              <a:rPr lang="en-GB" sz="2000" b="1" dirty="0" smtClean="0">
                <a:solidFill>
                  <a:schemeClr val="bg1"/>
                </a:solidFill>
                <a:latin typeface="Corbel" panose="020B0503020204020204" pitchFamily="34" charset="0"/>
                <a:cs typeface="Arial" charset="0"/>
              </a:rPr>
              <a:t>land, nature </a:t>
            </a:r>
            <a:r>
              <a:rPr lang="en-GB" sz="2000" b="1" dirty="0">
                <a:solidFill>
                  <a:schemeClr val="bg1"/>
                </a:solidFill>
                <a:latin typeface="Corbel" panose="020B0503020204020204" pitchFamily="34" charset="0"/>
                <a:cs typeface="Arial" charset="0"/>
              </a:rPr>
              <a:t>and the elements</a:t>
            </a:r>
          </a:p>
        </p:txBody>
      </p:sp>
      <p:sp>
        <p:nvSpPr>
          <p:cNvPr id="29" name="Rectangle 28"/>
          <p:cNvSpPr/>
          <p:nvPr/>
        </p:nvSpPr>
        <p:spPr>
          <a:xfrm>
            <a:off x="3520266" y="4387862"/>
            <a:ext cx="3553634" cy="386322"/>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506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9" grpId="0" animBg="1"/>
      <p:bldP spid="20" grpId="0" animBg="1"/>
      <p:bldP spid="21" grpId="0" animBg="1"/>
      <p:bldP spid="14" grpId="0" animBg="1"/>
      <p:bldP spid="2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357748" y="1375474"/>
            <a:ext cx="9789102" cy="3410164"/>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1400" dirty="0"/>
              <a:t>Aunt Julia spoke Gaelic </a:t>
            </a:r>
          </a:p>
          <a:p>
            <a:pPr>
              <a:buNone/>
            </a:pPr>
            <a:r>
              <a:rPr lang="en-GB" sz="1400" dirty="0"/>
              <a:t>very loud and very fast. </a:t>
            </a:r>
          </a:p>
          <a:p>
            <a:pPr>
              <a:buNone/>
            </a:pPr>
            <a:r>
              <a:rPr lang="en-GB" sz="1400" dirty="0"/>
              <a:t>By the time I had learned </a:t>
            </a:r>
          </a:p>
          <a:p>
            <a:pPr>
              <a:buNone/>
            </a:pPr>
            <a:r>
              <a:rPr lang="en-GB" sz="1400" dirty="0"/>
              <a:t>a little, she lay </a:t>
            </a:r>
          </a:p>
          <a:p>
            <a:pPr>
              <a:buNone/>
            </a:pPr>
            <a:r>
              <a:rPr lang="en-GB" sz="1400" dirty="0"/>
              <a:t>silenced in the absolute black </a:t>
            </a:r>
          </a:p>
          <a:p>
            <a:pPr>
              <a:buNone/>
            </a:pPr>
            <a:r>
              <a:rPr lang="en-GB" sz="1400" dirty="0"/>
              <a:t>of a sandy grave </a:t>
            </a:r>
          </a:p>
          <a:p>
            <a:pPr>
              <a:buNone/>
            </a:pPr>
            <a:r>
              <a:rPr lang="en-GB" sz="1400" dirty="0"/>
              <a:t>at </a:t>
            </a:r>
            <a:r>
              <a:rPr lang="en-GB" sz="1400" dirty="0" err="1"/>
              <a:t>Luskentyre</a:t>
            </a:r>
            <a:r>
              <a:rPr lang="en-GB" sz="1400" dirty="0"/>
              <a:t>. But I hear her still, welcoming me </a:t>
            </a:r>
          </a:p>
          <a:p>
            <a:pPr>
              <a:buNone/>
            </a:pPr>
            <a:r>
              <a:rPr lang="en-GB" sz="1400" dirty="0"/>
              <a:t>with a seagull's voice </a:t>
            </a:r>
          </a:p>
          <a:p>
            <a:pPr>
              <a:buNone/>
            </a:pPr>
            <a:r>
              <a:rPr lang="en-GB" sz="1400" dirty="0"/>
              <a:t>across a hundred yards </a:t>
            </a:r>
          </a:p>
          <a:p>
            <a:pPr>
              <a:buNone/>
            </a:pPr>
            <a:r>
              <a:rPr lang="en-GB" sz="1400" dirty="0"/>
              <a:t>of </a:t>
            </a:r>
            <a:r>
              <a:rPr lang="en-GB" sz="1400" dirty="0" err="1"/>
              <a:t>peatscrapes</a:t>
            </a:r>
            <a:r>
              <a:rPr lang="en-GB" sz="1400" dirty="0"/>
              <a:t> and </a:t>
            </a:r>
            <a:r>
              <a:rPr lang="en-GB" sz="1400" dirty="0" err="1"/>
              <a:t>lazybeds</a:t>
            </a:r>
            <a:r>
              <a:rPr lang="en-GB" sz="1400" dirty="0"/>
              <a:t> </a:t>
            </a:r>
          </a:p>
          <a:p>
            <a:pPr>
              <a:buNone/>
            </a:pPr>
            <a:r>
              <a:rPr lang="en-GB" sz="1400" dirty="0"/>
              <a:t>and getting angry, getting angry </a:t>
            </a:r>
          </a:p>
          <a:p>
            <a:pPr>
              <a:buNone/>
            </a:pPr>
            <a:r>
              <a:rPr lang="en-GB" sz="1400" dirty="0"/>
              <a:t>with so many questions </a:t>
            </a:r>
          </a:p>
          <a:p>
            <a:pPr>
              <a:buNone/>
            </a:pPr>
            <a:r>
              <a:rPr lang="en-GB" sz="1400" dirty="0"/>
              <a:t>unanswered.</a:t>
            </a:r>
            <a:endParaRPr lang="en-GB" sz="700" dirty="0"/>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Five</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267530" y="5295005"/>
            <a:ext cx="9040957" cy="1384995"/>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do we learn about Aunt Julia in this stanza?</a:t>
            </a:r>
          </a:p>
          <a:p>
            <a:pPr marL="457200" indent="-457200">
              <a:spcBef>
                <a:spcPct val="0"/>
              </a:spcBef>
              <a:buFontTx/>
              <a:buChar char="-"/>
            </a:pPr>
            <a:r>
              <a:rPr lang="en-GB" altLang="en-US" sz="2800" dirty="0">
                <a:latin typeface="Corbel" panose="020B0503020204020204" pitchFamily="34" charset="0"/>
              </a:rPr>
              <a:t>What is the final tone of the poem?</a:t>
            </a:r>
          </a:p>
        </p:txBody>
      </p:sp>
      <p:cxnSp>
        <p:nvCxnSpPr>
          <p:cNvPr id="3" name="Straight Connector 2">
            <a:extLst>
              <a:ext uri="{FF2B5EF4-FFF2-40B4-BE49-F238E27FC236}">
                <a16:creationId xmlns:a16="http://schemas.microsoft.com/office/drawing/2014/main" xmlns="" id="{377A2B4D-4EDC-46DE-B406-6EAE02A931D2}"/>
              </a:ext>
            </a:extLst>
          </p:cNvPr>
          <p:cNvCxnSpPr>
            <a:cxnSpLocks/>
          </p:cNvCxnSpPr>
          <p:nvPr/>
        </p:nvCxnSpPr>
        <p:spPr>
          <a:xfrm>
            <a:off x="2544619" y="4785638"/>
            <a:ext cx="0" cy="50936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5486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Five</a:t>
            </a:r>
          </a:p>
        </p:txBody>
      </p:sp>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2622844" y="1599649"/>
            <a:ext cx="8617527" cy="5718489"/>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000" dirty="0">
                <a:solidFill>
                  <a:schemeClr val="tx2"/>
                </a:solidFill>
              </a:rPr>
              <a:t>Aunt Julia spoke Gaelic </a:t>
            </a:r>
          </a:p>
          <a:p>
            <a:pPr>
              <a:buNone/>
            </a:pPr>
            <a:r>
              <a:rPr lang="en-GB" sz="2000" dirty="0">
                <a:solidFill>
                  <a:schemeClr val="tx2"/>
                </a:solidFill>
              </a:rPr>
              <a:t>very loud and very fast. </a:t>
            </a:r>
          </a:p>
          <a:p>
            <a:pPr>
              <a:buNone/>
            </a:pPr>
            <a:r>
              <a:rPr lang="en-GB" sz="2000" dirty="0" smtClean="0">
                <a:solidFill>
                  <a:schemeClr val="tx2"/>
                </a:solidFill>
              </a:rPr>
              <a:t>By the time I had learned </a:t>
            </a:r>
          </a:p>
          <a:p>
            <a:pPr>
              <a:buNone/>
            </a:pPr>
            <a:r>
              <a:rPr lang="en-GB" sz="2000" dirty="0" smtClean="0">
                <a:solidFill>
                  <a:schemeClr val="tx2"/>
                </a:solidFill>
              </a:rPr>
              <a:t>a little, she lay </a:t>
            </a:r>
          </a:p>
          <a:p>
            <a:pPr>
              <a:buNone/>
            </a:pPr>
            <a:r>
              <a:rPr lang="en-GB" sz="2000" dirty="0" smtClean="0">
                <a:solidFill>
                  <a:schemeClr val="tx2"/>
                </a:solidFill>
              </a:rPr>
              <a:t>silenced in the absolute black </a:t>
            </a:r>
          </a:p>
          <a:p>
            <a:pPr>
              <a:buNone/>
            </a:pPr>
            <a:r>
              <a:rPr lang="en-GB" sz="2000" dirty="0" smtClean="0">
                <a:solidFill>
                  <a:schemeClr val="tx2"/>
                </a:solidFill>
              </a:rPr>
              <a:t>of a sandy grave </a:t>
            </a:r>
          </a:p>
          <a:p>
            <a:pPr>
              <a:buNone/>
            </a:pPr>
            <a:r>
              <a:rPr lang="en-GB" sz="2000" dirty="0" smtClean="0">
                <a:solidFill>
                  <a:schemeClr val="tx2"/>
                </a:solidFill>
              </a:rPr>
              <a:t>at </a:t>
            </a:r>
            <a:r>
              <a:rPr lang="en-GB" sz="2000" dirty="0" err="1" smtClean="0">
                <a:solidFill>
                  <a:schemeClr val="tx2"/>
                </a:solidFill>
              </a:rPr>
              <a:t>Luskentyre</a:t>
            </a:r>
            <a:r>
              <a:rPr lang="en-GB" sz="2000" dirty="0" smtClean="0">
                <a:solidFill>
                  <a:schemeClr val="tx2"/>
                </a:solidFill>
              </a:rPr>
              <a:t>.</a:t>
            </a:r>
          </a:p>
          <a:p>
            <a:pPr>
              <a:buNone/>
            </a:pPr>
            <a:r>
              <a:rPr lang="en-GB" sz="2000" dirty="0" smtClean="0">
                <a:solidFill>
                  <a:schemeClr val="tx2"/>
                </a:solidFill>
              </a:rPr>
              <a:t>But I hear her still, welcoming me </a:t>
            </a:r>
          </a:p>
          <a:p>
            <a:pPr>
              <a:buNone/>
            </a:pPr>
            <a:r>
              <a:rPr lang="en-GB" sz="2000" dirty="0" smtClean="0">
                <a:solidFill>
                  <a:schemeClr val="tx2"/>
                </a:solidFill>
              </a:rPr>
              <a:t>with a seagull's voice </a:t>
            </a:r>
          </a:p>
          <a:p>
            <a:pPr>
              <a:buNone/>
            </a:pPr>
            <a:r>
              <a:rPr lang="en-GB" sz="2000" dirty="0" smtClean="0">
                <a:solidFill>
                  <a:schemeClr val="tx2"/>
                </a:solidFill>
              </a:rPr>
              <a:t>across a hundred yards </a:t>
            </a:r>
          </a:p>
          <a:p>
            <a:pPr>
              <a:buNone/>
            </a:pPr>
            <a:r>
              <a:rPr lang="en-GB" sz="2000" dirty="0" smtClean="0">
                <a:solidFill>
                  <a:schemeClr val="tx2"/>
                </a:solidFill>
              </a:rPr>
              <a:t>of </a:t>
            </a:r>
            <a:r>
              <a:rPr lang="en-GB" sz="2000" dirty="0" err="1" smtClean="0">
                <a:solidFill>
                  <a:schemeClr val="tx2"/>
                </a:solidFill>
              </a:rPr>
              <a:t>peatscrapes</a:t>
            </a:r>
            <a:r>
              <a:rPr lang="en-GB" sz="2000" dirty="0" smtClean="0">
                <a:solidFill>
                  <a:schemeClr val="tx2"/>
                </a:solidFill>
              </a:rPr>
              <a:t> and </a:t>
            </a:r>
            <a:r>
              <a:rPr lang="en-GB" sz="2000" dirty="0" err="1" smtClean="0">
                <a:solidFill>
                  <a:schemeClr val="tx2"/>
                </a:solidFill>
              </a:rPr>
              <a:t>lazybeds</a:t>
            </a:r>
            <a:r>
              <a:rPr lang="en-GB" sz="2000" dirty="0" smtClean="0">
                <a:solidFill>
                  <a:schemeClr val="tx2"/>
                </a:solidFill>
              </a:rPr>
              <a:t> </a:t>
            </a:r>
          </a:p>
          <a:p>
            <a:pPr>
              <a:buNone/>
            </a:pPr>
            <a:r>
              <a:rPr lang="en-GB" sz="2000" dirty="0" smtClean="0">
                <a:solidFill>
                  <a:schemeClr val="tx2"/>
                </a:solidFill>
              </a:rPr>
              <a:t>and getting angry, getting angry </a:t>
            </a:r>
          </a:p>
          <a:p>
            <a:pPr>
              <a:buNone/>
            </a:pPr>
            <a:r>
              <a:rPr lang="en-GB" sz="2000" dirty="0" smtClean="0">
                <a:solidFill>
                  <a:schemeClr val="tx2"/>
                </a:solidFill>
              </a:rPr>
              <a:t>with so many questions </a:t>
            </a:r>
          </a:p>
          <a:p>
            <a:pPr>
              <a:buNone/>
            </a:pPr>
            <a:r>
              <a:rPr lang="en-GB" sz="2000" dirty="0" smtClean="0">
                <a:solidFill>
                  <a:schemeClr val="tx2"/>
                </a:solidFill>
              </a:rPr>
              <a:t>unanswered.</a:t>
            </a:r>
          </a:p>
          <a:p>
            <a:pPr>
              <a:buNone/>
            </a:pPr>
            <a:endParaRPr lang="en-GB" sz="2800" dirty="0">
              <a:solidFill>
                <a:schemeClr val="tx2"/>
              </a:solidFill>
            </a:endParaRPr>
          </a:p>
        </p:txBody>
      </p:sp>
      <p:sp>
        <p:nvSpPr>
          <p:cNvPr id="17" name="TextBox 6">
            <a:extLst>
              <a:ext uri="{FF2B5EF4-FFF2-40B4-BE49-F238E27FC236}">
                <a16:creationId xmlns:a16="http://schemas.microsoft.com/office/drawing/2014/main" xmlns="" id="{1B1D9B59-63F7-47D9-B846-2DF2CEA16643}"/>
              </a:ext>
            </a:extLst>
          </p:cNvPr>
          <p:cNvSpPr txBox="1"/>
          <p:nvPr/>
        </p:nvSpPr>
        <p:spPr>
          <a:xfrm>
            <a:off x="5988050" y="647560"/>
            <a:ext cx="5581650" cy="1323439"/>
          </a:xfrm>
          <a:prstGeom prst="rect">
            <a:avLst/>
          </a:prstGeom>
          <a:solidFill>
            <a:srgbClr val="7030A0"/>
          </a:solidFill>
          <a:ln>
            <a:solidFill>
              <a:srgbClr val="7030A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Tried to communicate but it was too late – relates to </a:t>
            </a:r>
            <a:r>
              <a:rPr lang="en-GB" sz="2000" b="1" dirty="0" smtClean="0">
                <a:solidFill>
                  <a:schemeClr val="bg1"/>
                </a:solidFill>
                <a:latin typeface="Corbel" panose="020B0503020204020204" pitchFamily="34" charset="0"/>
                <a:cs typeface="Arial" charset="0"/>
              </a:rPr>
              <a:t>themes of isolation (he never got to communicate) and love (he tried because he loved her)</a:t>
            </a:r>
            <a:endParaRPr lang="en-GB" sz="2000" b="1" dirty="0">
              <a:solidFill>
                <a:schemeClr val="bg1"/>
              </a:solidFill>
              <a:latin typeface="Corbel" panose="020B0503020204020204" pitchFamily="34" charset="0"/>
              <a:cs typeface="Arial" charset="0"/>
            </a:endParaRPr>
          </a:p>
        </p:txBody>
      </p:sp>
      <p:sp>
        <p:nvSpPr>
          <p:cNvPr id="18" name="TextBox 6">
            <a:extLst>
              <a:ext uri="{FF2B5EF4-FFF2-40B4-BE49-F238E27FC236}">
                <a16:creationId xmlns:a16="http://schemas.microsoft.com/office/drawing/2014/main" xmlns="" id="{BB5F63F6-B4AA-4C1C-AEF2-194006A1235B}"/>
              </a:ext>
            </a:extLst>
          </p:cNvPr>
          <p:cNvSpPr txBox="1"/>
          <p:nvPr/>
        </p:nvSpPr>
        <p:spPr>
          <a:xfrm>
            <a:off x="7121524" y="2014059"/>
            <a:ext cx="4448175" cy="1323439"/>
          </a:xfrm>
          <a:prstGeom prst="rect">
            <a:avLst/>
          </a:prstGeom>
          <a:solidFill>
            <a:srgbClr val="CC00CC"/>
          </a:solidFill>
          <a:ln>
            <a:solidFill>
              <a:srgbClr val="CC00CC"/>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Refers back </a:t>
            </a:r>
            <a:r>
              <a:rPr lang="en-GB" sz="2000" b="1" dirty="0">
                <a:solidFill>
                  <a:schemeClr val="bg1"/>
                </a:solidFill>
                <a:latin typeface="Corbel" panose="020B0503020204020204" pitchFamily="34" charset="0"/>
                <a:cs typeface="Arial" charset="0"/>
              </a:rPr>
              <a:t>to “absolute darkness</a:t>
            </a:r>
            <a:r>
              <a:rPr lang="en-GB" sz="2000" b="1" dirty="0" smtClean="0">
                <a:solidFill>
                  <a:schemeClr val="bg1"/>
                </a:solidFill>
                <a:latin typeface="Corbel" panose="020B0503020204020204" pitchFamily="34" charset="0"/>
                <a:cs typeface="Arial" charset="0"/>
              </a:rPr>
              <a:t>” but this time she cannot provide comfort, so now the black makes us think of death and the grave</a:t>
            </a:r>
            <a:endParaRPr lang="en-GB" sz="2000" b="1" dirty="0">
              <a:solidFill>
                <a:schemeClr val="bg1"/>
              </a:solidFill>
              <a:latin typeface="Corbel" panose="020B0503020204020204" pitchFamily="34" charset="0"/>
              <a:cs typeface="Arial" charset="0"/>
            </a:endParaRPr>
          </a:p>
        </p:txBody>
      </p:sp>
      <p:sp>
        <p:nvSpPr>
          <p:cNvPr id="19" name="TextBox 6">
            <a:extLst>
              <a:ext uri="{FF2B5EF4-FFF2-40B4-BE49-F238E27FC236}">
                <a16:creationId xmlns:a16="http://schemas.microsoft.com/office/drawing/2014/main" xmlns="" id="{5BE36649-9F40-40DD-80F9-37035E9CD651}"/>
              </a:ext>
            </a:extLst>
          </p:cNvPr>
          <p:cNvSpPr txBox="1"/>
          <p:nvPr/>
        </p:nvSpPr>
        <p:spPr>
          <a:xfrm>
            <a:off x="110547" y="1426828"/>
            <a:ext cx="2459325" cy="1323439"/>
          </a:xfrm>
          <a:prstGeom prst="rect">
            <a:avLst/>
          </a:prstGeom>
          <a:solidFill>
            <a:srgbClr val="008080"/>
          </a:solidFill>
          <a:ln>
            <a:solidFill>
              <a:srgbClr val="00808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Contrast to the talkative and active life she </a:t>
            </a:r>
            <a:r>
              <a:rPr lang="en-GB" sz="2000" b="1" dirty="0" smtClean="0">
                <a:solidFill>
                  <a:schemeClr val="bg1"/>
                </a:solidFill>
                <a:latin typeface="Corbel" panose="020B0503020204020204" pitchFamily="34" charset="0"/>
                <a:cs typeface="Arial" charset="0"/>
              </a:rPr>
              <a:t>had, it is sad to see her silent</a:t>
            </a:r>
            <a:endParaRPr lang="en-GB" sz="2000" b="1" dirty="0">
              <a:solidFill>
                <a:schemeClr val="bg1"/>
              </a:solidFill>
              <a:latin typeface="Corbel" panose="020B0503020204020204" pitchFamily="34" charset="0"/>
              <a:cs typeface="Arial" charset="0"/>
            </a:endParaRPr>
          </a:p>
        </p:txBody>
      </p:sp>
      <p:sp>
        <p:nvSpPr>
          <p:cNvPr id="20" name="TextBox 6">
            <a:extLst>
              <a:ext uri="{FF2B5EF4-FFF2-40B4-BE49-F238E27FC236}">
                <a16:creationId xmlns:a16="http://schemas.microsoft.com/office/drawing/2014/main" xmlns="" id="{3B6B2238-E84E-45CC-9742-0C5DE89B8646}"/>
              </a:ext>
            </a:extLst>
          </p:cNvPr>
          <p:cNvSpPr txBox="1"/>
          <p:nvPr/>
        </p:nvSpPr>
        <p:spPr>
          <a:xfrm>
            <a:off x="110550" y="23941"/>
            <a:ext cx="4918650" cy="1323439"/>
          </a:xfrm>
          <a:prstGeom prst="rect">
            <a:avLst/>
          </a:prstGeom>
          <a:solidFill>
            <a:srgbClr val="FF0000"/>
          </a:solidFill>
          <a:ln>
            <a:solidFill>
              <a:srgbClr val="FF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Repetition </a:t>
            </a:r>
            <a:r>
              <a:rPr lang="en-GB" sz="2000" b="1" dirty="0" smtClean="0">
                <a:solidFill>
                  <a:schemeClr val="bg1"/>
                </a:solidFill>
                <a:latin typeface="Corbel" panose="020B0503020204020204" pitchFamily="34" charset="0"/>
                <a:cs typeface="Arial" charset="0"/>
              </a:rPr>
              <a:t>from first stanza makes us think it will be similar, however </a:t>
            </a:r>
            <a:r>
              <a:rPr lang="en-GB" sz="2000" b="1" dirty="0">
                <a:solidFill>
                  <a:schemeClr val="bg1"/>
                </a:solidFill>
                <a:latin typeface="Corbel" panose="020B0503020204020204" pitchFamily="34" charset="0"/>
                <a:cs typeface="Arial" charset="0"/>
              </a:rPr>
              <a:t>this stanza is darker than stanza </a:t>
            </a:r>
            <a:r>
              <a:rPr lang="en-GB" sz="2000" b="1" dirty="0" smtClean="0">
                <a:solidFill>
                  <a:schemeClr val="bg1"/>
                </a:solidFill>
                <a:latin typeface="Corbel" panose="020B0503020204020204" pitchFamily="34" charset="0"/>
                <a:cs typeface="Arial" charset="0"/>
              </a:rPr>
              <a:t>one, so the repetition strengthens the dark and sad tone</a:t>
            </a:r>
            <a:endParaRPr lang="en-GB" sz="2000" b="1" dirty="0">
              <a:solidFill>
                <a:schemeClr val="bg1"/>
              </a:solidFill>
              <a:latin typeface="Corbel" panose="020B0503020204020204" pitchFamily="34" charset="0"/>
              <a:cs typeface="Arial" charset="0"/>
            </a:endParaRPr>
          </a:p>
        </p:txBody>
      </p:sp>
      <p:cxnSp>
        <p:nvCxnSpPr>
          <p:cNvPr id="21" name="Straight Connector 20">
            <a:extLst>
              <a:ext uri="{FF2B5EF4-FFF2-40B4-BE49-F238E27FC236}">
                <a16:creationId xmlns:a16="http://schemas.microsoft.com/office/drawing/2014/main" xmlns="" id="{8A7BDE69-9C43-45DC-B10A-EAD2A2F189E8}"/>
              </a:ext>
            </a:extLst>
          </p:cNvPr>
          <p:cNvCxnSpPr>
            <a:cxnSpLocks/>
          </p:cNvCxnSpPr>
          <p:nvPr/>
        </p:nvCxnSpPr>
        <p:spPr>
          <a:xfrm>
            <a:off x="4089400" y="1193800"/>
            <a:ext cx="125842" cy="443219"/>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1E88113F-2559-464D-B822-723338E8345C}"/>
              </a:ext>
            </a:extLst>
          </p:cNvPr>
          <p:cNvCxnSpPr>
            <a:cxnSpLocks/>
          </p:cNvCxnSpPr>
          <p:nvPr/>
        </p:nvCxnSpPr>
        <p:spPr>
          <a:xfrm>
            <a:off x="6083300" y="3259080"/>
            <a:ext cx="1131739" cy="0"/>
          </a:xfrm>
          <a:prstGeom prst="line">
            <a:avLst/>
          </a:prstGeom>
          <a:ln w="57150">
            <a:solidFill>
              <a:srgbClr val="CC00CC"/>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26C720AB-425D-41E5-8A71-C966FCB22CDD}"/>
              </a:ext>
            </a:extLst>
          </p:cNvPr>
          <p:cNvCxnSpPr>
            <a:cxnSpLocks/>
          </p:cNvCxnSpPr>
          <p:nvPr/>
        </p:nvCxnSpPr>
        <p:spPr>
          <a:xfrm flipH="1">
            <a:off x="5645150" y="1765300"/>
            <a:ext cx="438151" cy="749300"/>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4FA3A288-BF04-4B82-94BC-F50ECC206D29}"/>
              </a:ext>
            </a:extLst>
          </p:cNvPr>
          <p:cNvCxnSpPr>
            <a:cxnSpLocks/>
          </p:cNvCxnSpPr>
          <p:nvPr/>
        </p:nvCxnSpPr>
        <p:spPr>
          <a:xfrm>
            <a:off x="2445044" y="2713879"/>
            <a:ext cx="272756" cy="391312"/>
          </a:xfrm>
          <a:prstGeom prst="line">
            <a:avLst/>
          </a:prstGeom>
          <a:ln w="57150">
            <a:solidFill>
              <a:srgbClr val="008080"/>
            </a:solidFill>
          </a:ln>
        </p:spPr>
        <p:style>
          <a:lnRef idx="1">
            <a:schemeClr val="accent1"/>
          </a:lnRef>
          <a:fillRef idx="0">
            <a:schemeClr val="accent1"/>
          </a:fillRef>
          <a:effectRef idx="0">
            <a:schemeClr val="accent1"/>
          </a:effectRef>
          <a:fontRef idx="minor">
            <a:schemeClr val="tx1"/>
          </a:fontRef>
        </p:style>
      </p:cxnSp>
      <p:sp>
        <p:nvSpPr>
          <p:cNvPr id="22" name="TextBox 6">
            <a:extLst>
              <a:ext uri="{FF2B5EF4-FFF2-40B4-BE49-F238E27FC236}">
                <a16:creationId xmlns:a16="http://schemas.microsoft.com/office/drawing/2014/main" xmlns="" id="{89AA68CE-2550-4706-952E-38969241378E}"/>
              </a:ext>
            </a:extLst>
          </p:cNvPr>
          <p:cNvSpPr txBox="1"/>
          <p:nvPr/>
        </p:nvSpPr>
        <p:spPr>
          <a:xfrm>
            <a:off x="110547" y="2871749"/>
            <a:ext cx="2334494" cy="1938992"/>
          </a:xfrm>
          <a:prstGeom prst="rect">
            <a:avLst/>
          </a:prstGeom>
          <a:solidFill>
            <a:srgbClr val="FF6600"/>
          </a:solidFill>
          <a:ln>
            <a:solidFill>
              <a:srgbClr val="FF66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“But” shifts us away from the sad tone – the memories can bring us back to the happiness</a:t>
            </a:r>
            <a:endParaRPr lang="en-GB" sz="2000" b="1" dirty="0">
              <a:solidFill>
                <a:schemeClr val="bg1"/>
              </a:solidFill>
              <a:latin typeface="Corbel" panose="020B0503020204020204" pitchFamily="34" charset="0"/>
              <a:cs typeface="Arial" charset="0"/>
            </a:endParaRPr>
          </a:p>
        </p:txBody>
      </p:sp>
      <p:cxnSp>
        <p:nvCxnSpPr>
          <p:cNvPr id="23" name="Straight Connector 22">
            <a:extLst>
              <a:ext uri="{FF2B5EF4-FFF2-40B4-BE49-F238E27FC236}">
                <a16:creationId xmlns:a16="http://schemas.microsoft.com/office/drawing/2014/main" xmlns="" id="{B71A2710-038C-4F75-9CFD-4E736F4699B2}"/>
              </a:ext>
            </a:extLst>
          </p:cNvPr>
          <p:cNvCxnSpPr/>
          <p:nvPr/>
        </p:nvCxnSpPr>
        <p:spPr>
          <a:xfrm flipV="1">
            <a:off x="1864016" y="4341210"/>
            <a:ext cx="758828" cy="358156"/>
          </a:xfrm>
          <a:prstGeom prst="line">
            <a:avLst/>
          </a:prstGeom>
          <a:ln w="57150">
            <a:solidFill>
              <a:srgbClr val="FF6600"/>
            </a:solidFill>
          </a:ln>
        </p:spPr>
        <p:style>
          <a:lnRef idx="1">
            <a:schemeClr val="accent1"/>
          </a:lnRef>
          <a:fillRef idx="0">
            <a:schemeClr val="accent1"/>
          </a:fillRef>
          <a:effectRef idx="0">
            <a:schemeClr val="accent1"/>
          </a:effectRef>
          <a:fontRef idx="minor">
            <a:schemeClr val="tx1"/>
          </a:fontRef>
        </p:style>
      </p:cxnSp>
      <p:sp>
        <p:nvSpPr>
          <p:cNvPr id="25" name="TextBox 6">
            <a:extLst>
              <a:ext uri="{FF2B5EF4-FFF2-40B4-BE49-F238E27FC236}">
                <a16:creationId xmlns:a16="http://schemas.microsoft.com/office/drawing/2014/main" xmlns="" id="{392863C6-0C9C-4259-8C75-0AA2AB3F1D73}"/>
              </a:ext>
            </a:extLst>
          </p:cNvPr>
          <p:cNvSpPr txBox="1"/>
          <p:nvPr/>
        </p:nvSpPr>
        <p:spPr>
          <a:xfrm>
            <a:off x="7302500" y="3392431"/>
            <a:ext cx="4267199" cy="1015663"/>
          </a:xfrm>
          <a:prstGeom prst="rect">
            <a:avLst/>
          </a:prstGeom>
          <a:solidFill>
            <a:srgbClr val="C00000"/>
          </a:solidFill>
          <a:ln>
            <a:solidFill>
              <a:srgbClr val="C0000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Reinforces bond and love that they </a:t>
            </a:r>
            <a:r>
              <a:rPr lang="en-GB" sz="2000" b="1" dirty="0" smtClean="0">
                <a:solidFill>
                  <a:schemeClr val="bg1"/>
                </a:solidFill>
                <a:latin typeface="Corbel" panose="020B0503020204020204" pitchFamily="34" charset="0"/>
                <a:cs typeface="Arial" charset="0"/>
              </a:rPr>
              <a:t>have – we have moved to a nostalgic and happy tone</a:t>
            </a:r>
            <a:endParaRPr lang="en-GB" sz="2000" b="1" dirty="0">
              <a:solidFill>
                <a:schemeClr val="bg1"/>
              </a:solidFill>
              <a:latin typeface="Corbel" panose="020B0503020204020204" pitchFamily="34" charset="0"/>
              <a:cs typeface="Arial" charset="0"/>
            </a:endParaRPr>
          </a:p>
        </p:txBody>
      </p:sp>
      <p:cxnSp>
        <p:nvCxnSpPr>
          <p:cNvPr id="29" name="Straight Connector 28">
            <a:extLst>
              <a:ext uri="{FF2B5EF4-FFF2-40B4-BE49-F238E27FC236}">
                <a16:creationId xmlns:a16="http://schemas.microsoft.com/office/drawing/2014/main" xmlns="" id="{E9F1A26F-F38F-49D0-892B-74415FD22FA9}"/>
              </a:ext>
            </a:extLst>
          </p:cNvPr>
          <p:cNvCxnSpPr>
            <a:endCxn id="25" idx="1"/>
          </p:cNvCxnSpPr>
          <p:nvPr/>
        </p:nvCxnSpPr>
        <p:spPr>
          <a:xfrm flipV="1">
            <a:off x="6223000" y="3900263"/>
            <a:ext cx="1079500" cy="252638"/>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34" name="TextBox 6">
            <a:extLst>
              <a:ext uri="{FF2B5EF4-FFF2-40B4-BE49-F238E27FC236}">
                <a16:creationId xmlns:a16="http://schemas.microsoft.com/office/drawing/2014/main" xmlns="" id="{C47427B2-5FDC-43D9-B8A6-F179A5B480F7}"/>
              </a:ext>
            </a:extLst>
          </p:cNvPr>
          <p:cNvSpPr txBox="1"/>
          <p:nvPr/>
        </p:nvSpPr>
        <p:spPr>
          <a:xfrm>
            <a:off x="7302498" y="4460890"/>
            <a:ext cx="4267202" cy="1015663"/>
          </a:xfrm>
          <a:prstGeom prst="rect">
            <a:avLst/>
          </a:prstGeom>
          <a:solidFill>
            <a:srgbClr val="00B0F0"/>
          </a:solidFill>
          <a:ln>
            <a:solidFill>
              <a:srgbClr val="00B0F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Metaphor: she is loud and incomprehensible. Strengthens connection </a:t>
            </a:r>
            <a:r>
              <a:rPr lang="en-GB" sz="2000" b="1" dirty="0">
                <a:solidFill>
                  <a:schemeClr val="bg1"/>
                </a:solidFill>
                <a:latin typeface="Corbel" panose="020B0503020204020204" pitchFamily="34" charset="0"/>
                <a:cs typeface="Arial" charset="0"/>
              </a:rPr>
              <a:t>to nature</a:t>
            </a:r>
          </a:p>
        </p:txBody>
      </p:sp>
      <p:cxnSp>
        <p:nvCxnSpPr>
          <p:cNvPr id="35" name="Straight Connector 34">
            <a:extLst>
              <a:ext uri="{FF2B5EF4-FFF2-40B4-BE49-F238E27FC236}">
                <a16:creationId xmlns:a16="http://schemas.microsoft.com/office/drawing/2014/main" xmlns="" id="{C17ED289-BA4E-4016-BBB5-67543F0C768E}"/>
              </a:ext>
            </a:extLst>
          </p:cNvPr>
          <p:cNvCxnSpPr>
            <a:cxnSpLocks/>
          </p:cNvCxnSpPr>
          <p:nvPr/>
        </p:nvCxnSpPr>
        <p:spPr>
          <a:xfrm flipH="1" flipV="1">
            <a:off x="5152595" y="4736272"/>
            <a:ext cx="2149905" cy="280228"/>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7" name="TextBox 6">
            <a:extLst>
              <a:ext uri="{FF2B5EF4-FFF2-40B4-BE49-F238E27FC236}">
                <a16:creationId xmlns:a16="http://schemas.microsoft.com/office/drawing/2014/main" xmlns="" id="{77A91111-49A9-4B0B-8679-0F04A5058030}"/>
              </a:ext>
            </a:extLst>
          </p:cNvPr>
          <p:cNvSpPr txBox="1"/>
          <p:nvPr/>
        </p:nvSpPr>
        <p:spPr>
          <a:xfrm>
            <a:off x="110550" y="4876386"/>
            <a:ext cx="2334496" cy="1938992"/>
          </a:xfrm>
          <a:prstGeom prst="rect">
            <a:avLst/>
          </a:prstGeom>
          <a:solidFill>
            <a:srgbClr val="00B050"/>
          </a:solidFill>
          <a:ln>
            <a:solidFill>
              <a:srgbClr val="00B05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Repetition </a:t>
            </a:r>
            <a:r>
              <a:rPr lang="en-GB" sz="2000" b="1" dirty="0" smtClean="0">
                <a:solidFill>
                  <a:schemeClr val="bg1"/>
                </a:solidFill>
                <a:latin typeface="Corbel" panose="020B0503020204020204" pitchFamily="34" charset="0"/>
                <a:cs typeface="Arial" charset="0"/>
              </a:rPr>
              <a:t>emphasises </a:t>
            </a:r>
            <a:r>
              <a:rPr lang="en-GB" sz="2000" b="1" dirty="0">
                <a:solidFill>
                  <a:schemeClr val="bg1"/>
                </a:solidFill>
                <a:latin typeface="Corbel" panose="020B0503020204020204" pitchFamily="34" charset="0"/>
                <a:cs typeface="Arial" charset="0"/>
              </a:rPr>
              <a:t>the anger and frustration </a:t>
            </a:r>
            <a:r>
              <a:rPr lang="en-GB" sz="2000" b="1" dirty="0" smtClean="0">
                <a:solidFill>
                  <a:schemeClr val="bg1"/>
                </a:solidFill>
                <a:latin typeface="Corbel" panose="020B0503020204020204" pitchFamily="34" charset="0"/>
                <a:cs typeface="Arial" charset="0"/>
              </a:rPr>
              <a:t>that they will be forever isolated</a:t>
            </a:r>
            <a:endParaRPr lang="en-GB" sz="2000" b="1" dirty="0">
              <a:solidFill>
                <a:schemeClr val="bg1"/>
              </a:solidFill>
              <a:latin typeface="Corbel" panose="020B0503020204020204" pitchFamily="34" charset="0"/>
              <a:cs typeface="Arial" charset="0"/>
            </a:endParaRPr>
          </a:p>
        </p:txBody>
      </p:sp>
      <p:cxnSp>
        <p:nvCxnSpPr>
          <p:cNvPr id="38" name="Straight Connector 37">
            <a:extLst>
              <a:ext uri="{FF2B5EF4-FFF2-40B4-BE49-F238E27FC236}">
                <a16:creationId xmlns:a16="http://schemas.microsoft.com/office/drawing/2014/main" xmlns="" id="{102039FE-A7E0-4398-8CC1-67B88F729C7B}"/>
              </a:ext>
            </a:extLst>
          </p:cNvPr>
          <p:cNvCxnSpPr>
            <a:cxnSpLocks/>
          </p:cNvCxnSpPr>
          <p:nvPr/>
        </p:nvCxnSpPr>
        <p:spPr>
          <a:xfrm flipH="1">
            <a:off x="2327856" y="5693786"/>
            <a:ext cx="85681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xmlns="" id="{4B694E93-C936-4C82-986F-C9C00477489E}"/>
              </a:ext>
            </a:extLst>
          </p:cNvPr>
          <p:cNvSpPr txBox="1"/>
          <p:nvPr/>
        </p:nvSpPr>
        <p:spPr>
          <a:xfrm>
            <a:off x="6362700" y="5506138"/>
            <a:ext cx="5206999" cy="1323439"/>
          </a:xfrm>
          <a:prstGeom prst="rect">
            <a:avLst/>
          </a:prstGeom>
          <a:solidFill>
            <a:srgbClr val="000099"/>
          </a:solidFill>
          <a:ln>
            <a:solidFill>
              <a:srgbClr val="000099"/>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Unanswered is emphasised through </a:t>
            </a:r>
            <a:r>
              <a:rPr lang="en-GB" sz="2000" b="1" dirty="0" smtClean="0">
                <a:solidFill>
                  <a:schemeClr val="bg1"/>
                </a:solidFill>
                <a:latin typeface="Corbel" panose="020B0503020204020204" pitchFamily="34" charset="0"/>
                <a:cs typeface="Arial" charset="0"/>
              </a:rPr>
              <a:t>being on a line of its own. Sense </a:t>
            </a:r>
            <a:r>
              <a:rPr lang="en-GB" sz="2000" b="1" dirty="0">
                <a:solidFill>
                  <a:schemeClr val="bg1"/>
                </a:solidFill>
                <a:latin typeface="Corbel" panose="020B0503020204020204" pitchFamily="34" charset="0"/>
                <a:cs typeface="Arial" charset="0"/>
              </a:rPr>
              <a:t>of frustration about lack of </a:t>
            </a:r>
            <a:r>
              <a:rPr lang="en-GB" sz="2000" b="1" dirty="0" smtClean="0">
                <a:solidFill>
                  <a:schemeClr val="bg1"/>
                </a:solidFill>
                <a:latin typeface="Corbel" panose="020B0503020204020204" pitchFamily="34" charset="0"/>
                <a:cs typeface="Arial" charset="0"/>
              </a:rPr>
              <a:t>communication and the things he will </a:t>
            </a:r>
            <a:r>
              <a:rPr lang="en-GB" sz="2000" b="1" dirty="0">
                <a:solidFill>
                  <a:schemeClr val="bg1"/>
                </a:solidFill>
                <a:latin typeface="Corbel" panose="020B0503020204020204" pitchFamily="34" charset="0"/>
                <a:cs typeface="Arial" charset="0"/>
              </a:rPr>
              <a:t>never know</a:t>
            </a:r>
          </a:p>
        </p:txBody>
      </p:sp>
      <p:cxnSp>
        <p:nvCxnSpPr>
          <p:cNvPr id="41" name="Straight Connector 40">
            <a:extLst>
              <a:ext uri="{FF2B5EF4-FFF2-40B4-BE49-F238E27FC236}">
                <a16:creationId xmlns:a16="http://schemas.microsoft.com/office/drawing/2014/main" xmlns="" id="{759BE41B-B584-4A6F-A8DD-C382F69159E0}"/>
              </a:ext>
            </a:extLst>
          </p:cNvPr>
          <p:cNvCxnSpPr/>
          <p:nvPr/>
        </p:nvCxnSpPr>
        <p:spPr>
          <a:xfrm flipV="1">
            <a:off x="5359400" y="6167858"/>
            <a:ext cx="1117600" cy="135520"/>
          </a:xfrm>
          <a:prstGeom prst="line">
            <a:avLst/>
          </a:prstGeom>
          <a:ln w="57150">
            <a:solidFill>
              <a:srgbClr val="000099"/>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2622843" y="1607026"/>
            <a:ext cx="2832389" cy="72977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p:cNvSpPr/>
          <p:nvPr/>
        </p:nvSpPr>
        <p:spPr>
          <a:xfrm>
            <a:off x="3024220" y="2359539"/>
            <a:ext cx="2620930" cy="38632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p:cNvSpPr/>
          <p:nvPr/>
        </p:nvSpPr>
        <p:spPr>
          <a:xfrm>
            <a:off x="3912783" y="2737567"/>
            <a:ext cx="532217" cy="386322"/>
          </a:xfrm>
          <a:prstGeom prst="rect">
            <a:avLst/>
          </a:prstGeom>
          <a:noFill/>
          <a:ln w="38100">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p:cNvSpPr/>
          <p:nvPr/>
        </p:nvSpPr>
        <p:spPr>
          <a:xfrm>
            <a:off x="2622844" y="3093167"/>
            <a:ext cx="1047456" cy="386322"/>
          </a:xfrm>
          <a:prstGeom prst="rect">
            <a:avLst/>
          </a:prstGeom>
          <a:noFill/>
          <a:ln w="38100">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p:cNvSpPr/>
          <p:nvPr/>
        </p:nvSpPr>
        <p:spPr>
          <a:xfrm>
            <a:off x="3912783" y="3093167"/>
            <a:ext cx="2170518" cy="386322"/>
          </a:xfrm>
          <a:prstGeom prst="rect">
            <a:avLst/>
          </a:prstGeom>
          <a:noFill/>
          <a:ln w="38100">
            <a:solidFill>
              <a:srgbClr val="CC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Rectangle 50"/>
          <p:cNvSpPr/>
          <p:nvPr/>
        </p:nvSpPr>
        <p:spPr>
          <a:xfrm>
            <a:off x="2606822" y="4202233"/>
            <a:ext cx="565150" cy="386322"/>
          </a:xfrm>
          <a:prstGeom prst="rect">
            <a:avLst/>
          </a:prstGeom>
          <a:no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Rectangle 51"/>
          <p:cNvSpPr/>
          <p:nvPr/>
        </p:nvSpPr>
        <p:spPr>
          <a:xfrm>
            <a:off x="3396068" y="4588555"/>
            <a:ext cx="1756527" cy="386322"/>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Rectangle 52"/>
          <p:cNvSpPr/>
          <p:nvPr/>
        </p:nvSpPr>
        <p:spPr>
          <a:xfrm>
            <a:off x="3184673" y="5652721"/>
            <a:ext cx="3055574" cy="38632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p:cNvSpPr/>
          <p:nvPr/>
        </p:nvSpPr>
        <p:spPr>
          <a:xfrm>
            <a:off x="3171972" y="6059956"/>
            <a:ext cx="2187428" cy="386322"/>
          </a:xfrm>
          <a:prstGeom prst="rect">
            <a:avLst/>
          </a:prstGeom>
          <a:noFill/>
          <a:ln w="3810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p:cNvSpPr/>
          <p:nvPr/>
        </p:nvSpPr>
        <p:spPr>
          <a:xfrm>
            <a:off x="2635544" y="6423734"/>
            <a:ext cx="1543347" cy="386322"/>
          </a:xfrm>
          <a:prstGeom prst="rect">
            <a:avLst/>
          </a:prstGeom>
          <a:noFill/>
          <a:ln w="38100">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p:cNvSpPr/>
          <p:nvPr/>
        </p:nvSpPr>
        <p:spPr>
          <a:xfrm>
            <a:off x="4771935" y="4148049"/>
            <a:ext cx="1877234" cy="38632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98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3"/>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0"/>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2" grpId="0" animBg="1"/>
      <p:bldP spid="25" grpId="0" animBg="1"/>
      <p:bldP spid="34" grpId="0" animBg="1"/>
      <p:bldP spid="37" grpId="0" animBg="1"/>
      <p:bldP spid="40" grpId="0" animBg="1"/>
      <p:bldP spid="45" grpId="0" animBg="1"/>
      <p:bldP spid="47" grpId="0" animBg="1"/>
      <p:bldP spid="48" grpId="0" animBg="1"/>
      <p:bldP spid="49" grpId="0" animBg="1"/>
      <p:bldP spid="50" grpId="0" animBg="1"/>
      <p:bldP spid="51" grpId="0" animBg="1"/>
      <p:bldP spid="52" grpId="0" animBg="1"/>
      <p:bldP spid="53" grpId="0" animBg="1"/>
      <p:bldP spid="55" grpId="0" animBg="1"/>
      <p:bldP spid="56" grpId="0" animBg="1"/>
      <p:bldP spid="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r>
              <a:rPr lang="en-GB" altLang="en-US" sz="2400" b="1" dirty="0">
                <a:solidFill>
                  <a:schemeClr val="tx1"/>
                </a:solidFill>
              </a:rPr>
              <a:t>Stanza One - </a:t>
            </a:r>
            <a:r>
              <a:rPr lang="en-GB" altLang="en-US" sz="2400" dirty="0">
                <a:solidFill>
                  <a:schemeClr val="tx1"/>
                </a:solidFill>
              </a:rPr>
              <a:t>introduces us to the subject of the poem- Aunt Julia. </a:t>
            </a:r>
          </a:p>
          <a:p>
            <a:r>
              <a:rPr lang="en-GB" altLang="en-US" sz="2400" b="1" dirty="0">
                <a:solidFill>
                  <a:schemeClr val="tx1"/>
                </a:solidFill>
              </a:rPr>
              <a:t>Stanza Two  </a:t>
            </a:r>
            <a:r>
              <a:rPr lang="en-GB" altLang="en-US" sz="2400" dirty="0">
                <a:solidFill>
                  <a:schemeClr val="tx1"/>
                </a:solidFill>
              </a:rPr>
              <a:t>- describes her physical appearance and the objects </a:t>
            </a:r>
            <a:r>
              <a:rPr lang="en-GB" altLang="en-US" sz="2400" dirty="0" err="1">
                <a:solidFill>
                  <a:schemeClr val="tx1"/>
                </a:solidFill>
              </a:rPr>
              <a:t>MacCaig</a:t>
            </a:r>
            <a:r>
              <a:rPr lang="en-GB" altLang="en-US" sz="2400" dirty="0">
                <a:solidFill>
                  <a:schemeClr val="tx1"/>
                </a:solidFill>
              </a:rPr>
              <a:t> most strongly associates with her. </a:t>
            </a:r>
          </a:p>
          <a:p>
            <a:r>
              <a:rPr lang="en-GB" altLang="en-US" sz="2400" b="1" dirty="0">
                <a:solidFill>
                  <a:schemeClr val="tx1"/>
                </a:solidFill>
              </a:rPr>
              <a:t>Stanza Three </a:t>
            </a:r>
            <a:r>
              <a:rPr lang="en-GB" altLang="en-US" sz="2400" dirty="0">
                <a:solidFill>
                  <a:schemeClr val="tx1"/>
                </a:solidFill>
              </a:rPr>
              <a:t>- the perspective moves away from Julia to the way the poet felt when he visited her.  </a:t>
            </a:r>
          </a:p>
          <a:p>
            <a:r>
              <a:rPr lang="en-GB" altLang="en-US" sz="2400" b="1" dirty="0">
                <a:solidFill>
                  <a:schemeClr val="tx1"/>
                </a:solidFill>
              </a:rPr>
              <a:t>Stanza Four </a:t>
            </a:r>
            <a:r>
              <a:rPr lang="en-GB" altLang="en-US" sz="2400" dirty="0">
                <a:solidFill>
                  <a:schemeClr val="tx1"/>
                </a:solidFill>
              </a:rPr>
              <a:t>-    </a:t>
            </a:r>
            <a:r>
              <a:rPr lang="en-GB" altLang="en-US" sz="2400" dirty="0" err="1">
                <a:solidFill>
                  <a:schemeClr val="tx1"/>
                </a:solidFill>
              </a:rPr>
              <a:t>MacCaig</a:t>
            </a:r>
            <a:r>
              <a:rPr lang="en-GB" altLang="en-US" sz="2400" dirty="0">
                <a:solidFill>
                  <a:schemeClr val="tx1"/>
                </a:solidFill>
              </a:rPr>
              <a:t>  uses personification to create a sense of her character. </a:t>
            </a:r>
          </a:p>
          <a:p>
            <a:r>
              <a:rPr lang="en-GB" altLang="en-US" sz="2400" b="1" dirty="0">
                <a:solidFill>
                  <a:schemeClr val="tx1"/>
                </a:solidFill>
              </a:rPr>
              <a:t>Stanza Five </a:t>
            </a:r>
            <a:r>
              <a:rPr lang="en-GB" altLang="en-US" sz="2400" dirty="0">
                <a:solidFill>
                  <a:schemeClr val="tx1"/>
                </a:solidFill>
              </a:rPr>
              <a:t>-   The concluding stanza reflects on his own frustration that he was unable to communicate effectively with her while she was alive, whilst at the same time  expressing his enduring affection and admiration for her.</a:t>
            </a: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a:p>
            <a:pPr eaLnBrk="1" hangingPunct="1">
              <a:defRPr/>
            </a:pPr>
            <a:endParaRPr lang="en-GB" altLang="en-US" sz="24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An Overview of the Stanzas</a:t>
            </a:r>
          </a:p>
        </p:txBody>
      </p:sp>
    </p:spTree>
    <p:extLst>
      <p:ext uri="{BB962C8B-B14F-4D97-AF65-F5344CB8AC3E}">
        <p14:creationId xmlns:p14="http://schemas.microsoft.com/office/powerpoint/2010/main" val="39691807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2766561A-E9DB-4280-BCF9-6D0ED949AB99}"/>
              </a:ext>
            </a:extLst>
          </p:cNvPr>
          <p:cNvPicPr>
            <a:picLocks noGrp="1" noChangeAspect="1"/>
          </p:cNvPicPr>
          <p:nvPr>
            <p:ph idx="1"/>
          </p:nvPr>
        </p:nvPicPr>
        <p:blipFill>
          <a:blip r:embed="rId2">
            <a:clrChange>
              <a:clrFrom>
                <a:srgbClr val="FFFFFF"/>
              </a:clrFrom>
              <a:clrTo>
                <a:srgbClr val="FFFFFF">
                  <a:alpha val="0"/>
                </a:srgbClr>
              </a:clrTo>
            </a:clrChange>
          </a:blip>
          <a:stretch>
            <a:fillRect/>
          </a:stretch>
        </p:blipFill>
        <p:spPr>
          <a:xfrm>
            <a:off x="1066809" y="1394691"/>
            <a:ext cx="2877118" cy="5628409"/>
          </a:xfrm>
        </p:spPr>
      </p:pic>
      <p:sp>
        <p:nvSpPr>
          <p:cNvPr id="4" name="TextBox 5">
            <a:extLst>
              <a:ext uri="{FF2B5EF4-FFF2-40B4-BE49-F238E27FC236}">
                <a16:creationId xmlns:a16="http://schemas.microsoft.com/office/drawing/2014/main" xmlns="" id="{EA734CC7-5D3E-4BB6-8575-A842CE75193F}"/>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Revision Tasks</a:t>
            </a:r>
          </a:p>
        </p:txBody>
      </p:sp>
      <p:sp>
        <p:nvSpPr>
          <p:cNvPr id="7" name="TextBox 6">
            <a:extLst>
              <a:ext uri="{FF2B5EF4-FFF2-40B4-BE49-F238E27FC236}">
                <a16:creationId xmlns:a16="http://schemas.microsoft.com/office/drawing/2014/main" xmlns="" id="{DA15109F-595B-476A-B004-C578D7779EEA}"/>
              </a:ext>
            </a:extLst>
          </p:cNvPr>
          <p:cNvSpPr txBox="1"/>
          <p:nvPr/>
        </p:nvSpPr>
        <p:spPr>
          <a:xfrm>
            <a:off x="4645891" y="1663095"/>
            <a:ext cx="7010400" cy="3477875"/>
          </a:xfrm>
          <a:prstGeom prst="rect">
            <a:avLst/>
          </a:prstGeom>
          <a:noFill/>
          <a:ln w="57150">
            <a:solidFill>
              <a:schemeClr val="accent1"/>
            </a:solidFill>
          </a:ln>
        </p:spPr>
        <p:txBody>
          <a:bodyPr wrap="square" rtlCol="0">
            <a:spAutoFit/>
          </a:bodyPr>
          <a:lstStyle/>
          <a:p>
            <a:r>
              <a:rPr lang="en-GB" sz="2000" dirty="0">
                <a:latin typeface="Corbel" panose="020B0503020204020204" pitchFamily="34" charset="0"/>
              </a:rPr>
              <a:t>To help you remember the key points of the poem you should:</a:t>
            </a:r>
          </a:p>
          <a:p>
            <a:endParaRPr lang="en-GB" sz="2000" dirty="0">
              <a:latin typeface="Corbel" panose="020B0503020204020204" pitchFamily="34" charset="0"/>
            </a:endParaRPr>
          </a:p>
          <a:p>
            <a:pPr marL="342900" indent="-342900">
              <a:buFont typeface="Wingdings" panose="05000000000000000000" pitchFamily="2" charset="2"/>
              <a:buChar char="q"/>
            </a:pPr>
            <a:r>
              <a:rPr lang="en-GB" sz="2000" dirty="0">
                <a:latin typeface="Corbel" panose="020B0503020204020204" pitchFamily="34" charset="0"/>
              </a:rPr>
              <a:t>Write a summary of the poem showing how the poet explores the feelings </a:t>
            </a:r>
            <a:r>
              <a:rPr lang="en-GB" sz="2000" dirty="0" err="1">
                <a:latin typeface="Corbel" panose="020B0503020204020204" pitchFamily="34" charset="0"/>
              </a:rPr>
              <a:t>MacCaig</a:t>
            </a:r>
            <a:r>
              <a:rPr lang="en-GB" sz="2000" dirty="0">
                <a:latin typeface="Corbel" panose="020B0503020204020204" pitchFamily="34" charset="0"/>
              </a:rPr>
              <a:t> has for his Aunt</a:t>
            </a:r>
          </a:p>
          <a:p>
            <a:pPr marL="342900" indent="-342900">
              <a:buFont typeface="Wingdings" panose="05000000000000000000" pitchFamily="2" charset="2"/>
              <a:buChar char="q"/>
            </a:pPr>
            <a:r>
              <a:rPr lang="en-GB" sz="2000" dirty="0">
                <a:latin typeface="Corbel" panose="020B0503020204020204" pitchFamily="34" charset="0"/>
              </a:rPr>
              <a:t>Identify a key quote for each of the following points:</a:t>
            </a:r>
          </a:p>
          <a:p>
            <a:pPr marL="800100" lvl="1" indent="-342900">
              <a:buFont typeface="Wingdings" panose="05000000000000000000" pitchFamily="2" charset="2"/>
              <a:buChar char="q"/>
            </a:pPr>
            <a:r>
              <a:rPr lang="en-GB" sz="2000" dirty="0" err="1">
                <a:latin typeface="Corbel" panose="020B0503020204020204" pitchFamily="34" charset="0"/>
              </a:rPr>
              <a:t>MacCaig’s</a:t>
            </a:r>
            <a:r>
              <a:rPr lang="en-GB" sz="2000" dirty="0">
                <a:latin typeface="Corbel" panose="020B0503020204020204" pitchFamily="34" charset="0"/>
              </a:rPr>
              <a:t> inability to communicate with his Aunt</a:t>
            </a:r>
          </a:p>
          <a:p>
            <a:pPr marL="800100" lvl="1" indent="-342900">
              <a:buFont typeface="Wingdings" panose="05000000000000000000" pitchFamily="2" charset="2"/>
              <a:buChar char="q"/>
            </a:pPr>
            <a:r>
              <a:rPr lang="en-GB" sz="2000" dirty="0">
                <a:latin typeface="Corbel" panose="020B0503020204020204" pitchFamily="34" charset="0"/>
              </a:rPr>
              <a:t>His Aunt’s enthusiasm and energy</a:t>
            </a:r>
          </a:p>
          <a:p>
            <a:pPr marL="800100" lvl="1" indent="-342900">
              <a:buFont typeface="Wingdings" panose="05000000000000000000" pitchFamily="2" charset="2"/>
              <a:buChar char="q"/>
            </a:pPr>
            <a:r>
              <a:rPr lang="en-GB" sz="2000" dirty="0">
                <a:latin typeface="Corbel" panose="020B0503020204020204" pitchFamily="34" charset="0"/>
              </a:rPr>
              <a:t>His Aunt’s connection to nature</a:t>
            </a:r>
          </a:p>
          <a:p>
            <a:pPr marL="800100" lvl="1" indent="-342900">
              <a:buFont typeface="Wingdings" panose="05000000000000000000" pitchFamily="2" charset="2"/>
              <a:buChar char="q"/>
            </a:pPr>
            <a:r>
              <a:rPr lang="en-GB" sz="2000" dirty="0">
                <a:latin typeface="Corbel" panose="020B0503020204020204" pitchFamily="34" charset="0"/>
              </a:rPr>
              <a:t>His despair and anger about her death </a:t>
            </a:r>
          </a:p>
          <a:p>
            <a:pPr marL="342900" indent="-342900">
              <a:buFont typeface="Wingdings" panose="05000000000000000000" pitchFamily="2" charset="2"/>
              <a:buChar char="q"/>
            </a:pPr>
            <a:r>
              <a:rPr lang="en-GB" sz="2000" dirty="0">
                <a:latin typeface="Corbel" panose="020B0503020204020204" pitchFamily="34" charset="0"/>
              </a:rPr>
              <a:t>Write down and analyse any images used</a:t>
            </a:r>
          </a:p>
          <a:p>
            <a:endParaRPr lang="en-GB" sz="2000" dirty="0">
              <a:latin typeface="Corbel" panose="020B0503020204020204" pitchFamily="34" charset="0"/>
            </a:endParaRPr>
          </a:p>
        </p:txBody>
      </p:sp>
    </p:spTree>
    <p:extLst>
      <p:ext uri="{BB962C8B-B14F-4D97-AF65-F5344CB8AC3E}">
        <p14:creationId xmlns:p14="http://schemas.microsoft.com/office/powerpoint/2010/main" val="35394927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875711" cy="3240087"/>
          </a:xfrm>
          <a:noFill/>
          <a:ln>
            <a:noFill/>
          </a:ln>
        </p:spPr>
        <p:txBody>
          <a:bodyPr>
            <a:noAutofit/>
          </a:bodyPr>
          <a:lstStyle/>
          <a:p>
            <a:pPr marL="0" indent="0" eaLnBrk="1" hangingPunct="1">
              <a:buNone/>
              <a:defRPr/>
            </a:pPr>
            <a:r>
              <a:rPr lang="en-GB" altLang="en-US" sz="4800" dirty="0" smtClean="0">
                <a:solidFill>
                  <a:schemeClr val="tx1"/>
                </a:solidFill>
                <a:latin typeface="Corbel" panose="020B0503020204020204" pitchFamily="34" charset="0"/>
              </a:rPr>
              <a:t>Show how the writer’s use of language immediately introduces us to the main themes of the poem in line 1-4? (2)</a:t>
            </a: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1</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1705701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5">
            <a:extLst>
              <a:ext uri="{FF2B5EF4-FFF2-40B4-BE49-F238E27FC236}">
                <a16:creationId xmlns:a16="http://schemas.microsoft.com/office/drawing/2014/main" xmlns="" id="{C2853329-2341-4167-BE75-6BE339D15388}"/>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Poet’s Main Idea</a:t>
            </a:r>
          </a:p>
        </p:txBody>
      </p:sp>
      <p:sp>
        <p:nvSpPr>
          <p:cNvPr id="16387" name="TextBox 3">
            <a:extLst>
              <a:ext uri="{FF2B5EF4-FFF2-40B4-BE49-F238E27FC236}">
                <a16:creationId xmlns:a16="http://schemas.microsoft.com/office/drawing/2014/main" xmlns="" id="{A0CD839E-3209-43FF-AC9C-25E103F5456A}"/>
              </a:ext>
            </a:extLst>
          </p:cNvPr>
          <p:cNvSpPr txBox="1">
            <a:spLocks noChangeArrowheads="1"/>
          </p:cNvSpPr>
          <p:nvPr/>
        </p:nvSpPr>
        <p:spPr bwMode="auto">
          <a:xfrm>
            <a:off x="3873645" y="1656292"/>
            <a:ext cx="6985000" cy="4524315"/>
          </a:xfrm>
          <a:prstGeom prst="rect">
            <a:avLst/>
          </a:prstGeom>
          <a:noFill/>
          <a:ln w="76200">
            <a:solidFill>
              <a:schemeClr val="accent1"/>
            </a:solidFill>
            <a:miter lim="800000"/>
            <a:headEnd/>
            <a:tailEnd/>
          </a:ln>
        </p:spPr>
        <p:txBody>
          <a:bodyPr>
            <a:spAutoFit/>
          </a:bodyPr>
          <a:lstStyle>
            <a:lvl1pPr marL="285750" indent="-28575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 typeface="Wingdings" panose="05000000000000000000" pitchFamily="2" charset="2"/>
              <a:buChar char="§"/>
            </a:pPr>
            <a:r>
              <a:rPr lang="en-GB" altLang="en-US" sz="2400" dirty="0" err="1">
                <a:latin typeface="Corbel" panose="020B0503020204020204" pitchFamily="34" charset="0"/>
              </a:rPr>
              <a:t>MacCaig</a:t>
            </a:r>
            <a:r>
              <a:rPr lang="en-GB" altLang="en-US" sz="2400" dirty="0">
                <a:latin typeface="Corbel" panose="020B0503020204020204" pitchFamily="34" charset="0"/>
              </a:rPr>
              <a:t> ‘s Aunt Julia lived in a remote Scottish island called </a:t>
            </a:r>
            <a:r>
              <a:rPr lang="en-GB" altLang="en-US" sz="2400" dirty="0" err="1">
                <a:latin typeface="Corbel" panose="020B0503020204020204" pitchFamily="34" charset="0"/>
              </a:rPr>
              <a:t>Scalpay</a:t>
            </a:r>
            <a:endParaRPr lang="en-GB" altLang="en-US" sz="2400" dirty="0">
              <a:latin typeface="Corbel" panose="020B0503020204020204" pitchFamily="34" charset="0"/>
            </a:endParaRPr>
          </a:p>
          <a:p>
            <a:pPr>
              <a:spcBef>
                <a:spcPct val="0"/>
              </a:spcBef>
              <a:buFont typeface="Wingdings" panose="05000000000000000000" pitchFamily="2" charset="2"/>
              <a:buChar char="§"/>
            </a:pPr>
            <a:r>
              <a:rPr lang="en-GB" altLang="en-US" sz="2400" dirty="0">
                <a:latin typeface="Corbel" panose="020B0503020204020204" pitchFamily="34" charset="0"/>
              </a:rPr>
              <a:t>She lived a traditional crofting life and only spoke Gaelic, which </a:t>
            </a:r>
            <a:r>
              <a:rPr lang="en-GB" altLang="en-US" sz="2400" dirty="0" err="1">
                <a:latin typeface="Corbel" panose="020B0503020204020204" pitchFamily="34" charset="0"/>
              </a:rPr>
              <a:t>MacCaig</a:t>
            </a:r>
            <a:r>
              <a:rPr lang="en-GB" altLang="en-US" sz="2400" dirty="0">
                <a:latin typeface="Corbel" panose="020B0503020204020204" pitchFamily="34" charset="0"/>
              </a:rPr>
              <a:t> didn’t. </a:t>
            </a:r>
          </a:p>
          <a:p>
            <a:pPr>
              <a:spcBef>
                <a:spcPct val="0"/>
              </a:spcBef>
              <a:buFont typeface="Wingdings" panose="05000000000000000000" pitchFamily="2" charset="2"/>
              <a:buChar char="§"/>
            </a:pPr>
            <a:r>
              <a:rPr lang="en-GB" altLang="en-US" sz="2400" dirty="0">
                <a:latin typeface="Corbel" panose="020B0503020204020204" pitchFamily="34" charset="0"/>
              </a:rPr>
              <a:t>Despite the fact that he didn’t speak Gaelic he had strong feelings of love and admiration of his aunt</a:t>
            </a:r>
          </a:p>
          <a:p>
            <a:pPr>
              <a:spcBef>
                <a:spcPct val="0"/>
              </a:spcBef>
              <a:buFont typeface="Wingdings" panose="05000000000000000000" pitchFamily="2" charset="2"/>
              <a:buChar char="§"/>
            </a:pPr>
            <a:r>
              <a:rPr lang="en-GB" altLang="en-US" sz="2400" dirty="0" err="1">
                <a:latin typeface="Corbel" panose="020B0503020204020204" pitchFamily="34" charset="0"/>
              </a:rPr>
              <a:t>MacCaig</a:t>
            </a:r>
            <a:r>
              <a:rPr lang="en-GB" altLang="en-US" sz="2400" dirty="0">
                <a:latin typeface="Corbel" panose="020B0503020204020204" pitchFamily="34" charset="0"/>
              </a:rPr>
              <a:t> explores the anger and frustration at the barrier between him and his aunt, first through language and then when she dies</a:t>
            </a:r>
          </a:p>
          <a:p>
            <a:pPr>
              <a:spcBef>
                <a:spcPct val="0"/>
              </a:spcBef>
              <a:buFont typeface="Wingdings" panose="05000000000000000000" pitchFamily="2" charset="2"/>
              <a:buChar char="§"/>
            </a:pPr>
            <a:r>
              <a:rPr lang="en-GB" altLang="en-US" sz="2400" dirty="0">
                <a:latin typeface="Corbel" panose="020B0503020204020204" pitchFamily="34" charset="0"/>
              </a:rPr>
              <a:t>At the end of the poem he explores the finality of death and how he can no longer communicate with his aunt. </a:t>
            </a:r>
            <a:endParaRPr lang="en-GB" altLang="en-US" sz="1800" dirty="0">
              <a:latin typeface="Corbel" panose="020B0503020204020204" pitchFamily="34" charset="0"/>
            </a:endParaRPr>
          </a:p>
        </p:txBody>
      </p:sp>
      <p:pic>
        <p:nvPicPr>
          <p:cNvPr id="3" name="Picture 2">
            <a:extLst>
              <a:ext uri="{FF2B5EF4-FFF2-40B4-BE49-F238E27FC236}">
                <a16:creationId xmlns:a16="http://schemas.microsoft.com/office/drawing/2014/main" xmlns="" id="{327A7E34-23F5-4A19-98FB-6ED0F3CBCE38}"/>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1429616" y="2525568"/>
            <a:ext cx="1962150" cy="2324100"/>
          </a:xfrm>
          <a:prstGeom prst="rect">
            <a:avLst/>
          </a:prstGeom>
        </p:spPr>
      </p:pic>
    </p:spTree>
    <p:extLst>
      <p:ext uri="{BB962C8B-B14F-4D97-AF65-F5344CB8AC3E}">
        <p14:creationId xmlns:p14="http://schemas.microsoft.com/office/powerpoint/2010/main" val="2177264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875711" cy="3240087"/>
          </a:xfrm>
          <a:noFill/>
          <a:ln>
            <a:noFill/>
          </a:ln>
        </p:spPr>
        <p:txBody>
          <a:bodyPr>
            <a:noAutofit/>
          </a:bodyPr>
          <a:lstStyle/>
          <a:p>
            <a:pPr marL="0" indent="0" eaLnBrk="1" hangingPunct="1">
              <a:buNone/>
              <a:defRPr/>
            </a:pP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1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644587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990011" cy="3240087"/>
          </a:xfrm>
          <a:noFill/>
          <a:ln>
            <a:noFill/>
          </a:ln>
        </p:spPr>
        <p:txBody>
          <a:bodyPr>
            <a:noAutofit/>
          </a:bodyPr>
          <a:lstStyle/>
          <a:p>
            <a:pPr marL="0" indent="0" eaLnBrk="1" hangingPunct="1">
              <a:buNone/>
              <a:defRPr/>
            </a:pPr>
            <a:r>
              <a:rPr lang="en-GB" altLang="en-US" sz="4800" dirty="0" smtClean="0">
                <a:solidFill>
                  <a:schemeClr val="tx1"/>
                </a:solidFill>
                <a:latin typeface="Corbel" panose="020B0503020204020204" pitchFamily="34" charset="0"/>
              </a:rPr>
              <a:t>Explain how the language used lines 5-16 make it clear that the speaker has a very positive opinion of Aunt Julia (4)</a:t>
            </a: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2</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3899473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990011" cy="3240087"/>
          </a:xfrm>
          <a:noFill/>
          <a:ln>
            <a:noFill/>
          </a:ln>
        </p:spPr>
        <p:txBody>
          <a:bodyPr>
            <a:noAutofit/>
          </a:bodyPr>
          <a:lstStyle/>
          <a:p>
            <a:pPr marL="0" indent="0" eaLnBrk="1" hangingPunct="1">
              <a:buNone/>
              <a:defRPr/>
            </a:pP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2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13378141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800" dirty="0" smtClean="0">
                <a:solidFill>
                  <a:schemeClr val="tx1"/>
                </a:solidFill>
                <a:latin typeface="Corbel" panose="020B0503020204020204" pitchFamily="34" charset="0"/>
              </a:rPr>
              <a:t>Show </a:t>
            </a:r>
            <a:r>
              <a:rPr lang="en-GB" altLang="en-US" sz="4800" dirty="0">
                <a:solidFill>
                  <a:schemeClr val="tx1"/>
                </a:solidFill>
                <a:latin typeface="Corbel" panose="020B0503020204020204" pitchFamily="34" charset="0"/>
              </a:rPr>
              <a:t>h</a:t>
            </a:r>
            <a:r>
              <a:rPr lang="en-GB" altLang="en-US" sz="4800" dirty="0" smtClean="0">
                <a:solidFill>
                  <a:schemeClr val="tx1"/>
                </a:solidFill>
                <a:latin typeface="Corbel" panose="020B0503020204020204" pitchFamily="34" charset="0"/>
              </a:rPr>
              <a:t>ow the writer’s use of imagery in line 17-23 shows us some of the things the speaker admires about Aunt Julia (2)</a:t>
            </a: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3</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3899473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3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513791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r>
              <a:rPr lang="en-GB" altLang="en-US" sz="4800" dirty="0" smtClean="0">
                <a:solidFill>
                  <a:schemeClr val="tx1"/>
                </a:solidFill>
                <a:latin typeface="Corbel" panose="020B0503020204020204" pitchFamily="34" charset="0"/>
              </a:rPr>
              <a:t>Explain how the writer’s use of contrast in lines 23-37 show proves that he has had a mixed reaction to the death of Aunt Julia (4)</a:t>
            </a: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4</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3899473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xmlns="" id="{2269028C-46ED-4445-A38C-752EB75AE4B9}"/>
              </a:ext>
            </a:extLst>
          </p:cNvPr>
          <p:cNvSpPr>
            <a:spLocks noGrp="1"/>
          </p:cNvSpPr>
          <p:nvPr>
            <p:ph idx="1"/>
          </p:nvPr>
        </p:nvSpPr>
        <p:spPr>
          <a:xfrm>
            <a:off x="1919289" y="1484314"/>
            <a:ext cx="8497887" cy="3240087"/>
          </a:xfrm>
          <a:noFill/>
          <a:ln>
            <a:noFill/>
          </a:ln>
        </p:spPr>
        <p:txBody>
          <a:bodyPr>
            <a:noAutofit/>
          </a:bodyPr>
          <a:lstStyle/>
          <a:p>
            <a:pPr marL="0" indent="0" eaLnBrk="1" hangingPunct="1">
              <a:buNone/>
              <a:defRPr/>
            </a:pPr>
            <a:endParaRPr lang="en-GB" altLang="en-US" sz="4800" dirty="0">
              <a:solidFill>
                <a:schemeClr val="tx1"/>
              </a:solidFill>
              <a:latin typeface="Corbel" panose="020B0503020204020204" pitchFamily="34" charset="0"/>
            </a:endParaRPr>
          </a:p>
        </p:txBody>
      </p:sp>
      <p:sp>
        <p:nvSpPr>
          <p:cNvPr id="7" name="TextBox 5">
            <a:extLst>
              <a:ext uri="{FF2B5EF4-FFF2-40B4-BE49-F238E27FC236}">
                <a16:creationId xmlns:a16="http://schemas.microsoft.com/office/drawing/2014/main" xmlns="" id="{C56302D9-76F2-4C63-A59B-847076E582C1}"/>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Revision Question 4 Answers</a:t>
            </a:r>
            <a:endParaRPr lang="en-GB" altLang="en-US" sz="4800" dirty="0">
              <a:latin typeface="Corbel" panose="020B0503020204020204" pitchFamily="34" charset="0"/>
            </a:endParaRPr>
          </a:p>
        </p:txBody>
      </p:sp>
    </p:spTree>
    <p:extLst>
      <p:ext uri="{BB962C8B-B14F-4D97-AF65-F5344CB8AC3E}">
        <p14:creationId xmlns:p14="http://schemas.microsoft.com/office/powerpoint/2010/main" val="2956239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a:extLst>
              <a:ext uri="{FF2B5EF4-FFF2-40B4-BE49-F238E27FC236}">
                <a16:creationId xmlns:a16="http://schemas.microsoft.com/office/drawing/2014/main" xmlns="" id="{70388E00-BBF3-4FF5-BBDE-15677CD3EE3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Traditional Crofting Woman</a:t>
            </a:r>
          </a:p>
        </p:txBody>
      </p:sp>
      <p:sp>
        <p:nvSpPr>
          <p:cNvPr id="4" name="Content Placeholder 3">
            <a:extLst>
              <a:ext uri="{FF2B5EF4-FFF2-40B4-BE49-F238E27FC236}">
                <a16:creationId xmlns:a16="http://schemas.microsoft.com/office/drawing/2014/main" xmlns="" id="{DA0650D6-653F-45CA-81AD-50AF4D87965C}"/>
              </a:ext>
            </a:extLst>
          </p:cNvPr>
          <p:cNvSpPr>
            <a:spLocks noGrp="1"/>
          </p:cNvSpPr>
          <p:nvPr>
            <p:ph idx="1"/>
          </p:nvPr>
        </p:nvSpPr>
        <p:spPr/>
        <p:txBody>
          <a:bodyPr/>
          <a:lstStyle/>
          <a:p>
            <a:endParaRPr lang="en-GB" dirty="0"/>
          </a:p>
        </p:txBody>
      </p:sp>
      <p:sp>
        <p:nvSpPr>
          <p:cNvPr id="6" name="Flowchart: Process 5">
            <a:extLst>
              <a:ext uri="{FF2B5EF4-FFF2-40B4-BE49-F238E27FC236}">
                <a16:creationId xmlns:a16="http://schemas.microsoft.com/office/drawing/2014/main" xmlns="" id="{4D7A144B-49C8-4712-9DA4-D3AC6C55427F}"/>
              </a:ext>
            </a:extLst>
          </p:cNvPr>
          <p:cNvSpPr/>
          <p:nvPr/>
        </p:nvSpPr>
        <p:spPr>
          <a:xfrm rot="21214284">
            <a:off x="4439886" y="1522099"/>
            <a:ext cx="3574100" cy="4585807"/>
          </a:xfrm>
          <a:prstGeom prst="flowChartProcess">
            <a:avLst/>
          </a:prstGeom>
          <a:blipFill dpi="0" rotWithShape="1">
            <a:blip r:embed="rId2" cstate="print">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1103495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FEAE66E-C9EE-4454-8D41-8F4CC8707DA7}"/>
              </a:ext>
            </a:extLst>
          </p:cNvPr>
          <p:cNvSpPr>
            <a:spLocks noGrp="1"/>
          </p:cNvSpPr>
          <p:nvPr>
            <p:ph idx="1"/>
          </p:nvPr>
        </p:nvSpPr>
        <p:spPr>
          <a:xfrm>
            <a:off x="2498436" y="1590965"/>
            <a:ext cx="8229600" cy="3268663"/>
          </a:xfrm>
          <a:noFill/>
          <a:ln w="57150">
            <a:solidFill>
              <a:schemeClr val="accent1"/>
            </a:solidFill>
          </a:ln>
        </p:spPr>
        <p:txBody>
          <a:bodyPr>
            <a:normAutofit/>
          </a:bodyPr>
          <a:lstStyle/>
          <a:p>
            <a:pPr eaLnBrk="1" hangingPunct="1">
              <a:defRPr/>
            </a:pPr>
            <a:r>
              <a:rPr lang="en-GB" sz="2400" dirty="0">
                <a:solidFill>
                  <a:schemeClr val="tx1"/>
                </a:solidFill>
                <a:latin typeface="Corbel" panose="020B0503020204020204" pitchFamily="34" charset="0"/>
              </a:rPr>
              <a:t>In the interview ‘A Metaphorical Way of Seeing Things’, </a:t>
            </a:r>
            <a:r>
              <a:rPr lang="en-GB" sz="2400" dirty="0" err="1">
                <a:solidFill>
                  <a:schemeClr val="tx1"/>
                </a:solidFill>
                <a:latin typeface="Corbel" panose="020B0503020204020204" pitchFamily="34" charset="0"/>
              </a:rPr>
              <a:t>MacCaig</a:t>
            </a:r>
            <a:r>
              <a:rPr lang="en-GB" sz="2400" dirty="0">
                <a:solidFill>
                  <a:schemeClr val="tx1"/>
                </a:solidFill>
                <a:latin typeface="Corbel" panose="020B0503020204020204" pitchFamily="34" charset="0"/>
              </a:rPr>
              <a:t> maintained that poetry </a:t>
            </a:r>
            <a:r>
              <a:rPr lang="en-GB" sz="2400" b="1" dirty="0" smtClean="0">
                <a:solidFill>
                  <a:schemeClr val="accent1"/>
                </a:solidFill>
                <a:latin typeface="Corbel" panose="020B0503020204020204" pitchFamily="34" charset="0"/>
              </a:rPr>
              <a:t>‘clears </a:t>
            </a:r>
            <a:r>
              <a:rPr lang="en-GB" sz="2400" b="1" dirty="0">
                <a:solidFill>
                  <a:schemeClr val="accent1"/>
                </a:solidFill>
                <a:latin typeface="Corbel" panose="020B0503020204020204" pitchFamily="34" charset="0"/>
              </a:rPr>
              <a:t>your eyes and you see things’.  </a:t>
            </a:r>
          </a:p>
          <a:p>
            <a:pPr eaLnBrk="1" hangingPunct="1">
              <a:defRPr/>
            </a:pPr>
            <a:endParaRPr lang="en-GB" sz="2400" dirty="0">
              <a:solidFill>
                <a:schemeClr val="tx1"/>
              </a:solidFill>
              <a:latin typeface="Corbel" panose="020B0503020204020204" pitchFamily="34" charset="0"/>
            </a:endParaRPr>
          </a:p>
          <a:p>
            <a:pPr eaLnBrk="1" hangingPunct="1">
              <a:defRPr/>
            </a:pPr>
            <a:r>
              <a:rPr lang="en-GB" sz="2400" dirty="0" err="1">
                <a:solidFill>
                  <a:schemeClr val="tx1"/>
                </a:solidFill>
                <a:latin typeface="Corbel" panose="020B0503020204020204" pitchFamily="34" charset="0"/>
              </a:rPr>
              <a:t>MacCaig</a:t>
            </a:r>
            <a:r>
              <a:rPr lang="en-GB" sz="2400" dirty="0">
                <a:solidFill>
                  <a:schemeClr val="tx1"/>
                </a:solidFill>
                <a:latin typeface="Corbel" panose="020B0503020204020204" pitchFamily="34" charset="0"/>
              </a:rPr>
              <a:t> reflects throughout the poem on the ways that we are connected to people through love and the different kinds of barriers that stop us communicating</a:t>
            </a:r>
          </a:p>
          <a:p>
            <a:pPr eaLnBrk="1" hangingPunct="1">
              <a:defRPr/>
            </a:pPr>
            <a:endParaRPr lang="en-GB" sz="2400" dirty="0">
              <a:solidFill>
                <a:schemeClr val="tx1"/>
              </a:solidFill>
              <a:latin typeface="Corbel" panose="020B0503020204020204" pitchFamily="34" charset="0"/>
            </a:endParaRPr>
          </a:p>
          <a:p>
            <a:pPr marL="0" indent="0">
              <a:buNone/>
              <a:defRPr/>
            </a:pPr>
            <a:endParaRPr lang="en-GB" sz="2400" dirty="0">
              <a:solidFill>
                <a:schemeClr val="tx1"/>
              </a:solidFill>
              <a:latin typeface="Corbel" panose="020B0503020204020204" pitchFamily="34" charset="0"/>
            </a:endParaRPr>
          </a:p>
        </p:txBody>
      </p:sp>
      <p:sp>
        <p:nvSpPr>
          <p:cNvPr id="5" name="TextBox 5">
            <a:extLst>
              <a:ext uri="{FF2B5EF4-FFF2-40B4-BE49-F238E27FC236}">
                <a16:creationId xmlns:a16="http://schemas.microsoft.com/office/drawing/2014/main" xmlns="" id="{70388E00-BBF3-4FF5-BBDE-15677CD3EE3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Reflective Nature of the Poem</a:t>
            </a:r>
          </a:p>
        </p:txBody>
      </p:sp>
    </p:spTree>
    <p:extLst>
      <p:ext uri="{BB962C8B-B14F-4D97-AF65-F5344CB8AC3E}">
        <p14:creationId xmlns:p14="http://schemas.microsoft.com/office/powerpoint/2010/main" val="299170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Box 3">
            <a:extLst>
              <a:ext uri="{FF2B5EF4-FFF2-40B4-BE49-F238E27FC236}">
                <a16:creationId xmlns:a16="http://schemas.microsoft.com/office/drawing/2014/main" xmlns="" id="{8E567894-B07E-4354-82A1-0AE03E6383FC}"/>
              </a:ext>
            </a:extLst>
          </p:cNvPr>
          <p:cNvSpPr txBox="1">
            <a:spLocks noChangeArrowheads="1"/>
          </p:cNvSpPr>
          <p:nvPr/>
        </p:nvSpPr>
        <p:spPr bwMode="auto">
          <a:xfrm>
            <a:off x="4716844" y="1956278"/>
            <a:ext cx="6985000" cy="2456057"/>
          </a:xfrm>
          <a:prstGeom prst="rect">
            <a:avLst/>
          </a:prstGeom>
          <a:noFill/>
          <a:ln w="76200">
            <a:solidFill>
              <a:schemeClr val="accent1"/>
            </a:solidFill>
          </a:ln>
        </p:spPr>
        <p:txBody>
          <a:bodyPr>
            <a:spAutoFit/>
          </a:bodyPr>
          <a:lstStyle>
            <a:lvl1pPr marL="285750" indent="-285750"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r>
              <a:rPr lang="en-GB" sz="2400" b="1" dirty="0"/>
              <a:t>Isolation</a:t>
            </a:r>
            <a:r>
              <a:rPr lang="en-GB" sz="2400" dirty="0"/>
              <a:t> due to communication barrier – he is unable to truly communicate with his aunt and learn from her. </a:t>
            </a:r>
          </a:p>
          <a:p>
            <a:pPr marL="0" indent="0">
              <a:buNone/>
            </a:pPr>
            <a:endParaRPr lang="en-GB" sz="2400" dirty="0"/>
          </a:p>
          <a:p>
            <a:r>
              <a:rPr lang="en-GB" sz="2400" dirty="0"/>
              <a:t>Also shows that </a:t>
            </a:r>
            <a:r>
              <a:rPr lang="en-GB" sz="2400" b="1" dirty="0"/>
              <a:t>love</a:t>
            </a:r>
            <a:r>
              <a:rPr lang="en-GB" sz="2400" dirty="0"/>
              <a:t> can transcend any barrier shown through his obvious affection to his Aunt</a:t>
            </a:r>
          </a:p>
        </p:txBody>
      </p:sp>
      <p:sp>
        <p:nvSpPr>
          <p:cNvPr id="6" name="TextBox 5">
            <a:extLst>
              <a:ext uri="{FF2B5EF4-FFF2-40B4-BE49-F238E27FC236}">
                <a16:creationId xmlns:a16="http://schemas.microsoft.com/office/drawing/2014/main" xmlns="" id="{EC3114E5-C673-47C6-9431-15865BBE017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smtClean="0">
                <a:latin typeface="Corbel" panose="020B0503020204020204" pitchFamily="34" charset="0"/>
              </a:rPr>
              <a:t>Themes</a:t>
            </a:r>
            <a:endParaRPr lang="en-GB" altLang="en-US" sz="4800" dirty="0">
              <a:latin typeface="Corbel" panose="020B0503020204020204" pitchFamily="34" charset="0"/>
            </a:endParaRPr>
          </a:p>
        </p:txBody>
      </p:sp>
      <p:pic>
        <p:nvPicPr>
          <p:cNvPr id="3" name="Picture 2">
            <a:extLst>
              <a:ext uri="{FF2B5EF4-FFF2-40B4-BE49-F238E27FC236}">
                <a16:creationId xmlns:a16="http://schemas.microsoft.com/office/drawing/2014/main" xmlns="" id="{271DC6A9-4E77-4E3C-B1C2-E1ECBC81A933}"/>
              </a:ext>
            </a:extLst>
          </p:cNvPr>
          <p:cNvPicPr>
            <a:picLocks noChangeAspect="1"/>
          </p:cNvPicPr>
          <p:nvPr/>
        </p:nvPicPr>
        <p:blipFill>
          <a:blip r:embed="rId2">
            <a:duotone>
              <a:prstClr val="black"/>
              <a:schemeClr val="accent1">
                <a:tint val="45000"/>
                <a:satMod val="400000"/>
              </a:schemeClr>
            </a:duotone>
          </a:blip>
          <a:stretch>
            <a:fillRect/>
          </a:stretch>
        </p:blipFill>
        <p:spPr>
          <a:xfrm>
            <a:off x="964015" y="1701946"/>
            <a:ext cx="3460203" cy="3865418"/>
          </a:xfrm>
          <a:prstGeom prst="rect">
            <a:avLst/>
          </a:prstGeom>
        </p:spPr>
      </p:pic>
    </p:spTree>
    <p:extLst>
      <p:ext uri="{BB962C8B-B14F-4D97-AF65-F5344CB8AC3E}">
        <p14:creationId xmlns:p14="http://schemas.microsoft.com/office/powerpoint/2010/main" val="176671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Box 7">
            <a:extLst>
              <a:ext uri="{FF2B5EF4-FFF2-40B4-BE49-F238E27FC236}">
                <a16:creationId xmlns:a16="http://schemas.microsoft.com/office/drawing/2014/main" xmlns="" id="{5AC14EFF-DA7B-4383-81B9-A7A9C22ED57B}"/>
              </a:ext>
            </a:extLst>
          </p:cNvPr>
          <p:cNvSpPr txBox="1">
            <a:spLocks noChangeArrowheads="1"/>
          </p:cNvSpPr>
          <p:nvPr/>
        </p:nvSpPr>
        <p:spPr bwMode="auto">
          <a:xfrm>
            <a:off x="4669848" y="1324987"/>
            <a:ext cx="6840538" cy="4031873"/>
          </a:xfrm>
          <a:prstGeom prst="rect">
            <a:avLst/>
          </a:prstGeom>
          <a:noFill/>
          <a:ln w="76200">
            <a:solidFill>
              <a:schemeClr val="accent1"/>
            </a:solidFill>
          </a:ln>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r>
              <a:rPr lang="en-GB" sz="4000" dirty="0"/>
              <a:t>First person</a:t>
            </a:r>
          </a:p>
          <a:p>
            <a:pPr lvl="0"/>
            <a:r>
              <a:rPr lang="en-GB" sz="4000" dirty="0"/>
              <a:t>Free verse echoing the personality of Aunt Julia</a:t>
            </a:r>
          </a:p>
          <a:p>
            <a:pPr lvl="0"/>
            <a:r>
              <a:rPr lang="en-GB" sz="4000" dirty="0"/>
              <a:t>Each stanza begins with a reference to Aunt Julia showing her importance</a:t>
            </a:r>
          </a:p>
        </p:txBody>
      </p:sp>
      <p:sp>
        <p:nvSpPr>
          <p:cNvPr id="5" name="TextBox 5">
            <a:extLst>
              <a:ext uri="{FF2B5EF4-FFF2-40B4-BE49-F238E27FC236}">
                <a16:creationId xmlns:a16="http://schemas.microsoft.com/office/drawing/2014/main" xmlns="" id="{AB945458-D29E-4665-A30F-B1B4DE5197E7}"/>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Structure</a:t>
            </a:r>
          </a:p>
        </p:txBody>
      </p:sp>
      <p:pic>
        <p:nvPicPr>
          <p:cNvPr id="3" name="Picture 2">
            <a:extLst>
              <a:ext uri="{FF2B5EF4-FFF2-40B4-BE49-F238E27FC236}">
                <a16:creationId xmlns:a16="http://schemas.microsoft.com/office/drawing/2014/main" xmlns="" id="{F2C2D2EB-C9E8-4451-85D7-E923D4C77B00}"/>
              </a:ext>
            </a:extLst>
          </p:cNvPr>
          <p:cNvPicPr>
            <a:picLocks noChangeAspect="1"/>
          </p:cNvPicPr>
          <p:nvPr/>
        </p:nvPicPr>
        <p:blipFill>
          <a:blip r:embed="rId2"/>
          <a:stretch>
            <a:fillRect/>
          </a:stretch>
        </p:blipFill>
        <p:spPr>
          <a:xfrm>
            <a:off x="1140957" y="2493818"/>
            <a:ext cx="3065097" cy="2622758"/>
          </a:xfrm>
          <a:prstGeom prst="rect">
            <a:avLst/>
          </a:prstGeom>
        </p:spPr>
      </p:pic>
    </p:spTree>
    <p:extLst>
      <p:ext uri="{BB962C8B-B14F-4D97-AF65-F5344CB8AC3E}">
        <p14:creationId xmlns:p14="http://schemas.microsoft.com/office/powerpoint/2010/main" val="3082469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681021" y="1508585"/>
            <a:ext cx="9789102" cy="2074414"/>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800" dirty="0"/>
              <a:t>Aunt Julia spoke Gaelic </a:t>
            </a:r>
          </a:p>
          <a:p>
            <a:pPr>
              <a:buNone/>
            </a:pPr>
            <a:r>
              <a:rPr lang="en-GB" sz="2800" dirty="0"/>
              <a:t>very loud and very fast. </a:t>
            </a:r>
          </a:p>
          <a:p>
            <a:pPr>
              <a:buNone/>
            </a:pPr>
            <a:r>
              <a:rPr lang="en-GB" sz="2800" dirty="0"/>
              <a:t>I could not answer her — </a:t>
            </a:r>
          </a:p>
          <a:p>
            <a:pPr>
              <a:buNone/>
            </a:pPr>
            <a:r>
              <a:rPr lang="en-GB" sz="2800" dirty="0"/>
              <a:t>I could not understand her.</a:t>
            </a:r>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One</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1815882"/>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do we learn about Aunt Julia in this stanza?</a:t>
            </a:r>
          </a:p>
          <a:p>
            <a:pPr marL="457200" indent="-457200" eaLnBrk="1" hangingPunct="1">
              <a:spcBef>
                <a:spcPct val="0"/>
              </a:spcBef>
              <a:buFontTx/>
              <a:buChar char="-"/>
            </a:pPr>
            <a:r>
              <a:rPr lang="en-GB" altLang="en-US" sz="2800" dirty="0">
                <a:latin typeface="Corbel" panose="020B0503020204020204" pitchFamily="34" charset="0"/>
              </a:rPr>
              <a:t>What do we learn about the poet in this stanza?</a:t>
            </a:r>
          </a:p>
          <a:p>
            <a:pPr marL="457200" indent="-457200" eaLnBrk="1" hangingPunct="1">
              <a:spcBef>
                <a:spcPct val="0"/>
              </a:spcBef>
              <a:buFontTx/>
              <a:buChar char="-"/>
            </a:pPr>
            <a:r>
              <a:rPr lang="en-GB" altLang="en-US" sz="2800" dirty="0">
                <a:latin typeface="Corbel" panose="020B0503020204020204" pitchFamily="34" charset="0"/>
              </a:rPr>
              <a:t>What is the relationship between the poet and his aunt?</a:t>
            </a:r>
          </a:p>
        </p:txBody>
      </p:sp>
      <p:cxnSp>
        <p:nvCxnSpPr>
          <p:cNvPr id="3" name="Straight Connector 2">
            <a:extLst>
              <a:ext uri="{FF2B5EF4-FFF2-40B4-BE49-F238E27FC236}">
                <a16:creationId xmlns:a16="http://schemas.microsoft.com/office/drawing/2014/main" xmlns="" id="{377A2B4D-4EDC-46DE-B406-6EAE02A931D2}"/>
              </a:ext>
            </a:extLst>
          </p:cNvPr>
          <p:cNvCxnSpPr/>
          <p:nvPr/>
        </p:nvCxnSpPr>
        <p:spPr>
          <a:xfrm flipH="1">
            <a:off x="2618510" y="3582999"/>
            <a:ext cx="3666" cy="693271"/>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014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5">
            <a:extLst>
              <a:ext uri="{FF2B5EF4-FFF2-40B4-BE49-F238E27FC236}">
                <a16:creationId xmlns:a16="http://schemas.microsoft.com/office/drawing/2014/main" xmlns="" id="{0EEBB8FB-0021-4ED1-BB98-6F2745CA156E}"/>
              </a:ext>
            </a:extLst>
          </p:cNvPr>
          <p:cNvSpPr txBox="1">
            <a:spLocks noChangeArrowheads="1"/>
          </p:cNvSpPr>
          <p:nvPr/>
        </p:nvSpPr>
        <p:spPr bwMode="auto">
          <a:xfrm>
            <a:off x="8940800" y="144116"/>
            <a:ext cx="2840904" cy="461665"/>
          </a:xfrm>
          <a:prstGeom prst="rect">
            <a:avLst/>
          </a:prstGeom>
          <a:solidFill>
            <a:schemeClr val="accent1"/>
          </a:solidFill>
          <a:ln>
            <a:solidFill>
              <a:schemeClr val="accent1"/>
            </a:solid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400" dirty="0">
                <a:latin typeface="Corbel" panose="020B0503020204020204" pitchFamily="34" charset="0"/>
              </a:rPr>
              <a:t>Stanza One</a:t>
            </a:r>
          </a:p>
        </p:txBody>
      </p:sp>
      <p:sp>
        <p:nvSpPr>
          <p:cNvPr id="21507" name="TextBox 7">
            <a:extLst>
              <a:ext uri="{FF2B5EF4-FFF2-40B4-BE49-F238E27FC236}">
                <a16:creationId xmlns:a16="http://schemas.microsoft.com/office/drawing/2014/main" xmlns="" id="{3B278D8A-9440-4921-AB71-690328E1EAD5}"/>
              </a:ext>
            </a:extLst>
          </p:cNvPr>
          <p:cNvSpPr txBox="1">
            <a:spLocks noChangeArrowheads="1"/>
          </p:cNvSpPr>
          <p:nvPr/>
        </p:nvSpPr>
        <p:spPr bwMode="auto">
          <a:xfrm>
            <a:off x="1996788" y="2147888"/>
            <a:ext cx="8617527" cy="2074414"/>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2800" dirty="0"/>
              <a:t>Aunt Julia spoke Gaelic </a:t>
            </a:r>
          </a:p>
          <a:p>
            <a:pPr>
              <a:buNone/>
            </a:pPr>
            <a:r>
              <a:rPr lang="en-GB" sz="2800" dirty="0"/>
              <a:t>very loud and very fast. </a:t>
            </a:r>
          </a:p>
          <a:p>
            <a:pPr>
              <a:buNone/>
            </a:pPr>
            <a:r>
              <a:rPr lang="en-GB" sz="2800" dirty="0"/>
              <a:t>I could not answer her — </a:t>
            </a:r>
          </a:p>
          <a:p>
            <a:pPr>
              <a:buNone/>
            </a:pPr>
            <a:r>
              <a:rPr lang="en-GB" sz="2800" dirty="0"/>
              <a:t>I could not understand her.</a:t>
            </a:r>
          </a:p>
        </p:txBody>
      </p:sp>
      <p:sp>
        <p:nvSpPr>
          <p:cNvPr id="17" name="TextBox 6">
            <a:extLst>
              <a:ext uri="{FF2B5EF4-FFF2-40B4-BE49-F238E27FC236}">
                <a16:creationId xmlns:a16="http://schemas.microsoft.com/office/drawing/2014/main" xmlns="" id="{AA29BF07-9E76-4CCD-A213-AD92C2025BAE}"/>
              </a:ext>
            </a:extLst>
          </p:cNvPr>
          <p:cNvSpPr txBox="1"/>
          <p:nvPr/>
        </p:nvSpPr>
        <p:spPr>
          <a:xfrm>
            <a:off x="1289911" y="679674"/>
            <a:ext cx="2952750" cy="1015663"/>
          </a:xfrm>
          <a:prstGeom prst="rect">
            <a:avLst/>
          </a:prstGeom>
          <a:solidFill>
            <a:srgbClr val="FF0000"/>
          </a:solidFill>
          <a:ln>
            <a:solidFill>
              <a:srgbClr val="FF0000"/>
            </a:solidFill>
          </a:ln>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The poem immediately begins with her name – showing </a:t>
            </a:r>
            <a:r>
              <a:rPr lang="en-GB" sz="2000" b="1" dirty="0">
                <a:solidFill>
                  <a:schemeClr val="bg1"/>
                </a:solidFill>
                <a:latin typeface="Corbel" panose="020B0503020204020204" pitchFamily="34" charset="0"/>
                <a:cs typeface="Arial" charset="0"/>
              </a:rPr>
              <a:t>her importance</a:t>
            </a:r>
          </a:p>
        </p:txBody>
      </p:sp>
      <p:sp>
        <p:nvSpPr>
          <p:cNvPr id="18" name="TextBox 6">
            <a:extLst>
              <a:ext uri="{FF2B5EF4-FFF2-40B4-BE49-F238E27FC236}">
                <a16:creationId xmlns:a16="http://schemas.microsoft.com/office/drawing/2014/main" xmlns="" id="{AA29BF07-9E76-4CCD-A213-AD92C2025BAE}"/>
              </a:ext>
            </a:extLst>
          </p:cNvPr>
          <p:cNvSpPr txBox="1"/>
          <p:nvPr/>
        </p:nvSpPr>
        <p:spPr>
          <a:xfrm>
            <a:off x="4711107" y="679674"/>
            <a:ext cx="4142437" cy="1015663"/>
          </a:xfrm>
          <a:prstGeom prst="rect">
            <a:avLst/>
          </a:prstGeom>
          <a:solidFill>
            <a:srgbClr val="00B0F0"/>
          </a:solidFill>
          <a:ln>
            <a:solidFill>
              <a:srgbClr val="00B0F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smtClean="0">
                <a:solidFill>
                  <a:schemeClr val="bg1"/>
                </a:solidFill>
                <a:latin typeface="Corbel" panose="020B0503020204020204" pitchFamily="34" charset="0"/>
                <a:cs typeface="Arial" charset="0"/>
              </a:rPr>
              <a:t>Immediately introduces the language barrier, showing the issue and isolation</a:t>
            </a:r>
            <a:endParaRPr lang="en-GB" sz="2000" b="1" dirty="0">
              <a:solidFill>
                <a:schemeClr val="bg1"/>
              </a:solidFill>
              <a:latin typeface="Corbel" panose="020B0503020204020204" pitchFamily="34" charset="0"/>
              <a:cs typeface="Arial" charset="0"/>
            </a:endParaRPr>
          </a:p>
        </p:txBody>
      </p:sp>
      <p:sp>
        <p:nvSpPr>
          <p:cNvPr id="20" name="TextBox 6">
            <a:extLst>
              <a:ext uri="{FF2B5EF4-FFF2-40B4-BE49-F238E27FC236}">
                <a16:creationId xmlns:a16="http://schemas.microsoft.com/office/drawing/2014/main" xmlns="" id="{AA29BF07-9E76-4CCD-A213-AD92C2025BAE}"/>
              </a:ext>
            </a:extLst>
          </p:cNvPr>
          <p:cNvSpPr txBox="1"/>
          <p:nvPr/>
        </p:nvSpPr>
        <p:spPr>
          <a:xfrm>
            <a:off x="7032731" y="1959327"/>
            <a:ext cx="4183990" cy="1015663"/>
          </a:xfrm>
          <a:prstGeom prst="rect">
            <a:avLst/>
          </a:prstGeom>
          <a:solidFill>
            <a:srgbClr val="7030A0"/>
          </a:solidFill>
          <a:ln>
            <a:solidFill>
              <a:srgbClr val="7030A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Repetition of “very” emphasises her </a:t>
            </a:r>
            <a:r>
              <a:rPr lang="en-GB" sz="2000" b="1" dirty="0" smtClean="0">
                <a:solidFill>
                  <a:schemeClr val="bg1"/>
                </a:solidFill>
                <a:latin typeface="Corbel" panose="020B0503020204020204" pitchFamily="34" charset="0"/>
                <a:cs typeface="Arial" charset="0"/>
              </a:rPr>
              <a:t>personality: She </a:t>
            </a:r>
            <a:r>
              <a:rPr lang="en-GB" sz="2000" b="1" dirty="0">
                <a:solidFill>
                  <a:schemeClr val="bg1"/>
                </a:solidFill>
                <a:latin typeface="Corbel" panose="020B0503020204020204" pitchFamily="34" charset="0"/>
                <a:cs typeface="Arial" charset="0"/>
              </a:rPr>
              <a:t>is </a:t>
            </a:r>
            <a:r>
              <a:rPr lang="en-GB" sz="2000" b="1" dirty="0" smtClean="0">
                <a:solidFill>
                  <a:schemeClr val="bg1"/>
                </a:solidFill>
                <a:latin typeface="Corbel" panose="020B0503020204020204" pitchFamily="34" charset="0"/>
                <a:cs typeface="Arial" charset="0"/>
              </a:rPr>
              <a:t>confident and an extrovert </a:t>
            </a:r>
            <a:endParaRPr lang="en-GB" sz="2000" b="1" dirty="0">
              <a:solidFill>
                <a:schemeClr val="bg1"/>
              </a:solidFill>
              <a:latin typeface="Corbel" panose="020B0503020204020204" pitchFamily="34" charset="0"/>
              <a:cs typeface="Arial" charset="0"/>
            </a:endParaRPr>
          </a:p>
        </p:txBody>
      </p:sp>
      <p:cxnSp>
        <p:nvCxnSpPr>
          <p:cNvPr id="21" name="Straight Connector 20">
            <a:extLst>
              <a:ext uri="{FF2B5EF4-FFF2-40B4-BE49-F238E27FC236}">
                <a16:creationId xmlns:a16="http://schemas.microsoft.com/office/drawing/2014/main" xmlns="" id="{73B516AA-AB5C-4A61-AEAC-7E8A148BEB67}"/>
              </a:ext>
            </a:extLst>
          </p:cNvPr>
          <p:cNvCxnSpPr/>
          <p:nvPr/>
        </p:nvCxnSpPr>
        <p:spPr>
          <a:xfrm>
            <a:off x="2467264" y="1635303"/>
            <a:ext cx="103814" cy="51258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73B516AA-AB5C-4A61-AEAC-7E8A148BEB67}"/>
              </a:ext>
            </a:extLst>
          </p:cNvPr>
          <p:cNvCxnSpPr>
            <a:cxnSpLocks/>
          </p:cNvCxnSpPr>
          <p:nvPr/>
        </p:nvCxnSpPr>
        <p:spPr>
          <a:xfrm flipH="1">
            <a:off x="5030705" y="1387736"/>
            <a:ext cx="1751620" cy="760152"/>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73B516AA-AB5C-4A61-AEAC-7E8A148BEB67}"/>
              </a:ext>
            </a:extLst>
          </p:cNvPr>
          <p:cNvCxnSpPr>
            <a:cxnSpLocks/>
          </p:cNvCxnSpPr>
          <p:nvPr/>
        </p:nvCxnSpPr>
        <p:spPr>
          <a:xfrm flipV="1">
            <a:off x="5766099" y="2742602"/>
            <a:ext cx="1311708" cy="140447"/>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
        <p:nvSpPr>
          <p:cNvPr id="27" name="TextBox 6">
            <a:extLst>
              <a:ext uri="{FF2B5EF4-FFF2-40B4-BE49-F238E27FC236}">
                <a16:creationId xmlns:a16="http://schemas.microsoft.com/office/drawing/2014/main" xmlns="" id="{8723B383-5F76-4234-8F0A-306E314F8837}"/>
              </a:ext>
            </a:extLst>
          </p:cNvPr>
          <p:cNvSpPr txBox="1"/>
          <p:nvPr/>
        </p:nvSpPr>
        <p:spPr>
          <a:xfrm>
            <a:off x="4915511" y="4301654"/>
            <a:ext cx="3733628" cy="1938992"/>
          </a:xfrm>
          <a:prstGeom prst="rect">
            <a:avLst/>
          </a:prstGeom>
          <a:solidFill>
            <a:srgbClr val="00B050"/>
          </a:solidFill>
          <a:ln>
            <a:solidFill>
              <a:schemeClr val="accent1"/>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Repetition to reinforce </a:t>
            </a:r>
            <a:r>
              <a:rPr lang="en-GB" sz="2000" b="1" dirty="0" smtClean="0">
                <a:solidFill>
                  <a:schemeClr val="bg1"/>
                </a:solidFill>
                <a:latin typeface="Corbel" panose="020B0503020204020204" pitchFamily="34" charset="0"/>
                <a:cs typeface="Arial" charset="0"/>
              </a:rPr>
              <a:t>the </a:t>
            </a:r>
            <a:r>
              <a:rPr lang="en-GB" sz="2000" b="1" dirty="0">
                <a:solidFill>
                  <a:schemeClr val="bg1"/>
                </a:solidFill>
                <a:latin typeface="Corbel" panose="020B0503020204020204" pitchFamily="34" charset="0"/>
                <a:cs typeface="Arial" charset="0"/>
              </a:rPr>
              <a:t>barrier between them </a:t>
            </a:r>
            <a:r>
              <a:rPr lang="en-GB" sz="2000" b="1" dirty="0" smtClean="0">
                <a:solidFill>
                  <a:schemeClr val="bg1"/>
                </a:solidFill>
                <a:latin typeface="Corbel" panose="020B0503020204020204" pitchFamily="34" charset="0"/>
                <a:cs typeface="Arial" charset="0"/>
              </a:rPr>
              <a:t>– the lack of ability to communicate is the issue to overcome and the cause of isolation. Repeating it makes him sound frustrated about this.</a:t>
            </a:r>
            <a:endParaRPr lang="en-GB" sz="2000" b="1" dirty="0">
              <a:solidFill>
                <a:schemeClr val="bg1"/>
              </a:solidFill>
              <a:latin typeface="Corbel" panose="020B0503020204020204" pitchFamily="34" charset="0"/>
              <a:cs typeface="Arial" charset="0"/>
            </a:endParaRPr>
          </a:p>
        </p:txBody>
      </p:sp>
      <p:cxnSp>
        <p:nvCxnSpPr>
          <p:cNvPr id="28" name="Straight Connector 27">
            <a:extLst>
              <a:ext uri="{FF2B5EF4-FFF2-40B4-BE49-F238E27FC236}">
                <a16:creationId xmlns:a16="http://schemas.microsoft.com/office/drawing/2014/main" xmlns="" id="{F6ADCF7C-039C-4725-AA66-F26BE9FE4EAF}"/>
              </a:ext>
            </a:extLst>
          </p:cNvPr>
          <p:cNvCxnSpPr/>
          <p:nvPr/>
        </p:nvCxnSpPr>
        <p:spPr>
          <a:xfrm>
            <a:off x="2960206" y="4222302"/>
            <a:ext cx="2070499" cy="15606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882588" y="2147888"/>
            <a:ext cx="1839558" cy="47697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721865" y="2196395"/>
            <a:ext cx="1195408" cy="476978"/>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p:nvSpPr>
        <p:spPr>
          <a:xfrm>
            <a:off x="1939325" y="2700987"/>
            <a:ext cx="3826773" cy="476978"/>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1996787" y="3220996"/>
            <a:ext cx="1855923" cy="1001306"/>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6">
            <a:extLst>
              <a:ext uri="{FF2B5EF4-FFF2-40B4-BE49-F238E27FC236}">
                <a16:creationId xmlns:a16="http://schemas.microsoft.com/office/drawing/2014/main" xmlns="" id="{AA29BF07-9E76-4CCD-A213-AD92C2025BAE}"/>
              </a:ext>
            </a:extLst>
          </p:cNvPr>
          <p:cNvSpPr txBox="1"/>
          <p:nvPr/>
        </p:nvSpPr>
        <p:spPr>
          <a:xfrm>
            <a:off x="6987655" y="1939650"/>
            <a:ext cx="4183990" cy="1015663"/>
          </a:xfrm>
          <a:prstGeom prst="rect">
            <a:avLst/>
          </a:prstGeom>
          <a:solidFill>
            <a:srgbClr val="7030A0"/>
          </a:solidFill>
          <a:ln>
            <a:solidFill>
              <a:srgbClr val="7030A0"/>
            </a:solidFill>
          </a:ln>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defRPr/>
            </a:pPr>
            <a:r>
              <a:rPr lang="en-GB" sz="2000" b="1" dirty="0">
                <a:solidFill>
                  <a:schemeClr val="bg1"/>
                </a:solidFill>
                <a:latin typeface="Corbel" panose="020B0503020204020204" pitchFamily="34" charset="0"/>
                <a:cs typeface="Arial" charset="0"/>
              </a:rPr>
              <a:t>Repetition of “very” emphasises her </a:t>
            </a:r>
            <a:r>
              <a:rPr lang="en-GB" sz="2000" b="1" dirty="0" smtClean="0">
                <a:solidFill>
                  <a:schemeClr val="bg1"/>
                </a:solidFill>
                <a:latin typeface="Corbel" panose="020B0503020204020204" pitchFamily="34" charset="0"/>
                <a:cs typeface="Arial" charset="0"/>
              </a:rPr>
              <a:t>personality: She </a:t>
            </a:r>
            <a:r>
              <a:rPr lang="en-GB" sz="2000" b="1" dirty="0">
                <a:solidFill>
                  <a:schemeClr val="bg1"/>
                </a:solidFill>
                <a:latin typeface="Corbel" panose="020B0503020204020204" pitchFamily="34" charset="0"/>
                <a:cs typeface="Arial" charset="0"/>
              </a:rPr>
              <a:t>is </a:t>
            </a:r>
            <a:r>
              <a:rPr lang="en-GB" sz="2000" b="1" dirty="0" smtClean="0">
                <a:solidFill>
                  <a:schemeClr val="bg1"/>
                </a:solidFill>
                <a:latin typeface="Corbel" panose="020B0503020204020204" pitchFamily="34" charset="0"/>
                <a:cs typeface="Arial" charset="0"/>
              </a:rPr>
              <a:t>confident and an extrovert </a:t>
            </a:r>
            <a:endParaRPr lang="en-GB" sz="2000" b="1" dirty="0">
              <a:solidFill>
                <a:schemeClr val="bg1"/>
              </a:solidFill>
              <a:latin typeface="Corbel" panose="020B0503020204020204" pitchFamily="34" charset="0"/>
              <a:cs typeface="Arial" charset="0"/>
            </a:endParaRPr>
          </a:p>
        </p:txBody>
      </p:sp>
      <p:cxnSp>
        <p:nvCxnSpPr>
          <p:cNvPr id="32" name="Straight Connector 31">
            <a:extLst>
              <a:ext uri="{FF2B5EF4-FFF2-40B4-BE49-F238E27FC236}">
                <a16:creationId xmlns:a16="http://schemas.microsoft.com/office/drawing/2014/main" xmlns="" id="{73B516AA-AB5C-4A61-AEAC-7E8A148BEB67}"/>
              </a:ext>
            </a:extLst>
          </p:cNvPr>
          <p:cNvCxnSpPr>
            <a:cxnSpLocks/>
          </p:cNvCxnSpPr>
          <p:nvPr/>
        </p:nvCxnSpPr>
        <p:spPr>
          <a:xfrm flipV="1">
            <a:off x="5721023" y="2722925"/>
            <a:ext cx="1311708" cy="140447"/>
          </a:xfrm>
          <a:prstGeom prst="line">
            <a:avLst/>
          </a:prstGeom>
          <a:ln w="57150">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045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7" grpId="0" animBg="1"/>
      <p:bldP spid="6" grpId="0" animBg="1"/>
      <p:bldP spid="22" grpId="0" animBg="1"/>
      <p:bldP spid="25" grpId="0" animBg="1"/>
      <p:bldP spid="26" grpId="0" animBg="1"/>
      <p:bldP spid="3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7">
            <a:extLst>
              <a:ext uri="{FF2B5EF4-FFF2-40B4-BE49-F238E27FC236}">
                <a16:creationId xmlns:a16="http://schemas.microsoft.com/office/drawing/2014/main" xmlns="" id="{53FAEDDA-2C20-44F9-80D1-C21B583A037B}"/>
              </a:ext>
            </a:extLst>
          </p:cNvPr>
          <p:cNvSpPr txBox="1">
            <a:spLocks noChangeArrowheads="1"/>
          </p:cNvSpPr>
          <p:nvPr/>
        </p:nvSpPr>
        <p:spPr bwMode="auto">
          <a:xfrm>
            <a:off x="1681021" y="1544523"/>
            <a:ext cx="9789102" cy="2111347"/>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GB" sz="1600" dirty="0"/>
              <a:t>She wore men's boots </a:t>
            </a:r>
          </a:p>
          <a:p>
            <a:pPr>
              <a:buNone/>
            </a:pPr>
            <a:r>
              <a:rPr lang="en-GB" sz="1600" dirty="0"/>
              <a:t>when she wore any. </a:t>
            </a:r>
          </a:p>
          <a:p>
            <a:pPr>
              <a:buNone/>
            </a:pPr>
            <a:r>
              <a:rPr lang="en-GB" sz="1600" dirty="0"/>
              <a:t>— I can see her strong foot, </a:t>
            </a:r>
          </a:p>
          <a:p>
            <a:pPr>
              <a:buNone/>
            </a:pPr>
            <a:r>
              <a:rPr lang="en-GB" sz="1600" dirty="0"/>
              <a:t>stained with peat, </a:t>
            </a:r>
          </a:p>
          <a:p>
            <a:pPr>
              <a:buNone/>
            </a:pPr>
            <a:r>
              <a:rPr lang="en-GB" sz="1600" dirty="0"/>
              <a:t>paddling with the treadle of the spinning wheel </a:t>
            </a:r>
          </a:p>
          <a:p>
            <a:pPr>
              <a:buNone/>
            </a:pPr>
            <a:r>
              <a:rPr lang="en-GB" sz="1600" dirty="0"/>
              <a:t>while her right hand drew yarn </a:t>
            </a:r>
          </a:p>
          <a:p>
            <a:pPr>
              <a:buNone/>
            </a:pPr>
            <a:r>
              <a:rPr lang="en-GB" sz="1600" dirty="0"/>
              <a:t>marvellously out of the air.</a:t>
            </a:r>
            <a:endParaRPr lang="en-GB" dirty="0"/>
          </a:p>
        </p:txBody>
      </p:sp>
      <p:sp>
        <p:nvSpPr>
          <p:cNvPr id="5" name="TextBox 5">
            <a:extLst>
              <a:ext uri="{FF2B5EF4-FFF2-40B4-BE49-F238E27FC236}">
                <a16:creationId xmlns:a16="http://schemas.microsoft.com/office/drawing/2014/main" xmlns="" id="{3B392396-C4D8-4684-A898-6C48EEEB485D}"/>
              </a:ext>
            </a:extLst>
          </p:cNvPr>
          <p:cNvSpPr txBox="1">
            <a:spLocks noChangeArrowheads="1"/>
          </p:cNvSpPr>
          <p:nvPr/>
        </p:nvSpPr>
        <p:spPr bwMode="auto">
          <a:xfrm>
            <a:off x="2051483" y="304405"/>
            <a:ext cx="9854189" cy="830997"/>
          </a:xfrm>
          <a:prstGeom prst="rect">
            <a:avLst/>
          </a:prstGeom>
          <a:solidFill>
            <a:schemeClr val="accent1"/>
          </a:solidFill>
          <a:ln>
            <a:noFill/>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4800" dirty="0">
                <a:latin typeface="Corbel" panose="020B0503020204020204" pitchFamily="34" charset="0"/>
              </a:rPr>
              <a:t>Stanza Two</a:t>
            </a:r>
          </a:p>
        </p:txBody>
      </p:sp>
      <p:sp>
        <p:nvSpPr>
          <p:cNvPr id="6" name="TextBox 7">
            <a:extLst>
              <a:ext uri="{FF2B5EF4-FFF2-40B4-BE49-F238E27FC236}">
                <a16:creationId xmlns:a16="http://schemas.microsoft.com/office/drawing/2014/main" xmlns="" id="{217AE81A-07D6-4094-B627-4F70AE270F3F}"/>
              </a:ext>
            </a:extLst>
          </p:cNvPr>
          <p:cNvSpPr txBox="1">
            <a:spLocks noChangeArrowheads="1"/>
          </p:cNvSpPr>
          <p:nvPr/>
        </p:nvSpPr>
        <p:spPr bwMode="auto">
          <a:xfrm>
            <a:off x="2055094" y="4276270"/>
            <a:ext cx="9040957" cy="1815882"/>
          </a:xfrm>
          <a:prstGeom prst="rect">
            <a:avLst/>
          </a:prstGeom>
          <a:noFill/>
          <a:ln w="76200">
            <a:solidFill>
              <a:schemeClr val="accent1"/>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2800" dirty="0">
                <a:latin typeface="Corbel" panose="020B0503020204020204" pitchFamily="34" charset="0"/>
              </a:rPr>
              <a:t>Think about:</a:t>
            </a:r>
          </a:p>
          <a:p>
            <a:pPr marL="457200" indent="-457200" eaLnBrk="1" hangingPunct="1">
              <a:spcBef>
                <a:spcPct val="0"/>
              </a:spcBef>
              <a:buFontTx/>
              <a:buChar char="-"/>
            </a:pPr>
            <a:r>
              <a:rPr lang="en-GB" altLang="en-US" sz="2800" dirty="0">
                <a:latin typeface="Corbel" panose="020B0503020204020204" pitchFamily="34" charset="0"/>
              </a:rPr>
              <a:t>What do we learn about Aunt Julia in this stanza?</a:t>
            </a:r>
          </a:p>
          <a:p>
            <a:pPr marL="457200" indent="-457200" eaLnBrk="1" hangingPunct="1">
              <a:spcBef>
                <a:spcPct val="0"/>
              </a:spcBef>
              <a:buFontTx/>
              <a:buChar char="-"/>
            </a:pPr>
            <a:r>
              <a:rPr lang="en-GB" altLang="en-US" sz="2800" dirty="0">
                <a:latin typeface="Corbel" panose="020B0503020204020204" pitchFamily="34" charset="0"/>
              </a:rPr>
              <a:t>What emotion does  the poet have towards his aunt?</a:t>
            </a:r>
          </a:p>
          <a:p>
            <a:pPr marL="457200" indent="-457200" eaLnBrk="1" hangingPunct="1">
              <a:spcBef>
                <a:spcPct val="0"/>
              </a:spcBef>
              <a:buFontTx/>
              <a:buChar char="-"/>
            </a:pPr>
            <a:r>
              <a:rPr lang="en-GB" altLang="en-US" sz="2800" dirty="0">
                <a:latin typeface="Corbel" panose="020B0503020204020204" pitchFamily="34" charset="0"/>
              </a:rPr>
              <a:t>What does this tell you about Aunt Julia’s life?</a:t>
            </a:r>
          </a:p>
        </p:txBody>
      </p:sp>
      <p:cxnSp>
        <p:nvCxnSpPr>
          <p:cNvPr id="3" name="Straight Connector 2">
            <a:extLst>
              <a:ext uri="{FF2B5EF4-FFF2-40B4-BE49-F238E27FC236}">
                <a16:creationId xmlns:a16="http://schemas.microsoft.com/office/drawing/2014/main" xmlns="" id="{377A2B4D-4EDC-46DE-B406-6EAE02A931D2}"/>
              </a:ext>
            </a:extLst>
          </p:cNvPr>
          <p:cNvCxnSpPr>
            <a:cxnSpLocks/>
          </p:cNvCxnSpPr>
          <p:nvPr/>
        </p:nvCxnSpPr>
        <p:spPr>
          <a:xfrm>
            <a:off x="2618510" y="3655870"/>
            <a:ext cx="0" cy="6204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079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Custom 6">
      <a:dk1>
        <a:sysClr val="windowText" lastClr="000000"/>
      </a:dk1>
      <a:lt1>
        <a:sysClr val="window" lastClr="FFFFFF"/>
      </a:lt1>
      <a:dk2>
        <a:srgbClr val="171312"/>
      </a:dk2>
      <a:lt2>
        <a:srgbClr val="F7F0DF"/>
      </a:lt2>
      <a:accent1>
        <a:srgbClr val="FFCF37"/>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A1A3E1F0-B5EF-49C5-810A-B1B32AEDDC8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2" ma:contentTypeDescription="Create a new document." ma:contentTypeScope="" ma:versionID="6856b406589c883c3a6fc824e657e811">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02d0c1ecd7779cdc2556ecd643e4a7f6"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documentManagement>
</p:properties>
</file>

<file path=customXml/itemProps1.xml><?xml version="1.0" encoding="utf-8"?>
<ds:datastoreItem xmlns:ds="http://schemas.openxmlformats.org/officeDocument/2006/customXml" ds:itemID="{7A7F83EA-EFCB-4D89-9C07-80D0ED662B1C}"/>
</file>

<file path=customXml/itemProps2.xml><?xml version="1.0" encoding="utf-8"?>
<ds:datastoreItem xmlns:ds="http://schemas.openxmlformats.org/officeDocument/2006/customXml" ds:itemID="{BCA13BA5-5585-4917-BD0A-70CCE77B9DF6}"/>
</file>

<file path=customXml/itemProps3.xml><?xml version="1.0" encoding="utf-8"?>
<ds:datastoreItem xmlns:ds="http://schemas.openxmlformats.org/officeDocument/2006/customXml" ds:itemID="{D8B51F95-5D9E-4658-9942-159008194308}"/>
</file>

<file path=docProps/app.xml><?xml version="1.0" encoding="utf-8"?>
<Properties xmlns="http://schemas.openxmlformats.org/officeDocument/2006/extended-properties" xmlns:vt="http://schemas.openxmlformats.org/officeDocument/2006/docPropsVTypes">
  <Template>Badge</Template>
  <TotalTime>864</TotalTime>
  <Words>1558</Words>
  <Application>Microsoft Office PowerPoint</Application>
  <PresentationFormat>Custom</PresentationFormat>
  <Paragraphs>181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Badge</vt:lpstr>
      <vt:lpstr>Aunt Julia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Basking Shark Annotation</dc:title>
  <dc:creator>Katie Lane</dc:creator>
  <cp:lastModifiedBy>LSeawright (Eastbank)</cp:lastModifiedBy>
  <cp:revision>86</cp:revision>
  <dcterms:created xsi:type="dcterms:W3CDTF">2018-01-11T11:08:44Z</dcterms:created>
  <dcterms:modified xsi:type="dcterms:W3CDTF">2021-06-22T11:21:30Z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ies>
</file>