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3" r:id="rId4"/>
    <p:sldId id="259" r:id="rId5"/>
    <p:sldId id="260" r:id="rId6"/>
    <p:sldId id="261" r:id="rId7"/>
    <p:sldId id="262" r:id="rId8"/>
    <p:sldId id="286" r:id="rId9"/>
    <p:sldId id="283" r:id="rId10"/>
    <p:sldId id="287" r:id="rId11"/>
    <p:sldId id="288" r:id="rId12"/>
    <p:sldId id="289" r:id="rId13"/>
    <p:sldId id="290" r:id="rId14"/>
    <p:sldId id="292" r:id="rId15"/>
    <p:sldId id="293" r:id="rId16"/>
    <p:sldId id="296" r:id="rId17"/>
    <p:sldId id="297" r:id="rId18"/>
    <p:sldId id="271" r:id="rId19"/>
    <p:sldId id="282" r:id="rId20"/>
    <p:sldId id="298" r:id="rId21"/>
    <p:sldId id="302" r:id="rId22"/>
    <p:sldId id="299" r:id="rId23"/>
    <p:sldId id="303" r:id="rId24"/>
    <p:sldId id="300" r:id="rId25"/>
    <p:sldId id="304" r:id="rId26"/>
    <p:sldId id="301" r:id="rId27"/>
    <p:sldId id="30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99"/>
    <a:srgbClr val="CC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65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2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1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4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51163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42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48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7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5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58298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7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497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C7FF1-D33C-457A-913F-10670D448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VISITING </a:t>
            </a:r>
            <a:r>
              <a:rPr lang="en-GB" dirty="0" smtClean="0">
                <a:solidFill>
                  <a:schemeClr val="tx1"/>
                </a:solidFill>
              </a:rPr>
              <a:t>HOUR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7EAF10-FAB2-4BC7-BC03-4AA9DB0F7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141815"/>
            <a:ext cx="8045373" cy="742279"/>
          </a:xfrm>
        </p:spPr>
        <p:txBody>
          <a:bodyPr/>
          <a:lstStyle/>
          <a:p>
            <a:r>
              <a:rPr lang="en-GB" dirty="0"/>
              <a:t>Poetry of </a:t>
            </a:r>
            <a:r>
              <a:rPr lang="en-GB" dirty="0" err="1"/>
              <a:t>norman</a:t>
            </a:r>
            <a:r>
              <a:rPr lang="en-GB" dirty="0"/>
              <a:t> </a:t>
            </a:r>
            <a:r>
              <a:rPr lang="en-GB" dirty="0" err="1"/>
              <a:t>maccaig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792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52" y="1508585"/>
            <a:ext cx="9789102" cy="185281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I will not feel, I will not</a:t>
            </a:r>
          </a:p>
          <a:p>
            <a:pPr>
              <a:buNone/>
            </a:pPr>
            <a:r>
              <a:rPr lang="en-GB" sz="2800" dirty="0"/>
              <a:t>feel, until</a:t>
            </a:r>
          </a:p>
          <a:p>
            <a:pPr>
              <a:buNone/>
            </a:pPr>
            <a:r>
              <a:rPr lang="en-GB" sz="2800" dirty="0"/>
              <a:t>I have to.</a:t>
            </a:r>
          </a:p>
          <a:p>
            <a:pPr>
              <a:buNone/>
            </a:pPr>
            <a:endParaRPr lang="en-GB" sz="1600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Three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4107765"/>
            <a:ext cx="9040957" cy="138499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the poet wanting to do in this stanza?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emotion is the poet feeling?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 flipH="1">
            <a:off x="2651761" y="3387947"/>
            <a:ext cx="3666" cy="69327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6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1441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Three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320" y="2551405"/>
            <a:ext cx="8617527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I will not feel, I will not</a:t>
            </a:r>
          </a:p>
          <a:p>
            <a:pPr>
              <a:buNone/>
            </a:pPr>
            <a:r>
              <a:rPr lang="en-GB" sz="2800" dirty="0"/>
              <a:t>feel, until</a:t>
            </a:r>
          </a:p>
          <a:p>
            <a:pPr>
              <a:buNone/>
            </a:pPr>
            <a:r>
              <a:rPr lang="en-GB" sz="2800" dirty="0"/>
              <a:t>I have to.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582295" y="2117555"/>
            <a:ext cx="4577886" cy="1938992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Repetition – makes statement feel like a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mantra – shows his determination. He is determined to put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off his feelings about what is happening </a:t>
            </a: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425345" y="4845942"/>
            <a:ext cx="7445893" cy="156966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This being put on a separate line emphasises the words “I have to” 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–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revealing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that he is aware that he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can’t avoid addressing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his feelings –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he can’t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escape what is happening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2467264" y="3149600"/>
            <a:ext cx="4115032" cy="18047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467264" y="4056547"/>
            <a:ext cx="0" cy="81117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274272" y="640955"/>
            <a:ext cx="4528417" cy="156966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Repetition of I –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shows that this is very personal to the speaker – dealing with their own thoughts and feelings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1672820" y="2117555"/>
            <a:ext cx="130580" cy="43385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1911352" y="2155655"/>
            <a:ext cx="2012948" cy="39575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1390651" y="2210615"/>
            <a:ext cx="345669" cy="147660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5410200" y="2833051"/>
            <a:ext cx="1172096" cy="1158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986738" y="2595531"/>
            <a:ext cx="1797862" cy="43514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136618" y="2594960"/>
            <a:ext cx="1184682" cy="43514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759667" y="3105585"/>
            <a:ext cx="707597" cy="43514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736320" y="2594959"/>
            <a:ext cx="228599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908019" y="2594958"/>
            <a:ext cx="228599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736320" y="3621398"/>
            <a:ext cx="228599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986738" y="3621398"/>
            <a:ext cx="1302562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6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5" grpId="0" animBg="1"/>
      <p:bldP spid="28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52" y="1508585"/>
            <a:ext cx="9789102" cy="2985433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000" dirty="0"/>
              <a:t>Nurses walk lightly, swiftly,</a:t>
            </a:r>
          </a:p>
          <a:p>
            <a:pPr>
              <a:buNone/>
            </a:pPr>
            <a:r>
              <a:rPr lang="en-GB" sz="2000" dirty="0"/>
              <a:t>here and up and down and there,</a:t>
            </a:r>
          </a:p>
          <a:p>
            <a:pPr>
              <a:buNone/>
            </a:pPr>
            <a:r>
              <a:rPr lang="en-GB" sz="2000" dirty="0"/>
              <a:t>their slender waists miraculously</a:t>
            </a:r>
          </a:p>
          <a:p>
            <a:pPr>
              <a:buNone/>
            </a:pPr>
            <a:r>
              <a:rPr lang="en-GB" sz="2000" dirty="0"/>
              <a:t>carrying their burden</a:t>
            </a:r>
          </a:p>
          <a:p>
            <a:pPr>
              <a:buNone/>
            </a:pPr>
            <a:r>
              <a:rPr lang="en-GB" sz="2000" dirty="0"/>
              <a:t>of so much pain, so</a:t>
            </a:r>
          </a:p>
          <a:p>
            <a:pPr>
              <a:buNone/>
            </a:pPr>
            <a:r>
              <a:rPr lang="en-GB" sz="2000" dirty="0"/>
              <a:t>many deaths, their eyes</a:t>
            </a:r>
          </a:p>
          <a:p>
            <a:pPr>
              <a:buNone/>
            </a:pPr>
            <a:r>
              <a:rPr lang="en-GB" sz="2000" dirty="0"/>
              <a:t>still clear after</a:t>
            </a:r>
          </a:p>
          <a:p>
            <a:pPr>
              <a:buNone/>
            </a:pPr>
            <a:r>
              <a:rPr lang="en-GB" sz="2000" dirty="0"/>
              <a:t>so many farewells.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Four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4867201"/>
            <a:ext cx="9040957" cy="181588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happening in this stanza?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How does the poet describe the nurses?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the poet’s feeling towards the nurses?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>
            <a:off x="2721930" y="4494018"/>
            <a:ext cx="4645" cy="373183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2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298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Four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920" y="1827505"/>
            <a:ext cx="8617527" cy="465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Nurses walk lightly, swiftly,</a:t>
            </a:r>
          </a:p>
          <a:p>
            <a:pPr>
              <a:buNone/>
            </a:pPr>
            <a:r>
              <a:rPr lang="en-GB" sz="2800" dirty="0"/>
              <a:t>here and up and down and there,</a:t>
            </a:r>
          </a:p>
          <a:p>
            <a:pPr>
              <a:buNone/>
            </a:pPr>
            <a:r>
              <a:rPr lang="en-GB" sz="2800" dirty="0"/>
              <a:t>their slender waists miraculously</a:t>
            </a:r>
          </a:p>
          <a:p>
            <a:pPr>
              <a:buNone/>
            </a:pPr>
            <a:r>
              <a:rPr lang="en-GB" sz="2800" dirty="0"/>
              <a:t>carrying their </a:t>
            </a:r>
            <a:r>
              <a:rPr lang="en-GB" sz="2800" dirty="0" smtClean="0"/>
              <a:t>burden</a:t>
            </a:r>
          </a:p>
          <a:p>
            <a:pPr>
              <a:buNone/>
            </a:pPr>
            <a:r>
              <a:rPr lang="en-GB" sz="2800" dirty="0"/>
              <a:t>of so much pain, so</a:t>
            </a:r>
          </a:p>
          <a:p>
            <a:pPr>
              <a:buNone/>
            </a:pPr>
            <a:r>
              <a:rPr lang="en-GB" sz="2800" dirty="0"/>
              <a:t>many deaths, their eyes</a:t>
            </a:r>
          </a:p>
          <a:p>
            <a:pPr>
              <a:buNone/>
            </a:pPr>
            <a:r>
              <a:rPr lang="en-GB" sz="2800" dirty="0"/>
              <a:t>still clear after</a:t>
            </a:r>
          </a:p>
          <a:p>
            <a:pPr>
              <a:buNone/>
            </a:pPr>
            <a:r>
              <a:rPr lang="en-GB" sz="2800" dirty="0"/>
              <a:t>so many farewells.</a:t>
            </a:r>
          </a:p>
          <a:p>
            <a:pPr>
              <a:buNone/>
            </a:pP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273800" y="708139"/>
            <a:ext cx="5609505" cy="132343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Emphasises how busy the nurses are and the their skill in being everywhere they need to be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 repeated use of “and”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reinforces how impressive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this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6604001" y="2031578"/>
            <a:ext cx="203199" cy="3433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V="1">
            <a:off x="7114084" y="3297154"/>
            <a:ext cx="1325473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021197" y="273328"/>
            <a:ext cx="4084203" cy="10156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Word Choice</a:t>
            </a: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Move elegantly and with purpose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– admiration for the nurses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4517623" y="1264146"/>
            <a:ext cx="0" cy="66205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1863322" y="2819401"/>
            <a:ext cx="782837" cy="11054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5372100" y="3745555"/>
            <a:ext cx="2224347" cy="818417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25400" y="1559292"/>
            <a:ext cx="1837921" cy="163121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More positive admiring language used – the seem attractive 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484272" y="3878774"/>
            <a:ext cx="5297431" cy="1015663"/>
          </a:xfrm>
          <a:prstGeom prst="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Contrast to slender</a:t>
            </a: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Reveals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weight and difficulty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of what they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do, their job is something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to endure 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7366000" y="2114339"/>
            <a:ext cx="4517305" cy="16312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Shows awe at what they do – they are like angels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performing miracles and coping with death. Poet feels admiration but also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envy because he can not do the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same.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4022201" y="4386605"/>
            <a:ext cx="1391608" cy="90929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V="1">
            <a:off x="2743200" y="5295900"/>
            <a:ext cx="2823009" cy="2151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413809" y="5003249"/>
            <a:ext cx="6367894" cy="101566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Lists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all the things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they have to cope with –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repetition of “so”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highlights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 sheer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amount they deal with –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 shows how difficult their job is, but they still manage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25400" y="3297154"/>
            <a:ext cx="1812520" cy="347787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Nurses don’t show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emotion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despite the pain and suffering that they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see,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in contrast to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 speaker who is struggling to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deal with one ill person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1791681" y="4832158"/>
            <a:ext cx="684819" cy="17109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3708400" y="5905500"/>
            <a:ext cx="235873" cy="259574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2354060" y="6091632"/>
            <a:ext cx="5242387" cy="707886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Emphasises aspect speaker is struggling with – saying goodbye that comes with death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20718" y="1896764"/>
            <a:ext cx="2124482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863320" y="2394991"/>
            <a:ext cx="5350279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646159" y="2929947"/>
            <a:ext cx="2336800" cy="43514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022201" y="3417803"/>
            <a:ext cx="1391608" cy="435149"/>
          </a:xfrm>
          <a:prstGeom prst="rect">
            <a:avLst/>
          </a:prstGeom>
          <a:noFill/>
          <a:ln w="381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267439" y="3939798"/>
            <a:ext cx="2250183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598812" y="3960857"/>
            <a:ext cx="506588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1863319" y="4482554"/>
            <a:ext cx="2080953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1863322" y="5511080"/>
            <a:ext cx="1438678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877506" y="4459288"/>
            <a:ext cx="875594" cy="43514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882725" y="4982313"/>
            <a:ext cx="1419275" cy="43514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302000" y="5511080"/>
            <a:ext cx="1550106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018611" y="2921711"/>
            <a:ext cx="2124482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26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5" grpId="0" animBg="1"/>
      <p:bldP spid="13" grpId="0" animBg="1"/>
      <p:bldP spid="14" grpId="0" animBg="1"/>
      <p:bldP spid="19" grpId="0" animBg="1"/>
      <p:bldP spid="20" grpId="0" animBg="1"/>
      <p:bldP spid="28" grpId="0" animBg="1"/>
      <p:bldP spid="31" grpId="0" animBg="1"/>
      <p:bldP spid="35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1342386"/>
            <a:ext cx="9789102" cy="315163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1400" dirty="0"/>
              <a:t>Ward 7. She lies</a:t>
            </a:r>
          </a:p>
          <a:p>
            <a:pPr>
              <a:buNone/>
            </a:pPr>
            <a:r>
              <a:rPr lang="en-GB" sz="1400" dirty="0"/>
              <a:t>in a white cave of forgetfulness.</a:t>
            </a:r>
          </a:p>
          <a:p>
            <a:pPr>
              <a:buNone/>
            </a:pPr>
            <a:r>
              <a:rPr lang="en-GB" sz="1400" dirty="0"/>
              <a:t>A withered hand</a:t>
            </a:r>
          </a:p>
          <a:p>
            <a:pPr>
              <a:buNone/>
            </a:pPr>
            <a:r>
              <a:rPr lang="en-GB" sz="1400" dirty="0"/>
              <a:t>trembles on its stalk. Eyes move</a:t>
            </a:r>
          </a:p>
          <a:p>
            <a:pPr>
              <a:buNone/>
            </a:pPr>
            <a:r>
              <a:rPr lang="en-GB" sz="1400" dirty="0"/>
              <a:t>behind eyelids too heavy</a:t>
            </a:r>
          </a:p>
          <a:p>
            <a:pPr>
              <a:buNone/>
            </a:pPr>
            <a:r>
              <a:rPr lang="en-GB" sz="1400" dirty="0"/>
              <a:t>to raise. Into an arm wasted</a:t>
            </a:r>
          </a:p>
          <a:p>
            <a:pPr>
              <a:buNone/>
            </a:pPr>
            <a:r>
              <a:rPr lang="en-GB" sz="1400" dirty="0"/>
              <a:t>of colour a glass fang is fixed,</a:t>
            </a:r>
          </a:p>
          <a:p>
            <a:pPr>
              <a:buNone/>
            </a:pPr>
            <a:r>
              <a:rPr lang="en-GB" sz="1400" dirty="0"/>
              <a:t>not guzzling but giving.</a:t>
            </a:r>
          </a:p>
          <a:p>
            <a:pPr>
              <a:buNone/>
            </a:pPr>
            <a:r>
              <a:rPr lang="en-GB" sz="1400" dirty="0"/>
              <a:t>And between her and me</a:t>
            </a:r>
          </a:p>
          <a:p>
            <a:pPr>
              <a:buNone/>
            </a:pPr>
            <a:r>
              <a:rPr lang="en-GB" sz="1400" dirty="0"/>
              <a:t>distance shrinks till there is none left</a:t>
            </a:r>
          </a:p>
          <a:p>
            <a:pPr>
              <a:buNone/>
            </a:pPr>
            <a:r>
              <a:rPr lang="en-GB" sz="1400" dirty="0"/>
              <a:t>but the distance of pain that neither she nor I</a:t>
            </a:r>
          </a:p>
          <a:p>
            <a:pPr>
              <a:buNone/>
            </a:pPr>
            <a:r>
              <a:rPr lang="en-GB" sz="1400" dirty="0"/>
              <a:t>can cross.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Five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4867201"/>
            <a:ext cx="9040957" cy="181588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happening in this stanza?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How does the poet describe the woman?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emotion do you think the poet is feeling?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>
            <a:off x="2721930" y="4494018"/>
            <a:ext cx="4645" cy="373183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2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1441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Five 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625" y="920580"/>
            <a:ext cx="8617527" cy="533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400" dirty="0"/>
              <a:t>Ward 7. She lies</a:t>
            </a:r>
          </a:p>
          <a:p>
            <a:pPr>
              <a:buNone/>
            </a:pPr>
            <a:r>
              <a:rPr lang="en-GB" sz="2400" dirty="0"/>
              <a:t>in a white cave of forgetfulness.</a:t>
            </a:r>
          </a:p>
          <a:p>
            <a:pPr>
              <a:buNone/>
            </a:pPr>
            <a:r>
              <a:rPr lang="en-GB" sz="2400" dirty="0"/>
              <a:t>A withered hand</a:t>
            </a:r>
          </a:p>
          <a:p>
            <a:pPr>
              <a:buNone/>
            </a:pPr>
            <a:r>
              <a:rPr lang="en-GB" sz="2400" dirty="0"/>
              <a:t>trembles on its stalk</a:t>
            </a:r>
            <a:r>
              <a:rPr lang="en-GB" sz="2400" dirty="0" smtClean="0"/>
              <a:t>. </a:t>
            </a:r>
            <a:r>
              <a:rPr lang="en-GB" sz="2400" dirty="0"/>
              <a:t>Eyes move</a:t>
            </a:r>
          </a:p>
          <a:p>
            <a:pPr>
              <a:buNone/>
            </a:pPr>
            <a:r>
              <a:rPr lang="en-GB" sz="2400" dirty="0"/>
              <a:t>behind eyelids too heavy</a:t>
            </a:r>
          </a:p>
          <a:p>
            <a:pPr>
              <a:buNone/>
            </a:pPr>
            <a:r>
              <a:rPr lang="en-GB" sz="2400" dirty="0"/>
              <a:t>to raise. Into an arm wasted</a:t>
            </a:r>
          </a:p>
          <a:p>
            <a:pPr>
              <a:buNone/>
            </a:pPr>
            <a:r>
              <a:rPr lang="en-GB" sz="2400" dirty="0"/>
              <a:t>of colour a glass fang is fixed,</a:t>
            </a:r>
          </a:p>
          <a:p>
            <a:pPr>
              <a:buNone/>
            </a:pPr>
            <a:r>
              <a:rPr lang="en-GB" sz="2400" dirty="0"/>
              <a:t>not guzzling but giving</a:t>
            </a:r>
            <a:r>
              <a:rPr lang="en-GB" sz="2400" dirty="0" smtClean="0"/>
              <a:t>.</a:t>
            </a:r>
          </a:p>
          <a:p>
            <a:pPr>
              <a:buNone/>
            </a:pPr>
            <a:r>
              <a:rPr lang="en-GB" sz="2400" dirty="0"/>
              <a:t>And between her and me</a:t>
            </a:r>
          </a:p>
          <a:p>
            <a:pPr>
              <a:buNone/>
            </a:pPr>
            <a:r>
              <a:rPr lang="en-GB" sz="2400" dirty="0"/>
              <a:t>distance shrinks till there is none left</a:t>
            </a:r>
          </a:p>
          <a:p>
            <a:pPr>
              <a:buNone/>
            </a:pPr>
            <a:r>
              <a:rPr lang="en-GB" sz="2400" dirty="0"/>
              <a:t>but the distance of pain that neither she nor I</a:t>
            </a:r>
          </a:p>
          <a:p>
            <a:pPr>
              <a:buNone/>
            </a:pPr>
            <a:r>
              <a:rPr lang="en-GB" sz="2400" dirty="0"/>
              <a:t>can cross</a:t>
            </a:r>
            <a:r>
              <a:rPr lang="en-GB" sz="2400" dirty="0" smtClean="0"/>
              <a:t>.</a:t>
            </a:r>
            <a:endParaRPr lang="en-GB" sz="28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V="1">
            <a:off x="6545840" y="1152707"/>
            <a:ext cx="1455160" cy="28239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887177" y="490654"/>
            <a:ext cx="0" cy="66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2442794" y="1772354"/>
            <a:ext cx="801662" cy="8403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79" y="806384"/>
            <a:ext cx="2624019" cy="101566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Word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Choice: connotations of decay and losing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life</a:t>
            </a:r>
          </a:p>
        </p:txBody>
      </p:sp>
      <p:sp>
        <p:nvSpPr>
          <p:cNvPr id="16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79" y="1856392"/>
            <a:ext cx="2624019" cy="70788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Connotations of both weakness and fear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442794" y="2426235"/>
            <a:ext cx="444383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5499100" y="2210335"/>
            <a:ext cx="2247901" cy="43337"/>
          </a:xfrm>
          <a:prstGeom prst="line">
            <a:avLst/>
          </a:prstGeom>
          <a:ln w="571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622151" y="3137815"/>
            <a:ext cx="984649" cy="16039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79" y="2635183"/>
            <a:ext cx="2624019" cy="132343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Emphasises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illness and medication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she is taking – she is unable to focus on the visit 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79" y="31664"/>
            <a:ext cx="6830721" cy="7078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Short sentence, turning point for the poem and the speaker.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Feeling of shocked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by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ward - he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has to face his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feelings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7370688" y="704680"/>
            <a:ext cx="4411016" cy="13234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Metaphor</a:t>
            </a: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Bed/illness has isolated her and made her forget.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 Contrast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to colours of before – highlights her isolation </a:t>
            </a: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7375377" y="2096574"/>
            <a:ext cx="4411016" cy="1323439"/>
          </a:xfrm>
          <a:prstGeom prst="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Impersonal pronoun –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her body isn’t her anymore, it is an empty shell. Describing body parts like non-human things (plant stalks)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6586228" y="3589003"/>
            <a:ext cx="1455160" cy="0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7152388" y="3483448"/>
            <a:ext cx="4629316" cy="1323439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Shocking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imagery to describe the needle in her arm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– connotations of a vampire. Highlights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distress and horror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of poet seeing the woman in this way. </a:t>
            </a: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79" y="4025993"/>
            <a:ext cx="2624019" cy="132343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Reverses the vampire image – it is providing life, but the speaker is still horrified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597106" y="4471315"/>
            <a:ext cx="87093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2597106" y="5245100"/>
            <a:ext cx="290071" cy="542512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2680" y="5456586"/>
            <a:ext cx="2612306" cy="132343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Walking to the hospital bed – wanting to be close to her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9105900" y="5622265"/>
            <a:ext cx="1676400" cy="330693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4904884" y="5790848"/>
            <a:ext cx="6881509" cy="1015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Metaphor – sense of futility – physical and emotional pain is a barrier to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 speaker connecting to her, or her connecting to anyone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87177" y="931250"/>
            <a:ext cx="1126023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442284" y="1366399"/>
            <a:ext cx="3831136" cy="43514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146517" y="1818523"/>
            <a:ext cx="1260383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879272" y="2253672"/>
            <a:ext cx="1260928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550877" y="2253672"/>
            <a:ext cx="1126023" cy="435149"/>
          </a:xfrm>
          <a:prstGeom prst="rect">
            <a:avLst/>
          </a:prstGeom>
          <a:noFill/>
          <a:ln w="381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881988" y="2718371"/>
            <a:ext cx="2480712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2879272" y="3153854"/>
            <a:ext cx="1126023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013200" y="3141965"/>
            <a:ext cx="2768600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879271" y="3593964"/>
            <a:ext cx="4004129" cy="43514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896767" y="4040316"/>
            <a:ext cx="3161133" cy="43514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805525" y="4914283"/>
            <a:ext cx="2388775" cy="435149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914321" y="5349432"/>
            <a:ext cx="5191579" cy="435149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2873889" y="5813727"/>
            <a:ext cx="1533011" cy="435149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6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2" grpId="0" animBg="1"/>
      <p:bldP spid="25" grpId="0" animBg="1"/>
      <p:bldP spid="18" grpId="0" animBg="1"/>
      <p:bldP spid="20" grpId="0" animBg="1"/>
      <p:bldP spid="24" grpId="0" animBg="1"/>
      <p:bldP spid="28" grpId="0" animBg="1"/>
      <p:bldP spid="32" grpId="0" animBg="1"/>
      <p:bldP spid="36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1342386"/>
            <a:ext cx="9789102" cy="2696123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1800" dirty="0"/>
              <a:t>She smiles a little at this</a:t>
            </a:r>
          </a:p>
          <a:p>
            <a:pPr>
              <a:buNone/>
            </a:pPr>
            <a:r>
              <a:rPr lang="en-GB" sz="1800" dirty="0"/>
              <a:t>black figure in her white cave</a:t>
            </a:r>
          </a:p>
          <a:p>
            <a:pPr>
              <a:buNone/>
            </a:pPr>
            <a:r>
              <a:rPr lang="en-GB" sz="1800" dirty="0"/>
              <a:t>who clumsily rises</a:t>
            </a:r>
          </a:p>
          <a:p>
            <a:pPr>
              <a:buNone/>
            </a:pPr>
            <a:r>
              <a:rPr lang="en-GB" sz="1800" dirty="0"/>
              <a:t>in the round swimming waves of a bell</a:t>
            </a:r>
          </a:p>
          <a:p>
            <a:pPr>
              <a:buNone/>
            </a:pPr>
            <a:r>
              <a:rPr lang="en-GB" sz="1800" dirty="0"/>
              <a:t>and dizzily goes off, growing fainter,</a:t>
            </a:r>
          </a:p>
          <a:p>
            <a:pPr>
              <a:buNone/>
            </a:pPr>
            <a:r>
              <a:rPr lang="en-GB" sz="1800" dirty="0"/>
              <a:t>not smaller, leaving behind only</a:t>
            </a:r>
          </a:p>
          <a:p>
            <a:pPr>
              <a:buNone/>
            </a:pPr>
            <a:r>
              <a:rPr lang="en-GB" sz="1800" dirty="0"/>
              <a:t>books that will not be read</a:t>
            </a:r>
          </a:p>
          <a:p>
            <a:pPr>
              <a:buNone/>
            </a:pPr>
            <a:r>
              <a:rPr lang="en-GB" sz="1800" dirty="0"/>
              <a:t>and fruitless fruits.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Six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4600575"/>
            <a:ext cx="9040957" cy="181588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happening in this stanza?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point of view is this stanza written in?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the final mood or emotion?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>
            <a:off x="2728913" y="4038509"/>
            <a:ext cx="0" cy="562066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8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1441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Six 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14" y="1993249"/>
            <a:ext cx="8617527" cy="445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400" dirty="0"/>
              <a:t>She smiles a little at this</a:t>
            </a:r>
          </a:p>
          <a:p>
            <a:pPr>
              <a:buNone/>
            </a:pPr>
            <a:r>
              <a:rPr lang="en-GB" sz="2400" dirty="0"/>
              <a:t>black figure in her white cave</a:t>
            </a:r>
          </a:p>
          <a:p>
            <a:pPr>
              <a:buNone/>
            </a:pPr>
            <a:r>
              <a:rPr lang="en-GB" sz="2400" dirty="0"/>
              <a:t>who clumsily rises</a:t>
            </a:r>
          </a:p>
          <a:p>
            <a:pPr>
              <a:buNone/>
            </a:pPr>
            <a:r>
              <a:rPr lang="en-GB" sz="2400" dirty="0"/>
              <a:t>in the round swimming waves of a </a:t>
            </a:r>
            <a:r>
              <a:rPr lang="en-GB" sz="2400" dirty="0" smtClean="0"/>
              <a:t>bell</a:t>
            </a:r>
          </a:p>
          <a:p>
            <a:pPr>
              <a:buNone/>
            </a:pPr>
            <a:r>
              <a:rPr lang="en-GB" sz="2400" dirty="0"/>
              <a:t>and dizzily goes off, growing fainter,</a:t>
            </a:r>
          </a:p>
          <a:p>
            <a:pPr>
              <a:buNone/>
            </a:pPr>
            <a:r>
              <a:rPr lang="en-GB" sz="2400" dirty="0"/>
              <a:t>not smaller, leaving behind only</a:t>
            </a:r>
          </a:p>
          <a:p>
            <a:pPr>
              <a:buNone/>
            </a:pPr>
            <a:r>
              <a:rPr lang="en-GB" sz="2400" dirty="0"/>
              <a:t>books that will not be read</a:t>
            </a:r>
          </a:p>
          <a:p>
            <a:pPr>
              <a:buNone/>
            </a:pPr>
            <a:r>
              <a:rPr lang="en-GB" sz="2400" dirty="0"/>
              <a:t>and fruitless fruits.</a:t>
            </a:r>
          </a:p>
          <a:p>
            <a:pPr>
              <a:buNone/>
            </a:pPr>
            <a:endParaRPr lang="en-GB" sz="2400" dirty="0">
              <a:solidFill>
                <a:srgbClr val="00B050"/>
              </a:solidFill>
            </a:endParaRPr>
          </a:p>
          <a:p>
            <a:pPr>
              <a:buNone/>
            </a:pP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4280629" y="49222"/>
            <a:ext cx="4545871" cy="193899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Repetition of cave imagery reinforces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isolation. Contrast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between black and white highlights their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differences/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Black – connotations of death, shows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that the speaker is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worried that she might die.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V="1">
            <a:off x="4775200" y="1803400"/>
            <a:ext cx="1092200" cy="6985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343525" y="1311645"/>
            <a:ext cx="488575" cy="681604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18639" y="76797"/>
            <a:ext cx="4049721" cy="132343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His visit has brought her some comfort .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It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 not clear if she recognises him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(he is just seen as a black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figure)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>
            <a:endCxn id="32" idx="3"/>
          </p:cNvCxnSpPr>
          <p:nvPr/>
        </p:nvCxnSpPr>
        <p:spPr>
          <a:xfrm flipH="1">
            <a:off x="3937000" y="2855843"/>
            <a:ext cx="1713716" cy="29636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587812" y="3797300"/>
            <a:ext cx="429558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6299200" y="3797300"/>
            <a:ext cx="675063" cy="1684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883400" y="2950114"/>
            <a:ext cx="4991099" cy="10156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Vision blurs due to illness</a:t>
            </a:r>
          </a:p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Also reinforces image if poet being clumsy due to distress he feels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650713" y="2147957"/>
            <a:ext cx="6223786" cy="70788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Word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Choice of clumsily: He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 overcome by the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experiences, can barely stand afterward 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587812" y="5082073"/>
            <a:ext cx="429558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803900" y="4253581"/>
            <a:ext cx="6070600" cy="255454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Bitter despair and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hopelessness –No one has the ability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to help and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so they bring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gifts that are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useless. He </a:t>
            </a:r>
            <a:r>
              <a:rPr lang="en-GB" sz="20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 helpless in the face of illness and </a:t>
            </a: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death.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“books” her story is ending, and she will not be able to see the stories of her family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“fruits” have connotations of health and prosperity, but the paradox of “fruitless fruits” shows that it they cannot represent these things for her anymore</a:t>
            </a:r>
            <a:endParaRPr lang="en-GB" sz="20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934644" y="2029222"/>
            <a:ext cx="1888056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276814" y="2464371"/>
            <a:ext cx="4044486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934644" y="2934636"/>
            <a:ext cx="2002356" cy="43514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934644" y="3767846"/>
            <a:ext cx="944028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223944" y="3781822"/>
            <a:ext cx="1075256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276814" y="4646924"/>
            <a:ext cx="3676186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276814" y="5095704"/>
            <a:ext cx="2545886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7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11" grpId="0" animBg="1"/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One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– </a:t>
            </a:r>
            <a:r>
              <a:rPr lang="en-GB" altLang="en-US" sz="2400" dirty="0" err="1">
                <a:solidFill>
                  <a:schemeClr val="tx1"/>
                </a:solidFill>
                <a:latin typeface="Corbel" panose="020B0503020204020204" pitchFamily="34" charset="0"/>
              </a:rPr>
              <a:t>MacCaig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 describes the smell of the hospitals – first hint at illness</a:t>
            </a:r>
          </a:p>
          <a:p>
            <a:pPr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Two –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Tries to distract himself but reality of what he is doing influences what he sees</a:t>
            </a:r>
          </a:p>
          <a:p>
            <a:pPr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Three –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Desperately tries to avoid any emotion</a:t>
            </a:r>
          </a:p>
          <a:p>
            <a:pPr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Four –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Admires the nurses because they do what he can’t </a:t>
            </a:r>
          </a:p>
          <a:p>
            <a:pPr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Five –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Reality hits (turning point of the </a:t>
            </a:r>
            <a:r>
              <a:rPr lang="en-GB" altLang="en-US" sz="2400" dirty="0" smtClean="0">
                <a:solidFill>
                  <a:schemeClr val="tx1"/>
                </a:solidFill>
                <a:latin typeface="Corbel" panose="020B0503020204020204" pitchFamily="34" charset="0"/>
              </a:rPr>
              <a:t>poem).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Shows the pain and suffering of the woman</a:t>
            </a:r>
          </a:p>
          <a:p>
            <a:pPr>
              <a:defRPr/>
            </a:pPr>
            <a:r>
              <a:rPr lang="en-GB" altLang="en-U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Stanza Six – </a:t>
            </a:r>
            <a:r>
              <a:rPr lang="en-GB" altLang="en-US" sz="2400" dirty="0">
                <a:solidFill>
                  <a:schemeClr val="tx1"/>
                </a:solidFill>
                <a:latin typeface="Corbel" panose="020B0503020204020204" pitchFamily="34" charset="0"/>
              </a:rPr>
              <a:t>End of a hopeless and pessimistic tone. He cannot help the woman </a:t>
            </a: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An Overview of the Stanzas</a:t>
            </a:r>
          </a:p>
        </p:txBody>
      </p:sp>
    </p:spTree>
    <p:extLst>
      <p:ext uri="{BB962C8B-B14F-4D97-AF65-F5344CB8AC3E}">
        <p14:creationId xmlns:p14="http://schemas.microsoft.com/office/powerpoint/2010/main" val="39691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2766561A-E9DB-4280-BCF9-6D0ED949A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7909" y="1877291"/>
            <a:ext cx="3579082" cy="3875809"/>
          </a:xfr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EA734CC7-5D3E-4BB6-8575-A842CE75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Revision Tasks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A15109F-595B-476A-B004-C578D7779EEA}"/>
              </a:ext>
            </a:extLst>
          </p:cNvPr>
          <p:cNvSpPr txBox="1"/>
          <p:nvPr/>
        </p:nvSpPr>
        <p:spPr>
          <a:xfrm>
            <a:off x="4645891" y="1663095"/>
            <a:ext cx="7010400" cy="347787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rbel" panose="020B0503020204020204" pitchFamily="34" charset="0"/>
              </a:rPr>
              <a:t>To help you remember the key points of the poem you should: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Write a summary of the poem showing how the poet moves from denying to facing his feelings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Identify a key quote for each of the following points: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A way in which the poet tries to distract himself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His admiration of the nurses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His shock and horror at seeing the woman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The hopelessness and despair he feels.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>
                <a:latin typeface="Corbel" panose="020B0503020204020204" pitchFamily="34" charset="0"/>
              </a:rPr>
              <a:t>Write down and analyse any images used</a:t>
            </a:r>
          </a:p>
          <a:p>
            <a:endParaRPr lang="en-GB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>
            <a:extLst>
              <a:ext uri="{FF2B5EF4-FFF2-40B4-BE49-F238E27FC236}">
                <a16:creationId xmlns:a16="http://schemas.microsoft.com/office/drawing/2014/main" xmlns="" id="{C2853329-2341-4167-BE75-6BE339D15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Poet’s Main Idea</a:t>
            </a:r>
          </a:p>
        </p:txBody>
      </p:sp>
      <p:sp>
        <p:nvSpPr>
          <p:cNvPr id="16387" name="TextBox 3">
            <a:extLst>
              <a:ext uri="{FF2B5EF4-FFF2-40B4-BE49-F238E27FC236}">
                <a16:creationId xmlns:a16="http://schemas.microsoft.com/office/drawing/2014/main" xmlns="" id="{A0CD839E-3209-43FF-AC9C-25E103F5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645" y="1656292"/>
            <a:ext cx="6985000" cy="4062651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Corbel" panose="020B0503020204020204" pitchFamily="34" charset="0"/>
              </a:rPr>
              <a:t>This poem describes a hospital visit that </a:t>
            </a:r>
            <a:r>
              <a:rPr lang="en-GB" altLang="en-US" sz="2400" dirty="0" err="1">
                <a:latin typeface="Corbel" panose="020B0503020204020204" pitchFamily="34" charset="0"/>
              </a:rPr>
              <a:t>MacCaig</a:t>
            </a:r>
            <a:r>
              <a:rPr lang="en-GB" altLang="en-US" sz="2400" dirty="0">
                <a:latin typeface="Corbel" panose="020B0503020204020204" pitchFamily="34" charset="0"/>
              </a:rPr>
              <a:t> makes to a seriously ill female friend or relative.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Corbel" panose="020B0503020204020204" pitchFamily="34" charset="0"/>
              </a:rPr>
              <a:t>He reveals the fear and anxiety that haunts him at the start of the visit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Corbel" panose="020B0503020204020204" pitchFamily="34" charset="0"/>
              </a:rPr>
              <a:t>He also explores the pain and suffering of the woman he is visiting and shows that they are distanced due to the pain that she is in.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Corbel" panose="020B0503020204020204" pitchFamily="34" charset="0"/>
              </a:rPr>
              <a:t>At the end of the poem there is a hopeless or despairing tone as he knows he can’t help her in the way he would like.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GB" altLang="en-US" sz="1800" dirty="0">
              <a:latin typeface="Corbel" panose="020B05030202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27A7E34-23F5-4A19-98FB-6ED0F3CBCE3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9616" y="2525568"/>
            <a:ext cx="19621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64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Look at lines 1-7</a:t>
            </a:r>
          </a:p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How does the poet’s use of language create a vivid description of the hospital (4)</a:t>
            </a:r>
            <a:endParaRPr lang="en-GB" altLang="en-US" sz="4000" dirty="0" smtClean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1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1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1 Answers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Look at lines 7-18</a:t>
            </a:r>
          </a:p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Show how the poet makes it clear to the reader that the nurses have a difficult job (2)</a:t>
            </a:r>
            <a:endParaRPr lang="en-GB" altLang="en-US" sz="4000" dirty="0" smtClean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2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2 Answers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Look at lines 19	-30</a:t>
            </a:r>
          </a:p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Explain how the poet uses language in order to make clear how the speaker feels upon seeing the sick woman (4)</a:t>
            </a:r>
            <a:endParaRPr lang="en-GB" altLang="en-US" sz="4000" dirty="0" smtClean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3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3 Answers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Look at lines 31	-38</a:t>
            </a:r>
          </a:p>
          <a:p>
            <a:pPr eaLnBrk="1" hangingPunct="1">
              <a:defRPr/>
            </a:pPr>
            <a:r>
              <a:rPr lang="en-GB" altLang="en-US" sz="4000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With reference to the poet’s language, explain what impression we are given about the woman’s health (2)</a:t>
            </a:r>
            <a:endParaRPr lang="en-GB" altLang="en-US" sz="4000" dirty="0" smtClean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4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3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2269028C-46ED-4445-A38C-752EB75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9" y="1484314"/>
            <a:ext cx="8497887" cy="3240087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endParaRPr lang="en-GB" altLang="en-US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C56302D9-76F2-4C63-A59B-847076E58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 smtClean="0">
                <a:latin typeface="Corbel" panose="020B0503020204020204" pitchFamily="34" charset="0"/>
              </a:rPr>
              <a:t>Practice Question 4 Answers</a:t>
            </a:r>
            <a:endParaRPr lang="en-GB" altLang="en-US" sz="4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EAE66E-C9EE-4454-8D41-8F4CC8707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436" y="1590965"/>
            <a:ext cx="8229600" cy="3268663"/>
          </a:xfrm>
          <a:noFill/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400" dirty="0">
                <a:solidFill>
                  <a:schemeClr val="tx1"/>
                </a:solidFill>
                <a:latin typeface="Corbel" panose="020B0503020204020204" pitchFamily="34" charset="0"/>
              </a:rPr>
              <a:t>In the interview ‘A Metaphorical Way of Seeing Things’, </a:t>
            </a:r>
            <a:r>
              <a:rPr lang="en-GB" sz="2400" dirty="0" err="1">
                <a:solidFill>
                  <a:schemeClr val="tx1"/>
                </a:solidFill>
                <a:latin typeface="Corbel" panose="020B0503020204020204" pitchFamily="34" charset="0"/>
              </a:rPr>
              <a:t>MacCaig</a:t>
            </a:r>
            <a:r>
              <a:rPr lang="en-GB" sz="2400" dirty="0">
                <a:solidFill>
                  <a:schemeClr val="tx1"/>
                </a:solidFill>
                <a:latin typeface="Corbel" panose="020B0503020204020204" pitchFamily="34" charset="0"/>
              </a:rPr>
              <a:t> maintained that </a:t>
            </a:r>
            <a:r>
              <a:rPr lang="en-GB" sz="2400" dirty="0" smtClean="0">
                <a:solidFill>
                  <a:schemeClr val="tx1"/>
                </a:solidFill>
                <a:latin typeface="Corbel" panose="020B0503020204020204" pitchFamily="34" charset="0"/>
              </a:rPr>
              <a:t>poetry </a:t>
            </a:r>
            <a:r>
              <a:rPr lang="en-GB" sz="2400" b="1" dirty="0" smtClean="0">
                <a:solidFill>
                  <a:schemeClr val="accent1"/>
                </a:solidFill>
                <a:latin typeface="Corbel" panose="020B0503020204020204" pitchFamily="34" charset="0"/>
              </a:rPr>
              <a:t>‘clears </a:t>
            </a:r>
            <a:r>
              <a:rPr lang="en-GB" sz="2400" b="1" dirty="0">
                <a:solidFill>
                  <a:schemeClr val="accent1"/>
                </a:solidFill>
                <a:latin typeface="Corbel" panose="020B0503020204020204" pitchFamily="34" charset="0"/>
              </a:rPr>
              <a:t>your eyes and you see things’.  </a:t>
            </a:r>
          </a:p>
          <a:p>
            <a:pPr eaLnBrk="1" hangingPunct="1">
              <a:defRPr/>
            </a:pPr>
            <a:endParaRPr lang="en-GB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eaLnBrk="1" hangingPunct="1">
              <a:defRPr/>
            </a:pPr>
            <a:r>
              <a:rPr lang="en-GB" sz="2400" dirty="0" err="1">
                <a:solidFill>
                  <a:schemeClr val="tx1"/>
                </a:solidFill>
                <a:latin typeface="Corbel" panose="020B0503020204020204" pitchFamily="34" charset="0"/>
              </a:rPr>
              <a:t>MacCaig</a:t>
            </a:r>
            <a:r>
              <a:rPr lang="en-GB" sz="2400" dirty="0">
                <a:solidFill>
                  <a:schemeClr val="tx1"/>
                </a:solidFill>
                <a:latin typeface="Corbel" panose="020B0503020204020204" pitchFamily="34" charset="0"/>
              </a:rPr>
              <a:t> reflects throughout the poem on the ways that people try to distract themselves from death and illness and how this is futile. </a:t>
            </a:r>
          </a:p>
          <a:p>
            <a:pPr eaLnBrk="1" hangingPunct="1">
              <a:defRPr/>
            </a:pPr>
            <a:endParaRPr lang="en-GB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>
              <a:buNone/>
              <a:defRPr/>
            </a:pPr>
            <a:endParaRPr lang="en-GB" sz="2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70388E00-BBF3-4FF5-BBDE-15677CD3E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Reflective Nature of the Poem</a:t>
            </a:r>
          </a:p>
        </p:txBody>
      </p:sp>
    </p:spTree>
    <p:extLst>
      <p:ext uri="{BB962C8B-B14F-4D97-AF65-F5344CB8AC3E}">
        <p14:creationId xmlns:p14="http://schemas.microsoft.com/office/powerpoint/2010/main" val="110349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>
            <a:extLst>
              <a:ext uri="{FF2B5EF4-FFF2-40B4-BE49-F238E27FC236}">
                <a16:creationId xmlns:a16="http://schemas.microsoft.com/office/drawing/2014/main" xmlns="" id="{8E567894-B07E-4354-82A1-0AE03E638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844" y="1956278"/>
            <a:ext cx="6985000" cy="267765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Corbel" panose="020B0503020204020204" pitchFamily="34" charset="0"/>
              </a:rPr>
              <a:t>Reflection on death and how we try to escape it by distracting ourselves but ultimately we have to face the reality of it. Death is inevitable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GB" sz="2400" dirty="0">
              <a:latin typeface="Corbel" panose="020B0503020204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400" dirty="0">
                <a:latin typeface="Corbel" panose="020B0503020204020204" pitchFamily="34" charset="0"/>
              </a:rPr>
              <a:t>He also focusses on the suffering of the woman patient and how that </a:t>
            </a:r>
            <a:r>
              <a:rPr lang="en-GB" altLang="en-US" sz="2400" dirty="0" smtClean="0">
                <a:latin typeface="Corbel" panose="020B0503020204020204" pitchFamily="34" charset="0"/>
              </a:rPr>
              <a:t>isolates and distances </a:t>
            </a:r>
            <a:r>
              <a:rPr lang="en-GB" altLang="en-US" sz="2400" dirty="0">
                <a:latin typeface="Corbel" panose="020B0503020204020204" pitchFamily="34" charset="0"/>
              </a:rPr>
              <a:t>her from those she loves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3114E5-C673-47C6-9431-15865BBE0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Theme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71DC6A9-4E77-4E3C-B1C2-E1ECBC81A93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64015" y="1701946"/>
            <a:ext cx="3460203" cy="386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7">
            <a:extLst>
              <a:ext uri="{FF2B5EF4-FFF2-40B4-BE49-F238E27FC236}">
                <a16:creationId xmlns:a16="http://schemas.microsoft.com/office/drawing/2014/main" xmlns="" id="{5AC14EFF-DA7B-4383-81B9-A7A9C22E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848" y="1324987"/>
            <a:ext cx="6840538" cy="452431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en-GB" sz="4000" dirty="0"/>
              <a:t>Structure mimics his journey through the hospital</a:t>
            </a:r>
          </a:p>
          <a:p>
            <a:pPr lvl="0"/>
            <a:r>
              <a:rPr lang="en-GB" sz="4000" dirty="0"/>
              <a:t>Begins with him trying to distract himself from the truth of the visit and then reflecting on the illness once he is confronted by it. 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AB945458-D29E-4665-A30F-B1B4DE519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Structure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2C2D2EB-C9E8-4451-85D7-E923D4C77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957" y="2493818"/>
            <a:ext cx="3065097" cy="262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6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52" y="1508585"/>
            <a:ext cx="9789102" cy="2074414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The hospital smell</a:t>
            </a:r>
          </a:p>
          <a:p>
            <a:pPr>
              <a:buNone/>
            </a:pPr>
            <a:r>
              <a:rPr lang="en-GB" sz="2800" dirty="0"/>
              <a:t>combs my nostrils</a:t>
            </a:r>
          </a:p>
          <a:p>
            <a:pPr>
              <a:buNone/>
            </a:pPr>
            <a:r>
              <a:rPr lang="en-GB" sz="2800" dirty="0"/>
              <a:t>as they go bobbing along</a:t>
            </a:r>
          </a:p>
          <a:p>
            <a:pPr>
              <a:buNone/>
            </a:pPr>
            <a:r>
              <a:rPr lang="en-GB" sz="2800" dirty="0"/>
              <a:t>green and yellow corridors</a:t>
            </a:r>
            <a:r>
              <a:rPr lang="en-GB" sz="1600" dirty="0"/>
              <a:t>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One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094" y="4276270"/>
            <a:ext cx="9040957" cy="181588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happens in this stanza?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Why do you think the poet concentrates on the smell?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suggested by the description of the hospital?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 flipH="1">
            <a:off x="2618510" y="3582999"/>
            <a:ext cx="3666" cy="69327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1441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One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6788" y="2147888"/>
            <a:ext cx="8617527" cy="222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The hospital smell</a:t>
            </a:r>
          </a:p>
          <a:p>
            <a:pPr>
              <a:buNone/>
            </a:pPr>
            <a:r>
              <a:rPr lang="en-GB" sz="2800" dirty="0"/>
              <a:t>combs my nostrils</a:t>
            </a:r>
          </a:p>
          <a:p>
            <a:pPr>
              <a:buNone/>
            </a:pPr>
            <a:r>
              <a:rPr lang="en-GB" sz="2800" dirty="0"/>
              <a:t>as they go bobbing along</a:t>
            </a:r>
          </a:p>
          <a:p>
            <a:pPr>
              <a:buNone/>
            </a:pPr>
            <a:r>
              <a:rPr lang="en-GB" sz="2800" dirty="0"/>
              <a:t>green and yellow corridors</a:t>
            </a:r>
            <a:r>
              <a:rPr lang="en-GB" dirty="0"/>
              <a:t>.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5574641" y="1830985"/>
            <a:ext cx="5680256" cy="120032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Metaphor – emphasises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how strong and unavoidable the smell is. Shows the speaker is uncomfortable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960179" y="3567198"/>
            <a:ext cx="4577886" cy="156966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Creates humorous picture – he is trying to distract himself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“Bobbing”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also has connotations of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lost/adrift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085850" y="4918518"/>
            <a:ext cx="5777529" cy="156966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Helps reader picture hospital</a:t>
            </a:r>
          </a:p>
          <a:p>
            <a:pPr eaLnBrk="1" hangingPunct="1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These colours have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connotations of sickness/illness</a:t>
            </a:r>
          </a:p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Can’t escape the fact that he is in hospital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4979007" y="2661982"/>
            <a:ext cx="711788" cy="30261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6174742" y="3434194"/>
            <a:ext cx="882274" cy="21264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3053104" y="4267756"/>
            <a:ext cx="335555" cy="73455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085850" y="144116"/>
            <a:ext cx="7595572" cy="156966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Establishes the setting with a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universal smell – something everybody will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recognise and associates it with an unpleasant feeling. The word choice of ‘hospital’ has connotations of life and death.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>
            <a:off x="2588458" y="1713776"/>
            <a:ext cx="929293" cy="434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96788" y="2194559"/>
            <a:ext cx="2982219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26641" y="2747022"/>
            <a:ext cx="2982219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741321" y="3211693"/>
            <a:ext cx="2433422" cy="43514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996788" y="3832607"/>
            <a:ext cx="2821390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45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0" grpId="0" animBg="1"/>
      <p:bldP spid="25" grpId="0" animBg="1"/>
      <p:bldP spid="12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7">
            <a:extLst>
              <a:ext uri="{FF2B5EF4-FFF2-40B4-BE49-F238E27FC236}">
                <a16:creationId xmlns:a16="http://schemas.microsoft.com/office/drawing/2014/main" xmlns="" id="{53FAEDDA-2C20-44F9-80D1-C21B583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52" y="1508585"/>
            <a:ext cx="9789102" cy="185281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/>
              <a:t>What seems a corpse</a:t>
            </a:r>
          </a:p>
          <a:p>
            <a:pPr>
              <a:buNone/>
            </a:pPr>
            <a:r>
              <a:rPr lang="en-GB" sz="2800" dirty="0"/>
              <a:t>is trundled into a lift and vanishes</a:t>
            </a:r>
          </a:p>
          <a:p>
            <a:pPr>
              <a:buNone/>
            </a:pPr>
            <a:r>
              <a:rPr lang="en-GB" sz="2800" dirty="0"/>
              <a:t>heavenward.</a:t>
            </a:r>
          </a:p>
          <a:p>
            <a:pPr>
              <a:buNone/>
            </a:pPr>
            <a:endParaRPr lang="en-GB" sz="1600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3B392396-C4D8-4684-A898-6C48EEEB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304405"/>
            <a:ext cx="9854189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rbel" panose="020B0503020204020204" pitchFamily="34" charset="0"/>
              </a:rPr>
              <a:t>Stanza Two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xmlns="" id="{217AE81A-07D6-4094-B627-4F70AE27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83" y="4107765"/>
            <a:ext cx="9040957" cy="181588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Corbel" panose="020B0503020204020204" pitchFamily="34" charset="0"/>
              </a:rPr>
              <a:t>Think about: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happens in this stanza?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words or phrases could be shocking to the reader? 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-"/>
            </a:pPr>
            <a:r>
              <a:rPr lang="en-GB" altLang="en-US" sz="2800" dirty="0">
                <a:latin typeface="Corbel" panose="020B0503020204020204" pitchFamily="34" charset="0"/>
              </a:rPr>
              <a:t>What is the effect of this image?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77A2B4D-4EDC-46DE-B406-6EAE02A931D2}"/>
              </a:ext>
            </a:extLst>
          </p:cNvPr>
          <p:cNvCxnSpPr/>
          <p:nvPr/>
        </p:nvCxnSpPr>
        <p:spPr>
          <a:xfrm flipH="1">
            <a:off x="2651761" y="3387947"/>
            <a:ext cx="3666" cy="69327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">
            <a:extLst>
              <a:ext uri="{FF2B5EF4-FFF2-40B4-BE49-F238E27FC236}">
                <a16:creationId xmlns:a16="http://schemas.microsoft.com/office/drawing/2014/main" xmlns="" id="{0EEBB8FB-0021-4ED1-BB98-6F2745CA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144116"/>
            <a:ext cx="2840904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rbel" panose="020B0503020204020204" pitchFamily="34" charset="0"/>
              </a:rPr>
              <a:t>Stanza Two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xmlns="" id="{3B278D8A-9440-4921-AB71-690328E1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1023" y="2173427"/>
            <a:ext cx="8617527" cy="176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/>
              <a:t>What seems a corpse</a:t>
            </a:r>
          </a:p>
          <a:p>
            <a:pPr>
              <a:buNone/>
            </a:pPr>
            <a:r>
              <a:rPr lang="en-GB" dirty="0"/>
              <a:t>is trundled into a lift and vanishes</a:t>
            </a:r>
          </a:p>
          <a:p>
            <a:pPr>
              <a:buNone/>
            </a:pPr>
            <a:r>
              <a:rPr lang="en-GB" dirty="0"/>
              <a:t>heavenward.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6103616" y="1195518"/>
            <a:ext cx="5503885" cy="120032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Brutal and blunt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description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of a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body – shows finality of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death and emphasises that death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is in his thoughts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469880" y="232196"/>
            <a:ext cx="3274242" cy="120032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Unsure of what he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sees - shows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his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distress and uncertainty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1261023" y="4332747"/>
            <a:ext cx="2952750" cy="23083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Word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Choice makes this seem clumsy and slow moving – concerned about a lack of respect for the dead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>
            <a:stCxn id="25" idx="3"/>
          </p:cNvCxnSpPr>
          <p:nvPr/>
        </p:nvCxnSpPr>
        <p:spPr>
          <a:xfrm>
            <a:off x="7464743" y="3042430"/>
            <a:ext cx="904706" cy="12031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971510" y="1435622"/>
            <a:ext cx="0" cy="870328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>
            <a:endCxn id="24" idx="3"/>
          </p:cNvCxnSpPr>
          <p:nvPr/>
        </p:nvCxnSpPr>
        <p:spPr>
          <a:xfrm flipH="1">
            <a:off x="5307595" y="2349626"/>
            <a:ext cx="923021" cy="17389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8249430" y="2737474"/>
            <a:ext cx="3532274" cy="34163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Disappears and doesn’t come back – as when someone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dies – concerned with the finality of death. Also has connotations of being sudden – concerned about the amount of time </a:t>
            </a:r>
            <a:endParaRPr lang="en-GB" sz="2400" b="1" dirty="0">
              <a:solidFill>
                <a:schemeClr val="bg1"/>
              </a:solidFill>
              <a:latin typeface="Corbel" panose="020B0503020204020204" pitchFamily="34" charset="0"/>
              <a:cs typeface="Arial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>
            <a:off x="2229778" y="3270325"/>
            <a:ext cx="0" cy="11508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AA29BF07-9E76-4CCD-A213-AD92C2025BAE}"/>
              </a:ext>
            </a:extLst>
          </p:cNvPr>
          <p:cNvSpPr txBox="1"/>
          <p:nvPr/>
        </p:nvSpPr>
        <p:spPr>
          <a:xfrm>
            <a:off x="4511993" y="3590324"/>
            <a:ext cx="2952750" cy="15696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Word is </a:t>
            </a:r>
            <a:r>
              <a:rPr lang="en-GB" sz="2400" b="1" dirty="0" smtClean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emphasised by being on a line of its own. </a:t>
            </a:r>
            <a:r>
              <a:rPr lang="en-GB" sz="2400" b="1" dirty="0">
                <a:solidFill>
                  <a:schemeClr val="bg1"/>
                </a:solidFill>
                <a:latin typeface="Corbel" panose="020B0503020204020204" pitchFamily="34" charset="0"/>
                <a:cs typeface="Arial" charset="0"/>
              </a:rPr>
              <a:t>Shows the inevitability of death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73B516AA-AB5C-4A61-AEAC-7E8A148BEB67}"/>
              </a:ext>
            </a:extLst>
          </p:cNvPr>
          <p:cNvCxnSpPr/>
          <p:nvPr/>
        </p:nvCxnSpPr>
        <p:spPr>
          <a:xfrm flipH="1" flipV="1">
            <a:off x="3559581" y="3590324"/>
            <a:ext cx="1087723" cy="8879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358530" y="2302325"/>
            <a:ext cx="1320585" cy="43514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987010" y="2305950"/>
            <a:ext cx="1320585" cy="43514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660530" y="2824855"/>
            <a:ext cx="1804213" cy="43514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698237" y="2839170"/>
            <a:ext cx="1578363" cy="4351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282645" y="3417144"/>
            <a:ext cx="2276936" cy="4351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  <p:bldP spid="28" grpId="0" animBg="1"/>
      <p:bldP spid="12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32" grpId="0" animBg="1"/>
    </p:bldLst>
  </p:timing>
</p:sld>
</file>

<file path=ppt/theme/theme1.xml><?xml version="1.0" encoding="utf-8"?>
<a:theme xmlns:a="http://schemas.openxmlformats.org/drawingml/2006/main" name="Badge">
  <a:themeElements>
    <a:clrScheme name="Custom 10">
      <a:dk1>
        <a:srgbClr val="000000"/>
      </a:dk1>
      <a:lt1>
        <a:sysClr val="window" lastClr="FFFFFF"/>
      </a:lt1>
      <a:dk2>
        <a:srgbClr val="000000"/>
      </a:dk2>
      <a:lt2>
        <a:srgbClr val="F3F3F2"/>
      </a:lt2>
      <a:accent1>
        <a:srgbClr val="00B050"/>
      </a:accent1>
      <a:accent2>
        <a:srgbClr val="005828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761C41C819C4CA7B11727155E1653" ma:contentTypeVersion="32" ma:contentTypeDescription="Create a new document." ma:contentTypeScope="" ma:versionID="6856b406589c883c3a6fc824e657e811">
  <xsd:schema xmlns:xsd="http://www.w3.org/2001/XMLSchema" xmlns:xs="http://www.w3.org/2001/XMLSchema" xmlns:p="http://schemas.microsoft.com/office/2006/metadata/properties" xmlns:ns2="310688ec-8b41-4796-aaa7-fedfd9271268" xmlns:ns3="73ae7180-7eb1-4c16-8a06-16d77af0adba" targetNamespace="http://schemas.microsoft.com/office/2006/metadata/properties" ma:root="true" ma:fieldsID="02d0c1ecd7779cdc2556ecd643e4a7f6" ns2:_="" ns3:_="">
    <xsd:import namespace="310688ec-8b41-4796-aaa7-fedfd9271268"/>
    <xsd:import namespace="73ae7180-7eb1-4c16-8a06-16d77af0ad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688ec-8b41-4796-aaa7-fedfd92712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ediaLengthInSeconds" ma:index="3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e7180-7eb1-4c16-8a06-16d77af0adb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310688ec-8b41-4796-aaa7-fedfd9271268" xsi:nil="true"/>
    <Has_Teacher_Only_SectionGroup xmlns="310688ec-8b41-4796-aaa7-fedfd9271268" xsi:nil="true"/>
    <FolderType xmlns="310688ec-8b41-4796-aaa7-fedfd9271268" xsi:nil="true"/>
    <IsNotebookLocked xmlns="310688ec-8b41-4796-aaa7-fedfd9271268" xsi:nil="true"/>
    <CultureName xmlns="310688ec-8b41-4796-aaa7-fedfd9271268" xsi:nil="true"/>
    <Owner xmlns="310688ec-8b41-4796-aaa7-fedfd9271268">
      <UserInfo>
        <DisplayName/>
        <AccountId xsi:nil="true"/>
        <AccountType/>
      </UserInfo>
    </Owner>
    <NotebookType xmlns="310688ec-8b41-4796-aaa7-fedfd9271268" xsi:nil="true"/>
    <LMS_Mappings xmlns="310688ec-8b41-4796-aaa7-fedfd9271268" xsi:nil="true"/>
    <DefaultSectionNames xmlns="310688ec-8b41-4796-aaa7-fedfd9271268" xsi:nil="true"/>
    <Is_Collaboration_Space_Locked xmlns="310688ec-8b41-4796-aaa7-fedfd9271268" xsi:nil="true"/>
    <Teachers xmlns="310688ec-8b41-4796-aaa7-fedfd9271268">
      <UserInfo>
        <DisplayName/>
        <AccountId xsi:nil="true"/>
        <AccountType/>
      </UserInfo>
    </Teachers>
    <Student_Groups xmlns="310688ec-8b41-4796-aaa7-fedfd9271268">
      <UserInfo>
        <DisplayName/>
        <AccountId xsi:nil="true"/>
        <AccountType/>
      </UserInfo>
    </Student_Groups>
    <Invited_Teachers xmlns="310688ec-8b41-4796-aaa7-fedfd9271268" xsi:nil="true"/>
    <Math_Settings xmlns="310688ec-8b41-4796-aaa7-fedfd9271268" xsi:nil="true"/>
    <Self_Registration_Enabled xmlns="310688ec-8b41-4796-aaa7-fedfd9271268" xsi:nil="true"/>
    <Students xmlns="310688ec-8b41-4796-aaa7-fedfd9271268">
      <UserInfo>
        <DisplayName/>
        <AccountId xsi:nil="true"/>
        <AccountType/>
      </UserInfo>
    </Students>
    <Distribution_Groups xmlns="310688ec-8b41-4796-aaa7-fedfd9271268" xsi:nil="true"/>
    <AppVersion xmlns="310688ec-8b41-4796-aaa7-fedfd9271268" xsi:nil="true"/>
    <TeamsChannelId xmlns="310688ec-8b41-4796-aaa7-fedfd9271268" xsi:nil="true"/>
    <Invited_Students xmlns="310688ec-8b41-4796-aaa7-fedfd9271268" xsi:nil="true"/>
  </documentManagement>
</p:properties>
</file>

<file path=customXml/itemProps1.xml><?xml version="1.0" encoding="utf-8"?>
<ds:datastoreItem xmlns:ds="http://schemas.openxmlformats.org/officeDocument/2006/customXml" ds:itemID="{66B570D9-352F-4DC9-B697-8A9B6F8550E2}"/>
</file>

<file path=customXml/itemProps2.xml><?xml version="1.0" encoding="utf-8"?>
<ds:datastoreItem xmlns:ds="http://schemas.openxmlformats.org/officeDocument/2006/customXml" ds:itemID="{E76B42EB-4EE4-4371-AB59-AD359F3D538B}"/>
</file>

<file path=customXml/itemProps3.xml><?xml version="1.0" encoding="utf-8"?>
<ds:datastoreItem xmlns:ds="http://schemas.openxmlformats.org/officeDocument/2006/customXml" ds:itemID="{3E218E32-9112-4F0A-90BE-389F07737704}"/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663</TotalTime>
  <Words>1871</Words>
  <Application>Microsoft Office PowerPoint</Application>
  <PresentationFormat>Custom</PresentationFormat>
  <Paragraphs>226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Badge</vt:lpstr>
      <vt:lpstr>VISITING HOUR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Basking Shark Annotation</dc:title>
  <dc:creator>Katie Lane</dc:creator>
  <cp:lastModifiedBy>LSeawright (Eastbank)</cp:lastModifiedBy>
  <cp:revision>73</cp:revision>
  <dcterms:created xsi:type="dcterms:W3CDTF">2018-01-11T11:08:44Z</dcterms:created>
  <dcterms:modified xsi:type="dcterms:W3CDTF">2021-06-22T11:22:44Z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0x010100069761C41C819C4CA7B11727155E1653</vt:lpwstr>
  </property>
</Properties>
</file>