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75" r:id="rId7"/>
    <p:sldId id="273" r:id="rId8"/>
    <p:sldId id="259" r:id="rId9"/>
    <p:sldId id="260" r:id="rId10"/>
    <p:sldId id="283" r:id="rId11"/>
    <p:sldId id="261" r:id="rId12"/>
    <p:sldId id="262" r:id="rId13"/>
    <p:sldId id="294" r:id="rId14"/>
    <p:sldId id="295" r:id="rId15"/>
    <p:sldId id="296" r:id="rId16"/>
    <p:sldId id="297" r:id="rId17"/>
    <p:sldId id="298" r:id="rId18"/>
    <p:sldId id="299" r:id="rId19"/>
    <p:sldId id="271" r:id="rId20"/>
    <p:sldId id="282" r:id="rId21"/>
    <p:sldId id="300" r:id="rId22"/>
    <p:sldId id="304" r:id="rId23"/>
    <p:sldId id="302" r:id="rId24"/>
    <p:sldId id="305" r:id="rId25"/>
    <p:sldId id="303" r:id="rId26"/>
    <p:sldId id="306" r:id="rId27"/>
    <p:sldId id="313" r:id="rId28"/>
    <p:sldId id="307" r:id="rId29"/>
    <p:sldId id="308" r:id="rId30"/>
    <p:sldId id="309" r:id="rId31"/>
    <p:sldId id="310" r:id="rId32"/>
    <p:sldId id="312" r:id="rId33"/>
    <p:sldId id="311" r:id="rId34"/>
    <p:sldId id="314" r:id="rId35"/>
    <p:sldId id="315" r:id="rId36"/>
    <p:sldId id="316" r:id="rId37"/>
    <p:sldId id="31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6600"/>
    <a:srgbClr val="CC00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BB29DF-05D3-4860-A212-9C67400C5498}" v="161" dt="2023-01-10T08:56:48.5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72" autoAdjust="0"/>
    <p:restoredTop sz="94660"/>
  </p:normalViewPr>
  <p:slideViewPr>
    <p:cSldViewPr snapToGrid="0">
      <p:cViewPr varScale="1">
        <p:scale>
          <a:sx n="91" d="100"/>
          <a:sy n="91" d="100"/>
        </p:scale>
        <p:origin x="-114"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1/30/2023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1/30/2023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1/30/2023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1/30/2023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1/30/2023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1C7FF1-D33C-457A-913F-10670D448F98}"/>
              </a:ext>
            </a:extLst>
          </p:cNvPr>
          <p:cNvSpPr>
            <a:spLocks noGrp="1"/>
          </p:cNvSpPr>
          <p:nvPr>
            <p:ph type="ctrTitle"/>
          </p:nvPr>
        </p:nvSpPr>
        <p:spPr/>
        <p:txBody>
          <a:bodyPr/>
          <a:lstStyle/>
          <a:p>
            <a:r>
              <a:rPr lang="en-GB">
                <a:solidFill>
                  <a:schemeClr val="tx1"/>
                </a:solidFill>
              </a:rPr>
              <a:t>BROOKLYN COP</a:t>
            </a:r>
            <a:endParaRPr lang="en-GB" dirty="0">
              <a:solidFill>
                <a:schemeClr val="tx1"/>
              </a:solidFill>
            </a:endParaRPr>
          </a:p>
        </p:txBody>
      </p:sp>
      <p:sp>
        <p:nvSpPr>
          <p:cNvPr id="3" name="Subtitle 2">
            <a:extLst>
              <a:ext uri="{FF2B5EF4-FFF2-40B4-BE49-F238E27FC236}">
                <a16:creationId xmlns="" xmlns:a16="http://schemas.microsoft.com/office/drawing/2014/main" id="{A87EAF10-FAB2-4BC7-BC03-4AA9DB0F74F6}"/>
              </a:ext>
            </a:extLst>
          </p:cNvPr>
          <p:cNvSpPr>
            <a:spLocks noGrp="1"/>
          </p:cNvSpPr>
          <p:nvPr>
            <p:ph type="subTitle" idx="1"/>
          </p:nvPr>
        </p:nvSpPr>
        <p:spPr>
          <a:xfrm>
            <a:off x="2215045" y="141815"/>
            <a:ext cx="8045373" cy="742279"/>
          </a:xfrm>
        </p:spPr>
        <p:txBody>
          <a:bodyPr/>
          <a:lstStyle/>
          <a:p>
            <a:r>
              <a:rPr lang="en-GB" dirty="0">
                <a:solidFill>
                  <a:schemeClr val="tx1"/>
                </a:solidFill>
              </a:rPr>
              <a:t>Poetry of </a:t>
            </a:r>
            <a:r>
              <a:rPr lang="en-GB" dirty="0" err="1">
                <a:solidFill>
                  <a:schemeClr val="tx1"/>
                </a:solidFill>
              </a:rPr>
              <a:t>norman</a:t>
            </a:r>
            <a:r>
              <a:rPr lang="en-GB" dirty="0">
                <a:solidFill>
                  <a:schemeClr val="tx1"/>
                </a:solidFill>
              </a:rPr>
              <a:t> </a:t>
            </a:r>
            <a:r>
              <a:rPr lang="en-GB" dirty="0" err="1">
                <a:solidFill>
                  <a:schemeClr val="tx1"/>
                </a:solidFill>
              </a:rPr>
              <a:t>maccaig</a:t>
            </a:r>
            <a:endParaRPr lang="en-GB" dirty="0">
              <a:solidFill>
                <a:schemeClr val="tx1"/>
              </a:solidFill>
            </a:endParaRPr>
          </a:p>
        </p:txBody>
      </p:sp>
    </p:spTree>
    <p:extLst>
      <p:ext uri="{BB962C8B-B14F-4D97-AF65-F5344CB8AC3E}">
        <p14:creationId xmlns:p14="http://schemas.microsoft.com/office/powerpoint/2010/main" val="3695792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 xmlns:a16="http://schemas.microsoft.com/office/drawing/2014/main" id="{53FAEDDA-2C20-44F9-80D1-C21B583A037B}"/>
              </a:ext>
            </a:extLst>
          </p:cNvPr>
          <p:cNvSpPr txBox="1">
            <a:spLocks noChangeArrowheads="1"/>
          </p:cNvSpPr>
          <p:nvPr/>
        </p:nvSpPr>
        <p:spPr bwMode="auto">
          <a:xfrm>
            <a:off x="1064990" y="1370860"/>
            <a:ext cx="9789102" cy="2062103"/>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dirty="0"/>
              <a:t>Should the tissue tear, should he plunge through</a:t>
            </a:r>
            <a:br>
              <a:rPr lang="en-GB" dirty="0"/>
            </a:br>
            <a:r>
              <a:rPr lang="en-GB" dirty="0"/>
              <a:t>into violence, what </a:t>
            </a:r>
            <a:r>
              <a:rPr lang="en-GB" dirty="0" err="1"/>
              <a:t>clubbings</a:t>
            </a:r>
            <a:r>
              <a:rPr lang="en-GB" dirty="0"/>
              <a:t>, what</a:t>
            </a:r>
            <a:br>
              <a:rPr lang="en-GB" dirty="0"/>
            </a:br>
            <a:r>
              <a:rPr lang="en-GB" dirty="0"/>
              <a:t>gunshots between Phoebe's </a:t>
            </a:r>
            <a:r>
              <a:rPr lang="en-GB" dirty="0" err="1"/>
              <a:t>Whamburger</a:t>
            </a:r>
            <a:r>
              <a:rPr lang="en-GB" dirty="0"/>
              <a:t/>
            </a:r>
            <a:br>
              <a:rPr lang="en-GB" dirty="0"/>
            </a:br>
            <a:r>
              <a:rPr lang="en-GB" dirty="0"/>
              <a:t>and Louie's Place</a:t>
            </a:r>
            <a:endParaRPr lang="en-GB" sz="1050" dirty="0"/>
          </a:p>
        </p:txBody>
      </p:sp>
      <p:sp>
        <p:nvSpPr>
          <p:cNvPr id="5" name="TextBox 5">
            <a:extLst>
              <a:ext uri="{FF2B5EF4-FFF2-40B4-BE49-F238E27FC236}">
                <a16:creationId xmlns="" xmlns:a16="http://schemas.microsoft.com/office/drawing/2014/main"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Two</a:t>
            </a:r>
          </a:p>
        </p:txBody>
      </p:sp>
      <p:sp>
        <p:nvSpPr>
          <p:cNvPr id="6" name="TextBox 7">
            <a:extLst>
              <a:ext uri="{FF2B5EF4-FFF2-40B4-BE49-F238E27FC236}">
                <a16:creationId xmlns="" xmlns:a16="http://schemas.microsoft.com/office/drawing/2014/main" id="{217AE81A-07D6-4094-B627-4F70AE270F3F}"/>
              </a:ext>
            </a:extLst>
          </p:cNvPr>
          <p:cNvSpPr txBox="1">
            <a:spLocks noChangeArrowheads="1"/>
          </p:cNvSpPr>
          <p:nvPr/>
        </p:nvSpPr>
        <p:spPr bwMode="auto">
          <a:xfrm>
            <a:off x="2055094" y="4276270"/>
            <a:ext cx="9040957" cy="1815882"/>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is revealed about the cop’s personality?</a:t>
            </a:r>
          </a:p>
          <a:p>
            <a:pPr marL="457200" indent="-457200" eaLnBrk="1" hangingPunct="1">
              <a:spcBef>
                <a:spcPct val="0"/>
              </a:spcBef>
              <a:buFontTx/>
              <a:buChar char="-"/>
            </a:pPr>
            <a:r>
              <a:rPr lang="en-GB" altLang="en-US" sz="2800" dirty="0">
                <a:latin typeface="Corbel" panose="020B0503020204020204" pitchFamily="34" charset="0"/>
              </a:rPr>
              <a:t>What you learn about the violence in the city? </a:t>
            </a:r>
          </a:p>
          <a:p>
            <a:pPr marL="457200" indent="-457200" eaLnBrk="1" hangingPunct="1">
              <a:spcBef>
                <a:spcPct val="0"/>
              </a:spcBef>
              <a:buFontTx/>
              <a:buChar char="-"/>
            </a:pPr>
            <a:r>
              <a:rPr lang="en-GB" altLang="en-US" sz="2800" dirty="0">
                <a:latin typeface="Corbel" panose="020B0503020204020204" pitchFamily="34" charset="0"/>
              </a:rPr>
              <a:t>What is your impression of the city?</a:t>
            </a:r>
          </a:p>
        </p:txBody>
      </p:sp>
      <p:cxnSp>
        <p:nvCxnSpPr>
          <p:cNvPr id="3" name="Straight Connector 2">
            <a:extLst>
              <a:ext uri="{FF2B5EF4-FFF2-40B4-BE49-F238E27FC236}">
                <a16:creationId xmlns="" xmlns:a16="http://schemas.microsoft.com/office/drawing/2014/main" id="{377A2B4D-4EDC-46DE-B406-6EAE02A931D2}"/>
              </a:ext>
            </a:extLst>
          </p:cNvPr>
          <p:cNvCxnSpPr>
            <a:cxnSpLocks/>
          </p:cNvCxnSpPr>
          <p:nvPr/>
        </p:nvCxnSpPr>
        <p:spPr>
          <a:xfrm>
            <a:off x="2618509" y="3429000"/>
            <a:ext cx="1" cy="84727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1467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 xmlns:a16="http://schemas.microsoft.com/office/drawing/2014/main"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Two</a:t>
            </a:r>
          </a:p>
        </p:txBody>
      </p:sp>
      <p:sp>
        <p:nvSpPr>
          <p:cNvPr id="21507" name="TextBox 7">
            <a:extLst>
              <a:ext uri="{FF2B5EF4-FFF2-40B4-BE49-F238E27FC236}">
                <a16:creationId xmlns="" xmlns:a16="http://schemas.microsoft.com/office/drawing/2014/main" id="{3B278D8A-9440-4921-AB71-690328E1EAD5}"/>
              </a:ext>
            </a:extLst>
          </p:cNvPr>
          <p:cNvSpPr txBox="1">
            <a:spLocks noChangeArrowheads="1"/>
          </p:cNvSpPr>
          <p:nvPr/>
        </p:nvSpPr>
        <p:spPr bwMode="auto">
          <a:xfrm>
            <a:off x="2102139" y="2147888"/>
            <a:ext cx="8617527" cy="2406813"/>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sz="2800" dirty="0"/>
              <a:t>Should the tissue tear, should he plunge through</a:t>
            </a:r>
            <a:br>
              <a:rPr lang="en-GB" sz="2800" dirty="0"/>
            </a:br>
            <a:r>
              <a:rPr lang="en-GB" sz="2800" dirty="0"/>
              <a:t>into violence, what </a:t>
            </a:r>
            <a:r>
              <a:rPr lang="en-GB" sz="2800" dirty="0" err="1"/>
              <a:t>clubbings</a:t>
            </a:r>
            <a:r>
              <a:rPr lang="en-GB" sz="2800" dirty="0"/>
              <a:t>, what</a:t>
            </a:r>
            <a:br>
              <a:rPr lang="en-GB" sz="2800" dirty="0"/>
            </a:br>
            <a:r>
              <a:rPr lang="en-GB" sz="2800" dirty="0"/>
              <a:t>gunshots between Phoebe's </a:t>
            </a:r>
            <a:r>
              <a:rPr lang="en-GB" sz="2800" dirty="0" err="1"/>
              <a:t>Whamburger</a:t>
            </a:r>
            <a:r>
              <a:rPr lang="en-GB" sz="2800" dirty="0"/>
              <a:t/>
            </a:r>
            <a:br>
              <a:rPr lang="en-GB" sz="2800" dirty="0"/>
            </a:br>
            <a:r>
              <a:rPr lang="en-GB" sz="2800" dirty="0"/>
              <a:t>and Louie's Place</a:t>
            </a:r>
            <a:endParaRPr lang="en-GB" sz="1400" dirty="0"/>
          </a:p>
          <a:p>
            <a:pPr>
              <a:buNone/>
              <a:defRPr/>
            </a:pPr>
            <a:endParaRPr lang="en-GB" dirty="0">
              <a:solidFill>
                <a:srgbClr val="00B0F0"/>
              </a:solidFill>
            </a:endParaRPr>
          </a:p>
        </p:txBody>
      </p:sp>
      <p:sp>
        <p:nvSpPr>
          <p:cNvPr id="8" name="TextBox 6">
            <a:extLst>
              <a:ext uri="{FF2B5EF4-FFF2-40B4-BE49-F238E27FC236}">
                <a16:creationId xmlns="" xmlns:a16="http://schemas.microsoft.com/office/drawing/2014/main" id="{6EEF637B-F9AB-4974-94BE-7CA296884BC4}"/>
              </a:ext>
            </a:extLst>
          </p:cNvPr>
          <p:cNvSpPr txBox="1"/>
          <p:nvPr/>
        </p:nvSpPr>
        <p:spPr>
          <a:xfrm>
            <a:off x="3371561" y="240891"/>
            <a:ext cx="2952750" cy="1323439"/>
          </a:xfrm>
          <a:prstGeom prst="rect">
            <a:avLst/>
          </a:prstGeom>
          <a:solidFill>
            <a:srgbClr val="CC00CC"/>
          </a:solidFill>
          <a:ln>
            <a:solidFill>
              <a:srgbClr val="CC00CC"/>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Repetition of should</a:t>
            </a:r>
          </a:p>
          <a:p>
            <a:pPr eaLnBrk="1" hangingPunct="1">
              <a:defRPr/>
            </a:pPr>
            <a:r>
              <a:rPr lang="en-GB" sz="2000" b="1" dirty="0">
                <a:solidFill>
                  <a:schemeClr val="bg1"/>
                </a:solidFill>
                <a:latin typeface="Corbel" panose="020B0503020204020204" pitchFamily="34" charset="0"/>
                <a:cs typeface="Arial" charset="0"/>
              </a:rPr>
              <a:t>Highlights the uncertainty of living in the city</a:t>
            </a:r>
          </a:p>
        </p:txBody>
      </p:sp>
      <p:sp>
        <p:nvSpPr>
          <p:cNvPr id="10" name="TextBox 6">
            <a:extLst>
              <a:ext uri="{FF2B5EF4-FFF2-40B4-BE49-F238E27FC236}">
                <a16:creationId xmlns="" xmlns:a16="http://schemas.microsoft.com/office/drawing/2014/main" id="{E9801541-D6B7-46DB-A022-C631B5F85FB6}"/>
              </a:ext>
            </a:extLst>
          </p:cNvPr>
          <p:cNvSpPr txBox="1"/>
          <p:nvPr/>
        </p:nvSpPr>
        <p:spPr>
          <a:xfrm>
            <a:off x="7464424" y="735089"/>
            <a:ext cx="4067175" cy="1323439"/>
          </a:xfrm>
          <a:prstGeom prst="rect">
            <a:avLst/>
          </a:prstGeom>
          <a:solidFill>
            <a:srgbClr val="00B0F0"/>
          </a:solidFill>
          <a:ln>
            <a:solidFill>
              <a:srgbClr val="00B0F0"/>
            </a:solidFill>
          </a:ln>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GB" sz="2000" b="1" dirty="0">
                <a:solidFill>
                  <a:schemeClr val="bg1"/>
                </a:solidFill>
                <a:latin typeface="Corbel"/>
                <a:cs typeface="Arial"/>
              </a:rPr>
              <a:t>Imagery/WC: Emphasises the threat of violence that is always present and could break out as easily as a tissue ripping</a:t>
            </a:r>
          </a:p>
        </p:txBody>
      </p:sp>
      <p:sp>
        <p:nvSpPr>
          <p:cNvPr id="11" name="TextBox 6">
            <a:extLst>
              <a:ext uri="{FF2B5EF4-FFF2-40B4-BE49-F238E27FC236}">
                <a16:creationId xmlns="" xmlns:a16="http://schemas.microsoft.com/office/drawing/2014/main" id="{1F9897EC-61EE-45DD-AD4D-3B405D2843BD}"/>
              </a:ext>
            </a:extLst>
          </p:cNvPr>
          <p:cNvSpPr txBox="1"/>
          <p:nvPr/>
        </p:nvSpPr>
        <p:spPr>
          <a:xfrm>
            <a:off x="162214" y="3854500"/>
            <a:ext cx="1939925" cy="1938992"/>
          </a:xfrm>
          <a:prstGeom prst="rect">
            <a:avLst/>
          </a:prstGeom>
          <a:solidFill>
            <a:srgbClr val="00B050"/>
          </a:solidFill>
          <a:ln>
            <a:solidFill>
              <a:srgbClr val="00B05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List – shows escalating violence, emphasising how dangerous the city is. </a:t>
            </a:r>
          </a:p>
        </p:txBody>
      </p:sp>
      <p:sp>
        <p:nvSpPr>
          <p:cNvPr id="15" name="TextBox 6">
            <a:extLst>
              <a:ext uri="{FF2B5EF4-FFF2-40B4-BE49-F238E27FC236}">
                <a16:creationId xmlns="" xmlns:a16="http://schemas.microsoft.com/office/drawing/2014/main" id="{C8074960-396B-4C12-821B-F6D88C372C5B}"/>
              </a:ext>
            </a:extLst>
          </p:cNvPr>
          <p:cNvSpPr txBox="1"/>
          <p:nvPr/>
        </p:nvSpPr>
        <p:spPr>
          <a:xfrm>
            <a:off x="8940800" y="2689574"/>
            <a:ext cx="2952750" cy="1938992"/>
          </a:xfrm>
          <a:prstGeom prst="rect">
            <a:avLst/>
          </a:prstGeom>
          <a:solidFill>
            <a:srgbClr val="FF0000"/>
          </a:solidFill>
          <a:ln>
            <a:solidFill>
              <a:srgbClr val="FF0000"/>
            </a:solidFill>
          </a:ln>
        </p:spPr>
        <p:txBody>
          <a:bodyPr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GB" sz="2000" b="1" dirty="0">
                <a:solidFill>
                  <a:schemeClr val="bg1"/>
                </a:solidFill>
                <a:latin typeface="Corbel"/>
                <a:cs typeface="Arial"/>
              </a:rPr>
              <a:t>WC: Falling quickly and uncontrollably. </a:t>
            </a:r>
            <a:endParaRPr lang="en-GB" sz="2000" b="1" dirty="0">
              <a:solidFill>
                <a:schemeClr val="bg1"/>
              </a:solidFill>
              <a:latin typeface="Corbel" panose="020B0503020204020204" pitchFamily="34" charset="0"/>
              <a:cs typeface="Arial" charset="0"/>
            </a:endParaRPr>
          </a:p>
          <a:p>
            <a:pPr eaLnBrk="1" hangingPunct="1">
              <a:defRPr/>
            </a:pPr>
            <a:r>
              <a:rPr lang="en-GB" sz="2000" b="1" dirty="0">
                <a:solidFill>
                  <a:schemeClr val="bg1"/>
                </a:solidFill>
                <a:latin typeface="Corbel"/>
                <a:cs typeface="Arial"/>
              </a:rPr>
              <a:t>Cop is also on verge of violence, and it is like he cannot even control his violent urges</a:t>
            </a:r>
          </a:p>
        </p:txBody>
      </p:sp>
      <p:cxnSp>
        <p:nvCxnSpPr>
          <p:cNvPr id="16" name="Straight Connector 15">
            <a:extLst>
              <a:ext uri="{FF2B5EF4-FFF2-40B4-BE49-F238E27FC236}">
                <a16:creationId xmlns="" xmlns:a16="http://schemas.microsoft.com/office/drawing/2014/main" id="{DC724613-D704-4A85-8DBF-DC00479EBE52}"/>
              </a:ext>
            </a:extLst>
          </p:cNvPr>
          <p:cNvCxnSpPr/>
          <p:nvPr/>
        </p:nvCxnSpPr>
        <p:spPr>
          <a:xfrm flipH="1">
            <a:off x="3048000" y="1447801"/>
            <a:ext cx="1276350" cy="787188"/>
          </a:xfrm>
          <a:prstGeom prst="line">
            <a:avLst/>
          </a:prstGeom>
          <a:ln w="57150">
            <a:solidFill>
              <a:srgbClr val="CC00C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084C2B53-0F74-44A8-A469-5608D4FC8260}"/>
              </a:ext>
            </a:extLst>
          </p:cNvPr>
          <p:cNvCxnSpPr/>
          <p:nvPr/>
        </p:nvCxnSpPr>
        <p:spPr>
          <a:xfrm flipH="1">
            <a:off x="4927024" y="1564330"/>
            <a:ext cx="2537401" cy="670659"/>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BE653283-7591-4E26-8188-DE121522FFC9}"/>
              </a:ext>
            </a:extLst>
          </p:cNvPr>
          <p:cNvCxnSpPr>
            <a:cxnSpLocks/>
            <a:stCxn id="21507" idx="1"/>
          </p:cNvCxnSpPr>
          <p:nvPr/>
        </p:nvCxnSpPr>
        <p:spPr>
          <a:xfrm flipH="1">
            <a:off x="1784639" y="3351295"/>
            <a:ext cx="317500" cy="819868"/>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 xmlns:a16="http://schemas.microsoft.com/office/drawing/2014/main" id="{08391330-D17A-4515-BCA2-84C44E7134D0}"/>
              </a:ext>
            </a:extLst>
          </p:cNvPr>
          <p:cNvCxnSpPr/>
          <p:nvPr/>
        </p:nvCxnSpPr>
        <p:spPr>
          <a:xfrm>
            <a:off x="5702755" y="3517900"/>
            <a:ext cx="492969" cy="863600"/>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 xmlns:a16="http://schemas.microsoft.com/office/drawing/2014/main" id="{6C7AFE3B-8677-4701-B429-66832D13E58C}"/>
              </a:ext>
            </a:extLst>
          </p:cNvPr>
          <p:cNvCxnSpPr/>
          <p:nvPr/>
        </p:nvCxnSpPr>
        <p:spPr>
          <a:xfrm>
            <a:off x="8331200" y="2655034"/>
            <a:ext cx="732559" cy="36714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 xmlns:a16="http://schemas.microsoft.com/office/drawing/2014/main" id="{DC724613-D704-4A85-8DBF-DC00479EBE52}"/>
              </a:ext>
            </a:extLst>
          </p:cNvPr>
          <p:cNvCxnSpPr>
            <a:endCxn id="29" idx="0"/>
          </p:cNvCxnSpPr>
          <p:nvPr/>
        </p:nvCxnSpPr>
        <p:spPr>
          <a:xfrm>
            <a:off x="4610100" y="1447801"/>
            <a:ext cx="1714211" cy="768319"/>
          </a:xfrm>
          <a:prstGeom prst="line">
            <a:avLst/>
          </a:prstGeom>
          <a:ln w="57150">
            <a:solidFill>
              <a:srgbClr val="CC00CC"/>
            </a:solidFill>
          </a:ln>
        </p:spPr>
        <p:style>
          <a:lnRef idx="1">
            <a:schemeClr val="accent1"/>
          </a:lnRef>
          <a:fillRef idx="0">
            <a:schemeClr val="accent1"/>
          </a:fillRef>
          <a:effectRef idx="0">
            <a:schemeClr val="accent1"/>
          </a:effectRef>
          <a:fontRef idx="minor">
            <a:schemeClr val="tx1"/>
          </a:fontRef>
        </p:style>
      </p:cxnSp>
      <p:sp>
        <p:nvSpPr>
          <p:cNvPr id="9" name="TextBox 6">
            <a:extLst>
              <a:ext uri="{FF2B5EF4-FFF2-40B4-BE49-F238E27FC236}">
                <a16:creationId xmlns="" xmlns:a16="http://schemas.microsoft.com/office/drawing/2014/main" id="{A1119F6A-AB87-4028-A1C9-37B2EE1D7703}"/>
              </a:ext>
            </a:extLst>
          </p:cNvPr>
          <p:cNvSpPr txBox="1"/>
          <p:nvPr/>
        </p:nvSpPr>
        <p:spPr>
          <a:xfrm>
            <a:off x="4324350" y="4287138"/>
            <a:ext cx="3888221" cy="1015663"/>
          </a:xfrm>
          <a:prstGeom prst="rect">
            <a:avLst/>
          </a:prstGeom>
          <a:solidFill>
            <a:srgbClr val="FF6600"/>
          </a:solidFill>
          <a:ln>
            <a:solidFill>
              <a:srgbClr val="FF66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Suggests Mafia hangouts</a:t>
            </a:r>
          </a:p>
          <a:p>
            <a:pPr eaLnBrk="1" hangingPunct="1">
              <a:defRPr/>
            </a:pPr>
            <a:r>
              <a:rPr lang="en-GB" sz="2000" b="1" dirty="0">
                <a:solidFill>
                  <a:schemeClr val="bg1"/>
                </a:solidFill>
                <a:latin typeface="Corbel" panose="020B0503020204020204" pitchFamily="34" charset="0"/>
                <a:cs typeface="Arial" charset="0"/>
              </a:rPr>
              <a:t>Showing the disreputable places in the city</a:t>
            </a:r>
          </a:p>
        </p:txBody>
      </p:sp>
      <p:sp>
        <p:nvSpPr>
          <p:cNvPr id="28" name="Rectangle 27"/>
          <p:cNvSpPr/>
          <p:nvPr/>
        </p:nvSpPr>
        <p:spPr>
          <a:xfrm>
            <a:off x="2128450" y="2200260"/>
            <a:ext cx="1243111" cy="454774"/>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5702755" y="2216120"/>
            <a:ext cx="1243111" cy="454774"/>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p:cNvSpPr/>
          <p:nvPr/>
        </p:nvSpPr>
        <p:spPr>
          <a:xfrm>
            <a:off x="3937744" y="2200260"/>
            <a:ext cx="1765011" cy="454774"/>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p:cNvSpPr/>
          <p:nvPr/>
        </p:nvSpPr>
        <p:spPr>
          <a:xfrm>
            <a:off x="2782210" y="2628490"/>
            <a:ext cx="5028290" cy="454774"/>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p:cNvSpPr/>
          <p:nvPr/>
        </p:nvSpPr>
        <p:spPr>
          <a:xfrm>
            <a:off x="2051339" y="3063126"/>
            <a:ext cx="1634836" cy="454774"/>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p:cNvSpPr/>
          <p:nvPr/>
        </p:nvSpPr>
        <p:spPr>
          <a:xfrm>
            <a:off x="5142391" y="3063126"/>
            <a:ext cx="3773009" cy="454774"/>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p:cNvSpPr/>
          <p:nvPr/>
        </p:nvSpPr>
        <p:spPr>
          <a:xfrm>
            <a:off x="2128450" y="3508442"/>
            <a:ext cx="3013941" cy="454774"/>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p:cNvSpPr/>
          <p:nvPr/>
        </p:nvSpPr>
        <p:spPr>
          <a:xfrm>
            <a:off x="7395054" y="2200260"/>
            <a:ext cx="1243111" cy="4547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31051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5" grpId="0" animBg="1"/>
      <p:bldP spid="9" grpId="0" animBg="1"/>
      <p:bldP spid="28" grpId="0" animBg="1"/>
      <p:bldP spid="29" grpId="0" animBg="1"/>
      <p:bldP spid="32" grpId="0" animBg="1"/>
      <p:bldP spid="33" grpId="0" animBg="1"/>
      <p:bldP spid="34" grpId="0" animBg="1"/>
      <p:bldP spid="35" grpId="0" animBg="1"/>
      <p:bldP spid="37" grpId="0" animBg="1"/>
      <p:bldP spid="3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 xmlns:a16="http://schemas.microsoft.com/office/drawing/2014/main" id="{53FAEDDA-2C20-44F9-80D1-C21B583A037B}"/>
              </a:ext>
            </a:extLst>
          </p:cNvPr>
          <p:cNvSpPr txBox="1">
            <a:spLocks noChangeArrowheads="1"/>
          </p:cNvSpPr>
          <p:nvPr/>
        </p:nvSpPr>
        <p:spPr bwMode="auto">
          <a:xfrm>
            <a:off x="1064990" y="1370860"/>
            <a:ext cx="9789102" cy="1569660"/>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dirty="0"/>
              <a:t>Who would be him, gorilla with a nightstick,</a:t>
            </a:r>
            <a:br>
              <a:rPr lang="en-GB" dirty="0"/>
            </a:br>
            <a:r>
              <a:rPr lang="en-GB" dirty="0"/>
              <a:t>whose home is a place</a:t>
            </a:r>
            <a:br>
              <a:rPr lang="en-GB" dirty="0"/>
            </a:br>
            <a:r>
              <a:rPr lang="en-GB" dirty="0"/>
              <a:t>he might, this time, never get back to?</a:t>
            </a:r>
            <a:endParaRPr lang="en-GB" sz="1050" dirty="0"/>
          </a:p>
        </p:txBody>
      </p:sp>
      <p:sp>
        <p:nvSpPr>
          <p:cNvPr id="5" name="TextBox 5">
            <a:extLst>
              <a:ext uri="{FF2B5EF4-FFF2-40B4-BE49-F238E27FC236}">
                <a16:creationId xmlns="" xmlns:a16="http://schemas.microsoft.com/office/drawing/2014/main"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Three</a:t>
            </a:r>
          </a:p>
        </p:txBody>
      </p:sp>
      <p:sp>
        <p:nvSpPr>
          <p:cNvPr id="6" name="TextBox 7">
            <a:extLst>
              <a:ext uri="{FF2B5EF4-FFF2-40B4-BE49-F238E27FC236}">
                <a16:creationId xmlns="" xmlns:a16="http://schemas.microsoft.com/office/drawing/2014/main" id="{217AE81A-07D6-4094-B627-4F70AE270F3F}"/>
              </a:ext>
            </a:extLst>
          </p:cNvPr>
          <p:cNvSpPr txBox="1">
            <a:spLocks noChangeArrowheads="1"/>
          </p:cNvSpPr>
          <p:nvPr/>
        </p:nvSpPr>
        <p:spPr bwMode="auto">
          <a:xfrm>
            <a:off x="2055094" y="4276270"/>
            <a:ext cx="9040957" cy="1815882"/>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is the effect of the rhetorical question?</a:t>
            </a:r>
          </a:p>
          <a:p>
            <a:pPr marL="457200" indent="-457200" eaLnBrk="1" hangingPunct="1">
              <a:spcBef>
                <a:spcPct val="0"/>
              </a:spcBef>
              <a:buFontTx/>
              <a:buChar char="-"/>
            </a:pPr>
            <a:r>
              <a:rPr lang="en-GB" altLang="en-US" sz="2800" dirty="0">
                <a:latin typeface="Corbel" panose="020B0503020204020204" pitchFamily="34" charset="0"/>
              </a:rPr>
              <a:t>What you learn about the cop? </a:t>
            </a:r>
          </a:p>
          <a:p>
            <a:pPr marL="457200" indent="-457200" eaLnBrk="1" hangingPunct="1">
              <a:spcBef>
                <a:spcPct val="0"/>
              </a:spcBef>
              <a:buFontTx/>
              <a:buChar char="-"/>
            </a:pPr>
            <a:r>
              <a:rPr lang="en-GB" altLang="en-US" sz="2800" dirty="0">
                <a:latin typeface="Corbel" panose="020B0503020204020204" pitchFamily="34" charset="0"/>
              </a:rPr>
              <a:t>What do you learn about the job of being a policeman?</a:t>
            </a:r>
          </a:p>
        </p:txBody>
      </p:sp>
      <p:cxnSp>
        <p:nvCxnSpPr>
          <p:cNvPr id="3" name="Straight Connector 2">
            <a:extLst>
              <a:ext uri="{FF2B5EF4-FFF2-40B4-BE49-F238E27FC236}">
                <a16:creationId xmlns="" xmlns:a16="http://schemas.microsoft.com/office/drawing/2014/main" id="{377A2B4D-4EDC-46DE-B406-6EAE02A931D2}"/>
              </a:ext>
            </a:extLst>
          </p:cNvPr>
          <p:cNvCxnSpPr>
            <a:cxnSpLocks/>
          </p:cNvCxnSpPr>
          <p:nvPr/>
        </p:nvCxnSpPr>
        <p:spPr>
          <a:xfrm>
            <a:off x="2618510" y="2940520"/>
            <a:ext cx="0" cy="133575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500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 xmlns:a16="http://schemas.microsoft.com/office/drawing/2014/main"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Three</a:t>
            </a:r>
          </a:p>
        </p:txBody>
      </p:sp>
      <p:sp>
        <p:nvSpPr>
          <p:cNvPr id="21507" name="TextBox 7">
            <a:extLst>
              <a:ext uri="{FF2B5EF4-FFF2-40B4-BE49-F238E27FC236}">
                <a16:creationId xmlns="" xmlns:a16="http://schemas.microsoft.com/office/drawing/2014/main" id="{3B278D8A-9440-4921-AB71-690328E1EAD5}"/>
              </a:ext>
            </a:extLst>
          </p:cNvPr>
          <p:cNvSpPr txBox="1">
            <a:spLocks noChangeArrowheads="1"/>
          </p:cNvSpPr>
          <p:nvPr/>
        </p:nvSpPr>
        <p:spPr bwMode="auto">
          <a:xfrm>
            <a:off x="2102139" y="2147888"/>
            <a:ext cx="8617527" cy="1569660"/>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dirty="0"/>
              <a:t>Who would be him, gorilla with a nightstick,</a:t>
            </a:r>
            <a:br>
              <a:rPr lang="en-GB" dirty="0"/>
            </a:br>
            <a:r>
              <a:rPr lang="en-GB" dirty="0"/>
              <a:t>whose home is a place</a:t>
            </a:r>
            <a:br>
              <a:rPr lang="en-GB" dirty="0"/>
            </a:br>
            <a:r>
              <a:rPr lang="en-GB" dirty="0"/>
              <a:t>he might, this time, never get back to?</a:t>
            </a:r>
          </a:p>
        </p:txBody>
      </p:sp>
      <p:sp>
        <p:nvSpPr>
          <p:cNvPr id="14" name="TextBox 6">
            <a:extLst>
              <a:ext uri="{FF2B5EF4-FFF2-40B4-BE49-F238E27FC236}">
                <a16:creationId xmlns="" xmlns:a16="http://schemas.microsoft.com/office/drawing/2014/main" id="{506A9111-504B-4864-9289-222209C06CEB}"/>
              </a:ext>
            </a:extLst>
          </p:cNvPr>
          <p:cNvSpPr txBox="1"/>
          <p:nvPr/>
        </p:nvSpPr>
        <p:spPr>
          <a:xfrm>
            <a:off x="955674" y="496803"/>
            <a:ext cx="2952750" cy="1323439"/>
          </a:xfrm>
          <a:prstGeom prst="rect">
            <a:avLst/>
          </a:prstGeom>
          <a:solidFill>
            <a:srgbClr val="7030A0"/>
          </a:solidFill>
          <a:ln>
            <a:solidFill>
              <a:srgbClr val="7030A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Questioning: who would chose to do this job? To become this inhuman and violent person?</a:t>
            </a:r>
          </a:p>
        </p:txBody>
      </p:sp>
      <p:sp>
        <p:nvSpPr>
          <p:cNvPr id="17" name="TextBox 6">
            <a:extLst>
              <a:ext uri="{FF2B5EF4-FFF2-40B4-BE49-F238E27FC236}">
                <a16:creationId xmlns="" xmlns:a16="http://schemas.microsoft.com/office/drawing/2014/main" id="{095A3BB4-ADA7-4849-AFC1-6D8021E52638}"/>
              </a:ext>
            </a:extLst>
          </p:cNvPr>
          <p:cNvSpPr txBox="1"/>
          <p:nvPr/>
        </p:nvSpPr>
        <p:spPr>
          <a:xfrm>
            <a:off x="4453658" y="496803"/>
            <a:ext cx="2952750" cy="1015663"/>
          </a:xfrm>
          <a:prstGeom prst="rect">
            <a:avLst/>
          </a:prstGeom>
          <a:solidFill>
            <a:srgbClr val="00B0F0"/>
          </a:solidFill>
          <a:ln>
            <a:solidFill>
              <a:srgbClr val="00B0F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Metaphor is brought back to re-emphasise brutality </a:t>
            </a:r>
          </a:p>
        </p:txBody>
      </p:sp>
      <p:sp>
        <p:nvSpPr>
          <p:cNvPr id="20" name="TextBox 6">
            <a:extLst>
              <a:ext uri="{FF2B5EF4-FFF2-40B4-BE49-F238E27FC236}">
                <a16:creationId xmlns="" xmlns:a16="http://schemas.microsoft.com/office/drawing/2014/main" id="{4DA660A4-F286-4645-8A38-0E5A5BC8DF1D}"/>
              </a:ext>
            </a:extLst>
          </p:cNvPr>
          <p:cNvSpPr txBox="1"/>
          <p:nvPr/>
        </p:nvSpPr>
        <p:spPr>
          <a:xfrm>
            <a:off x="1270000" y="4561298"/>
            <a:ext cx="4152900" cy="1631216"/>
          </a:xfrm>
          <a:prstGeom prst="rect">
            <a:avLst/>
          </a:prstGeom>
          <a:solidFill>
            <a:srgbClr val="CC00CC"/>
          </a:solidFill>
          <a:ln>
            <a:solidFill>
              <a:srgbClr val="CC00CC"/>
            </a:solidFill>
          </a:ln>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GB" sz="2000" b="1" dirty="0">
                <a:solidFill>
                  <a:schemeClr val="bg1"/>
                </a:solidFill>
                <a:latin typeface="Corbel"/>
                <a:cs typeface="Arial"/>
              </a:rPr>
              <a:t>Parenthesis: This fear comes back every night on the job – even though the worst never happens, each night could be the one where it does</a:t>
            </a:r>
          </a:p>
        </p:txBody>
      </p:sp>
      <p:cxnSp>
        <p:nvCxnSpPr>
          <p:cNvPr id="25" name="Straight Connector 24">
            <a:extLst>
              <a:ext uri="{FF2B5EF4-FFF2-40B4-BE49-F238E27FC236}">
                <a16:creationId xmlns="" xmlns:a16="http://schemas.microsoft.com/office/drawing/2014/main" id="{5634FC64-DFAA-4BD4-8EA2-5766E256FA37}"/>
              </a:ext>
            </a:extLst>
          </p:cNvPr>
          <p:cNvCxnSpPr>
            <a:endCxn id="30" idx="0"/>
          </p:cNvCxnSpPr>
          <p:nvPr/>
        </p:nvCxnSpPr>
        <p:spPr>
          <a:xfrm>
            <a:off x="3727450" y="1422738"/>
            <a:ext cx="130775" cy="802922"/>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 xmlns:a16="http://schemas.microsoft.com/office/drawing/2014/main" id="{00090692-07A2-4D9B-9CBF-0C30C4B9EE13}"/>
              </a:ext>
            </a:extLst>
          </p:cNvPr>
          <p:cNvCxnSpPr>
            <a:cxnSpLocks/>
          </p:cNvCxnSpPr>
          <p:nvPr/>
        </p:nvCxnSpPr>
        <p:spPr>
          <a:xfrm>
            <a:off x="6096000" y="1397338"/>
            <a:ext cx="0" cy="866292"/>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 xmlns:a16="http://schemas.microsoft.com/office/drawing/2014/main" id="{639ED3B0-E100-4FDE-B029-0346DC986D95}"/>
              </a:ext>
            </a:extLst>
          </p:cNvPr>
          <p:cNvCxnSpPr>
            <a:cxnSpLocks/>
          </p:cNvCxnSpPr>
          <p:nvPr/>
        </p:nvCxnSpPr>
        <p:spPr>
          <a:xfrm>
            <a:off x="4562186" y="3603452"/>
            <a:ext cx="0" cy="957846"/>
          </a:xfrm>
          <a:prstGeom prst="line">
            <a:avLst/>
          </a:prstGeom>
          <a:ln w="57150">
            <a:solidFill>
              <a:srgbClr val="CC00C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EC1E5E20-A175-4E2E-820B-501233EF79C5}"/>
              </a:ext>
            </a:extLst>
          </p:cNvPr>
          <p:cNvCxnSpPr/>
          <p:nvPr/>
        </p:nvCxnSpPr>
        <p:spPr>
          <a:xfrm>
            <a:off x="8940800" y="3701104"/>
            <a:ext cx="836613" cy="21111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0D079BCD-C83C-4E41-9918-C885B37D9C65}"/>
              </a:ext>
            </a:extLst>
          </p:cNvPr>
          <p:cNvCxnSpPr/>
          <p:nvPr/>
        </p:nvCxnSpPr>
        <p:spPr>
          <a:xfrm flipH="1">
            <a:off x="7887278" y="1512466"/>
            <a:ext cx="228022" cy="79954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Box 6">
            <a:extLst>
              <a:ext uri="{FF2B5EF4-FFF2-40B4-BE49-F238E27FC236}">
                <a16:creationId xmlns="" xmlns:a16="http://schemas.microsoft.com/office/drawing/2014/main" id="{D5857C42-01E9-4765-A613-2590E04EA553}"/>
              </a:ext>
            </a:extLst>
          </p:cNvPr>
          <p:cNvSpPr txBox="1"/>
          <p:nvPr/>
        </p:nvSpPr>
        <p:spPr>
          <a:xfrm>
            <a:off x="7951642" y="650690"/>
            <a:ext cx="3715761" cy="1015663"/>
          </a:xfrm>
          <a:prstGeom prst="rect">
            <a:avLst/>
          </a:prstGeom>
          <a:solidFill>
            <a:srgbClr val="FF0000"/>
          </a:solidFill>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err="1">
                <a:solidFill>
                  <a:schemeClr val="bg1"/>
                </a:solidFill>
                <a:latin typeface="Corbel"/>
                <a:cs typeface="Arial"/>
              </a:rPr>
              <a:t>WC:Uses</a:t>
            </a:r>
            <a:r>
              <a:rPr lang="en-GB" sz="2000" b="1" dirty="0">
                <a:solidFill>
                  <a:schemeClr val="bg1"/>
                </a:solidFill>
                <a:latin typeface="Corbel"/>
                <a:cs typeface="Arial"/>
              </a:rPr>
              <a:t> a baton as a weapon:</a:t>
            </a:r>
          </a:p>
          <a:p>
            <a:pPr eaLnBrk="1" hangingPunct="1">
              <a:defRPr/>
            </a:pPr>
            <a:r>
              <a:rPr lang="en-GB" sz="2000" b="1" dirty="0">
                <a:solidFill>
                  <a:schemeClr val="bg1"/>
                </a:solidFill>
                <a:latin typeface="Corbel" panose="020B0503020204020204" pitchFamily="34" charset="0"/>
                <a:cs typeface="Arial" charset="0"/>
              </a:rPr>
              <a:t>Doesn’t use a gun – enjoys physical violence/being up close</a:t>
            </a:r>
          </a:p>
        </p:txBody>
      </p:sp>
      <p:sp>
        <p:nvSpPr>
          <p:cNvPr id="23" name="TextBox 6">
            <a:extLst>
              <a:ext uri="{FF2B5EF4-FFF2-40B4-BE49-F238E27FC236}">
                <a16:creationId xmlns="" xmlns:a16="http://schemas.microsoft.com/office/drawing/2014/main" id="{050D74A5-51AE-4220-8021-12EE7235529D}"/>
              </a:ext>
            </a:extLst>
          </p:cNvPr>
          <p:cNvSpPr txBox="1"/>
          <p:nvPr/>
        </p:nvSpPr>
        <p:spPr>
          <a:xfrm>
            <a:off x="6224803" y="3806659"/>
            <a:ext cx="5320651" cy="2862322"/>
          </a:xfrm>
          <a:prstGeom prst="rect">
            <a:avLst/>
          </a:prstGeom>
          <a:solidFill>
            <a:srgbClr val="00B050"/>
          </a:solidFill>
          <a:ln>
            <a:solidFill>
              <a:srgbClr val="00B050"/>
            </a:solidFill>
          </a:ln>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GB" sz="2000" b="1" dirty="0">
                <a:solidFill>
                  <a:schemeClr val="bg1"/>
                </a:solidFill>
                <a:latin typeface="Corbel"/>
                <a:cs typeface="Arial"/>
              </a:rPr>
              <a:t>Rhetorical q: The fear at the heart of the cop – that he may be killed and not come back to, another potential explanation for brutality – fear.</a:t>
            </a:r>
          </a:p>
          <a:p>
            <a:pPr eaLnBrk="1" hangingPunct="1">
              <a:defRPr/>
            </a:pPr>
            <a:endParaRPr lang="en-GB" sz="2000" b="1" dirty="0">
              <a:solidFill>
                <a:schemeClr val="bg1"/>
              </a:solidFill>
              <a:latin typeface="Corbel" panose="020B0503020204020204" pitchFamily="34" charset="0"/>
              <a:cs typeface="Arial" charset="0"/>
            </a:endParaRPr>
          </a:p>
          <a:p>
            <a:pPr eaLnBrk="1" hangingPunct="1">
              <a:defRPr/>
            </a:pPr>
            <a:r>
              <a:rPr lang="en-GB" sz="2000" b="1" dirty="0">
                <a:solidFill>
                  <a:schemeClr val="bg1"/>
                </a:solidFill>
                <a:latin typeface="Corbel" panose="020B0503020204020204" pitchFamily="34" charset="0"/>
                <a:cs typeface="Arial" charset="0"/>
              </a:rPr>
              <a:t>Home can also represent his sense of self – suggesting that one day he will be changed so much by his job that he will never be able to get his sense of self back. </a:t>
            </a:r>
          </a:p>
        </p:txBody>
      </p:sp>
      <p:sp>
        <p:nvSpPr>
          <p:cNvPr id="30" name="Rectangle 29"/>
          <p:cNvSpPr/>
          <p:nvPr/>
        </p:nvSpPr>
        <p:spPr>
          <a:xfrm>
            <a:off x="2128450" y="2225660"/>
            <a:ext cx="3459550" cy="454774"/>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p:cNvSpPr/>
          <p:nvPr/>
        </p:nvSpPr>
        <p:spPr>
          <a:xfrm>
            <a:off x="5697150" y="2238360"/>
            <a:ext cx="1243111" cy="454774"/>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p:cNvSpPr/>
          <p:nvPr/>
        </p:nvSpPr>
        <p:spPr>
          <a:xfrm>
            <a:off x="7697689" y="2241390"/>
            <a:ext cx="2233711" cy="4547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p:cNvSpPr/>
          <p:nvPr/>
        </p:nvSpPr>
        <p:spPr>
          <a:xfrm>
            <a:off x="3409950" y="2705834"/>
            <a:ext cx="3000952" cy="454774"/>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p:cNvSpPr/>
          <p:nvPr/>
        </p:nvSpPr>
        <p:spPr>
          <a:xfrm>
            <a:off x="5641347" y="3208230"/>
            <a:ext cx="3566153" cy="454774"/>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p:cNvSpPr/>
          <p:nvPr/>
        </p:nvSpPr>
        <p:spPr>
          <a:xfrm>
            <a:off x="2128450" y="3208230"/>
            <a:ext cx="1779974" cy="454774"/>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p:cNvSpPr/>
          <p:nvPr/>
        </p:nvSpPr>
        <p:spPr>
          <a:xfrm>
            <a:off x="3902529" y="3208230"/>
            <a:ext cx="1738818" cy="454774"/>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1207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20" grpId="0" animBg="1"/>
      <p:bldP spid="24" grpId="0" animBg="1"/>
      <p:bldP spid="23" grpId="0" animBg="1"/>
      <p:bldP spid="30" grpId="0" animBg="1"/>
      <p:bldP spid="31" grpId="0" animBg="1"/>
      <p:bldP spid="32" grpId="0" animBg="1"/>
      <p:bldP spid="35" grpId="0" animBg="1"/>
      <p:bldP spid="36" grpId="0" animBg="1"/>
      <p:bldP spid="37" grpId="0" animBg="1"/>
      <p:bldP spid="3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 xmlns:a16="http://schemas.microsoft.com/office/drawing/2014/main" id="{53FAEDDA-2C20-44F9-80D1-C21B583A037B}"/>
              </a:ext>
            </a:extLst>
          </p:cNvPr>
          <p:cNvSpPr txBox="1">
            <a:spLocks noChangeArrowheads="1"/>
          </p:cNvSpPr>
          <p:nvPr/>
        </p:nvSpPr>
        <p:spPr bwMode="auto">
          <a:xfrm>
            <a:off x="1064990" y="1370860"/>
            <a:ext cx="9789102" cy="1077218"/>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dirty="0"/>
              <a:t>And who would be who have to be</a:t>
            </a:r>
            <a:br>
              <a:rPr lang="en-GB" dirty="0"/>
            </a:br>
            <a:r>
              <a:rPr lang="en-GB" dirty="0"/>
              <a:t>his victims?</a:t>
            </a:r>
            <a:endParaRPr lang="en-GB" sz="1050" dirty="0"/>
          </a:p>
        </p:txBody>
      </p:sp>
      <p:sp>
        <p:nvSpPr>
          <p:cNvPr id="5" name="TextBox 5">
            <a:extLst>
              <a:ext uri="{FF2B5EF4-FFF2-40B4-BE49-F238E27FC236}">
                <a16:creationId xmlns="" xmlns:a16="http://schemas.microsoft.com/office/drawing/2014/main"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Four</a:t>
            </a:r>
          </a:p>
        </p:txBody>
      </p:sp>
      <p:sp>
        <p:nvSpPr>
          <p:cNvPr id="6" name="TextBox 7">
            <a:extLst>
              <a:ext uri="{FF2B5EF4-FFF2-40B4-BE49-F238E27FC236}">
                <a16:creationId xmlns="" xmlns:a16="http://schemas.microsoft.com/office/drawing/2014/main" id="{217AE81A-07D6-4094-B627-4F70AE270F3F}"/>
              </a:ext>
            </a:extLst>
          </p:cNvPr>
          <p:cNvSpPr txBox="1">
            <a:spLocks noChangeArrowheads="1"/>
          </p:cNvSpPr>
          <p:nvPr/>
        </p:nvSpPr>
        <p:spPr bwMode="auto">
          <a:xfrm>
            <a:off x="2051483" y="3820607"/>
            <a:ext cx="9040957" cy="1384995"/>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is the effect of the rhetorical question?</a:t>
            </a:r>
          </a:p>
          <a:p>
            <a:pPr marL="457200" indent="-457200" eaLnBrk="1" hangingPunct="1">
              <a:spcBef>
                <a:spcPct val="0"/>
              </a:spcBef>
              <a:buFontTx/>
              <a:buChar char="-"/>
            </a:pPr>
            <a:r>
              <a:rPr lang="en-GB" altLang="en-US" sz="2800" dirty="0">
                <a:latin typeface="Corbel" panose="020B0503020204020204" pitchFamily="34" charset="0"/>
              </a:rPr>
              <a:t>How these final lines conclude the poem? </a:t>
            </a:r>
          </a:p>
        </p:txBody>
      </p:sp>
      <p:cxnSp>
        <p:nvCxnSpPr>
          <p:cNvPr id="3" name="Straight Connector 2">
            <a:extLst>
              <a:ext uri="{FF2B5EF4-FFF2-40B4-BE49-F238E27FC236}">
                <a16:creationId xmlns="" xmlns:a16="http://schemas.microsoft.com/office/drawing/2014/main" id="{377A2B4D-4EDC-46DE-B406-6EAE02A931D2}"/>
              </a:ext>
            </a:extLst>
          </p:cNvPr>
          <p:cNvCxnSpPr>
            <a:cxnSpLocks/>
          </p:cNvCxnSpPr>
          <p:nvPr/>
        </p:nvCxnSpPr>
        <p:spPr>
          <a:xfrm>
            <a:off x="2636983" y="2448078"/>
            <a:ext cx="0" cy="133575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7444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7">
            <a:extLst>
              <a:ext uri="{FF2B5EF4-FFF2-40B4-BE49-F238E27FC236}">
                <a16:creationId xmlns="" xmlns:a16="http://schemas.microsoft.com/office/drawing/2014/main" id="{3B278D8A-9440-4921-AB71-690328E1EAD5}"/>
              </a:ext>
            </a:extLst>
          </p:cNvPr>
          <p:cNvSpPr txBox="1">
            <a:spLocks noChangeArrowheads="1"/>
          </p:cNvSpPr>
          <p:nvPr/>
        </p:nvSpPr>
        <p:spPr bwMode="auto">
          <a:xfrm>
            <a:off x="2102139" y="2147888"/>
            <a:ext cx="8617527" cy="1077218"/>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dirty="0"/>
              <a:t>And who would be who have to be</a:t>
            </a:r>
            <a:br>
              <a:rPr lang="en-GB" dirty="0"/>
            </a:br>
            <a:r>
              <a:rPr lang="en-GB" dirty="0"/>
              <a:t>his victims?</a:t>
            </a:r>
          </a:p>
        </p:txBody>
      </p:sp>
      <p:sp>
        <p:nvSpPr>
          <p:cNvPr id="21506" name="TextBox 5">
            <a:extLst>
              <a:ext uri="{FF2B5EF4-FFF2-40B4-BE49-F238E27FC236}">
                <a16:creationId xmlns="" xmlns:a16="http://schemas.microsoft.com/office/drawing/2014/main"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Four</a:t>
            </a:r>
          </a:p>
        </p:txBody>
      </p:sp>
      <p:sp>
        <p:nvSpPr>
          <p:cNvPr id="15" name="TextBox 6">
            <a:extLst>
              <a:ext uri="{FF2B5EF4-FFF2-40B4-BE49-F238E27FC236}">
                <a16:creationId xmlns="" xmlns:a16="http://schemas.microsoft.com/office/drawing/2014/main" id="{0883849A-D087-4E95-96F9-794D85F96428}"/>
              </a:ext>
            </a:extLst>
          </p:cNvPr>
          <p:cNvSpPr txBox="1"/>
          <p:nvPr/>
        </p:nvSpPr>
        <p:spPr>
          <a:xfrm>
            <a:off x="2581274" y="3948381"/>
            <a:ext cx="5731447" cy="1938992"/>
          </a:xfrm>
          <a:prstGeom prst="rect">
            <a:avLst/>
          </a:prstGeom>
          <a:solidFill>
            <a:srgbClr val="7030A0"/>
          </a:solidFill>
          <a:ln>
            <a:solidFill>
              <a:srgbClr val="7030A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There has been a sense that the cop is the one in danger throughout the poem, suggesting we should feel sympathy for him, but the final word choice of “victims” reverses this – instead emphasising that the cop is the violent aggressor, and we should feel sympathy for those he meets</a:t>
            </a:r>
          </a:p>
        </p:txBody>
      </p:sp>
      <p:cxnSp>
        <p:nvCxnSpPr>
          <p:cNvPr id="18" name="Straight Connector 17">
            <a:extLst>
              <a:ext uri="{FF2B5EF4-FFF2-40B4-BE49-F238E27FC236}">
                <a16:creationId xmlns="" xmlns:a16="http://schemas.microsoft.com/office/drawing/2014/main" id="{A5E418FD-28F2-4535-8A30-B7712A76A314}"/>
              </a:ext>
            </a:extLst>
          </p:cNvPr>
          <p:cNvCxnSpPr/>
          <p:nvPr/>
        </p:nvCxnSpPr>
        <p:spPr>
          <a:xfrm>
            <a:off x="3302000" y="1435100"/>
            <a:ext cx="1181100" cy="7127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 xmlns:a16="http://schemas.microsoft.com/office/drawing/2014/main" id="{B7A9791C-F72D-413C-9AFF-C5A0F67B28E7}"/>
              </a:ext>
            </a:extLst>
          </p:cNvPr>
          <p:cNvCxnSpPr/>
          <p:nvPr/>
        </p:nvCxnSpPr>
        <p:spPr>
          <a:xfrm>
            <a:off x="3908425" y="3169828"/>
            <a:ext cx="0" cy="717331"/>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16" name="TextBox 6">
            <a:extLst>
              <a:ext uri="{FF2B5EF4-FFF2-40B4-BE49-F238E27FC236}">
                <a16:creationId xmlns="" xmlns:a16="http://schemas.microsoft.com/office/drawing/2014/main" id="{C911D713-E6E0-4504-8A7F-B6917B2EBA20}"/>
              </a:ext>
            </a:extLst>
          </p:cNvPr>
          <p:cNvSpPr txBox="1"/>
          <p:nvPr/>
        </p:nvSpPr>
        <p:spPr>
          <a:xfrm>
            <a:off x="538447" y="614661"/>
            <a:ext cx="4908550" cy="1323439"/>
          </a:xfrm>
          <a:prstGeom prst="rect">
            <a:avLst/>
          </a:prstGeom>
          <a:solidFill>
            <a:srgbClr val="FF0000"/>
          </a:solidFill>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GB" sz="2000" b="1" dirty="0" err="1">
                <a:solidFill>
                  <a:schemeClr val="bg1"/>
                </a:solidFill>
                <a:latin typeface="Corbel"/>
                <a:cs typeface="Arial"/>
              </a:rPr>
              <a:t>Rhetorial</a:t>
            </a:r>
            <a:r>
              <a:rPr lang="en-GB" sz="2000" b="1" dirty="0">
                <a:solidFill>
                  <a:schemeClr val="bg1"/>
                </a:solidFill>
                <a:latin typeface="Corbel"/>
                <a:cs typeface="Arial"/>
              </a:rPr>
              <a:t> Q: Similar question as previous stanza – repeating the questioning idea, but this time asking about the people he targets</a:t>
            </a:r>
          </a:p>
        </p:txBody>
      </p:sp>
      <p:cxnSp>
        <p:nvCxnSpPr>
          <p:cNvPr id="11" name="Straight Connector 10">
            <a:extLst>
              <a:ext uri="{FF2B5EF4-FFF2-40B4-BE49-F238E27FC236}">
                <a16:creationId xmlns="" xmlns:a16="http://schemas.microsoft.com/office/drawing/2014/main" id="{A5E418FD-28F2-4535-8A30-B7712A76A314}"/>
              </a:ext>
            </a:extLst>
          </p:cNvPr>
          <p:cNvCxnSpPr/>
          <p:nvPr/>
        </p:nvCxnSpPr>
        <p:spPr>
          <a:xfrm flipH="1">
            <a:off x="7696200" y="1596270"/>
            <a:ext cx="1471905" cy="551618"/>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12" name="TextBox 6">
            <a:extLst>
              <a:ext uri="{FF2B5EF4-FFF2-40B4-BE49-F238E27FC236}">
                <a16:creationId xmlns="" xmlns:a16="http://schemas.microsoft.com/office/drawing/2014/main" id="{C911D713-E6E0-4504-8A7F-B6917B2EBA20}"/>
              </a:ext>
            </a:extLst>
          </p:cNvPr>
          <p:cNvSpPr txBox="1"/>
          <p:nvPr/>
        </p:nvSpPr>
        <p:spPr>
          <a:xfrm>
            <a:off x="6404552" y="775831"/>
            <a:ext cx="4908550" cy="1015663"/>
          </a:xfrm>
          <a:prstGeom prst="rect">
            <a:avLst/>
          </a:prstGeom>
          <a:solidFill>
            <a:srgbClr val="00B0F0"/>
          </a:solidFill>
          <a:ln>
            <a:solidFill>
              <a:srgbClr val="00B0F0"/>
            </a:solidFill>
          </a:ln>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a:cs typeface="Arial"/>
              </a:rPr>
              <a:t>Command?:“have to” makes it sounds like they have no choice – repeating the idea that violence is inevitable in the city</a:t>
            </a:r>
          </a:p>
        </p:txBody>
      </p:sp>
      <p:sp>
        <p:nvSpPr>
          <p:cNvPr id="17" name="Rectangle 16"/>
          <p:cNvSpPr/>
          <p:nvPr/>
        </p:nvSpPr>
        <p:spPr>
          <a:xfrm>
            <a:off x="2102139" y="2241390"/>
            <a:ext cx="3460461" cy="4547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6404553" y="2241390"/>
            <a:ext cx="2027600" cy="454774"/>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2102139" y="2715054"/>
            <a:ext cx="2233711" cy="454774"/>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7162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2" grpId="0" animBg="1"/>
      <p:bldP spid="17" grpId="0" animBg="1"/>
      <p:bldP spid="20"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 xmlns:a16="http://schemas.microsoft.com/office/drawing/2014/main"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r>
              <a:rPr lang="en-GB" altLang="en-US" sz="2400" b="1" dirty="0">
                <a:solidFill>
                  <a:schemeClr val="tx1"/>
                </a:solidFill>
                <a:latin typeface="Corbel" panose="020B0503020204020204" pitchFamily="34" charset="0"/>
              </a:rPr>
              <a:t>Stanza One </a:t>
            </a:r>
            <a:r>
              <a:rPr lang="en-GB" altLang="en-US" sz="2400" dirty="0">
                <a:solidFill>
                  <a:schemeClr val="tx1"/>
                </a:solidFill>
                <a:latin typeface="Corbel" panose="020B0503020204020204" pitchFamily="34" charset="0"/>
              </a:rPr>
              <a:t>– Physical description of policeman. Shows contrast between his cop persona and his real life</a:t>
            </a:r>
          </a:p>
          <a:p>
            <a:pPr eaLnBrk="1" hangingPunct="1">
              <a:defRPr/>
            </a:pPr>
            <a:r>
              <a:rPr lang="en-GB" altLang="en-US" sz="2400" b="1" dirty="0">
                <a:solidFill>
                  <a:schemeClr val="tx1"/>
                </a:solidFill>
                <a:latin typeface="Corbel" panose="020B0503020204020204" pitchFamily="34" charset="0"/>
              </a:rPr>
              <a:t>Stanza Two </a:t>
            </a:r>
            <a:r>
              <a:rPr lang="en-GB" altLang="en-US" sz="2400" dirty="0">
                <a:solidFill>
                  <a:schemeClr val="tx1"/>
                </a:solidFill>
                <a:latin typeface="Corbel" panose="020B0503020204020204" pitchFamily="34" charset="0"/>
              </a:rPr>
              <a:t>– Focus on the violence underlying the society the man polices</a:t>
            </a:r>
          </a:p>
          <a:p>
            <a:pPr eaLnBrk="1" hangingPunct="1">
              <a:defRPr/>
            </a:pPr>
            <a:r>
              <a:rPr lang="en-GB" altLang="en-US" sz="2400" b="1" dirty="0">
                <a:solidFill>
                  <a:schemeClr val="tx1"/>
                </a:solidFill>
                <a:latin typeface="Corbel" panose="020B0503020204020204" pitchFamily="34" charset="0"/>
              </a:rPr>
              <a:t>Stanza Three </a:t>
            </a:r>
            <a:r>
              <a:rPr lang="en-GB" altLang="en-US" sz="2400" dirty="0">
                <a:solidFill>
                  <a:schemeClr val="tx1"/>
                </a:solidFill>
                <a:latin typeface="Corbel" panose="020B0503020204020204" pitchFamily="34" charset="0"/>
              </a:rPr>
              <a:t>– Reveals the vulnerability of the policeman and asks who would do such a job</a:t>
            </a:r>
          </a:p>
          <a:p>
            <a:pPr eaLnBrk="1" hangingPunct="1">
              <a:defRPr/>
            </a:pPr>
            <a:r>
              <a:rPr lang="en-GB" altLang="en-US" sz="2400" b="1" dirty="0">
                <a:solidFill>
                  <a:schemeClr val="tx1"/>
                </a:solidFill>
                <a:latin typeface="Corbel" panose="020B0503020204020204" pitchFamily="34" charset="0"/>
              </a:rPr>
              <a:t>Stanza Four – </a:t>
            </a:r>
            <a:r>
              <a:rPr lang="en-GB" altLang="en-US" sz="2400" dirty="0">
                <a:solidFill>
                  <a:schemeClr val="tx1"/>
                </a:solidFill>
                <a:latin typeface="Corbel" panose="020B0503020204020204" pitchFamily="34" charset="0"/>
              </a:rPr>
              <a:t>Rhetorical, ambiguous question. Forces the reader to think about who is the victim and who we should feel sympathy for. </a:t>
            </a:r>
          </a:p>
          <a:p>
            <a:pPr marL="0" indent="0" eaLnBrk="1" hangingPunct="1">
              <a:buNone/>
              <a:defRPr/>
            </a:pPr>
            <a:r>
              <a:rPr lang="en-GB" altLang="en-US" sz="2400" b="1" dirty="0">
                <a:solidFill>
                  <a:schemeClr val="tx1"/>
                </a:solidFill>
                <a:latin typeface="Corbel" panose="020B0503020204020204" pitchFamily="34" charset="0"/>
              </a:rPr>
              <a:t>As the poem progresses the stanzas get shorter and more condensed – reveals poets fragmented thinking</a:t>
            </a: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 xmlns:a16="http://schemas.microsoft.com/office/drawing/2014/main"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An Overview of the Stanzas</a:t>
            </a:r>
          </a:p>
        </p:txBody>
      </p:sp>
    </p:spTree>
    <p:extLst>
      <p:ext uri="{BB962C8B-B14F-4D97-AF65-F5344CB8AC3E}">
        <p14:creationId xmlns:p14="http://schemas.microsoft.com/office/powerpoint/2010/main" val="3969180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 xmlns:a16="http://schemas.microsoft.com/office/drawing/2014/main" id="{2766561A-E9DB-4280-BCF9-6D0ED949AB99}"/>
              </a:ext>
            </a:extLst>
          </p:cNvPr>
          <p:cNvPicPr>
            <a:picLocks noGrp="1" noChangeAspect="1"/>
          </p:cNvPicPr>
          <p:nvPr>
            <p:ph idx="1"/>
          </p:nvPr>
        </p:nvPicPr>
        <p:blipFill>
          <a:blip r:embed="rId2">
            <a:clrChange>
              <a:clrFrom>
                <a:srgbClr val="FFFFFF"/>
              </a:clrFrom>
              <a:clrTo>
                <a:srgbClr val="FFFFFF">
                  <a:alpha val="0"/>
                </a:srgbClr>
              </a:clrTo>
            </a:clrChange>
          </a:blip>
          <a:stretch>
            <a:fillRect/>
          </a:stretch>
        </p:blipFill>
        <p:spPr>
          <a:xfrm>
            <a:off x="1066809" y="1394691"/>
            <a:ext cx="2877118" cy="5628409"/>
          </a:xfrm>
        </p:spPr>
      </p:pic>
      <p:sp>
        <p:nvSpPr>
          <p:cNvPr id="4" name="TextBox 5">
            <a:extLst>
              <a:ext uri="{FF2B5EF4-FFF2-40B4-BE49-F238E27FC236}">
                <a16:creationId xmlns="" xmlns:a16="http://schemas.microsoft.com/office/drawing/2014/main" id="{EA734CC7-5D3E-4BB6-8575-A842CE75193F}"/>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Starter – 10 </a:t>
            </a:r>
            <a:r>
              <a:rPr lang="en-GB" altLang="en-US" sz="4800" dirty="0" err="1" smtClean="0">
                <a:latin typeface="Corbel" panose="020B0503020204020204" pitchFamily="34" charset="0"/>
              </a:rPr>
              <a:t>Mins</a:t>
            </a:r>
            <a:r>
              <a:rPr lang="en-GB" altLang="en-US" sz="4800" dirty="0" smtClean="0">
                <a:latin typeface="Corbel" panose="020B0503020204020204" pitchFamily="34" charset="0"/>
              </a:rPr>
              <a:t> - Revision </a:t>
            </a:r>
            <a:r>
              <a:rPr lang="en-GB" altLang="en-US" sz="4800" dirty="0">
                <a:latin typeface="Corbel" panose="020B0503020204020204" pitchFamily="34" charset="0"/>
              </a:rPr>
              <a:t>Tasks</a:t>
            </a:r>
          </a:p>
        </p:txBody>
      </p:sp>
      <p:sp>
        <p:nvSpPr>
          <p:cNvPr id="7" name="TextBox 6">
            <a:extLst>
              <a:ext uri="{FF2B5EF4-FFF2-40B4-BE49-F238E27FC236}">
                <a16:creationId xmlns="" xmlns:a16="http://schemas.microsoft.com/office/drawing/2014/main" id="{DA15109F-595B-476A-B004-C578D7779EEA}"/>
              </a:ext>
            </a:extLst>
          </p:cNvPr>
          <p:cNvSpPr txBox="1"/>
          <p:nvPr/>
        </p:nvSpPr>
        <p:spPr>
          <a:xfrm>
            <a:off x="4238513" y="1663095"/>
            <a:ext cx="7417778" cy="3785652"/>
          </a:xfrm>
          <a:prstGeom prst="rect">
            <a:avLst/>
          </a:prstGeom>
          <a:noFill/>
          <a:ln w="57150">
            <a:solidFill>
              <a:schemeClr val="accent1"/>
            </a:solidFill>
          </a:ln>
        </p:spPr>
        <p:txBody>
          <a:bodyPr wrap="square" rtlCol="0">
            <a:spAutoFit/>
          </a:bodyPr>
          <a:lstStyle/>
          <a:p>
            <a:r>
              <a:rPr lang="en-GB" sz="2000" dirty="0">
                <a:latin typeface="Corbel" panose="020B0503020204020204" pitchFamily="34" charset="0"/>
              </a:rPr>
              <a:t>To help you remember the key points of the poem you should:</a:t>
            </a:r>
          </a:p>
          <a:p>
            <a:endParaRPr lang="en-GB" sz="2000" dirty="0">
              <a:latin typeface="Corbel" panose="020B0503020204020204" pitchFamily="34" charset="0"/>
            </a:endParaRPr>
          </a:p>
          <a:p>
            <a:pPr marL="342900" indent="-342900">
              <a:buFont typeface="Wingdings" panose="05000000000000000000" pitchFamily="2" charset="2"/>
              <a:buChar char="q"/>
            </a:pPr>
            <a:r>
              <a:rPr lang="en-GB" sz="2000" dirty="0">
                <a:latin typeface="Corbel" panose="020B0503020204020204" pitchFamily="34" charset="0"/>
              </a:rPr>
              <a:t>Write a summary of the poem showing how the poet moves from experience to reflection. </a:t>
            </a:r>
            <a:r>
              <a:rPr lang="en-GB" sz="2000" dirty="0" smtClean="0">
                <a:latin typeface="Corbel" panose="020B0503020204020204" pitchFamily="34" charset="0"/>
              </a:rPr>
              <a:t>(No more than five sentences)</a:t>
            </a:r>
          </a:p>
          <a:p>
            <a:endParaRPr lang="en-GB" sz="2000" dirty="0">
              <a:latin typeface="Corbel" panose="020B0503020204020204" pitchFamily="34" charset="0"/>
            </a:endParaRPr>
          </a:p>
          <a:p>
            <a:pPr marL="342900" indent="-342900">
              <a:buFont typeface="Wingdings" panose="05000000000000000000" pitchFamily="2" charset="2"/>
              <a:buChar char="q"/>
            </a:pPr>
            <a:r>
              <a:rPr lang="en-GB" sz="2000" dirty="0">
                <a:latin typeface="Corbel" panose="020B0503020204020204" pitchFamily="34" charset="0"/>
              </a:rPr>
              <a:t>Identify a key quote for each of the following </a:t>
            </a:r>
            <a:r>
              <a:rPr lang="en-GB" sz="2000" dirty="0" smtClean="0">
                <a:latin typeface="Corbel" panose="020B0503020204020204" pitchFamily="34" charset="0"/>
              </a:rPr>
              <a:t>points (COPY AND COMPLETE):</a:t>
            </a:r>
            <a:endParaRPr lang="en-GB" sz="2000" dirty="0">
              <a:latin typeface="Corbel" panose="020B0503020204020204" pitchFamily="34" charset="0"/>
            </a:endParaRPr>
          </a:p>
          <a:p>
            <a:pPr marL="800100" lvl="1" indent="-342900">
              <a:buFont typeface="Wingdings" panose="05000000000000000000" pitchFamily="2" charset="2"/>
              <a:buChar char="q"/>
            </a:pPr>
            <a:r>
              <a:rPr lang="en-GB" sz="2000" dirty="0">
                <a:latin typeface="Corbel" panose="020B0503020204020204" pitchFamily="34" charset="0"/>
              </a:rPr>
              <a:t>The policeman is a violent and brutal </a:t>
            </a:r>
            <a:r>
              <a:rPr lang="en-GB" sz="2000" dirty="0" smtClean="0">
                <a:latin typeface="Corbel" panose="020B0503020204020204" pitchFamily="34" charset="0"/>
              </a:rPr>
              <a:t>man</a:t>
            </a:r>
            <a:endParaRPr lang="en-GB" sz="2000" dirty="0">
              <a:latin typeface="Corbel" panose="020B0503020204020204" pitchFamily="34" charset="0"/>
            </a:endParaRPr>
          </a:p>
          <a:p>
            <a:pPr marL="800100" lvl="1" indent="-342900">
              <a:buFont typeface="Wingdings" panose="05000000000000000000" pitchFamily="2" charset="2"/>
              <a:buChar char="q"/>
            </a:pPr>
            <a:r>
              <a:rPr lang="en-GB" sz="2000" dirty="0">
                <a:latin typeface="Corbel" panose="020B0503020204020204" pitchFamily="34" charset="0"/>
              </a:rPr>
              <a:t>The violence of the city is ever present</a:t>
            </a:r>
          </a:p>
          <a:p>
            <a:pPr marL="800100" lvl="1" indent="-342900">
              <a:buFont typeface="Wingdings" panose="05000000000000000000" pitchFamily="2" charset="2"/>
              <a:buChar char="q"/>
            </a:pPr>
            <a:r>
              <a:rPr lang="en-GB" sz="2000" dirty="0">
                <a:latin typeface="Corbel" panose="020B0503020204020204" pitchFamily="34" charset="0"/>
              </a:rPr>
              <a:t>The cop is vulnerable </a:t>
            </a:r>
          </a:p>
          <a:p>
            <a:pPr marL="800100" lvl="1" indent="-342900">
              <a:buFont typeface="Wingdings" panose="05000000000000000000" pitchFamily="2" charset="2"/>
              <a:buChar char="q"/>
            </a:pPr>
            <a:r>
              <a:rPr lang="en-GB" sz="2000" dirty="0">
                <a:latin typeface="Corbel" panose="020B0503020204020204" pitchFamily="34" charset="0"/>
              </a:rPr>
              <a:t>Being a policeman is a difficult and complicated job</a:t>
            </a:r>
          </a:p>
          <a:p>
            <a:r>
              <a:rPr lang="en-GB" sz="2000" dirty="0" smtClean="0">
                <a:latin typeface="Corbel" panose="020B0503020204020204" pitchFamily="34" charset="0"/>
              </a:rPr>
              <a:t> </a:t>
            </a:r>
            <a:endParaRPr lang="en-GB" sz="2000" dirty="0">
              <a:latin typeface="Corbel" panose="020B0503020204020204" pitchFamily="34" charset="0"/>
            </a:endParaRPr>
          </a:p>
        </p:txBody>
      </p:sp>
    </p:spTree>
    <p:extLst>
      <p:ext uri="{BB962C8B-B14F-4D97-AF65-F5344CB8AC3E}">
        <p14:creationId xmlns:p14="http://schemas.microsoft.com/office/powerpoint/2010/main" val="35394927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 xmlns:a16="http://schemas.microsoft.com/office/drawing/2014/main"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4400" dirty="0">
                <a:solidFill>
                  <a:schemeClr val="tx1"/>
                </a:solidFill>
                <a:latin typeface="Corbel" panose="020B0503020204020204" pitchFamily="34" charset="0"/>
              </a:rPr>
              <a:t>Look at line 1-5</a:t>
            </a:r>
          </a:p>
          <a:p>
            <a:pPr marL="0" indent="0" eaLnBrk="1" hangingPunct="1">
              <a:buNone/>
              <a:defRPr/>
            </a:pPr>
            <a:r>
              <a:rPr lang="en-GB" altLang="en-US" sz="4400" dirty="0">
                <a:solidFill>
                  <a:schemeClr val="tx1"/>
                </a:solidFill>
                <a:latin typeface="Corbel" panose="020B0503020204020204" pitchFamily="34" charset="0"/>
              </a:rPr>
              <a:t>How does the poet create the sense that the cop is unapproachable in these lines? </a:t>
            </a:r>
            <a:r>
              <a:rPr lang="en-GB" altLang="en-US" sz="4400" dirty="0" smtClean="0">
                <a:solidFill>
                  <a:schemeClr val="tx1"/>
                </a:solidFill>
                <a:latin typeface="Corbel" panose="020B0503020204020204" pitchFamily="34" charset="0"/>
              </a:rPr>
              <a:t>(4)</a:t>
            </a:r>
            <a:endParaRPr lang="en-GB" altLang="en-US" sz="4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 xmlns:a16="http://schemas.microsoft.com/office/drawing/2014/main"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Starter – Brooklyn Cop</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382111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 xmlns:a16="http://schemas.microsoft.com/office/drawing/2014/main"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 xmlns:a16="http://schemas.microsoft.com/office/drawing/2014/main"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Practice Question 1 Answers</a:t>
            </a:r>
          </a:p>
        </p:txBody>
      </p:sp>
    </p:spTree>
    <p:extLst>
      <p:ext uri="{BB962C8B-B14F-4D97-AF65-F5344CB8AC3E}">
        <p14:creationId xmlns:p14="http://schemas.microsoft.com/office/powerpoint/2010/main" val="3836619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5">
            <a:extLst>
              <a:ext uri="{FF2B5EF4-FFF2-40B4-BE49-F238E27FC236}">
                <a16:creationId xmlns="" xmlns:a16="http://schemas.microsoft.com/office/drawing/2014/main" id="{C2853329-2341-4167-BE75-6BE339D15388}"/>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Poet’s Main Idea</a:t>
            </a:r>
          </a:p>
        </p:txBody>
      </p:sp>
      <p:sp>
        <p:nvSpPr>
          <p:cNvPr id="16387" name="TextBox 3">
            <a:extLst>
              <a:ext uri="{FF2B5EF4-FFF2-40B4-BE49-F238E27FC236}">
                <a16:creationId xmlns="" xmlns:a16="http://schemas.microsoft.com/office/drawing/2014/main" id="{A0CD839E-3209-43FF-AC9C-25E103F5456A}"/>
              </a:ext>
            </a:extLst>
          </p:cNvPr>
          <p:cNvSpPr txBox="1">
            <a:spLocks noChangeArrowheads="1"/>
          </p:cNvSpPr>
          <p:nvPr/>
        </p:nvSpPr>
        <p:spPr bwMode="auto">
          <a:xfrm>
            <a:off x="4273695" y="1810181"/>
            <a:ext cx="6985000" cy="4093428"/>
          </a:xfrm>
          <a:prstGeom prst="rect">
            <a:avLst/>
          </a:prstGeom>
          <a:noFill/>
          <a:ln w="76200">
            <a:solidFill>
              <a:schemeClr val="accent1"/>
            </a:solidFill>
            <a:miter lim="800000"/>
            <a:headEnd/>
            <a:tailEnd/>
          </a:ln>
        </p:spPr>
        <p:txBody>
          <a:bodyPr>
            <a:spAutoFit/>
          </a:bodyPr>
          <a:lstStyle>
            <a:lvl1pPr marL="285750" indent="-2857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 typeface="Wingdings" panose="05000000000000000000" pitchFamily="2" charset="2"/>
              <a:buChar char="§"/>
            </a:pPr>
            <a:r>
              <a:rPr lang="en-GB" altLang="en-US" sz="2000" dirty="0">
                <a:latin typeface="Corbel" panose="020B0503020204020204" pitchFamily="34" charset="0"/>
              </a:rPr>
              <a:t>This poem is based on an experience MacCaig had in New York in 1968</a:t>
            </a:r>
          </a:p>
          <a:p>
            <a:pPr eaLnBrk="1" hangingPunct="1">
              <a:spcBef>
                <a:spcPct val="0"/>
              </a:spcBef>
              <a:buFont typeface="Wingdings" panose="05000000000000000000" pitchFamily="2" charset="2"/>
              <a:buChar char="§"/>
            </a:pPr>
            <a:endParaRPr lang="en-GB" altLang="en-US" sz="2000" dirty="0">
              <a:latin typeface="Corbel" panose="020B0503020204020204" pitchFamily="34" charset="0"/>
            </a:endParaRPr>
          </a:p>
          <a:p>
            <a:pPr eaLnBrk="1" hangingPunct="1">
              <a:spcBef>
                <a:spcPct val="0"/>
              </a:spcBef>
              <a:buFont typeface="Wingdings" panose="05000000000000000000" pitchFamily="2" charset="2"/>
              <a:buChar char="§"/>
            </a:pPr>
            <a:r>
              <a:rPr lang="en-GB" altLang="en-US" sz="2000" dirty="0">
                <a:latin typeface="Corbel" panose="020B0503020204020204" pitchFamily="34" charset="0"/>
              </a:rPr>
              <a:t>He describes the physical appearance of the policeman and shows his violent and brutal side</a:t>
            </a:r>
          </a:p>
          <a:p>
            <a:pPr marL="0" indent="0" eaLnBrk="1" hangingPunct="1">
              <a:spcBef>
                <a:spcPct val="0"/>
              </a:spcBef>
              <a:buNone/>
            </a:pPr>
            <a:endParaRPr lang="en-GB" altLang="en-US" sz="2000" dirty="0">
              <a:latin typeface="Corbel" panose="020B0503020204020204" pitchFamily="34" charset="0"/>
            </a:endParaRPr>
          </a:p>
          <a:p>
            <a:pPr eaLnBrk="1" hangingPunct="1">
              <a:spcBef>
                <a:spcPct val="0"/>
              </a:spcBef>
              <a:buFont typeface="Wingdings" panose="05000000000000000000" pitchFamily="2" charset="2"/>
              <a:buChar char="§"/>
            </a:pPr>
            <a:r>
              <a:rPr lang="en-GB" altLang="en-US" sz="2000" dirty="0">
                <a:latin typeface="Corbel" panose="020B0503020204020204" pitchFamily="34" charset="0"/>
              </a:rPr>
              <a:t>In the poem he looks at the hidden vulnerable side of the cop. </a:t>
            </a:r>
          </a:p>
          <a:p>
            <a:pPr eaLnBrk="1" hangingPunct="1">
              <a:spcBef>
                <a:spcPct val="0"/>
              </a:spcBef>
              <a:buFont typeface="Wingdings" panose="05000000000000000000" pitchFamily="2" charset="2"/>
              <a:buChar char="§"/>
            </a:pPr>
            <a:endParaRPr lang="en-GB" altLang="en-US" sz="2000" dirty="0">
              <a:latin typeface="Corbel" panose="020B0503020204020204" pitchFamily="34" charset="0"/>
            </a:endParaRPr>
          </a:p>
          <a:p>
            <a:pPr eaLnBrk="1" hangingPunct="1">
              <a:spcBef>
                <a:spcPct val="0"/>
              </a:spcBef>
              <a:buFont typeface="Wingdings" panose="05000000000000000000" pitchFamily="2" charset="2"/>
              <a:buChar char="§"/>
            </a:pPr>
            <a:r>
              <a:rPr lang="en-GB" altLang="en-US" sz="2000" dirty="0">
                <a:latin typeface="Corbel" panose="020B0503020204020204" pitchFamily="34" charset="0"/>
              </a:rPr>
              <a:t>He also looks at the urban city that the policeman works and explores the violence that is a fact of life to the policeman</a:t>
            </a:r>
          </a:p>
          <a:p>
            <a:pPr marL="0" indent="0" eaLnBrk="1" hangingPunct="1">
              <a:spcBef>
                <a:spcPct val="0"/>
              </a:spcBef>
              <a:buNone/>
            </a:pPr>
            <a:endParaRPr lang="en-GB" altLang="en-US" sz="2000" dirty="0">
              <a:latin typeface="Corbel" panose="020B0503020204020204" pitchFamily="34" charset="0"/>
            </a:endParaRPr>
          </a:p>
          <a:p>
            <a:pPr>
              <a:spcBef>
                <a:spcPct val="0"/>
              </a:spcBef>
              <a:buFont typeface="Wingdings" panose="05000000000000000000" pitchFamily="2" charset="2"/>
              <a:buChar char="§"/>
            </a:pPr>
            <a:r>
              <a:rPr lang="en-GB" altLang="en-US" sz="2000" dirty="0">
                <a:latin typeface="Corbel" panose="020B0503020204020204" pitchFamily="34" charset="0"/>
              </a:rPr>
              <a:t>He uses this to reflect on the wider issues of good and evil in society </a:t>
            </a:r>
            <a:endParaRPr lang="en-GB" altLang="en-US" sz="1800" dirty="0">
              <a:latin typeface="Corbel" panose="020B0503020204020204" pitchFamily="34" charset="0"/>
            </a:endParaRPr>
          </a:p>
        </p:txBody>
      </p:sp>
      <p:pic>
        <p:nvPicPr>
          <p:cNvPr id="3" name="Picture 2">
            <a:extLst>
              <a:ext uri="{FF2B5EF4-FFF2-40B4-BE49-F238E27FC236}">
                <a16:creationId xmlns="" xmlns:a16="http://schemas.microsoft.com/office/drawing/2014/main" id="{327A7E34-23F5-4A19-98FB-6ED0F3CBCE3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429616" y="2525568"/>
            <a:ext cx="1962150" cy="2324100"/>
          </a:xfrm>
          <a:prstGeom prst="rect">
            <a:avLst/>
          </a:prstGeom>
        </p:spPr>
      </p:pic>
    </p:spTree>
    <p:extLst>
      <p:ext uri="{BB962C8B-B14F-4D97-AF65-F5344CB8AC3E}">
        <p14:creationId xmlns:p14="http://schemas.microsoft.com/office/powerpoint/2010/main" val="2177264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 xmlns:a16="http://schemas.microsoft.com/office/drawing/2014/main"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4400" dirty="0">
                <a:solidFill>
                  <a:schemeClr val="tx1"/>
                </a:solidFill>
                <a:latin typeface="Corbel" panose="020B0503020204020204" pitchFamily="34" charset="0"/>
              </a:rPr>
              <a:t>Look at line 6-16</a:t>
            </a:r>
          </a:p>
          <a:p>
            <a:pPr marL="0" indent="0" eaLnBrk="1" hangingPunct="1">
              <a:buNone/>
              <a:defRPr/>
            </a:pPr>
            <a:r>
              <a:rPr lang="en-GB" altLang="en-US" sz="4400" dirty="0">
                <a:solidFill>
                  <a:schemeClr val="tx1"/>
                </a:solidFill>
                <a:latin typeface="Corbel" panose="020B0503020204020204" pitchFamily="34" charset="0"/>
              </a:rPr>
              <a:t>How does the poet make it clear that the police has many concerns surrounding his job? (4)</a:t>
            </a: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 xmlns:a16="http://schemas.microsoft.com/office/drawing/2014/main"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Practice Question 2</a:t>
            </a:r>
          </a:p>
        </p:txBody>
      </p:sp>
    </p:spTree>
    <p:extLst>
      <p:ext uri="{BB962C8B-B14F-4D97-AF65-F5344CB8AC3E}">
        <p14:creationId xmlns:p14="http://schemas.microsoft.com/office/powerpoint/2010/main" val="615425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 xmlns:a16="http://schemas.microsoft.com/office/drawing/2014/main"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 xmlns:a16="http://schemas.microsoft.com/office/drawing/2014/main"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Practice Question 2 Answers</a:t>
            </a:r>
          </a:p>
        </p:txBody>
      </p:sp>
    </p:spTree>
    <p:extLst>
      <p:ext uri="{BB962C8B-B14F-4D97-AF65-F5344CB8AC3E}">
        <p14:creationId xmlns:p14="http://schemas.microsoft.com/office/powerpoint/2010/main" val="3690528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 xmlns:a16="http://schemas.microsoft.com/office/drawing/2014/main"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4400" dirty="0">
                <a:solidFill>
                  <a:schemeClr val="tx1"/>
                </a:solidFill>
                <a:latin typeface="Corbel" panose="020B0503020204020204" pitchFamily="34" charset="0"/>
              </a:rPr>
              <a:t>Look at line 17-18</a:t>
            </a:r>
          </a:p>
          <a:p>
            <a:pPr marL="0" indent="0" eaLnBrk="1" hangingPunct="1">
              <a:buNone/>
              <a:defRPr/>
            </a:pPr>
            <a:r>
              <a:rPr lang="en-GB" altLang="en-US" sz="4400" dirty="0">
                <a:solidFill>
                  <a:schemeClr val="tx1"/>
                </a:solidFill>
                <a:latin typeface="Corbel" panose="020B0503020204020204" pitchFamily="34" charset="0"/>
              </a:rPr>
              <a:t>How does the poet provide a surprising ending to the poem? (2)</a:t>
            </a: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 xmlns:a16="http://schemas.microsoft.com/office/drawing/2014/main"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Practice Question 3</a:t>
            </a:r>
          </a:p>
        </p:txBody>
      </p:sp>
    </p:spTree>
    <p:extLst>
      <p:ext uri="{BB962C8B-B14F-4D97-AF65-F5344CB8AC3E}">
        <p14:creationId xmlns:p14="http://schemas.microsoft.com/office/powerpoint/2010/main" val="4214140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 xmlns:a16="http://schemas.microsoft.com/office/drawing/2014/main" id="{2269028C-46ED-4445-A38C-752EB75AE4B9}"/>
              </a:ext>
            </a:extLst>
          </p:cNvPr>
          <p:cNvSpPr>
            <a:spLocks noGrp="1"/>
          </p:cNvSpPr>
          <p:nvPr>
            <p:ph idx="1"/>
          </p:nvPr>
        </p:nvSpPr>
        <p:spPr>
          <a:xfrm>
            <a:off x="1919289" y="1484314"/>
            <a:ext cx="8497887" cy="3240087"/>
          </a:xfrm>
          <a:noFill/>
          <a:ln>
            <a:noFill/>
          </a:ln>
        </p:spPr>
        <p:txBody>
          <a:bodyPr>
            <a:noAutofit/>
          </a:bodyPr>
          <a:lstStyle/>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 xmlns:a16="http://schemas.microsoft.com/office/drawing/2014/main"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Practice Question 3 Answers</a:t>
            </a:r>
          </a:p>
        </p:txBody>
      </p:sp>
    </p:spTree>
    <p:extLst>
      <p:ext uri="{BB962C8B-B14F-4D97-AF65-F5344CB8AC3E}">
        <p14:creationId xmlns:p14="http://schemas.microsoft.com/office/powerpoint/2010/main" val="36905286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a:t>
            </a:r>
            <a:endParaRPr lang="en-GB" dirty="0"/>
          </a:p>
        </p:txBody>
      </p:sp>
      <p:sp>
        <p:nvSpPr>
          <p:cNvPr id="3" name="Content Placeholder 2"/>
          <p:cNvSpPr>
            <a:spLocks noGrp="1"/>
          </p:cNvSpPr>
          <p:nvPr>
            <p:ph idx="1"/>
          </p:nvPr>
        </p:nvSpPr>
        <p:spPr/>
        <p:txBody>
          <a:bodyPr>
            <a:normAutofit/>
          </a:bodyPr>
          <a:lstStyle/>
          <a:p>
            <a:pPr marL="0" indent="0">
              <a:buNone/>
            </a:pPr>
            <a:r>
              <a:rPr lang="en-GB" sz="4000" b="1" dirty="0" smtClean="0">
                <a:solidFill>
                  <a:schemeClr val="tx1"/>
                </a:solidFill>
              </a:rPr>
              <a:t>Write down the three steps for answering the 8 mark question.</a:t>
            </a:r>
            <a:endParaRPr lang="en-GB" sz="4000" b="1" dirty="0">
              <a:solidFill>
                <a:schemeClr val="tx1"/>
              </a:solidFill>
            </a:endParaRPr>
          </a:p>
        </p:txBody>
      </p:sp>
    </p:spTree>
    <p:extLst>
      <p:ext uri="{BB962C8B-B14F-4D97-AF65-F5344CB8AC3E}">
        <p14:creationId xmlns:p14="http://schemas.microsoft.com/office/powerpoint/2010/main" val="687289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Brooklyn cop – 8 marker – 20 minutes</a:t>
            </a:r>
            <a:endParaRPr lang="en-GB" dirty="0"/>
          </a:p>
        </p:txBody>
      </p:sp>
      <p:sp>
        <p:nvSpPr>
          <p:cNvPr id="3" name="Content Placeholder 2"/>
          <p:cNvSpPr>
            <a:spLocks noGrp="1"/>
          </p:cNvSpPr>
          <p:nvPr>
            <p:ph idx="1"/>
          </p:nvPr>
        </p:nvSpPr>
        <p:spPr/>
        <p:txBody>
          <a:bodyPr/>
          <a:lstStyle/>
          <a:p>
            <a:pPr marL="0" indent="0">
              <a:buNone/>
            </a:pPr>
            <a:r>
              <a:rPr lang="en-GB" sz="2400" b="1" dirty="0">
                <a:solidFill>
                  <a:schemeClr val="tx1"/>
                </a:solidFill>
              </a:rPr>
              <a:t>MacCaig very often uses particularly strange or unusual imagery in his poetry. Referring to </a:t>
            </a:r>
            <a:r>
              <a:rPr lang="en-GB" sz="2400" b="1" dirty="0" smtClean="0">
                <a:solidFill>
                  <a:schemeClr val="tx1"/>
                </a:solidFill>
              </a:rPr>
              <a:t>this and at least one other poem, </a:t>
            </a:r>
            <a:r>
              <a:rPr lang="en-GB" sz="2400" b="1" dirty="0">
                <a:solidFill>
                  <a:schemeClr val="tx1"/>
                </a:solidFill>
              </a:rPr>
              <a:t>discuss some of his strange or unusual imagery</a:t>
            </a:r>
            <a:r>
              <a:rPr lang="en-GB" sz="2400" b="1" dirty="0" smtClean="0">
                <a:solidFill>
                  <a:schemeClr val="tx1"/>
                </a:solidFill>
              </a:rPr>
              <a:t>.</a:t>
            </a:r>
          </a:p>
          <a:p>
            <a:pPr marL="0" indent="0">
              <a:buNone/>
            </a:pPr>
            <a:endParaRPr lang="en-GB" sz="2400" dirty="0">
              <a:solidFill>
                <a:schemeClr val="tx1"/>
              </a:solidFill>
            </a:endParaRPr>
          </a:p>
          <a:p>
            <a:pPr marL="0" indent="0">
              <a:buNone/>
            </a:pPr>
            <a:endParaRPr lang="en-GB" sz="2400" dirty="0" smtClean="0">
              <a:solidFill>
                <a:schemeClr val="tx1"/>
              </a:solidFill>
            </a:endParaRPr>
          </a:p>
          <a:p>
            <a:pPr marL="0" indent="0">
              <a:buNone/>
            </a:pPr>
            <a:endParaRPr lang="en-GB" sz="2400" dirty="0">
              <a:solidFill>
                <a:schemeClr val="tx1"/>
              </a:solidFill>
            </a:endParaRPr>
          </a:p>
          <a:p>
            <a:pPr marL="0" indent="0">
              <a:buNone/>
            </a:pPr>
            <a:endParaRPr lang="en-GB" sz="2400" dirty="0">
              <a:solidFill>
                <a:schemeClr val="tx1"/>
              </a:solidFill>
            </a:endParaRPr>
          </a:p>
          <a:p>
            <a:pPr marL="0" indent="0">
              <a:buNone/>
            </a:pPr>
            <a:endParaRPr lang="en-GB" dirty="0"/>
          </a:p>
        </p:txBody>
      </p:sp>
    </p:spTree>
    <p:extLst>
      <p:ext uri="{BB962C8B-B14F-4D97-AF65-F5344CB8AC3E}">
        <p14:creationId xmlns:p14="http://schemas.microsoft.com/office/powerpoint/2010/main" val="364758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commonality</a:t>
            </a:r>
            <a:endParaRPr lang="en-GB" dirty="0"/>
          </a:p>
        </p:txBody>
      </p:sp>
      <p:sp>
        <p:nvSpPr>
          <p:cNvPr id="3" name="Content Placeholder 2"/>
          <p:cNvSpPr>
            <a:spLocks noGrp="1"/>
          </p:cNvSpPr>
          <p:nvPr>
            <p:ph idx="1"/>
          </p:nvPr>
        </p:nvSpPr>
        <p:spPr>
          <a:xfrm>
            <a:off x="1251678" y="1645921"/>
            <a:ext cx="10178322" cy="4233672"/>
          </a:xfrm>
        </p:spPr>
        <p:txBody>
          <a:bodyPr>
            <a:normAutofit/>
          </a:bodyPr>
          <a:lstStyle/>
          <a:p>
            <a:pPr marL="0" indent="0">
              <a:buNone/>
            </a:pPr>
            <a:r>
              <a:rPr lang="en-GB" sz="2400" b="1" dirty="0" smtClean="0">
                <a:solidFill>
                  <a:schemeClr val="tx1"/>
                </a:solidFill>
              </a:rPr>
              <a:t>In Brooklyn Cop MacCaig uses unusual imagery to dehumanize the police officer and make him seem animalistic. (1)</a:t>
            </a:r>
          </a:p>
          <a:p>
            <a:pPr marL="0" indent="0">
              <a:buNone/>
            </a:pPr>
            <a:endParaRPr lang="en-GB" sz="2400" dirty="0"/>
          </a:p>
          <a:p>
            <a:pPr marL="0" indent="0">
              <a:buNone/>
            </a:pPr>
            <a:r>
              <a:rPr lang="en-GB" sz="2400" b="1" dirty="0" smtClean="0">
                <a:solidFill>
                  <a:schemeClr val="tx1"/>
                </a:solidFill>
              </a:rPr>
              <a:t>In Assisi, MacCaig uses unusual imagery to describe the beggar and the tourists that he sees. (1)</a:t>
            </a:r>
          </a:p>
          <a:p>
            <a:pPr marL="0" indent="0">
              <a:buNone/>
            </a:pPr>
            <a:endParaRPr lang="en-GB" sz="2400" b="1" dirty="0">
              <a:solidFill>
                <a:schemeClr val="tx1"/>
              </a:solidFill>
            </a:endParaRPr>
          </a:p>
          <a:p>
            <a:pPr marL="0" indent="0">
              <a:buNone/>
            </a:pPr>
            <a:endParaRPr lang="en-GB" sz="2400" b="1" dirty="0">
              <a:solidFill>
                <a:schemeClr val="tx1"/>
              </a:solidFill>
            </a:endParaRPr>
          </a:p>
        </p:txBody>
      </p:sp>
    </p:spTree>
    <p:extLst>
      <p:ext uri="{BB962C8B-B14F-4D97-AF65-F5344CB8AC3E}">
        <p14:creationId xmlns:p14="http://schemas.microsoft.com/office/powerpoint/2010/main" val="4106300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Primary text</a:t>
            </a:r>
            <a:endParaRPr lang="en-GB" dirty="0"/>
          </a:p>
        </p:txBody>
      </p:sp>
      <p:sp>
        <p:nvSpPr>
          <p:cNvPr id="3" name="Content Placeholder 2"/>
          <p:cNvSpPr>
            <a:spLocks noGrp="1"/>
          </p:cNvSpPr>
          <p:nvPr>
            <p:ph idx="1"/>
          </p:nvPr>
        </p:nvSpPr>
        <p:spPr/>
        <p:txBody>
          <a:bodyPr>
            <a:normAutofit/>
          </a:bodyPr>
          <a:lstStyle/>
          <a:p>
            <a:r>
              <a:rPr lang="en-GB" sz="2800" b="1" dirty="0" smtClean="0">
                <a:solidFill>
                  <a:schemeClr val="tx1"/>
                </a:solidFill>
              </a:rPr>
              <a:t>“Built like a gorilla but less timid” (1) </a:t>
            </a:r>
          </a:p>
          <a:p>
            <a:r>
              <a:rPr lang="en-GB" sz="2800" b="1" dirty="0" smtClean="0">
                <a:solidFill>
                  <a:schemeClr val="tx1"/>
                </a:solidFill>
              </a:rPr>
              <a:t>– This simile opens the poem and immediately dehumanises the cop by comparing him to a gorilla. This is unusual because MacCaig states he is less timid than a gorilla – indicating that he is even more violent and aggressive than a wild animal (1)</a:t>
            </a:r>
            <a:endParaRPr lang="en-GB" sz="2800" b="1" dirty="0">
              <a:solidFill>
                <a:schemeClr val="tx1"/>
              </a:solidFill>
            </a:endParaRPr>
          </a:p>
        </p:txBody>
      </p:sp>
    </p:spTree>
    <p:extLst>
      <p:ext uri="{BB962C8B-B14F-4D97-AF65-F5344CB8AC3E}">
        <p14:creationId xmlns:p14="http://schemas.microsoft.com/office/powerpoint/2010/main" val="131993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Secondary text</a:t>
            </a:r>
            <a:endParaRPr lang="en-GB" dirty="0"/>
          </a:p>
        </p:txBody>
      </p:sp>
      <p:sp>
        <p:nvSpPr>
          <p:cNvPr id="3" name="Content Placeholder 2"/>
          <p:cNvSpPr>
            <a:spLocks noGrp="1"/>
          </p:cNvSpPr>
          <p:nvPr>
            <p:ph idx="1"/>
          </p:nvPr>
        </p:nvSpPr>
        <p:spPr>
          <a:xfrm>
            <a:off x="1251678" y="1688951"/>
            <a:ext cx="10178322" cy="4190641"/>
          </a:xfrm>
        </p:spPr>
        <p:txBody>
          <a:bodyPr>
            <a:normAutofit lnSpcReduction="10000"/>
          </a:bodyPr>
          <a:lstStyle/>
          <a:p>
            <a:r>
              <a:rPr lang="en-GB" sz="2400" b="1" dirty="0" smtClean="0">
                <a:solidFill>
                  <a:schemeClr val="tx1"/>
                </a:solidFill>
              </a:rPr>
              <a:t>“slumped like a half filled sack” (1) </a:t>
            </a:r>
          </a:p>
          <a:p>
            <a:r>
              <a:rPr lang="en-GB" sz="2400" b="1" dirty="0" smtClean="0">
                <a:solidFill>
                  <a:schemeClr val="tx1"/>
                </a:solidFill>
              </a:rPr>
              <a:t>– This simile compares the beggar to a half filled sack. This is unusual because it indicates that he is shapeless, and similar to more of an empty shell of a human being. (1)</a:t>
            </a:r>
          </a:p>
          <a:p>
            <a:endParaRPr lang="en-GB" sz="2400" b="1" dirty="0">
              <a:solidFill>
                <a:schemeClr val="tx1"/>
              </a:solidFill>
            </a:endParaRPr>
          </a:p>
          <a:p>
            <a:r>
              <a:rPr lang="en-GB" sz="2400" b="1" dirty="0" smtClean="0">
                <a:solidFill>
                  <a:schemeClr val="tx1"/>
                </a:solidFill>
              </a:rPr>
              <a:t>“tourists clucking contentedly,  fluttered after him” (1) </a:t>
            </a:r>
          </a:p>
          <a:p>
            <a:r>
              <a:rPr lang="en-GB" sz="2400" b="1" dirty="0" smtClean="0">
                <a:solidFill>
                  <a:schemeClr val="tx1"/>
                </a:solidFill>
              </a:rPr>
              <a:t>– This metaphor is comparing the tourists to chickens. This is unusual because it implies the tourists have very small brains and cannot think for themselves, suggesting they can be easily manipulated. (1)</a:t>
            </a:r>
            <a:endParaRPr lang="en-GB" sz="2400" b="1" dirty="0">
              <a:solidFill>
                <a:schemeClr val="tx1"/>
              </a:solidFill>
            </a:endParaRPr>
          </a:p>
        </p:txBody>
      </p:sp>
      <p:sp>
        <p:nvSpPr>
          <p:cNvPr id="4" name="TextBox 3"/>
          <p:cNvSpPr txBox="1"/>
          <p:nvPr/>
        </p:nvSpPr>
        <p:spPr>
          <a:xfrm>
            <a:off x="7441324" y="220717"/>
            <a:ext cx="3941379" cy="2031325"/>
          </a:xfrm>
          <a:prstGeom prst="rect">
            <a:avLst/>
          </a:prstGeom>
          <a:noFill/>
        </p:spPr>
        <p:txBody>
          <a:bodyPr wrap="square" rtlCol="0">
            <a:spAutoFit/>
          </a:bodyPr>
          <a:lstStyle/>
          <a:p>
            <a:r>
              <a:rPr lang="en-GB" b="1" dirty="0"/>
              <a:t>MacCaig very often uses particularly strange or unusual imagery in his poetry. Referring to this and at least one other poem, discuss some of his strange or unusual imagery.</a:t>
            </a:r>
          </a:p>
          <a:p>
            <a:endParaRPr lang="en-GB" dirty="0"/>
          </a:p>
        </p:txBody>
      </p:sp>
    </p:spTree>
    <p:extLst>
      <p:ext uri="{BB962C8B-B14F-4D97-AF65-F5344CB8AC3E}">
        <p14:creationId xmlns:p14="http://schemas.microsoft.com/office/powerpoint/2010/main" val="148617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commonality</a:t>
            </a:r>
            <a:endParaRPr lang="en-GB" dirty="0"/>
          </a:p>
        </p:txBody>
      </p:sp>
      <p:sp>
        <p:nvSpPr>
          <p:cNvPr id="3" name="Content Placeholder 2"/>
          <p:cNvSpPr>
            <a:spLocks noGrp="1"/>
          </p:cNvSpPr>
          <p:nvPr>
            <p:ph idx="1"/>
          </p:nvPr>
        </p:nvSpPr>
        <p:spPr>
          <a:xfrm>
            <a:off x="1251678" y="1645921"/>
            <a:ext cx="10178322" cy="4233672"/>
          </a:xfrm>
        </p:spPr>
        <p:txBody>
          <a:bodyPr>
            <a:normAutofit/>
          </a:bodyPr>
          <a:lstStyle/>
          <a:p>
            <a:pPr marL="0" indent="0">
              <a:buNone/>
            </a:pPr>
            <a:r>
              <a:rPr lang="en-GB" sz="2400" b="1" dirty="0" smtClean="0">
                <a:solidFill>
                  <a:schemeClr val="tx1"/>
                </a:solidFill>
              </a:rPr>
              <a:t>In Brooklyn Cop MacCaig uses unusual imagery to dehumanize the police officer and make him seem animalistic. (1)</a:t>
            </a:r>
          </a:p>
          <a:p>
            <a:pPr marL="0" indent="0">
              <a:buNone/>
            </a:pPr>
            <a:endParaRPr lang="en-GB" sz="2400" dirty="0"/>
          </a:p>
          <a:p>
            <a:pPr marL="0" indent="0">
              <a:buNone/>
            </a:pPr>
            <a:r>
              <a:rPr lang="en-GB" sz="2400" b="1" dirty="0" smtClean="0">
                <a:solidFill>
                  <a:schemeClr val="tx1"/>
                </a:solidFill>
              </a:rPr>
              <a:t>In Basking Shark, MacCaig uses unusual imagery to describe the shark and the . (1)</a:t>
            </a:r>
          </a:p>
          <a:p>
            <a:pPr marL="0" indent="0">
              <a:buNone/>
            </a:pPr>
            <a:endParaRPr lang="en-GB" sz="2400" b="1" dirty="0">
              <a:solidFill>
                <a:schemeClr val="tx1"/>
              </a:solidFill>
            </a:endParaRPr>
          </a:p>
          <a:p>
            <a:pPr marL="0" indent="0">
              <a:buNone/>
            </a:pPr>
            <a:endParaRPr lang="en-GB" sz="2400" b="1" dirty="0">
              <a:solidFill>
                <a:schemeClr val="tx1"/>
              </a:solidFill>
            </a:endParaRPr>
          </a:p>
        </p:txBody>
      </p:sp>
    </p:spTree>
    <p:extLst>
      <p:ext uri="{BB962C8B-B14F-4D97-AF65-F5344CB8AC3E}">
        <p14:creationId xmlns:p14="http://schemas.microsoft.com/office/powerpoint/2010/main" val="2935293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AFE638-DF7A-45E8-B7E5-9724DBC6DEBC}"/>
              </a:ext>
            </a:extLst>
          </p:cNvPr>
          <p:cNvSpPr>
            <a:spLocks noGrp="1"/>
          </p:cNvSpPr>
          <p:nvPr>
            <p:ph type="title"/>
          </p:nvPr>
        </p:nvSpPr>
        <p:spPr>
          <a:xfrm>
            <a:off x="1251678" y="382385"/>
            <a:ext cx="10178322" cy="762924"/>
          </a:xfrm>
          <a:solidFill>
            <a:schemeClr val="accent1"/>
          </a:solidFill>
        </p:spPr>
        <p:txBody>
          <a:bodyPr>
            <a:normAutofit fontScale="90000"/>
          </a:bodyPr>
          <a:lstStyle/>
          <a:p>
            <a:r>
              <a:rPr lang="en-GB" cap="none" dirty="0">
                <a:solidFill>
                  <a:schemeClr val="tx1"/>
                </a:solidFill>
                <a:latin typeface="Corbel" panose="020B0503020204020204" pitchFamily="34" charset="0"/>
              </a:rPr>
              <a:t>New York Policemen</a:t>
            </a:r>
          </a:p>
        </p:txBody>
      </p:sp>
      <p:pic>
        <p:nvPicPr>
          <p:cNvPr id="7" name="Content Placeholder 6">
            <a:extLst>
              <a:ext uri="{FF2B5EF4-FFF2-40B4-BE49-F238E27FC236}">
                <a16:creationId xmlns="" xmlns:a16="http://schemas.microsoft.com/office/drawing/2014/main" id="{D5F61E34-3ABF-4DDD-8BB0-3919B69A5555}"/>
              </a:ext>
            </a:extLst>
          </p:cNvPr>
          <p:cNvPicPr>
            <a:picLocks noGrp="1" noChangeAspect="1"/>
          </p:cNvPicPr>
          <p:nvPr>
            <p:ph idx="1"/>
          </p:nvPr>
        </p:nvPicPr>
        <p:blipFill>
          <a:blip r:embed="rId2"/>
          <a:stretch>
            <a:fillRect/>
          </a:stretch>
        </p:blipFill>
        <p:spPr>
          <a:xfrm>
            <a:off x="2488676" y="1566396"/>
            <a:ext cx="7214648" cy="4677498"/>
          </a:xfrm>
        </p:spPr>
      </p:pic>
    </p:spTree>
    <p:extLst>
      <p:ext uri="{BB962C8B-B14F-4D97-AF65-F5344CB8AC3E}">
        <p14:creationId xmlns:p14="http://schemas.microsoft.com/office/powerpoint/2010/main" val="2468653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675236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Brooklyn cop – 8 marker – 20 minutes</a:t>
            </a:r>
            <a:endParaRPr lang="en-GB" dirty="0"/>
          </a:p>
        </p:txBody>
      </p:sp>
      <p:sp>
        <p:nvSpPr>
          <p:cNvPr id="3" name="Content Placeholder 2"/>
          <p:cNvSpPr>
            <a:spLocks noGrp="1"/>
          </p:cNvSpPr>
          <p:nvPr>
            <p:ph idx="1"/>
          </p:nvPr>
        </p:nvSpPr>
        <p:spPr/>
        <p:txBody>
          <a:bodyPr/>
          <a:lstStyle/>
          <a:p>
            <a:pPr marL="0" indent="0">
              <a:buNone/>
            </a:pPr>
            <a:r>
              <a:rPr lang="en-GB" sz="2400" b="1" dirty="0">
                <a:solidFill>
                  <a:schemeClr val="tx1"/>
                </a:solidFill>
              </a:rPr>
              <a:t>MacCaig very often uses particularly strange or unusual imagery in his poetry. Referring to </a:t>
            </a:r>
            <a:r>
              <a:rPr lang="en-GB" sz="2400" b="1" dirty="0" smtClean="0">
                <a:solidFill>
                  <a:schemeClr val="tx1"/>
                </a:solidFill>
              </a:rPr>
              <a:t>this and at least one other poem, </a:t>
            </a:r>
            <a:r>
              <a:rPr lang="en-GB" sz="2400" b="1" dirty="0">
                <a:solidFill>
                  <a:schemeClr val="tx1"/>
                </a:solidFill>
              </a:rPr>
              <a:t>discuss some of his strange or unusual imagery</a:t>
            </a:r>
            <a:r>
              <a:rPr lang="en-GB" sz="2400" b="1" dirty="0" smtClean="0">
                <a:solidFill>
                  <a:schemeClr val="tx1"/>
                </a:solidFill>
              </a:rPr>
              <a:t>.</a:t>
            </a:r>
          </a:p>
          <a:p>
            <a:pPr marL="0" indent="0">
              <a:buNone/>
            </a:pPr>
            <a:endParaRPr lang="en-GB" sz="2400" dirty="0">
              <a:solidFill>
                <a:schemeClr val="tx1"/>
              </a:solidFill>
            </a:endParaRPr>
          </a:p>
          <a:p>
            <a:pPr marL="0" indent="0">
              <a:buNone/>
            </a:pPr>
            <a:endParaRPr lang="en-GB" sz="2400" dirty="0" smtClean="0">
              <a:solidFill>
                <a:schemeClr val="tx1"/>
              </a:solidFill>
            </a:endParaRPr>
          </a:p>
          <a:p>
            <a:pPr marL="0" indent="0">
              <a:buNone/>
            </a:pPr>
            <a:endParaRPr lang="en-GB" sz="2400" dirty="0">
              <a:solidFill>
                <a:schemeClr val="tx1"/>
              </a:solidFill>
            </a:endParaRPr>
          </a:p>
          <a:p>
            <a:pPr marL="0" indent="0">
              <a:buNone/>
            </a:pPr>
            <a:endParaRPr lang="en-GB" sz="2400" dirty="0">
              <a:solidFill>
                <a:schemeClr val="tx1"/>
              </a:solidFill>
            </a:endParaRPr>
          </a:p>
          <a:p>
            <a:pPr marL="0" indent="0">
              <a:buNone/>
            </a:pPr>
            <a:endParaRPr lang="en-GB" dirty="0"/>
          </a:p>
        </p:txBody>
      </p:sp>
    </p:spTree>
    <p:extLst>
      <p:ext uri="{BB962C8B-B14F-4D97-AF65-F5344CB8AC3E}">
        <p14:creationId xmlns:p14="http://schemas.microsoft.com/office/powerpoint/2010/main" val="2633253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commonality</a:t>
            </a:r>
            <a:endParaRPr lang="en-GB" dirty="0"/>
          </a:p>
        </p:txBody>
      </p:sp>
      <p:sp>
        <p:nvSpPr>
          <p:cNvPr id="3" name="Content Placeholder 2"/>
          <p:cNvSpPr>
            <a:spLocks noGrp="1"/>
          </p:cNvSpPr>
          <p:nvPr>
            <p:ph idx="1"/>
          </p:nvPr>
        </p:nvSpPr>
        <p:spPr>
          <a:xfrm>
            <a:off x="1251678" y="1645921"/>
            <a:ext cx="10178322" cy="4233672"/>
          </a:xfrm>
        </p:spPr>
        <p:txBody>
          <a:bodyPr>
            <a:normAutofit/>
          </a:bodyPr>
          <a:lstStyle/>
          <a:p>
            <a:pPr marL="0" indent="0">
              <a:buNone/>
            </a:pPr>
            <a:r>
              <a:rPr lang="en-GB" sz="2400" b="1" dirty="0" smtClean="0">
                <a:solidFill>
                  <a:schemeClr val="tx1"/>
                </a:solidFill>
              </a:rPr>
              <a:t>In Brooklyn </a:t>
            </a:r>
            <a:r>
              <a:rPr lang="en-GB" sz="2400" b="1" dirty="0" smtClean="0">
                <a:solidFill>
                  <a:schemeClr val="tx1"/>
                </a:solidFill>
              </a:rPr>
              <a:t>Cop, </a:t>
            </a:r>
            <a:r>
              <a:rPr lang="en-GB" sz="2400" b="1" dirty="0" smtClean="0">
                <a:solidFill>
                  <a:schemeClr val="tx1"/>
                </a:solidFill>
              </a:rPr>
              <a:t>MacCaig uses unusual imagery to dehumanize the police officer and make him seem animalistic. (1)</a:t>
            </a:r>
          </a:p>
          <a:p>
            <a:pPr marL="0" indent="0">
              <a:buNone/>
            </a:pPr>
            <a:endParaRPr lang="en-GB" sz="2400" dirty="0"/>
          </a:p>
          <a:p>
            <a:pPr marL="0" indent="0">
              <a:buNone/>
            </a:pPr>
            <a:r>
              <a:rPr lang="en-GB" sz="2400" b="1" dirty="0" smtClean="0">
                <a:solidFill>
                  <a:schemeClr val="tx1"/>
                </a:solidFill>
              </a:rPr>
              <a:t>In </a:t>
            </a:r>
            <a:r>
              <a:rPr lang="en-GB" sz="2400" b="1" dirty="0" smtClean="0">
                <a:solidFill>
                  <a:schemeClr val="tx1"/>
                </a:solidFill>
              </a:rPr>
              <a:t>Basking Shark, MacCaig uses unusual imagery to describe the shark and human evolution. (1</a:t>
            </a:r>
            <a:r>
              <a:rPr lang="en-GB" sz="2400" b="1" dirty="0" smtClean="0">
                <a:solidFill>
                  <a:schemeClr val="tx1"/>
                </a:solidFill>
              </a:rPr>
              <a:t>)</a:t>
            </a:r>
          </a:p>
          <a:p>
            <a:pPr marL="0" indent="0">
              <a:buNone/>
            </a:pPr>
            <a:endParaRPr lang="en-GB" sz="2400" b="1" dirty="0">
              <a:solidFill>
                <a:schemeClr val="tx1"/>
              </a:solidFill>
            </a:endParaRPr>
          </a:p>
          <a:p>
            <a:pPr marL="0" indent="0">
              <a:buNone/>
            </a:pPr>
            <a:endParaRPr lang="en-GB" sz="2400" b="1" dirty="0">
              <a:solidFill>
                <a:schemeClr val="tx1"/>
              </a:solidFill>
            </a:endParaRPr>
          </a:p>
        </p:txBody>
      </p:sp>
    </p:spTree>
    <p:extLst>
      <p:ext uri="{BB962C8B-B14F-4D97-AF65-F5344CB8AC3E}">
        <p14:creationId xmlns:p14="http://schemas.microsoft.com/office/powerpoint/2010/main" val="151555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Primary text</a:t>
            </a:r>
            <a:endParaRPr lang="en-GB" dirty="0"/>
          </a:p>
        </p:txBody>
      </p:sp>
      <p:sp>
        <p:nvSpPr>
          <p:cNvPr id="3" name="Content Placeholder 2"/>
          <p:cNvSpPr>
            <a:spLocks noGrp="1"/>
          </p:cNvSpPr>
          <p:nvPr>
            <p:ph idx="1"/>
          </p:nvPr>
        </p:nvSpPr>
        <p:spPr/>
        <p:txBody>
          <a:bodyPr>
            <a:normAutofit/>
          </a:bodyPr>
          <a:lstStyle/>
          <a:p>
            <a:r>
              <a:rPr lang="en-GB" sz="2800" b="1" dirty="0" smtClean="0">
                <a:solidFill>
                  <a:schemeClr val="tx1"/>
                </a:solidFill>
              </a:rPr>
              <a:t>“Built like a gorilla but less timid” (1) </a:t>
            </a:r>
          </a:p>
          <a:p>
            <a:r>
              <a:rPr lang="en-GB" sz="2800" b="1" dirty="0" smtClean="0">
                <a:solidFill>
                  <a:schemeClr val="tx1"/>
                </a:solidFill>
              </a:rPr>
              <a:t>– This simile opens the poem and immediately dehumanises the cop by comparing him to a gorilla. This is unusual because MacCaig states he is less timid than a gorilla – indicating that he is even more violent and aggressive than a wild animal (1)</a:t>
            </a:r>
            <a:endParaRPr lang="en-GB" sz="2800" b="1" dirty="0">
              <a:solidFill>
                <a:schemeClr val="tx1"/>
              </a:solidFill>
            </a:endParaRPr>
          </a:p>
        </p:txBody>
      </p:sp>
    </p:spTree>
    <p:extLst>
      <p:ext uri="{BB962C8B-B14F-4D97-AF65-F5344CB8AC3E}">
        <p14:creationId xmlns:p14="http://schemas.microsoft.com/office/powerpoint/2010/main" val="2132380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Secondary text</a:t>
            </a:r>
            <a:endParaRPr lang="en-GB" dirty="0"/>
          </a:p>
        </p:txBody>
      </p:sp>
      <p:sp>
        <p:nvSpPr>
          <p:cNvPr id="3" name="Content Placeholder 2"/>
          <p:cNvSpPr>
            <a:spLocks noGrp="1"/>
          </p:cNvSpPr>
          <p:nvPr>
            <p:ph idx="1"/>
          </p:nvPr>
        </p:nvSpPr>
        <p:spPr>
          <a:xfrm>
            <a:off x="1251678" y="1688951"/>
            <a:ext cx="10178322" cy="4190641"/>
          </a:xfrm>
        </p:spPr>
        <p:txBody>
          <a:bodyPr>
            <a:normAutofit fontScale="92500" lnSpcReduction="20000"/>
          </a:bodyPr>
          <a:lstStyle/>
          <a:p>
            <a:pPr>
              <a:spcBef>
                <a:spcPct val="0"/>
              </a:spcBef>
            </a:pPr>
            <a:r>
              <a:rPr lang="en-GB" altLang="en-US" sz="2400" b="1" dirty="0" smtClean="0">
                <a:solidFill>
                  <a:schemeClr val="tx1"/>
                </a:solidFill>
              </a:rPr>
              <a:t>“</a:t>
            </a:r>
            <a:r>
              <a:rPr lang="en-GB" altLang="en-US" sz="2400" b="1" dirty="0" err="1" smtClean="0">
                <a:solidFill>
                  <a:schemeClr val="tx1"/>
                </a:solidFill>
              </a:rPr>
              <a:t>roomsized</a:t>
            </a:r>
            <a:r>
              <a:rPr lang="en-GB" altLang="en-US" sz="2400" b="1" dirty="0" smtClean="0">
                <a:solidFill>
                  <a:schemeClr val="tx1"/>
                </a:solidFill>
              </a:rPr>
              <a:t> </a:t>
            </a:r>
            <a:r>
              <a:rPr lang="en-GB" altLang="en-US" sz="2400" b="1" dirty="0">
                <a:solidFill>
                  <a:schemeClr val="tx1"/>
                </a:solidFill>
              </a:rPr>
              <a:t>monster with a matchbox </a:t>
            </a:r>
            <a:r>
              <a:rPr lang="en-GB" altLang="en-US" sz="2400" b="1" dirty="0" smtClean="0">
                <a:solidFill>
                  <a:schemeClr val="tx1"/>
                </a:solidFill>
              </a:rPr>
              <a:t>brain” (1)</a:t>
            </a:r>
          </a:p>
          <a:p>
            <a:pPr marL="0" indent="0">
              <a:buNone/>
              <a:defRPr/>
            </a:pPr>
            <a:r>
              <a:rPr lang="en-GB" sz="2400" b="1" dirty="0" smtClean="0">
                <a:solidFill>
                  <a:schemeClr val="tx1"/>
                </a:solidFill>
                <a:cs typeface="Arial" charset="0"/>
              </a:rPr>
              <a:t>This metaphor makes </a:t>
            </a:r>
            <a:r>
              <a:rPr lang="en-GB" sz="2400" b="1" dirty="0">
                <a:solidFill>
                  <a:schemeClr val="tx1"/>
                </a:solidFill>
                <a:cs typeface="Arial" charset="0"/>
              </a:rPr>
              <a:t>it clear that, despite its large size, the creature has a small brain.</a:t>
            </a:r>
          </a:p>
          <a:p>
            <a:pPr marL="0" indent="0">
              <a:buNone/>
              <a:defRPr/>
            </a:pPr>
            <a:r>
              <a:rPr lang="en-GB" sz="2400" b="1" dirty="0">
                <a:solidFill>
                  <a:schemeClr val="tx1"/>
                </a:solidFill>
                <a:cs typeface="Arial" charset="0"/>
              </a:rPr>
              <a:t>Contrast of </a:t>
            </a:r>
            <a:r>
              <a:rPr lang="en-GB" sz="2400" b="1" dirty="0" smtClean="0">
                <a:solidFill>
                  <a:schemeClr val="tx1"/>
                </a:solidFill>
                <a:cs typeface="Arial" charset="0"/>
              </a:rPr>
              <a:t>this with the animal’s size </a:t>
            </a:r>
            <a:r>
              <a:rPr lang="en-GB" sz="2400" b="1" dirty="0">
                <a:solidFill>
                  <a:schemeClr val="tx1"/>
                </a:solidFill>
                <a:cs typeface="Arial" charset="0"/>
              </a:rPr>
              <a:t>shows difference between physical and mental </a:t>
            </a:r>
            <a:r>
              <a:rPr lang="en-GB" sz="2400" b="1" dirty="0" smtClean="0">
                <a:solidFill>
                  <a:schemeClr val="tx1"/>
                </a:solidFill>
                <a:cs typeface="Arial" charset="0"/>
              </a:rPr>
              <a:t>capacities. Speaker </a:t>
            </a:r>
            <a:r>
              <a:rPr lang="en-GB" sz="2400" b="1" dirty="0">
                <a:solidFill>
                  <a:schemeClr val="tx1"/>
                </a:solidFill>
                <a:cs typeface="Arial" charset="0"/>
              </a:rPr>
              <a:t>views himself as very different – smaller but smarter</a:t>
            </a:r>
            <a:r>
              <a:rPr lang="en-GB" sz="2400" b="1" dirty="0" smtClean="0">
                <a:solidFill>
                  <a:schemeClr val="tx1"/>
                </a:solidFill>
                <a:cs typeface="Arial" charset="0"/>
              </a:rPr>
              <a:t>. (1)</a:t>
            </a:r>
            <a:endParaRPr lang="en-GB" sz="2400" b="1" dirty="0">
              <a:solidFill>
                <a:schemeClr val="tx1"/>
              </a:solidFill>
            </a:endParaRPr>
          </a:p>
          <a:p>
            <a:pPr marL="0" indent="0">
              <a:buNone/>
              <a:defRPr/>
            </a:pPr>
            <a:endParaRPr lang="en-GB" sz="2400" b="1" dirty="0">
              <a:solidFill>
                <a:schemeClr val="tx1"/>
              </a:solidFill>
            </a:endParaRPr>
          </a:p>
          <a:p>
            <a:pPr>
              <a:spcBef>
                <a:spcPct val="0"/>
              </a:spcBef>
            </a:pPr>
            <a:r>
              <a:rPr lang="en-GB" sz="2400" b="1" dirty="0" smtClean="0">
                <a:solidFill>
                  <a:schemeClr val="tx1"/>
                </a:solidFill>
              </a:rPr>
              <a:t>“</a:t>
            </a:r>
            <a:r>
              <a:rPr lang="en-GB" altLang="en-US" sz="2400" b="1" dirty="0" smtClean="0">
                <a:solidFill>
                  <a:schemeClr val="tx1"/>
                </a:solidFill>
              </a:rPr>
              <a:t>Swish </a:t>
            </a:r>
            <a:r>
              <a:rPr lang="en-GB" altLang="en-US" sz="2400" b="1" dirty="0">
                <a:solidFill>
                  <a:schemeClr val="tx1"/>
                </a:solidFill>
              </a:rPr>
              <a:t>up the dirt and, when it settles, a spring </a:t>
            </a:r>
            <a:r>
              <a:rPr lang="en-GB" altLang="en-US" sz="2400" b="1" dirty="0" smtClean="0">
                <a:solidFill>
                  <a:schemeClr val="tx1"/>
                </a:solidFill>
              </a:rPr>
              <a:t>is </a:t>
            </a:r>
            <a:r>
              <a:rPr lang="en-GB" altLang="en-US" sz="2400" b="1" dirty="0">
                <a:solidFill>
                  <a:schemeClr val="tx1"/>
                </a:solidFill>
              </a:rPr>
              <a:t>all the </a:t>
            </a:r>
            <a:r>
              <a:rPr lang="en-GB" altLang="en-US" sz="2400" b="1" dirty="0" smtClean="0">
                <a:solidFill>
                  <a:schemeClr val="tx1"/>
                </a:solidFill>
              </a:rPr>
              <a:t>clearer” (1)</a:t>
            </a:r>
          </a:p>
          <a:p>
            <a:pPr marL="0" indent="0">
              <a:buNone/>
              <a:defRPr/>
            </a:pPr>
            <a:r>
              <a:rPr lang="en-GB" sz="2400" b="1" dirty="0" smtClean="0">
                <a:solidFill>
                  <a:schemeClr val="tx1"/>
                </a:solidFill>
              </a:rPr>
              <a:t>MacCaig uses a metaphor here to discuss human evolution. The dirt </a:t>
            </a:r>
            <a:r>
              <a:rPr lang="en-GB" sz="2400" b="1" dirty="0">
                <a:solidFill>
                  <a:schemeClr val="tx1"/>
                </a:solidFill>
              </a:rPr>
              <a:t>in this case is the murky thought of how humans evolved into what they now are. This encounter has moved him and helped him to see through the dirt, and understand </a:t>
            </a:r>
            <a:r>
              <a:rPr lang="en-GB" sz="2400" b="1" dirty="0" smtClean="0">
                <a:solidFill>
                  <a:schemeClr val="tx1"/>
                </a:solidFill>
              </a:rPr>
              <a:t>better. (1)</a:t>
            </a:r>
          </a:p>
          <a:p>
            <a:pPr>
              <a:spcBef>
                <a:spcPct val="0"/>
              </a:spcBef>
            </a:pPr>
            <a:endParaRPr lang="en-GB" sz="2400" b="1" dirty="0">
              <a:solidFill>
                <a:schemeClr val="tx1"/>
              </a:solidFill>
            </a:endParaRPr>
          </a:p>
        </p:txBody>
      </p:sp>
    </p:spTree>
    <p:extLst>
      <p:ext uri="{BB962C8B-B14F-4D97-AF65-F5344CB8AC3E}">
        <p14:creationId xmlns:p14="http://schemas.microsoft.com/office/powerpoint/2010/main" val="50364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FEAE66E-C9EE-4454-8D41-8F4CC8707DA7}"/>
              </a:ext>
            </a:extLst>
          </p:cNvPr>
          <p:cNvSpPr>
            <a:spLocks noGrp="1"/>
          </p:cNvSpPr>
          <p:nvPr>
            <p:ph idx="1"/>
          </p:nvPr>
        </p:nvSpPr>
        <p:spPr>
          <a:xfrm>
            <a:off x="2498436" y="1590965"/>
            <a:ext cx="8229600" cy="3268663"/>
          </a:xfrm>
          <a:noFill/>
          <a:ln w="57150">
            <a:solidFill>
              <a:schemeClr val="accent1"/>
            </a:solidFill>
          </a:ln>
        </p:spPr>
        <p:txBody>
          <a:bodyPr>
            <a:normAutofit lnSpcReduction="10000"/>
          </a:bodyPr>
          <a:lstStyle/>
          <a:p>
            <a:pPr eaLnBrk="1" hangingPunct="1">
              <a:defRPr/>
            </a:pPr>
            <a:r>
              <a:rPr lang="en-GB" sz="2400" dirty="0">
                <a:solidFill>
                  <a:schemeClr val="tx1"/>
                </a:solidFill>
                <a:latin typeface="Corbel" panose="020B0503020204020204" pitchFamily="34" charset="0"/>
              </a:rPr>
              <a:t>In the interview ‘A Metaphorical Way of Seeing Things’, MacCaig maintained that poetry </a:t>
            </a:r>
            <a:r>
              <a:rPr lang="en-GB" sz="2400" b="1" dirty="0">
                <a:solidFill>
                  <a:schemeClr val="accent1"/>
                </a:solidFill>
                <a:latin typeface="Corbel" panose="020B0503020204020204" pitchFamily="34" charset="0"/>
              </a:rPr>
              <a:t>‘clears your eyes and you see things’.  </a:t>
            </a:r>
          </a:p>
          <a:p>
            <a:pPr eaLnBrk="1" hangingPunct="1">
              <a:defRPr/>
            </a:pPr>
            <a:endParaRPr lang="en-GB" sz="2400" dirty="0">
              <a:solidFill>
                <a:schemeClr val="tx1"/>
              </a:solidFill>
              <a:latin typeface="Corbel" panose="020B0503020204020204" pitchFamily="34" charset="0"/>
            </a:endParaRPr>
          </a:p>
          <a:p>
            <a:pPr eaLnBrk="1" hangingPunct="1">
              <a:defRPr/>
            </a:pPr>
            <a:r>
              <a:rPr lang="en-GB" sz="2400" dirty="0">
                <a:solidFill>
                  <a:schemeClr val="tx1"/>
                </a:solidFill>
                <a:latin typeface="Corbel" panose="020B0503020204020204" pitchFamily="34" charset="0"/>
              </a:rPr>
              <a:t>Like many of </a:t>
            </a:r>
            <a:r>
              <a:rPr lang="en-GB" sz="2400" dirty="0" err="1">
                <a:solidFill>
                  <a:schemeClr val="tx1"/>
                </a:solidFill>
                <a:latin typeface="Corbel" panose="020B0503020204020204" pitchFamily="34" charset="0"/>
              </a:rPr>
              <a:t>MacCaig’s</a:t>
            </a:r>
            <a:r>
              <a:rPr lang="en-GB" sz="2400" dirty="0">
                <a:solidFill>
                  <a:schemeClr val="tx1"/>
                </a:solidFill>
                <a:latin typeface="Corbel" panose="020B0503020204020204" pitchFamily="34" charset="0"/>
              </a:rPr>
              <a:t> poems, ‘Brooklyn Cop’ moves from description to reflection. This experience leads the poet to reflect on the nature of policemen and who the reader should really feel sympathy for – the victims or the policeman. </a:t>
            </a:r>
          </a:p>
          <a:p>
            <a:pPr eaLnBrk="1" hangingPunct="1">
              <a:defRPr/>
            </a:pPr>
            <a:endParaRPr lang="en-GB" sz="2400" dirty="0">
              <a:solidFill>
                <a:schemeClr val="tx1"/>
              </a:solidFill>
              <a:latin typeface="Corbel" panose="020B0503020204020204" pitchFamily="34" charset="0"/>
            </a:endParaRPr>
          </a:p>
          <a:p>
            <a:pPr marL="0" indent="0">
              <a:buNone/>
              <a:defRPr/>
            </a:pPr>
            <a:endParaRPr lang="en-GB" sz="2400" dirty="0">
              <a:solidFill>
                <a:schemeClr val="tx1"/>
              </a:solidFill>
              <a:latin typeface="Corbel" panose="020B0503020204020204" pitchFamily="34" charset="0"/>
            </a:endParaRPr>
          </a:p>
        </p:txBody>
      </p:sp>
      <p:sp>
        <p:nvSpPr>
          <p:cNvPr id="5" name="TextBox 5">
            <a:extLst>
              <a:ext uri="{FF2B5EF4-FFF2-40B4-BE49-F238E27FC236}">
                <a16:creationId xmlns="" xmlns:a16="http://schemas.microsoft.com/office/drawing/2014/main" id="{70388E00-BBF3-4FF5-BBDE-15677CD3EE3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Reflective Nature of the Poem</a:t>
            </a:r>
          </a:p>
        </p:txBody>
      </p:sp>
    </p:spTree>
    <p:extLst>
      <p:ext uri="{BB962C8B-B14F-4D97-AF65-F5344CB8AC3E}">
        <p14:creationId xmlns:p14="http://schemas.microsoft.com/office/powerpoint/2010/main" val="1103495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Box 3">
            <a:extLst>
              <a:ext uri="{FF2B5EF4-FFF2-40B4-BE49-F238E27FC236}">
                <a16:creationId xmlns="" xmlns:a16="http://schemas.microsoft.com/office/drawing/2014/main" id="{8E567894-B07E-4354-82A1-0AE03E6383FC}"/>
              </a:ext>
            </a:extLst>
          </p:cNvPr>
          <p:cNvSpPr txBox="1">
            <a:spLocks noChangeArrowheads="1"/>
          </p:cNvSpPr>
          <p:nvPr/>
        </p:nvSpPr>
        <p:spPr bwMode="auto">
          <a:xfrm>
            <a:off x="4743738" y="1579761"/>
            <a:ext cx="6985000" cy="3416320"/>
          </a:xfrm>
          <a:prstGeom prst="rect">
            <a:avLst/>
          </a:prstGeom>
          <a:noFill/>
          <a:ln w="76200">
            <a:solidFill>
              <a:schemeClr val="accent1"/>
            </a:solidFill>
          </a:ln>
        </p:spPr>
        <p:txBody>
          <a:bodyPr>
            <a:spAutoFit/>
          </a:bodyPr>
          <a:lstStyle>
            <a:lvl1pPr marL="285750" indent="-285750"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 typeface="Wingdings" panose="05000000000000000000" pitchFamily="2" charset="2"/>
              <a:buChar char="§"/>
              <a:defRPr/>
            </a:pPr>
            <a:r>
              <a:rPr lang="en-GB" sz="2400" dirty="0">
                <a:latin typeface="Corbel" panose="020B0503020204020204" pitchFamily="34" charset="0"/>
              </a:rPr>
              <a:t>Reflection on the nature of violence and the impact it has on people. </a:t>
            </a:r>
          </a:p>
          <a:p>
            <a:pPr eaLnBrk="1" hangingPunct="1">
              <a:spcBef>
                <a:spcPct val="0"/>
              </a:spcBef>
              <a:buFont typeface="Wingdings" panose="05000000000000000000" pitchFamily="2" charset="2"/>
              <a:buChar char="§"/>
              <a:defRPr/>
            </a:pPr>
            <a:r>
              <a:rPr lang="en-GB" altLang="en-US" sz="2400" dirty="0">
                <a:latin typeface="Corbel" panose="020B0503020204020204" pitchFamily="34" charset="0"/>
              </a:rPr>
              <a:t>The policeman has been changed by the nature of his job and his fear that he may not return home to his wife</a:t>
            </a:r>
          </a:p>
          <a:p>
            <a:pPr eaLnBrk="1" hangingPunct="1">
              <a:spcBef>
                <a:spcPct val="0"/>
              </a:spcBef>
              <a:buFont typeface="Wingdings" panose="05000000000000000000" pitchFamily="2" charset="2"/>
              <a:buChar char="§"/>
              <a:defRPr/>
            </a:pPr>
            <a:r>
              <a:rPr lang="en-GB" altLang="en-US" sz="2400" dirty="0">
                <a:latin typeface="Corbel" panose="020B0503020204020204" pitchFamily="34" charset="0"/>
              </a:rPr>
              <a:t>However he may sacrifice innocent lives to do his job and reveals the true impact of living in a violent city. </a:t>
            </a:r>
          </a:p>
          <a:p>
            <a:pPr eaLnBrk="1" hangingPunct="1">
              <a:spcBef>
                <a:spcPct val="0"/>
              </a:spcBef>
              <a:buFont typeface="Wingdings" panose="05000000000000000000" pitchFamily="2" charset="2"/>
              <a:buChar char="§"/>
              <a:defRPr/>
            </a:pPr>
            <a:r>
              <a:rPr lang="en-GB" altLang="en-US" sz="2400" dirty="0">
                <a:latin typeface="Corbel" panose="020B0503020204020204" pitchFamily="34" charset="0"/>
              </a:rPr>
              <a:t>Shows the vulnerability of humanity. </a:t>
            </a:r>
          </a:p>
        </p:txBody>
      </p:sp>
      <p:sp>
        <p:nvSpPr>
          <p:cNvPr id="6" name="TextBox 5">
            <a:extLst>
              <a:ext uri="{FF2B5EF4-FFF2-40B4-BE49-F238E27FC236}">
                <a16:creationId xmlns="" xmlns:a16="http://schemas.microsoft.com/office/drawing/2014/main" id="{EC3114E5-C673-47C6-9431-15865BBE017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Theme</a:t>
            </a:r>
          </a:p>
        </p:txBody>
      </p:sp>
      <p:pic>
        <p:nvPicPr>
          <p:cNvPr id="3" name="Picture 2">
            <a:extLst>
              <a:ext uri="{FF2B5EF4-FFF2-40B4-BE49-F238E27FC236}">
                <a16:creationId xmlns="" xmlns:a16="http://schemas.microsoft.com/office/drawing/2014/main" id="{271DC6A9-4E77-4E3C-B1C2-E1ECBC81A933}"/>
              </a:ext>
            </a:extLst>
          </p:cNvPr>
          <p:cNvPicPr>
            <a:picLocks noChangeAspect="1"/>
          </p:cNvPicPr>
          <p:nvPr/>
        </p:nvPicPr>
        <p:blipFill>
          <a:blip r:embed="rId2">
            <a:duotone>
              <a:prstClr val="black"/>
              <a:schemeClr val="accent1">
                <a:tint val="45000"/>
                <a:satMod val="400000"/>
              </a:schemeClr>
            </a:duotone>
          </a:blip>
          <a:stretch>
            <a:fillRect/>
          </a:stretch>
        </p:blipFill>
        <p:spPr>
          <a:xfrm>
            <a:off x="964015" y="1701946"/>
            <a:ext cx="3460203" cy="3865418"/>
          </a:xfrm>
          <a:prstGeom prst="rect">
            <a:avLst/>
          </a:prstGeom>
        </p:spPr>
      </p:pic>
    </p:spTree>
    <p:extLst>
      <p:ext uri="{BB962C8B-B14F-4D97-AF65-F5344CB8AC3E}">
        <p14:creationId xmlns:p14="http://schemas.microsoft.com/office/powerpoint/2010/main" val="1766715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Box 7">
            <a:extLst>
              <a:ext uri="{FF2B5EF4-FFF2-40B4-BE49-F238E27FC236}">
                <a16:creationId xmlns="" xmlns:a16="http://schemas.microsoft.com/office/drawing/2014/main" id="{5AC14EFF-DA7B-4383-81B9-A7A9C22ED57B}"/>
              </a:ext>
            </a:extLst>
          </p:cNvPr>
          <p:cNvSpPr txBox="1">
            <a:spLocks noChangeArrowheads="1"/>
          </p:cNvSpPr>
          <p:nvPr/>
        </p:nvSpPr>
        <p:spPr bwMode="auto">
          <a:xfrm>
            <a:off x="4669848" y="1324987"/>
            <a:ext cx="6840538" cy="5299912"/>
          </a:xfrm>
          <a:prstGeom prst="rect">
            <a:avLst/>
          </a:prstGeom>
          <a:noFill/>
          <a:ln w="76200">
            <a:solidFill>
              <a:schemeClr val="accent1"/>
            </a:solidFill>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r>
              <a:rPr lang="en-GB" sz="3600" dirty="0"/>
              <a:t>Almost stereotypical cop at the beginning – strong/brutal/violent – but hints at a more tender side. </a:t>
            </a:r>
          </a:p>
          <a:p>
            <a:pPr lvl="0"/>
            <a:r>
              <a:rPr lang="en-GB" sz="3600" dirty="0"/>
              <a:t>Show how quickly cop could be thrust from safety into chaos – violence is always present </a:t>
            </a:r>
          </a:p>
          <a:p>
            <a:pPr lvl="0"/>
            <a:r>
              <a:rPr lang="en-GB" sz="3600" dirty="0"/>
              <a:t>Moves to a more reflective tone – showing impact of violence</a:t>
            </a:r>
          </a:p>
        </p:txBody>
      </p:sp>
      <p:sp>
        <p:nvSpPr>
          <p:cNvPr id="5" name="TextBox 5">
            <a:extLst>
              <a:ext uri="{FF2B5EF4-FFF2-40B4-BE49-F238E27FC236}">
                <a16:creationId xmlns="" xmlns:a16="http://schemas.microsoft.com/office/drawing/2014/main" id="{AB945458-D29E-4665-A30F-B1B4DE5197E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Structure</a:t>
            </a:r>
          </a:p>
        </p:txBody>
      </p:sp>
      <p:pic>
        <p:nvPicPr>
          <p:cNvPr id="3" name="Picture 2">
            <a:extLst>
              <a:ext uri="{FF2B5EF4-FFF2-40B4-BE49-F238E27FC236}">
                <a16:creationId xmlns="" xmlns:a16="http://schemas.microsoft.com/office/drawing/2014/main" id="{F2C2D2EB-C9E8-4451-85D7-E923D4C77B00}"/>
              </a:ext>
            </a:extLst>
          </p:cNvPr>
          <p:cNvPicPr>
            <a:picLocks noChangeAspect="1"/>
          </p:cNvPicPr>
          <p:nvPr/>
        </p:nvPicPr>
        <p:blipFill>
          <a:blip r:embed="rId2"/>
          <a:stretch>
            <a:fillRect/>
          </a:stretch>
        </p:blipFill>
        <p:spPr>
          <a:xfrm>
            <a:off x="1140957" y="2493818"/>
            <a:ext cx="3065097" cy="2622758"/>
          </a:xfrm>
          <a:prstGeom prst="rect">
            <a:avLst/>
          </a:prstGeom>
        </p:spPr>
      </p:pic>
    </p:spTree>
    <p:extLst>
      <p:ext uri="{BB962C8B-B14F-4D97-AF65-F5344CB8AC3E}">
        <p14:creationId xmlns:p14="http://schemas.microsoft.com/office/powerpoint/2010/main" val="3082469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Box 7">
            <a:extLst>
              <a:ext uri="{FF2B5EF4-FFF2-40B4-BE49-F238E27FC236}">
                <a16:creationId xmlns="" xmlns:a16="http://schemas.microsoft.com/office/drawing/2014/main" id="{5AC14EFF-DA7B-4383-81B9-A7A9C22ED57B}"/>
              </a:ext>
            </a:extLst>
          </p:cNvPr>
          <p:cNvSpPr txBox="1">
            <a:spLocks noChangeArrowheads="1"/>
          </p:cNvSpPr>
          <p:nvPr/>
        </p:nvSpPr>
        <p:spPr bwMode="auto">
          <a:xfrm>
            <a:off x="2535936" y="1324987"/>
            <a:ext cx="8974450" cy="3170099"/>
          </a:xfrm>
          <a:prstGeom prst="rect">
            <a:avLst/>
          </a:prstGeom>
          <a:noFill/>
          <a:ln w="76200">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buNone/>
            </a:pPr>
            <a:r>
              <a:rPr lang="en-GB" sz="4000" dirty="0" err="1"/>
              <a:t>MaCaig</a:t>
            </a:r>
            <a:r>
              <a:rPr lang="en-GB" sz="4000" dirty="0"/>
              <a:t> draws parallels between the cop and the violent criminals. He explores how contact with violence can change you and how complicated human nature is </a:t>
            </a:r>
          </a:p>
        </p:txBody>
      </p:sp>
      <p:sp>
        <p:nvSpPr>
          <p:cNvPr id="5" name="TextBox 5">
            <a:extLst>
              <a:ext uri="{FF2B5EF4-FFF2-40B4-BE49-F238E27FC236}">
                <a16:creationId xmlns="" xmlns:a16="http://schemas.microsoft.com/office/drawing/2014/main" id="{AB945458-D29E-4665-A30F-B1B4DE5197E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Theme</a:t>
            </a:r>
          </a:p>
        </p:txBody>
      </p:sp>
      <p:pic>
        <p:nvPicPr>
          <p:cNvPr id="4" name="Picture 3" descr="A person looking at the camera&#10;&#10;Description generated with high confidence">
            <a:extLst>
              <a:ext uri="{FF2B5EF4-FFF2-40B4-BE49-F238E27FC236}">
                <a16:creationId xmlns="" xmlns:a16="http://schemas.microsoft.com/office/drawing/2014/main" id="{4BF25D18-10C3-4D77-A98B-B3E984BA836E}"/>
              </a:ext>
            </a:extLst>
          </p:cNvPr>
          <p:cNvPicPr>
            <a:picLocks noChangeAspect="1"/>
          </p:cNvPicPr>
          <p:nvPr/>
        </p:nvPicPr>
        <p:blipFill>
          <a:blip r:embed="rId2"/>
          <a:stretch>
            <a:fillRect/>
          </a:stretch>
        </p:blipFill>
        <p:spPr>
          <a:xfrm>
            <a:off x="7350335" y="3950095"/>
            <a:ext cx="3924300" cy="2603500"/>
          </a:xfrm>
          <a:prstGeom prst="rect">
            <a:avLst/>
          </a:prstGeom>
        </p:spPr>
      </p:pic>
    </p:spTree>
    <p:extLst>
      <p:ext uri="{BB962C8B-B14F-4D97-AF65-F5344CB8AC3E}">
        <p14:creationId xmlns:p14="http://schemas.microsoft.com/office/powerpoint/2010/main" val="380988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 xmlns:a16="http://schemas.microsoft.com/office/drawing/2014/main" id="{53FAEDDA-2C20-44F9-80D1-C21B583A037B}"/>
              </a:ext>
            </a:extLst>
          </p:cNvPr>
          <p:cNvSpPr txBox="1">
            <a:spLocks noChangeArrowheads="1"/>
          </p:cNvSpPr>
          <p:nvPr/>
        </p:nvSpPr>
        <p:spPr bwMode="auto">
          <a:xfrm>
            <a:off x="1064990" y="1370860"/>
            <a:ext cx="9789102" cy="2585323"/>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sz="1800" dirty="0"/>
              <a:t>Built like a gorilla but less timid,</a:t>
            </a:r>
            <a:br>
              <a:rPr lang="en-GB" sz="1800" dirty="0"/>
            </a:br>
            <a:r>
              <a:rPr lang="en-GB" sz="1800" dirty="0"/>
              <a:t>thick‑fleshed, steak‑coloured, with two</a:t>
            </a:r>
            <a:br>
              <a:rPr lang="en-GB" sz="1800" dirty="0"/>
            </a:br>
            <a:r>
              <a:rPr lang="en-GB" sz="1800" dirty="0"/>
              <a:t>hieroglyphs in his face that mean</a:t>
            </a:r>
            <a:br>
              <a:rPr lang="en-GB" sz="1800" dirty="0"/>
            </a:br>
            <a:r>
              <a:rPr lang="en-GB" sz="1800" dirty="0"/>
              <a:t>trouble, he walks the sidewalk and the</a:t>
            </a:r>
            <a:br>
              <a:rPr lang="en-GB" sz="1800" dirty="0"/>
            </a:br>
            <a:r>
              <a:rPr lang="en-GB" sz="1800" dirty="0"/>
              <a:t>thin tissue over violence. This morning,</a:t>
            </a:r>
            <a:br>
              <a:rPr lang="en-GB" sz="1800" dirty="0"/>
            </a:br>
            <a:r>
              <a:rPr lang="en-GB" sz="1800" dirty="0"/>
              <a:t>when he said, "See you, babe" to his wife,</a:t>
            </a:r>
            <a:br>
              <a:rPr lang="en-GB" sz="1800" dirty="0"/>
            </a:br>
            <a:r>
              <a:rPr lang="en-GB" sz="1800" dirty="0"/>
              <a:t>he hoped it, he truly hoped it.</a:t>
            </a:r>
            <a:br>
              <a:rPr lang="en-GB" sz="1800" dirty="0"/>
            </a:br>
            <a:r>
              <a:rPr lang="en-GB" sz="1800" dirty="0"/>
              <a:t>He is a gorilla</a:t>
            </a:r>
            <a:br>
              <a:rPr lang="en-GB" sz="1800" dirty="0"/>
            </a:br>
            <a:r>
              <a:rPr lang="en-GB" sz="1800" dirty="0"/>
              <a:t>to whom "Hiya, honey" is no cliché.</a:t>
            </a:r>
            <a:endParaRPr lang="en-GB" sz="1050" dirty="0"/>
          </a:p>
        </p:txBody>
      </p:sp>
      <p:sp>
        <p:nvSpPr>
          <p:cNvPr id="5" name="TextBox 5">
            <a:extLst>
              <a:ext uri="{FF2B5EF4-FFF2-40B4-BE49-F238E27FC236}">
                <a16:creationId xmlns="" xmlns:a16="http://schemas.microsoft.com/office/drawing/2014/main"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One</a:t>
            </a:r>
          </a:p>
        </p:txBody>
      </p:sp>
      <p:sp>
        <p:nvSpPr>
          <p:cNvPr id="6" name="TextBox 7">
            <a:extLst>
              <a:ext uri="{FF2B5EF4-FFF2-40B4-BE49-F238E27FC236}">
                <a16:creationId xmlns="" xmlns:a16="http://schemas.microsoft.com/office/drawing/2014/main" id="{217AE81A-07D6-4094-B627-4F70AE270F3F}"/>
              </a:ext>
            </a:extLst>
          </p:cNvPr>
          <p:cNvSpPr txBox="1">
            <a:spLocks noChangeArrowheads="1"/>
          </p:cNvSpPr>
          <p:nvPr/>
        </p:nvSpPr>
        <p:spPr bwMode="auto">
          <a:xfrm>
            <a:off x="2055094" y="4276270"/>
            <a:ext cx="9040957" cy="1815882"/>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How is the policeman described?</a:t>
            </a:r>
          </a:p>
          <a:p>
            <a:pPr marL="457200" indent="-457200" eaLnBrk="1" hangingPunct="1">
              <a:spcBef>
                <a:spcPct val="0"/>
              </a:spcBef>
              <a:buFontTx/>
              <a:buChar char="-"/>
            </a:pPr>
            <a:r>
              <a:rPr lang="en-GB" altLang="en-US" sz="2800" dirty="0">
                <a:latin typeface="Corbel" panose="020B0503020204020204" pitchFamily="34" charset="0"/>
              </a:rPr>
              <a:t>What two sides of the cop are shown? </a:t>
            </a:r>
          </a:p>
          <a:p>
            <a:pPr marL="457200" indent="-457200" eaLnBrk="1" hangingPunct="1">
              <a:spcBef>
                <a:spcPct val="0"/>
              </a:spcBef>
              <a:buFontTx/>
              <a:buChar char="-"/>
            </a:pPr>
            <a:r>
              <a:rPr lang="en-GB" altLang="en-US" sz="2800" dirty="0">
                <a:latin typeface="Corbel" panose="020B0503020204020204" pitchFamily="34" charset="0"/>
              </a:rPr>
              <a:t>What is your impression of the city?</a:t>
            </a:r>
          </a:p>
        </p:txBody>
      </p:sp>
      <p:cxnSp>
        <p:nvCxnSpPr>
          <p:cNvPr id="3" name="Straight Connector 2">
            <a:extLst>
              <a:ext uri="{FF2B5EF4-FFF2-40B4-BE49-F238E27FC236}">
                <a16:creationId xmlns="" xmlns:a16="http://schemas.microsoft.com/office/drawing/2014/main" id="{377A2B4D-4EDC-46DE-B406-6EAE02A931D2}"/>
              </a:ext>
            </a:extLst>
          </p:cNvPr>
          <p:cNvCxnSpPr/>
          <p:nvPr/>
        </p:nvCxnSpPr>
        <p:spPr>
          <a:xfrm flipH="1">
            <a:off x="2618509" y="3956183"/>
            <a:ext cx="2771" cy="320087"/>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014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 xmlns:a16="http://schemas.microsoft.com/office/drawing/2014/main"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One</a:t>
            </a:r>
          </a:p>
        </p:txBody>
      </p:sp>
      <p:sp>
        <p:nvSpPr>
          <p:cNvPr id="21507" name="TextBox 7">
            <a:extLst>
              <a:ext uri="{FF2B5EF4-FFF2-40B4-BE49-F238E27FC236}">
                <a16:creationId xmlns="" xmlns:a16="http://schemas.microsoft.com/office/drawing/2014/main" id="{3B278D8A-9440-4921-AB71-690328E1EAD5}"/>
              </a:ext>
            </a:extLst>
          </p:cNvPr>
          <p:cNvSpPr txBox="1">
            <a:spLocks noChangeArrowheads="1"/>
          </p:cNvSpPr>
          <p:nvPr/>
        </p:nvSpPr>
        <p:spPr bwMode="auto">
          <a:xfrm>
            <a:off x="1757883" y="2147888"/>
            <a:ext cx="8617527" cy="4056495"/>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defRPr/>
            </a:pPr>
            <a:r>
              <a:rPr lang="en-GB" sz="2800" dirty="0"/>
              <a:t>Built like a gorilla but less timid,</a:t>
            </a:r>
            <a:br>
              <a:rPr lang="en-GB" sz="2800" dirty="0"/>
            </a:br>
            <a:r>
              <a:rPr lang="en-GB" sz="2800" dirty="0"/>
              <a:t>thick‑fleshed, steak‑coloured, with two</a:t>
            </a:r>
            <a:br>
              <a:rPr lang="en-GB" sz="2800" dirty="0"/>
            </a:br>
            <a:r>
              <a:rPr lang="en-GB" sz="2800" dirty="0"/>
              <a:t>hieroglyphs in his face that mean</a:t>
            </a:r>
            <a:br>
              <a:rPr lang="en-GB" sz="2800" dirty="0"/>
            </a:br>
            <a:r>
              <a:rPr lang="en-GB" sz="2800" dirty="0"/>
              <a:t>trouble, he walks the sidewalk and the</a:t>
            </a:r>
            <a:br>
              <a:rPr lang="en-GB" sz="2800" dirty="0"/>
            </a:br>
            <a:r>
              <a:rPr lang="en-GB" sz="2800" dirty="0"/>
              <a:t>thin tissue over violence. This morning</a:t>
            </a:r>
          </a:p>
          <a:p>
            <a:pPr>
              <a:buNone/>
              <a:defRPr/>
            </a:pPr>
            <a:r>
              <a:rPr lang="en-GB" sz="2800" dirty="0"/>
              <a:t>when he said, "See you, babe" to his wife,</a:t>
            </a:r>
            <a:br>
              <a:rPr lang="en-GB" sz="2800" dirty="0"/>
            </a:br>
            <a:r>
              <a:rPr lang="en-GB" sz="2800" dirty="0"/>
              <a:t>he hoped it, he truly hoped it.</a:t>
            </a:r>
            <a:br>
              <a:rPr lang="en-GB" sz="2800" dirty="0"/>
            </a:br>
            <a:r>
              <a:rPr lang="en-GB" sz="2800" dirty="0"/>
              <a:t>He is a gorilla</a:t>
            </a:r>
            <a:br>
              <a:rPr lang="en-GB" sz="2800" dirty="0"/>
            </a:br>
            <a:r>
              <a:rPr lang="en-GB" sz="2800" dirty="0"/>
              <a:t>to whom "</a:t>
            </a:r>
            <a:r>
              <a:rPr lang="en-GB" sz="2800" dirty="0" err="1"/>
              <a:t>Hiya</a:t>
            </a:r>
            <a:r>
              <a:rPr lang="en-GB" sz="2800" dirty="0"/>
              <a:t>, honey" is no cliché.</a:t>
            </a:r>
          </a:p>
        </p:txBody>
      </p:sp>
      <p:sp>
        <p:nvSpPr>
          <p:cNvPr id="15" name="TextBox 6">
            <a:extLst>
              <a:ext uri="{FF2B5EF4-FFF2-40B4-BE49-F238E27FC236}">
                <a16:creationId xmlns="" xmlns:a16="http://schemas.microsoft.com/office/drawing/2014/main" id="{D38143FA-FC7B-40B9-BCA6-A60846588CF0}"/>
              </a:ext>
            </a:extLst>
          </p:cNvPr>
          <p:cNvSpPr txBox="1"/>
          <p:nvPr/>
        </p:nvSpPr>
        <p:spPr>
          <a:xfrm>
            <a:off x="955675" y="159467"/>
            <a:ext cx="2952750" cy="1015663"/>
          </a:xfrm>
          <a:prstGeom prst="rect">
            <a:avLst/>
          </a:prstGeom>
          <a:solidFill>
            <a:srgbClr val="FF0000"/>
          </a:solidFill>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Simile</a:t>
            </a:r>
          </a:p>
          <a:p>
            <a:pPr eaLnBrk="1" hangingPunct="1">
              <a:defRPr/>
            </a:pPr>
            <a:r>
              <a:rPr lang="en-GB" sz="2000" b="1" dirty="0">
                <a:solidFill>
                  <a:schemeClr val="bg1"/>
                </a:solidFill>
                <a:latin typeface="Corbel" panose="020B0503020204020204" pitchFamily="34" charset="0"/>
                <a:cs typeface="Arial" charset="0"/>
              </a:rPr>
              <a:t>Big and strong. Hints at violence and menace</a:t>
            </a:r>
          </a:p>
        </p:txBody>
      </p:sp>
      <p:sp>
        <p:nvSpPr>
          <p:cNvPr id="16" name="TextBox 6">
            <a:extLst>
              <a:ext uri="{FF2B5EF4-FFF2-40B4-BE49-F238E27FC236}">
                <a16:creationId xmlns="" xmlns:a16="http://schemas.microsoft.com/office/drawing/2014/main" id="{6E75C577-DA9E-4C34-A840-8548AB3C7336}"/>
              </a:ext>
            </a:extLst>
          </p:cNvPr>
          <p:cNvSpPr txBox="1"/>
          <p:nvPr/>
        </p:nvSpPr>
        <p:spPr>
          <a:xfrm>
            <a:off x="4087906" y="524313"/>
            <a:ext cx="4013013" cy="1323439"/>
          </a:xfrm>
          <a:prstGeom prst="rect">
            <a:avLst/>
          </a:prstGeom>
          <a:solidFill>
            <a:srgbClr val="00B050"/>
          </a:solidFill>
          <a:ln>
            <a:solidFill>
              <a:srgbClr val="00B050"/>
            </a:solidFill>
          </a:ln>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err="1">
                <a:solidFill>
                  <a:schemeClr val="bg1"/>
                </a:solidFill>
                <a:latin typeface="Corbel"/>
                <a:cs typeface="Arial"/>
              </a:rPr>
              <a:t>WC:Emphasises</a:t>
            </a:r>
            <a:r>
              <a:rPr lang="en-GB" sz="2000" b="1" dirty="0">
                <a:solidFill>
                  <a:schemeClr val="bg1"/>
                </a:solidFill>
                <a:latin typeface="Corbel"/>
                <a:cs typeface="Arial"/>
              </a:rPr>
              <a:t> that he is brutal – a gorilla is already not timid, so he must be very brutal to be even less timid</a:t>
            </a:r>
          </a:p>
        </p:txBody>
      </p:sp>
      <p:sp>
        <p:nvSpPr>
          <p:cNvPr id="19" name="TextBox 6">
            <a:extLst>
              <a:ext uri="{FF2B5EF4-FFF2-40B4-BE49-F238E27FC236}">
                <a16:creationId xmlns="" xmlns:a16="http://schemas.microsoft.com/office/drawing/2014/main" id="{CE5BCA62-BD46-4227-A15E-88E807B8127B}"/>
              </a:ext>
            </a:extLst>
          </p:cNvPr>
          <p:cNvSpPr txBox="1"/>
          <p:nvPr/>
        </p:nvSpPr>
        <p:spPr>
          <a:xfrm>
            <a:off x="65988" y="1304015"/>
            <a:ext cx="1537021" cy="1815882"/>
          </a:xfrm>
          <a:prstGeom prst="rect">
            <a:avLst/>
          </a:prstGeom>
          <a:solidFill>
            <a:srgbClr val="00B0F0"/>
          </a:solidFill>
          <a:ln>
            <a:solidFill>
              <a:srgbClr val="00B0F0"/>
            </a:solidFill>
          </a:ln>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GB" sz="1600" b="1" dirty="0">
                <a:solidFill>
                  <a:schemeClr val="bg1"/>
                </a:solidFill>
                <a:latin typeface="Corbel"/>
                <a:cs typeface="Arial"/>
              </a:rPr>
              <a:t>WC/description: Emphasises his tough masculine nature through mention of thick steak</a:t>
            </a:r>
          </a:p>
        </p:txBody>
      </p:sp>
      <p:sp>
        <p:nvSpPr>
          <p:cNvPr id="27" name="TextBox 6">
            <a:extLst>
              <a:ext uri="{FF2B5EF4-FFF2-40B4-BE49-F238E27FC236}">
                <a16:creationId xmlns="" xmlns:a16="http://schemas.microsoft.com/office/drawing/2014/main" id="{322464A0-0DA2-4AEB-8866-94914606BE4E}"/>
              </a:ext>
            </a:extLst>
          </p:cNvPr>
          <p:cNvSpPr txBox="1"/>
          <p:nvPr/>
        </p:nvSpPr>
        <p:spPr>
          <a:xfrm>
            <a:off x="8251115" y="718870"/>
            <a:ext cx="3614570" cy="1938992"/>
          </a:xfrm>
          <a:prstGeom prst="rect">
            <a:avLst/>
          </a:prstGeom>
          <a:solidFill>
            <a:srgbClr val="7030A0"/>
          </a:solidFill>
          <a:ln>
            <a:solidFill>
              <a:srgbClr val="7030A0"/>
            </a:solidFill>
          </a:ln>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GB" sz="2000" b="1" dirty="0">
                <a:solidFill>
                  <a:schemeClr val="bg1"/>
                </a:solidFill>
                <a:latin typeface="Corbel"/>
                <a:cs typeface="Arial"/>
              </a:rPr>
              <a:t>Imagery: Ancient stone carving, face is impassive and hard to read like hieroglyphics </a:t>
            </a:r>
            <a:endParaRPr lang="en-GB" sz="2000" b="1" dirty="0">
              <a:solidFill>
                <a:schemeClr val="bg1"/>
              </a:solidFill>
              <a:latin typeface="Corbel" panose="020B0503020204020204" pitchFamily="34" charset="0"/>
              <a:cs typeface="Arial" charset="0"/>
            </a:endParaRPr>
          </a:p>
          <a:p>
            <a:pPr eaLnBrk="1" hangingPunct="1">
              <a:defRPr/>
            </a:pPr>
            <a:r>
              <a:rPr lang="en-GB" sz="2000" b="1" dirty="0">
                <a:solidFill>
                  <a:schemeClr val="bg1"/>
                </a:solidFill>
                <a:latin typeface="Corbel" panose="020B0503020204020204" pitchFamily="34" charset="0"/>
                <a:cs typeface="Arial" charset="0"/>
              </a:rPr>
              <a:t>Contrast to what a cop should be – open and honest to the public. </a:t>
            </a:r>
          </a:p>
        </p:txBody>
      </p:sp>
      <p:cxnSp>
        <p:nvCxnSpPr>
          <p:cNvPr id="28" name="Straight Connector 27">
            <a:extLst>
              <a:ext uri="{FF2B5EF4-FFF2-40B4-BE49-F238E27FC236}">
                <a16:creationId xmlns="" xmlns:a16="http://schemas.microsoft.com/office/drawing/2014/main" id="{42E3DCE8-6684-46F4-926B-012D7676A6C2}"/>
              </a:ext>
            </a:extLst>
          </p:cNvPr>
          <p:cNvCxnSpPr/>
          <p:nvPr/>
        </p:nvCxnSpPr>
        <p:spPr>
          <a:xfrm flipH="1">
            <a:off x="2317750" y="1043492"/>
            <a:ext cx="114300" cy="122013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 xmlns:a16="http://schemas.microsoft.com/office/drawing/2014/main" id="{8A02864C-018E-4F6C-A8AD-8A1F04F9652F}"/>
              </a:ext>
            </a:extLst>
          </p:cNvPr>
          <p:cNvCxnSpPr/>
          <p:nvPr/>
        </p:nvCxnSpPr>
        <p:spPr>
          <a:xfrm flipH="1">
            <a:off x="6282466" y="1536623"/>
            <a:ext cx="355002" cy="611265"/>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 xmlns:a16="http://schemas.microsoft.com/office/drawing/2014/main" id="{5AC03C94-F00A-47D4-850E-EBD50383EAC4}"/>
              </a:ext>
            </a:extLst>
          </p:cNvPr>
          <p:cNvCxnSpPr>
            <a:cxnSpLocks/>
          </p:cNvCxnSpPr>
          <p:nvPr/>
        </p:nvCxnSpPr>
        <p:spPr>
          <a:xfrm flipV="1">
            <a:off x="1473798" y="2942578"/>
            <a:ext cx="314170" cy="144868"/>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44FB275E-9AB0-4F4B-BFBE-3F68EDBBF535}"/>
              </a:ext>
            </a:extLst>
          </p:cNvPr>
          <p:cNvCxnSpPr/>
          <p:nvPr/>
        </p:nvCxnSpPr>
        <p:spPr>
          <a:xfrm flipH="1">
            <a:off x="7584141" y="2203088"/>
            <a:ext cx="666974" cy="454774"/>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 xmlns:a16="http://schemas.microsoft.com/office/drawing/2014/main" id="{44FB275E-9AB0-4F4B-BFBE-3F68EDBBF535}"/>
              </a:ext>
            </a:extLst>
          </p:cNvPr>
          <p:cNvCxnSpPr/>
          <p:nvPr/>
        </p:nvCxnSpPr>
        <p:spPr>
          <a:xfrm flipH="1">
            <a:off x="7955280" y="3423448"/>
            <a:ext cx="1631578" cy="255843"/>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sp>
        <p:nvSpPr>
          <p:cNvPr id="23" name="TextBox 6">
            <a:extLst>
              <a:ext uri="{FF2B5EF4-FFF2-40B4-BE49-F238E27FC236}">
                <a16:creationId xmlns="" xmlns:a16="http://schemas.microsoft.com/office/drawing/2014/main" id="{51CE3EBB-50F2-46AE-B5C1-2FE63E5B6DD6}"/>
              </a:ext>
            </a:extLst>
          </p:cNvPr>
          <p:cNvSpPr txBox="1"/>
          <p:nvPr/>
        </p:nvSpPr>
        <p:spPr>
          <a:xfrm>
            <a:off x="8520055" y="2735761"/>
            <a:ext cx="3582297" cy="1631216"/>
          </a:xfrm>
          <a:prstGeom prst="rect">
            <a:avLst/>
          </a:prstGeom>
          <a:solidFill>
            <a:srgbClr val="FF6600"/>
          </a:solidFill>
          <a:ln>
            <a:solidFill>
              <a:srgbClr val="FF6600"/>
            </a:solidFill>
          </a:ln>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u="sng" dirty="0">
                <a:solidFill>
                  <a:schemeClr val="bg1"/>
                </a:solidFill>
                <a:latin typeface="Corbel"/>
                <a:cs typeface="Arial"/>
              </a:rPr>
              <a:t>Contrast</a:t>
            </a:r>
            <a:r>
              <a:rPr lang="en-GB" sz="2000" b="1" dirty="0">
                <a:solidFill>
                  <a:schemeClr val="bg1"/>
                </a:solidFill>
                <a:latin typeface="Corbel"/>
                <a:cs typeface="Arial"/>
              </a:rPr>
              <a:t>ing descriptions – the tough and hard literal sidewalk vs. the fragile metaphor describing society – easy and ready to break into violence</a:t>
            </a:r>
          </a:p>
        </p:txBody>
      </p:sp>
      <p:sp>
        <p:nvSpPr>
          <p:cNvPr id="33" name="TextBox 6">
            <a:extLst>
              <a:ext uri="{FF2B5EF4-FFF2-40B4-BE49-F238E27FC236}">
                <a16:creationId xmlns="" xmlns:a16="http://schemas.microsoft.com/office/drawing/2014/main" id="{D38143FA-FC7B-40B9-BCA6-A60846588CF0}"/>
              </a:ext>
            </a:extLst>
          </p:cNvPr>
          <p:cNvSpPr txBox="1"/>
          <p:nvPr/>
        </p:nvSpPr>
        <p:spPr>
          <a:xfrm>
            <a:off x="8912935" y="4470809"/>
            <a:ext cx="2952750" cy="1015663"/>
          </a:xfrm>
          <a:prstGeom prst="rect">
            <a:avLst/>
          </a:prstGeom>
          <a:solidFill>
            <a:srgbClr val="FF00FF"/>
          </a:solidFill>
          <a:ln>
            <a:solidFill>
              <a:srgbClr val="FF00FF"/>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Reveals another side to the cop – a family man, it humanizes him</a:t>
            </a:r>
          </a:p>
        </p:txBody>
      </p:sp>
      <p:cxnSp>
        <p:nvCxnSpPr>
          <p:cNvPr id="34" name="Straight Connector 33">
            <a:extLst>
              <a:ext uri="{FF2B5EF4-FFF2-40B4-BE49-F238E27FC236}">
                <a16:creationId xmlns="" xmlns:a16="http://schemas.microsoft.com/office/drawing/2014/main" id="{42E3DCE8-6684-46F4-926B-012D7676A6C2}"/>
              </a:ext>
            </a:extLst>
          </p:cNvPr>
          <p:cNvCxnSpPr/>
          <p:nvPr/>
        </p:nvCxnSpPr>
        <p:spPr>
          <a:xfrm flipH="1" flipV="1">
            <a:off x="8520055" y="4636546"/>
            <a:ext cx="420745" cy="130520"/>
          </a:xfrm>
          <a:prstGeom prst="line">
            <a:avLst/>
          </a:prstGeom>
          <a:ln w="57150">
            <a:solidFill>
              <a:srgbClr val="FF00FF"/>
            </a:solidFill>
          </a:ln>
        </p:spPr>
        <p:style>
          <a:lnRef idx="1">
            <a:schemeClr val="accent1"/>
          </a:lnRef>
          <a:fillRef idx="0">
            <a:schemeClr val="accent1"/>
          </a:fillRef>
          <a:effectRef idx="0">
            <a:schemeClr val="accent1"/>
          </a:effectRef>
          <a:fontRef idx="minor">
            <a:schemeClr val="tx1"/>
          </a:fontRef>
        </p:style>
      </p:cxnSp>
      <p:sp>
        <p:nvSpPr>
          <p:cNvPr id="35" name="TextBox 6">
            <a:extLst>
              <a:ext uri="{FF2B5EF4-FFF2-40B4-BE49-F238E27FC236}">
                <a16:creationId xmlns="" xmlns:a16="http://schemas.microsoft.com/office/drawing/2014/main" id="{D38143FA-FC7B-40B9-BCA6-A60846588CF0}"/>
              </a:ext>
            </a:extLst>
          </p:cNvPr>
          <p:cNvSpPr txBox="1"/>
          <p:nvPr/>
        </p:nvSpPr>
        <p:spPr>
          <a:xfrm>
            <a:off x="65988" y="3679291"/>
            <a:ext cx="1537021" cy="2862322"/>
          </a:xfrm>
          <a:prstGeom prst="rect">
            <a:avLst/>
          </a:prstGeom>
          <a:solidFill>
            <a:srgbClr val="C00000"/>
          </a:solidFill>
          <a:ln>
            <a:solidFill>
              <a:srgbClr val="C0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Repetition of hoped reveals the hidden fear he feels in his job – he fears he may not see her again</a:t>
            </a:r>
          </a:p>
        </p:txBody>
      </p:sp>
      <p:cxnSp>
        <p:nvCxnSpPr>
          <p:cNvPr id="36" name="Straight Connector 35">
            <a:extLst>
              <a:ext uri="{FF2B5EF4-FFF2-40B4-BE49-F238E27FC236}">
                <a16:creationId xmlns="" xmlns:a16="http://schemas.microsoft.com/office/drawing/2014/main" id="{42E3DCE8-6684-46F4-926B-012D7676A6C2}"/>
              </a:ext>
            </a:extLst>
          </p:cNvPr>
          <p:cNvCxnSpPr/>
          <p:nvPr/>
        </p:nvCxnSpPr>
        <p:spPr>
          <a:xfrm flipH="1" flipV="1">
            <a:off x="1448135" y="4978640"/>
            <a:ext cx="309748" cy="3135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40" name="TextBox 6">
            <a:extLst>
              <a:ext uri="{FF2B5EF4-FFF2-40B4-BE49-F238E27FC236}">
                <a16:creationId xmlns="" xmlns:a16="http://schemas.microsoft.com/office/drawing/2014/main" id="{D38143FA-FC7B-40B9-BCA6-A60846588CF0}"/>
              </a:ext>
            </a:extLst>
          </p:cNvPr>
          <p:cNvSpPr txBox="1"/>
          <p:nvPr/>
        </p:nvSpPr>
        <p:spPr>
          <a:xfrm>
            <a:off x="7713234" y="5648168"/>
            <a:ext cx="4389118" cy="1015663"/>
          </a:xfrm>
          <a:prstGeom prst="rect">
            <a:avLst/>
          </a:prstGeom>
          <a:solidFill>
            <a:srgbClr val="000099"/>
          </a:solidFill>
          <a:ln>
            <a:solidFill>
              <a:srgbClr val="000099"/>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Simile from start repeated but now it is a metaphor – re-emphasises his savage and animalistic nature</a:t>
            </a:r>
          </a:p>
        </p:txBody>
      </p:sp>
      <p:cxnSp>
        <p:nvCxnSpPr>
          <p:cNvPr id="41" name="Straight Connector 40">
            <a:extLst>
              <a:ext uri="{FF2B5EF4-FFF2-40B4-BE49-F238E27FC236}">
                <a16:creationId xmlns="" xmlns:a16="http://schemas.microsoft.com/office/drawing/2014/main" id="{42E3DCE8-6684-46F4-926B-012D7676A6C2}"/>
              </a:ext>
            </a:extLst>
          </p:cNvPr>
          <p:cNvCxnSpPr/>
          <p:nvPr/>
        </p:nvCxnSpPr>
        <p:spPr>
          <a:xfrm>
            <a:off x="4087906" y="5486472"/>
            <a:ext cx="3732809" cy="201668"/>
          </a:xfrm>
          <a:prstGeom prst="line">
            <a:avLst/>
          </a:prstGeom>
          <a:ln w="57150">
            <a:solidFill>
              <a:srgbClr val="000099"/>
            </a:solidFill>
          </a:ln>
        </p:spPr>
        <p:style>
          <a:lnRef idx="1">
            <a:schemeClr val="accent1"/>
          </a:lnRef>
          <a:fillRef idx="0">
            <a:schemeClr val="accent1"/>
          </a:fillRef>
          <a:effectRef idx="0">
            <a:schemeClr val="accent1"/>
          </a:effectRef>
          <a:fontRef idx="minor">
            <a:schemeClr val="tx1"/>
          </a:fontRef>
        </p:style>
      </p:cxnSp>
      <p:sp>
        <p:nvSpPr>
          <p:cNvPr id="21510" name="Rectangle 21509"/>
          <p:cNvSpPr/>
          <p:nvPr/>
        </p:nvSpPr>
        <p:spPr>
          <a:xfrm>
            <a:off x="1787968" y="2192330"/>
            <a:ext cx="2719486" cy="4547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p:cNvSpPr/>
          <p:nvPr/>
        </p:nvSpPr>
        <p:spPr>
          <a:xfrm>
            <a:off x="5132498" y="2192330"/>
            <a:ext cx="1698608" cy="454774"/>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1757883" y="2635909"/>
            <a:ext cx="4621402" cy="454774"/>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p:cNvSpPr/>
          <p:nvPr/>
        </p:nvSpPr>
        <p:spPr>
          <a:xfrm>
            <a:off x="1757883" y="3068802"/>
            <a:ext cx="3696244" cy="454774"/>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7030A0"/>
              </a:solidFill>
            </a:endParaRPr>
          </a:p>
        </p:txBody>
      </p:sp>
      <p:sp>
        <p:nvSpPr>
          <p:cNvPr id="49" name="Rectangle 48"/>
          <p:cNvSpPr/>
          <p:nvPr/>
        </p:nvSpPr>
        <p:spPr>
          <a:xfrm>
            <a:off x="7231339" y="2630442"/>
            <a:ext cx="686289" cy="454774"/>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3035855" y="3499831"/>
            <a:ext cx="5065064" cy="454774"/>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6600"/>
              </a:solidFill>
            </a:endParaRPr>
          </a:p>
        </p:txBody>
      </p:sp>
      <p:sp>
        <p:nvSpPr>
          <p:cNvPr id="52" name="Rectangle 51"/>
          <p:cNvSpPr/>
          <p:nvPr/>
        </p:nvSpPr>
        <p:spPr>
          <a:xfrm>
            <a:off x="1787968" y="3941618"/>
            <a:ext cx="3988888" cy="454774"/>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7106522" y="4409159"/>
            <a:ext cx="1413533" cy="454774"/>
          </a:xfrm>
          <a:prstGeom prst="rect">
            <a:avLst/>
          </a:prstGeom>
          <a:noFill/>
          <a:ln w="381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p:cNvSpPr/>
          <p:nvPr/>
        </p:nvSpPr>
        <p:spPr>
          <a:xfrm>
            <a:off x="1757883" y="4863933"/>
            <a:ext cx="4702084" cy="45477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p:cNvSpPr/>
          <p:nvPr/>
        </p:nvSpPr>
        <p:spPr>
          <a:xfrm>
            <a:off x="1757883" y="5287581"/>
            <a:ext cx="2351042" cy="454774"/>
          </a:xfrm>
          <a:prstGeom prst="rect">
            <a:avLst/>
          </a:prstGeom>
          <a:noFill/>
          <a:ln w="3810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2045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5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9" grpId="0" animBg="1"/>
      <p:bldP spid="27" grpId="0" animBg="1"/>
      <p:bldP spid="23" grpId="0" animBg="1"/>
      <p:bldP spid="33" grpId="0" animBg="1"/>
      <p:bldP spid="35" grpId="0" animBg="1"/>
      <p:bldP spid="40" grpId="0" animBg="1"/>
      <p:bldP spid="21510" grpId="0" animBg="1"/>
      <p:bldP spid="46" grpId="0" animBg="1"/>
      <p:bldP spid="47" grpId="0" animBg="1"/>
      <p:bldP spid="48" grpId="0" animBg="1"/>
      <p:bldP spid="49" grpId="0" animBg="1"/>
      <p:bldP spid="50" grpId="0" animBg="1"/>
      <p:bldP spid="52" grpId="0" animBg="1"/>
      <p:bldP spid="53" grpId="0" animBg="1"/>
      <p:bldP spid="54" grpId="0" animBg="1"/>
      <p:bldP spid="55" grpId="0" animBg="1"/>
    </p:bldLst>
  </p:timing>
</p:sld>
</file>

<file path=ppt/theme/theme1.xml><?xml version="1.0" encoding="utf-8"?>
<a:theme xmlns:a="http://schemas.openxmlformats.org/drawingml/2006/main" name="Badge">
  <a:themeElements>
    <a:clrScheme name="Custom 12">
      <a:dk1>
        <a:sysClr val="windowText" lastClr="000000"/>
      </a:dk1>
      <a:lt1>
        <a:sysClr val="window" lastClr="FFFFFF"/>
      </a:lt1>
      <a:dk2>
        <a:srgbClr val="002060"/>
      </a:dk2>
      <a:lt2>
        <a:srgbClr val="EEECE1"/>
      </a:lt2>
      <a:accent1>
        <a:srgbClr val="0070C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s xmlns="310688ec-8b41-4796-aaa7-fedfd9271268" xsi:nil="true"/>
    <Has_Teacher_Only_SectionGroup xmlns="310688ec-8b41-4796-aaa7-fedfd9271268" xsi:nil="true"/>
    <FolderType xmlns="310688ec-8b41-4796-aaa7-fedfd9271268" xsi:nil="true"/>
    <IsNotebookLocked xmlns="310688ec-8b41-4796-aaa7-fedfd9271268" xsi:nil="true"/>
    <CultureName xmlns="310688ec-8b41-4796-aaa7-fedfd9271268" xsi:nil="true"/>
    <Owner xmlns="310688ec-8b41-4796-aaa7-fedfd9271268">
      <UserInfo>
        <DisplayName/>
        <AccountId xsi:nil="true"/>
        <AccountType/>
      </UserInfo>
    </Owner>
    <NotebookType xmlns="310688ec-8b41-4796-aaa7-fedfd9271268" xsi:nil="true"/>
    <LMS_Mappings xmlns="310688ec-8b41-4796-aaa7-fedfd9271268" xsi:nil="true"/>
    <DefaultSectionNames xmlns="310688ec-8b41-4796-aaa7-fedfd9271268" xsi:nil="true"/>
    <Is_Collaboration_Space_Locked xmlns="310688ec-8b41-4796-aaa7-fedfd9271268" xsi:nil="true"/>
    <Teachers xmlns="310688ec-8b41-4796-aaa7-fedfd9271268">
      <UserInfo>
        <DisplayName/>
        <AccountId xsi:nil="true"/>
        <AccountType/>
      </UserInfo>
    </Teachers>
    <Student_Groups xmlns="310688ec-8b41-4796-aaa7-fedfd9271268">
      <UserInfo>
        <DisplayName/>
        <AccountId xsi:nil="true"/>
        <AccountType/>
      </UserInfo>
    </Student_Groups>
    <Invited_Teachers xmlns="310688ec-8b41-4796-aaa7-fedfd9271268" xsi:nil="true"/>
    <Math_Settings xmlns="310688ec-8b41-4796-aaa7-fedfd9271268" xsi:nil="true"/>
    <Self_Registration_Enabled xmlns="310688ec-8b41-4796-aaa7-fedfd9271268" xsi:nil="true"/>
    <Students xmlns="310688ec-8b41-4796-aaa7-fedfd9271268">
      <UserInfo>
        <DisplayName/>
        <AccountId xsi:nil="true"/>
        <AccountType/>
      </UserInfo>
    </Students>
    <Distribution_Groups xmlns="310688ec-8b41-4796-aaa7-fedfd9271268" xsi:nil="true"/>
    <AppVersion xmlns="310688ec-8b41-4796-aaa7-fedfd9271268" xsi:nil="true"/>
    <TeamsChannelId xmlns="310688ec-8b41-4796-aaa7-fedfd9271268" xsi:nil="true"/>
    <Invited_Students xmlns="310688ec-8b41-4796-aaa7-fedfd9271268" xsi:nil="true"/>
    <lcf76f155ced4ddcb4097134ff3c332f xmlns="310688ec-8b41-4796-aaa7-fedfd9271268">
      <Terms xmlns="http://schemas.microsoft.com/office/infopath/2007/PartnerControls"/>
    </lcf76f155ced4ddcb4097134ff3c332f>
    <TaxCatchAll xmlns="73ae7180-7eb1-4c16-8a06-16d77af0adb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9761C41C819C4CA7B11727155E1653" ma:contentTypeVersion="36" ma:contentTypeDescription="Create a new document." ma:contentTypeScope="" ma:versionID="405645648665cb6410f30f6dc37bc8fe">
  <xsd:schema xmlns:xsd="http://www.w3.org/2001/XMLSchema" xmlns:xs="http://www.w3.org/2001/XMLSchema" xmlns:p="http://schemas.microsoft.com/office/2006/metadata/properties" xmlns:ns2="310688ec-8b41-4796-aaa7-fedfd9271268" xmlns:ns3="73ae7180-7eb1-4c16-8a06-16d77af0adba" targetNamespace="http://schemas.microsoft.com/office/2006/metadata/properties" ma:root="true" ma:fieldsID="3e9a7882932049b83897aa1b097bac84" ns2:_="" ns3:_="">
    <xsd:import namespace="310688ec-8b41-4796-aaa7-fedfd9271268"/>
    <xsd:import namespace="73ae7180-7eb1-4c16-8a06-16d77af0a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688ec-8b41-4796-aaa7-fedfd9271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Teachers" ma:index="33" nillable="true" ma:displayName="Invited Teachers" ma:internalName="Invited_Teachers">
      <xsd:simpleType>
        <xsd:restriction base="dms:Note">
          <xsd:maxLength value="255"/>
        </xsd:restriction>
      </xsd:simpleType>
    </xsd:element>
    <xsd:element name="Invited_Students" ma:index="34" nillable="true" ma:displayName="Invited Students" ma:internalName="Invited_Student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Teacher_Only_SectionGroup" ma:index="36" nillable="true" ma:displayName="Has Teacher Only SectionGroup" ma:internalName="Has_Teacher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MediaLengthInSeconds" ma:index="39" nillable="true" ma:displayName="Length (seconds)" ma:internalName="MediaLengthInSeconds" ma:readOnly="true">
      <xsd:simpleType>
        <xsd:restriction base="dms:Unknown"/>
      </xsd:simpleType>
    </xsd:element>
    <xsd:element name="MediaServiceLocation" ma:index="40" nillable="true" ma:displayName="Location" ma:internalName="MediaServiceLocation" ma:readOnly="true">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ae7180-7eb1-4c16-8a06-16d77af0adb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4952577e-9112-4230-b634-3c8f81a7db03}" ma:internalName="TaxCatchAll" ma:showField="CatchAllData" ma:web="73ae7180-7eb1-4c16-8a06-16d77af0ad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22CE2A-C25E-4701-B5A4-457C5648CE02}">
  <ds:schemaRefs>
    <ds:schemaRef ds:uri="310688ec-8b41-4796-aaa7-fedfd9271268"/>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73ae7180-7eb1-4c16-8a06-16d77af0adba"/>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6EAB624-8D4C-486E-A62B-5D5AF8F5296F}">
  <ds:schemaRefs>
    <ds:schemaRef ds:uri="http://schemas.microsoft.com/sharepoint/v3/contenttype/forms"/>
  </ds:schemaRefs>
</ds:datastoreItem>
</file>

<file path=customXml/itemProps3.xml><?xml version="1.0" encoding="utf-8"?>
<ds:datastoreItem xmlns:ds="http://schemas.openxmlformats.org/officeDocument/2006/customXml" ds:itemID="{A8B5DBD8-B946-44CF-AB0F-9BEEE7FE0D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0688ec-8b41-4796-aaa7-fedfd9271268"/>
    <ds:schemaRef ds:uri="73ae7180-7eb1-4c16-8a06-16d77af0ad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TM10001106[[fn=Badge]]</Template>
  <TotalTime>1206</TotalTime>
  <Words>1793</Words>
  <Application>Microsoft Office PowerPoint</Application>
  <PresentationFormat>Custom</PresentationFormat>
  <Paragraphs>170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Badge</vt:lpstr>
      <vt:lpstr>BROOKLYN COP</vt:lpstr>
      <vt:lpstr>PowerPoint Presentation</vt:lpstr>
      <vt:lpstr>New York Policemen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starter</vt:lpstr>
      <vt:lpstr>Brooklyn cop – 8 marker – 20 minutes</vt:lpstr>
      <vt:lpstr>commonality</vt:lpstr>
      <vt:lpstr>Primary text</vt:lpstr>
      <vt:lpstr>Secondary text</vt:lpstr>
      <vt:lpstr>commonality</vt:lpstr>
      <vt:lpstr>PowerPoint Presentation</vt:lpstr>
      <vt:lpstr>Brooklyn cop – 8 marker – 20 minutes</vt:lpstr>
      <vt:lpstr>commonality</vt:lpstr>
      <vt:lpstr>Primary text</vt:lpstr>
      <vt:lpstr>Secondary text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Basking Shark Annotation</dc:title>
  <dc:creator>Katie Lane</dc:creator>
  <cp:lastModifiedBy>John McGeary</cp:lastModifiedBy>
  <cp:revision>101</cp:revision>
  <dcterms:created xsi:type="dcterms:W3CDTF">2018-01-11T11:08:44Z</dcterms:created>
  <dcterms:modified xsi:type="dcterms:W3CDTF">2023-01-30T09:39:33Z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0x010100069761C41C819C4CA7B11727155E1653</vt:lpwstr>
  </property>
  <property fmtid="{D5CDD505-2E9C-101B-9397-08002B2CF9AE}" pid="3" name="MediaServiceImageTags">
    <vt:lpwstr/>
  </property>
</Properties>
</file>