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handoutMasterIdLst>
    <p:handoutMasterId r:id="rId29"/>
  </p:handoutMasterIdLst>
  <p:sldIdLst>
    <p:sldId id="256" r:id="rId5"/>
    <p:sldId id="257" r:id="rId6"/>
    <p:sldId id="275" r:id="rId7"/>
    <p:sldId id="273" r:id="rId8"/>
    <p:sldId id="259" r:id="rId9"/>
    <p:sldId id="260" r:id="rId10"/>
    <p:sldId id="283" r:id="rId11"/>
    <p:sldId id="261" r:id="rId12"/>
    <p:sldId id="262" r:id="rId13"/>
    <p:sldId id="288" r:id="rId14"/>
    <p:sldId id="264" r:id="rId15"/>
    <p:sldId id="292" r:id="rId16"/>
    <p:sldId id="293" r:id="rId17"/>
    <p:sldId id="271" r:id="rId18"/>
    <p:sldId id="282" r:id="rId19"/>
    <p:sldId id="294" r:id="rId20"/>
    <p:sldId id="297" r:id="rId21"/>
    <p:sldId id="295" r:id="rId22"/>
    <p:sldId id="298" r:id="rId23"/>
    <p:sldId id="296" r:id="rId24"/>
    <p:sldId id="299" r:id="rId25"/>
    <p:sldId id="300" r:id="rId26"/>
    <p:sldId id="301" r:id="rId27"/>
    <p:sldId id="302" r:id="rId28"/>
  </p:sldIdLst>
  <p:sldSz cx="12192000" cy="6858000"/>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99"/>
    <a:srgbClr val="CC00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7" autoAdjust="0"/>
    <p:restoredTop sz="94660"/>
  </p:normalViewPr>
  <p:slideViewPr>
    <p:cSldViewPr snapToGrid="0">
      <p:cViewPr varScale="1">
        <p:scale>
          <a:sx n="89" d="100"/>
          <a:sy n="89" d="100"/>
        </p:scale>
        <p:origin x="-126"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BA0A236D-86D5-48BF-917B-4C4E2401933F}" type="datetimeFigureOut">
              <a:rPr lang="en-GB" smtClean="0"/>
              <a:t>21/02/2023</a:t>
            </a:fld>
            <a:endParaRPr lang="en-GB"/>
          </a:p>
        </p:txBody>
      </p:sp>
      <p:sp>
        <p:nvSpPr>
          <p:cNvPr id="4" name="Footer Placeholder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3BD1B71C-B68B-4E4E-8CB4-BE24460FB7F2}" type="slidenum">
              <a:rPr lang="en-GB" smtClean="0"/>
              <a:t>‹#›</a:t>
            </a:fld>
            <a:endParaRPr lang="en-GB"/>
          </a:p>
        </p:txBody>
      </p:sp>
    </p:spTree>
    <p:extLst>
      <p:ext uri="{BB962C8B-B14F-4D97-AF65-F5344CB8AC3E}">
        <p14:creationId xmlns:p14="http://schemas.microsoft.com/office/powerpoint/2010/main" val="27041232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2/21/2023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2/21/2023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2/21/2023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2/21/2023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2/21/2023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2/21/2023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2/21/2023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2/21/2023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1C7FF1-D33C-457A-913F-10670D448F98}"/>
              </a:ext>
            </a:extLst>
          </p:cNvPr>
          <p:cNvSpPr>
            <a:spLocks noGrp="1"/>
          </p:cNvSpPr>
          <p:nvPr>
            <p:ph type="ctrTitle"/>
          </p:nvPr>
        </p:nvSpPr>
        <p:spPr/>
        <p:txBody>
          <a:bodyPr/>
          <a:lstStyle/>
          <a:p>
            <a:r>
              <a:rPr lang="en-GB" dirty="0"/>
              <a:t>Hotel room </a:t>
            </a:r>
            <a:br>
              <a:rPr lang="en-GB" dirty="0"/>
            </a:br>
            <a:r>
              <a:rPr lang="en-GB" dirty="0"/>
              <a:t>12</a:t>
            </a:r>
            <a:r>
              <a:rPr lang="en-GB" baseline="30000" dirty="0"/>
              <a:t>th</a:t>
            </a:r>
            <a:r>
              <a:rPr lang="en-GB" dirty="0"/>
              <a:t> </a:t>
            </a:r>
            <a:r>
              <a:rPr lang="en-GB" dirty="0" smtClean="0"/>
              <a:t>floor</a:t>
            </a:r>
            <a:endParaRPr lang="en-GB" dirty="0"/>
          </a:p>
        </p:txBody>
      </p:sp>
      <p:sp>
        <p:nvSpPr>
          <p:cNvPr id="3" name="Subtitle 2">
            <a:extLst>
              <a:ext uri="{FF2B5EF4-FFF2-40B4-BE49-F238E27FC236}">
                <a16:creationId xmlns:a16="http://schemas.microsoft.com/office/drawing/2014/main" xmlns="" id="{A87EAF10-FAB2-4BC7-BC03-4AA9DB0F74F6}"/>
              </a:ext>
            </a:extLst>
          </p:cNvPr>
          <p:cNvSpPr>
            <a:spLocks noGrp="1"/>
          </p:cNvSpPr>
          <p:nvPr>
            <p:ph type="subTitle" idx="1"/>
          </p:nvPr>
        </p:nvSpPr>
        <p:spPr>
          <a:xfrm>
            <a:off x="2215045" y="141815"/>
            <a:ext cx="8045373" cy="742279"/>
          </a:xfrm>
        </p:spPr>
        <p:txBody>
          <a:bodyPr/>
          <a:lstStyle/>
          <a:p>
            <a:r>
              <a:rPr lang="en-GB" dirty="0"/>
              <a:t>Poetry of </a:t>
            </a:r>
            <a:r>
              <a:rPr lang="en-GB" dirty="0" err="1"/>
              <a:t>norman</a:t>
            </a:r>
            <a:r>
              <a:rPr lang="en-GB" dirty="0"/>
              <a:t> </a:t>
            </a:r>
            <a:r>
              <a:rPr lang="en-GB" dirty="0" err="1"/>
              <a:t>maccaig</a:t>
            </a:r>
            <a:endParaRPr lang="en-GB" dirty="0"/>
          </a:p>
        </p:txBody>
      </p:sp>
    </p:spTree>
    <p:extLst>
      <p:ext uri="{BB962C8B-B14F-4D97-AF65-F5344CB8AC3E}">
        <p14:creationId xmlns:p14="http://schemas.microsoft.com/office/powerpoint/2010/main" val="3695792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047405" y="1253905"/>
            <a:ext cx="9789102" cy="2702278"/>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sz="1600" dirty="0"/>
              <a:t>But midnight is not </a:t>
            </a:r>
          </a:p>
          <a:p>
            <a:pPr>
              <a:buNone/>
              <a:defRPr/>
            </a:pPr>
            <a:r>
              <a:rPr lang="en-GB" sz="1600" dirty="0"/>
              <a:t>so easily defeated. I lie in bed, between </a:t>
            </a:r>
          </a:p>
          <a:p>
            <a:pPr>
              <a:buNone/>
              <a:defRPr/>
            </a:pPr>
            <a:r>
              <a:rPr lang="en-GB" sz="1600" dirty="0"/>
              <a:t>a radio and a television set, and hear </a:t>
            </a:r>
          </a:p>
          <a:p>
            <a:pPr>
              <a:buNone/>
              <a:defRPr/>
            </a:pPr>
            <a:r>
              <a:rPr lang="en-GB" sz="1600" dirty="0"/>
              <a:t>the wildest of </a:t>
            </a:r>
            <a:r>
              <a:rPr lang="en-GB" sz="1600" dirty="0" err="1"/>
              <a:t>warwhoops</a:t>
            </a:r>
            <a:r>
              <a:rPr lang="en-GB" sz="1600" dirty="0"/>
              <a:t> continually ululating through </a:t>
            </a:r>
          </a:p>
          <a:p>
            <a:pPr>
              <a:buNone/>
              <a:defRPr/>
            </a:pPr>
            <a:r>
              <a:rPr lang="en-GB" sz="1600" dirty="0"/>
              <a:t>the glittering canyons and gulches -</a:t>
            </a:r>
          </a:p>
          <a:p>
            <a:pPr>
              <a:buNone/>
              <a:defRPr/>
            </a:pPr>
            <a:r>
              <a:rPr lang="en-GB" sz="1600" dirty="0"/>
              <a:t>police cars and ambulances racing </a:t>
            </a:r>
          </a:p>
          <a:p>
            <a:pPr>
              <a:buNone/>
              <a:defRPr/>
            </a:pPr>
            <a:r>
              <a:rPr lang="en-GB" sz="1600" dirty="0"/>
              <a:t>to the broken bones, the harsh screaming </a:t>
            </a:r>
          </a:p>
          <a:p>
            <a:pPr>
              <a:buNone/>
              <a:defRPr/>
            </a:pPr>
            <a:r>
              <a:rPr lang="en-GB" sz="1600" dirty="0"/>
              <a:t>from </a:t>
            </a:r>
            <a:r>
              <a:rPr lang="en-GB" sz="1600" dirty="0" err="1"/>
              <a:t>coldwater</a:t>
            </a:r>
            <a:r>
              <a:rPr lang="en-GB" sz="1600" dirty="0"/>
              <a:t> flats, </a:t>
            </a:r>
          </a:p>
          <a:p>
            <a:pPr>
              <a:buNone/>
              <a:defRPr/>
            </a:pPr>
            <a:r>
              <a:rPr lang="en-GB" sz="1600" dirty="0"/>
              <a:t>the blood glazed on sidewalks.</a:t>
            </a:r>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Two</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055094" y="4276270"/>
            <a:ext cx="9040957" cy="2246769"/>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happens in this stanza? </a:t>
            </a:r>
          </a:p>
          <a:p>
            <a:pPr marL="457200" indent="-457200" eaLnBrk="1" hangingPunct="1">
              <a:spcBef>
                <a:spcPct val="0"/>
              </a:spcBef>
              <a:buFontTx/>
              <a:buChar char="-"/>
            </a:pPr>
            <a:r>
              <a:rPr lang="en-GB" altLang="en-US" sz="2800" dirty="0">
                <a:latin typeface="Corbel" panose="020B0503020204020204" pitchFamily="34" charset="0"/>
              </a:rPr>
              <a:t>What is your impression of the city? Has it changed from stanza one? </a:t>
            </a:r>
          </a:p>
          <a:p>
            <a:pPr marL="457200" indent="-457200" eaLnBrk="1" hangingPunct="1">
              <a:spcBef>
                <a:spcPct val="0"/>
              </a:spcBef>
              <a:buFontTx/>
              <a:buChar char="-"/>
            </a:pPr>
            <a:r>
              <a:rPr lang="en-GB" altLang="en-US" sz="2800" dirty="0">
                <a:latin typeface="Corbel" panose="020B0503020204020204" pitchFamily="34" charset="0"/>
              </a:rPr>
              <a:t>What mood or emotion is the poet feeling?</a:t>
            </a:r>
          </a:p>
        </p:txBody>
      </p:sp>
      <p:cxnSp>
        <p:nvCxnSpPr>
          <p:cNvPr id="3" name="Straight Connector 2">
            <a:extLst>
              <a:ext uri="{FF2B5EF4-FFF2-40B4-BE49-F238E27FC236}">
                <a16:creationId xmlns:a16="http://schemas.microsoft.com/office/drawing/2014/main" xmlns="" id="{377A2B4D-4EDC-46DE-B406-6EAE02A931D2}"/>
              </a:ext>
            </a:extLst>
          </p:cNvPr>
          <p:cNvCxnSpPr/>
          <p:nvPr/>
        </p:nvCxnSpPr>
        <p:spPr>
          <a:xfrm flipH="1">
            <a:off x="2618509" y="3956183"/>
            <a:ext cx="2771" cy="320087"/>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1811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Box 7">
            <a:extLst>
              <a:ext uri="{FF2B5EF4-FFF2-40B4-BE49-F238E27FC236}">
                <a16:creationId xmlns:a16="http://schemas.microsoft.com/office/drawing/2014/main" xmlns="" id="{F16BDFF5-17D3-463C-866E-B653444135D3}"/>
              </a:ext>
            </a:extLst>
          </p:cNvPr>
          <p:cNvSpPr txBox="1">
            <a:spLocks noChangeArrowheads="1"/>
          </p:cNvSpPr>
          <p:nvPr/>
        </p:nvSpPr>
        <p:spPr bwMode="auto">
          <a:xfrm>
            <a:off x="1671782" y="892082"/>
            <a:ext cx="10520218" cy="4659737"/>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sz="2800" dirty="0"/>
              <a:t>But midnight is not </a:t>
            </a:r>
          </a:p>
          <a:p>
            <a:pPr>
              <a:buNone/>
              <a:defRPr/>
            </a:pPr>
            <a:r>
              <a:rPr lang="en-GB" sz="2800" dirty="0"/>
              <a:t>so easily defeated. I lie in bed, </a:t>
            </a:r>
            <a:r>
              <a:rPr lang="en-GB" sz="2800" dirty="0" smtClean="0"/>
              <a:t>between</a:t>
            </a:r>
          </a:p>
          <a:p>
            <a:pPr>
              <a:buNone/>
              <a:defRPr/>
            </a:pPr>
            <a:r>
              <a:rPr lang="en-GB" sz="2800" dirty="0"/>
              <a:t>a radio and a television set, and hear </a:t>
            </a:r>
          </a:p>
          <a:p>
            <a:pPr>
              <a:buNone/>
              <a:defRPr/>
            </a:pPr>
            <a:r>
              <a:rPr lang="en-GB" sz="2800" dirty="0"/>
              <a:t>the wildest of </a:t>
            </a:r>
            <a:r>
              <a:rPr lang="en-GB" sz="2800" dirty="0" err="1"/>
              <a:t>warwhoops</a:t>
            </a:r>
            <a:r>
              <a:rPr lang="en-GB" sz="2800" dirty="0"/>
              <a:t> continually ululating through </a:t>
            </a:r>
            <a:endParaRPr lang="en-GB" sz="2800" dirty="0" smtClean="0"/>
          </a:p>
          <a:p>
            <a:pPr>
              <a:buNone/>
              <a:defRPr/>
            </a:pPr>
            <a:r>
              <a:rPr lang="en-GB" sz="2800" dirty="0"/>
              <a:t>the glittering canyons and gulches -</a:t>
            </a:r>
          </a:p>
          <a:p>
            <a:pPr>
              <a:buNone/>
              <a:defRPr/>
            </a:pPr>
            <a:r>
              <a:rPr lang="en-GB" sz="2800" dirty="0"/>
              <a:t>police cars and ambulances racing </a:t>
            </a:r>
          </a:p>
          <a:p>
            <a:pPr>
              <a:buNone/>
              <a:defRPr/>
            </a:pPr>
            <a:r>
              <a:rPr lang="en-GB" sz="2800" dirty="0"/>
              <a:t>to the broken bones, the harsh screaming </a:t>
            </a:r>
          </a:p>
          <a:p>
            <a:pPr>
              <a:buNone/>
              <a:defRPr/>
            </a:pPr>
            <a:r>
              <a:rPr lang="en-GB" sz="2800" dirty="0"/>
              <a:t>from </a:t>
            </a:r>
            <a:r>
              <a:rPr lang="en-GB" sz="2800" dirty="0" err="1"/>
              <a:t>coldwater</a:t>
            </a:r>
            <a:r>
              <a:rPr lang="en-GB" sz="2800" dirty="0"/>
              <a:t> flats, </a:t>
            </a:r>
          </a:p>
          <a:p>
            <a:pPr>
              <a:buNone/>
              <a:defRPr/>
            </a:pPr>
            <a:r>
              <a:rPr lang="en-GB" sz="2800" dirty="0"/>
              <a:t>the blood glazed on sidewalks</a:t>
            </a:r>
            <a:r>
              <a:rPr lang="en-GB" sz="2800" dirty="0" smtClean="0"/>
              <a:t>.</a:t>
            </a:r>
            <a:endParaRPr lang="en-GB" sz="2800" dirty="0"/>
          </a:p>
        </p:txBody>
      </p:sp>
      <p:sp>
        <p:nvSpPr>
          <p:cNvPr id="12" name="TextBox 5">
            <a:extLst>
              <a:ext uri="{FF2B5EF4-FFF2-40B4-BE49-F238E27FC236}">
                <a16:creationId xmlns:a16="http://schemas.microsoft.com/office/drawing/2014/main" xmlns="" id="{8FBA8DCD-93A8-4D49-BBC4-D40F7FDDE8E5}"/>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Two</a:t>
            </a:r>
          </a:p>
        </p:txBody>
      </p:sp>
      <p:sp>
        <p:nvSpPr>
          <p:cNvPr id="15" name="TextBox 14">
            <a:extLst>
              <a:ext uri="{FF2B5EF4-FFF2-40B4-BE49-F238E27FC236}">
                <a16:creationId xmlns:a16="http://schemas.microsoft.com/office/drawing/2014/main" xmlns="" id="{43E7EB5B-5338-4E47-AC5D-2AC60D6A026D}"/>
              </a:ext>
            </a:extLst>
          </p:cNvPr>
          <p:cNvSpPr txBox="1"/>
          <p:nvPr/>
        </p:nvSpPr>
        <p:spPr>
          <a:xfrm>
            <a:off x="0" y="0"/>
            <a:ext cx="7013986" cy="707886"/>
          </a:xfrm>
          <a:prstGeom prst="rect">
            <a:avLst/>
          </a:prstGeom>
          <a:solidFill>
            <a:srgbClr val="FF0000"/>
          </a:solidFill>
        </p:spPr>
        <p:txBody>
          <a:bodyPr wrap="square">
            <a:spAutoFit/>
          </a:bodyPr>
          <a:lstStyle/>
          <a:p>
            <a:pPr>
              <a:defRPr/>
            </a:pPr>
            <a:r>
              <a:rPr lang="en-GB" sz="2000" b="1" dirty="0" smtClean="0">
                <a:solidFill>
                  <a:schemeClr val="bg1"/>
                </a:solidFill>
                <a:latin typeface="Corbel" panose="020B0503020204020204" pitchFamily="34" charset="0"/>
                <a:cs typeface="Arial" charset="0"/>
              </a:rPr>
              <a:t>Signals that light (good)  is losing the battle. Darkness (evil) </a:t>
            </a:r>
            <a:r>
              <a:rPr lang="en-GB" sz="2000" b="1" dirty="0">
                <a:solidFill>
                  <a:schemeClr val="bg1"/>
                </a:solidFill>
                <a:latin typeface="Corbel" panose="020B0503020204020204" pitchFamily="34" charset="0"/>
                <a:cs typeface="Arial" charset="0"/>
              </a:rPr>
              <a:t>is winning. Struggle is futile. Darkness will </a:t>
            </a:r>
            <a:r>
              <a:rPr lang="en-GB" sz="2000" b="1" dirty="0" smtClean="0">
                <a:solidFill>
                  <a:schemeClr val="bg1"/>
                </a:solidFill>
                <a:latin typeface="Corbel" panose="020B0503020204020204" pitchFamily="34" charset="0"/>
                <a:cs typeface="Arial" charset="0"/>
              </a:rPr>
              <a:t>happen</a:t>
            </a:r>
            <a:endParaRPr lang="en-GB" sz="2000" b="1" dirty="0">
              <a:solidFill>
                <a:schemeClr val="bg1"/>
              </a:solidFill>
              <a:latin typeface="Corbel" panose="020B0503020204020204" pitchFamily="34" charset="0"/>
              <a:cs typeface="Arial" charset="0"/>
            </a:endParaRPr>
          </a:p>
        </p:txBody>
      </p:sp>
      <p:cxnSp>
        <p:nvCxnSpPr>
          <p:cNvPr id="16" name="Straight Connector 15">
            <a:extLst>
              <a:ext uri="{FF2B5EF4-FFF2-40B4-BE49-F238E27FC236}">
                <a16:creationId xmlns:a16="http://schemas.microsoft.com/office/drawing/2014/main" xmlns="" id="{ABF9D59E-14F5-4AF5-A5DC-77466EC93511}"/>
              </a:ext>
            </a:extLst>
          </p:cNvPr>
          <p:cNvCxnSpPr/>
          <p:nvPr/>
        </p:nvCxnSpPr>
        <p:spPr>
          <a:xfrm flipH="1">
            <a:off x="4335332" y="506337"/>
            <a:ext cx="1175779" cy="38574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ABF9D59E-14F5-4AF5-A5DC-77466EC93511}"/>
              </a:ext>
            </a:extLst>
          </p:cNvPr>
          <p:cNvCxnSpPr/>
          <p:nvPr/>
        </p:nvCxnSpPr>
        <p:spPr>
          <a:xfrm flipH="1">
            <a:off x="5674659" y="1198078"/>
            <a:ext cx="1356249" cy="264963"/>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xmlns="" id="{43E7EB5B-5338-4E47-AC5D-2AC60D6A026D}"/>
              </a:ext>
            </a:extLst>
          </p:cNvPr>
          <p:cNvSpPr txBox="1"/>
          <p:nvPr/>
        </p:nvSpPr>
        <p:spPr>
          <a:xfrm>
            <a:off x="7013986" y="638055"/>
            <a:ext cx="4767718" cy="707886"/>
          </a:xfrm>
          <a:prstGeom prst="rect">
            <a:avLst/>
          </a:prstGeom>
          <a:solidFill>
            <a:srgbClr val="7030A0"/>
          </a:solidFill>
        </p:spPr>
        <p:txBody>
          <a:bodyPr wrap="square">
            <a:spAutoFit/>
          </a:bodyPr>
          <a:lstStyle/>
          <a:p>
            <a:pPr eaLnBrk="1" hangingPunct="1">
              <a:defRPr/>
            </a:pPr>
            <a:r>
              <a:rPr lang="en-GB" sz="2000" b="1" dirty="0">
                <a:solidFill>
                  <a:schemeClr val="bg1"/>
                </a:solidFill>
                <a:latin typeface="Corbel" panose="020B0503020204020204" pitchFamily="34" charset="0"/>
                <a:cs typeface="Arial" charset="0"/>
              </a:rPr>
              <a:t>Passive/struggling to sleep</a:t>
            </a:r>
            <a:r>
              <a:rPr lang="en-GB" sz="2000" b="1" dirty="0" smtClean="0">
                <a:solidFill>
                  <a:schemeClr val="bg1"/>
                </a:solidFill>
                <a:latin typeface="Corbel" panose="020B0503020204020204" pitchFamily="34" charset="0"/>
                <a:cs typeface="Arial" charset="0"/>
              </a:rPr>
              <a:t>. What </a:t>
            </a:r>
            <a:r>
              <a:rPr lang="en-GB" sz="2000" b="1" dirty="0">
                <a:solidFill>
                  <a:schemeClr val="bg1"/>
                </a:solidFill>
                <a:latin typeface="Corbel" panose="020B0503020204020204" pitchFamily="34" charset="0"/>
                <a:cs typeface="Arial" charset="0"/>
              </a:rPr>
              <a:t>is </a:t>
            </a:r>
            <a:r>
              <a:rPr lang="en-GB" sz="2000" b="1" dirty="0" smtClean="0">
                <a:solidFill>
                  <a:schemeClr val="bg1"/>
                </a:solidFill>
                <a:latin typeface="Corbel" panose="020B0503020204020204" pitchFamily="34" charset="0"/>
                <a:cs typeface="Arial" charset="0"/>
              </a:rPr>
              <a:t>happening outside is affecting him inside</a:t>
            </a:r>
            <a:endParaRPr lang="en-GB" sz="2000" b="1" dirty="0">
              <a:solidFill>
                <a:schemeClr val="bg1"/>
              </a:solidFill>
              <a:latin typeface="Corbel" panose="020B0503020204020204" pitchFamily="34" charset="0"/>
              <a:cs typeface="Arial" charset="0"/>
            </a:endParaRPr>
          </a:p>
        </p:txBody>
      </p:sp>
      <p:sp>
        <p:nvSpPr>
          <p:cNvPr id="27" name="TextBox 26">
            <a:extLst>
              <a:ext uri="{FF2B5EF4-FFF2-40B4-BE49-F238E27FC236}">
                <a16:creationId xmlns:a16="http://schemas.microsoft.com/office/drawing/2014/main" xmlns="" id="{43E7EB5B-5338-4E47-AC5D-2AC60D6A026D}"/>
              </a:ext>
            </a:extLst>
          </p:cNvPr>
          <p:cNvSpPr txBox="1"/>
          <p:nvPr/>
        </p:nvSpPr>
        <p:spPr>
          <a:xfrm>
            <a:off x="8163862" y="1397423"/>
            <a:ext cx="3617842" cy="1015663"/>
          </a:xfrm>
          <a:prstGeom prst="rect">
            <a:avLst/>
          </a:prstGeom>
          <a:solidFill>
            <a:srgbClr val="0070C0"/>
          </a:solidFill>
        </p:spPr>
        <p:txBody>
          <a:bodyPr wrap="square">
            <a:spAutoFit/>
          </a:bodyPr>
          <a:lstStyle/>
          <a:p>
            <a:pPr eaLnBrk="1" hangingPunct="1">
              <a:defRPr/>
            </a:pPr>
            <a:r>
              <a:rPr lang="en-GB" sz="2000" b="1" dirty="0">
                <a:solidFill>
                  <a:schemeClr val="bg1"/>
                </a:solidFill>
                <a:latin typeface="Corbel" panose="020B0503020204020204" pitchFamily="34" charset="0"/>
                <a:cs typeface="Arial" charset="0"/>
              </a:rPr>
              <a:t>Change in </a:t>
            </a:r>
            <a:r>
              <a:rPr lang="en-GB" sz="2000" b="1" dirty="0" smtClean="0">
                <a:solidFill>
                  <a:schemeClr val="bg1"/>
                </a:solidFill>
                <a:latin typeface="Corbel" panose="020B0503020204020204" pitchFamily="34" charset="0"/>
                <a:cs typeface="Arial" charset="0"/>
              </a:rPr>
              <a:t>focus from sight in stanza 1 </a:t>
            </a:r>
            <a:r>
              <a:rPr lang="en-GB" sz="2000" b="1" dirty="0">
                <a:solidFill>
                  <a:schemeClr val="bg1"/>
                </a:solidFill>
                <a:latin typeface="Corbel" panose="020B0503020204020204" pitchFamily="34" charset="0"/>
                <a:cs typeface="Arial" charset="0"/>
              </a:rPr>
              <a:t>to what he </a:t>
            </a:r>
            <a:r>
              <a:rPr lang="en-GB" sz="2000" b="1" dirty="0" smtClean="0">
                <a:solidFill>
                  <a:schemeClr val="bg1"/>
                </a:solidFill>
                <a:latin typeface="Corbel" panose="020B0503020204020204" pitchFamily="34" charset="0"/>
                <a:cs typeface="Arial" charset="0"/>
              </a:rPr>
              <a:t>hears: Invading </a:t>
            </a:r>
            <a:r>
              <a:rPr lang="en-GB" sz="2000" b="1" dirty="0">
                <a:solidFill>
                  <a:schemeClr val="bg1"/>
                </a:solidFill>
                <a:latin typeface="Corbel" panose="020B0503020204020204" pitchFamily="34" charset="0"/>
                <a:cs typeface="Arial" charset="0"/>
              </a:rPr>
              <a:t>his space</a:t>
            </a:r>
          </a:p>
        </p:txBody>
      </p:sp>
      <p:cxnSp>
        <p:nvCxnSpPr>
          <p:cNvPr id="28" name="Straight Connector 27">
            <a:extLst>
              <a:ext uri="{FF2B5EF4-FFF2-40B4-BE49-F238E27FC236}">
                <a16:creationId xmlns:a16="http://schemas.microsoft.com/office/drawing/2014/main" xmlns="" id="{ABF9D59E-14F5-4AF5-A5DC-77466EC93511}"/>
              </a:ext>
            </a:extLst>
          </p:cNvPr>
          <p:cNvCxnSpPr/>
          <p:nvPr/>
        </p:nvCxnSpPr>
        <p:spPr>
          <a:xfrm flipV="1">
            <a:off x="7684585" y="2090412"/>
            <a:ext cx="588046" cy="46694"/>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xmlns="" id="{43E7EB5B-5338-4E47-AC5D-2AC60D6A026D}"/>
              </a:ext>
            </a:extLst>
          </p:cNvPr>
          <p:cNvSpPr txBox="1"/>
          <p:nvPr/>
        </p:nvSpPr>
        <p:spPr>
          <a:xfrm>
            <a:off x="8799755" y="2983178"/>
            <a:ext cx="2981949" cy="1631216"/>
          </a:xfrm>
          <a:prstGeom prst="rect">
            <a:avLst/>
          </a:prstGeom>
          <a:solidFill>
            <a:srgbClr val="CC00CC"/>
          </a:solidFill>
          <a:ln>
            <a:solidFill>
              <a:srgbClr val="CC00CC"/>
            </a:solidFill>
          </a:ln>
        </p:spPr>
        <p:txBody>
          <a:bodyPr wrap="square">
            <a:spAutoFit/>
          </a:bodyPr>
          <a:lstStyle/>
          <a:p>
            <a:pPr eaLnBrk="1" hangingPunct="1">
              <a:defRPr/>
            </a:pPr>
            <a:r>
              <a:rPr lang="en-GB" sz="2000" b="1" dirty="0">
                <a:solidFill>
                  <a:schemeClr val="bg1"/>
                </a:solidFill>
                <a:latin typeface="Corbel" panose="020B0503020204020204" pitchFamily="34" charset="0"/>
                <a:cs typeface="Arial" charset="0"/>
              </a:rPr>
              <a:t>Link to wild west </a:t>
            </a:r>
            <a:r>
              <a:rPr lang="en-GB" sz="2000" b="1" dirty="0" smtClean="0">
                <a:solidFill>
                  <a:schemeClr val="bg1"/>
                </a:solidFill>
                <a:latin typeface="Corbel" panose="020B0503020204020204" pitchFamily="34" charset="0"/>
                <a:cs typeface="Arial" charset="0"/>
              </a:rPr>
              <a:t>(Native American warriors) </a:t>
            </a:r>
            <a:endParaRPr lang="en-GB" sz="2000" b="1" dirty="0">
              <a:solidFill>
                <a:schemeClr val="bg1"/>
              </a:solidFill>
              <a:latin typeface="Corbel" panose="020B0503020204020204" pitchFamily="34" charset="0"/>
              <a:cs typeface="Arial" charset="0"/>
            </a:endParaRPr>
          </a:p>
          <a:p>
            <a:pPr eaLnBrk="1" hangingPunct="1">
              <a:defRPr/>
            </a:pPr>
            <a:r>
              <a:rPr lang="en-GB" sz="2000" b="1" dirty="0">
                <a:solidFill>
                  <a:schemeClr val="bg1"/>
                </a:solidFill>
                <a:latin typeface="Corbel" panose="020B0503020204020204" pitchFamily="34" charset="0"/>
                <a:cs typeface="Arial" charset="0"/>
              </a:rPr>
              <a:t>Shows chaos of </a:t>
            </a:r>
            <a:r>
              <a:rPr lang="en-GB" sz="2000" b="1" dirty="0" smtClean="0">
                <a:solidFill>
                  <a:schemeClr val="bg1"/>
                </a:solidFill>
                <a:latin typeface="Corbel" panose="020B0503020204020204" pitchFamily="34" charset="0"/>
                <a:cs typeface="Arial" charset="0"/>
              </a:rPr>
              <a:t>outside, suggestion </a:t>
            </a:r>
            <a:r>
              <a:rPr lang="en-GB" sz="2000" b="1" dirty="0">
                <a:solidFill>
                  <a:schemeClr val="bg1"/>
                </a:solidFill>
                <a:latin typeface="Corbel" panose="020B0503020204020204" pitchFamily="34" charset="0"/>
                <a:cs typeface="Arial" charset="0"/>
              </a:rPr>
              <a:t>of violence and aggression </a:t>
            </a:r>
          </a:p>
        </p:txBody>
      </p:sp>
      <p:cxnSp>
        <p:nvCxnSpPr>
          <p:cNvPr id="30" name="Straight Connector 29">
            <a:extLst>
              <a:ext uri="{FF2B5EF4-FFF2-40B4-BE49-F238E27FC236}">
                <a16:creationId xmlns:a16="http://schemas.microsoft.com/office/drawing/2014/main" xmlns="" id="{ABF9D59E-14F5-4AF5-A5DC-77466EC93511}"/>
              </a:ext>
            </a:extLst>
          </p:cNvPr>
          <p:cNvCxnSpPr/>
          <p:nvPr/>
        </p:nvCxnSpPr>
        <p:spPr>
          <a:xfrm>
            <a:off x="5766099" y="2904565"/>
            <a:ext cx="3033656" cy="182881"/>
          </a:xfrm>
          <a:prstGeom prst="line">
            <a:avLst/>
          </a:prstGeom>
          <a:ln w="57150">
            <a:solidFill>
              <a:srgbClr val="CC00CC"/>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xmlns="" id="{43E7EB5B-5338-4E47-AC5D-2AC60D6A026D}"/>
              </a:ext>
            </a:extLst>
          </p:cNvPr>
          <p:cNvSpPr txBox="1"/>
          <p:nvPr/>
        </p:nvSpPr>
        <p:spPr>
          <a:xfrm>
            <a:off x="20546" y="793179"/>
            <a:ext cx="1671782" cy="2862322"/>
          </a:xfrm>
          <a:prstGeom prst="rect">
            <a:avLst/>
          </a:prstGeom>
          <a:solidFill>
            <a:srgbClr val="FF6600"/>
          </a:solidFill>
          <a:ln>
            <a:solidFill>
              <a:srgbClr val="FF6600"/>
            </a:solidFill>
          </a:ln>
        </p:spPr>
        <p:txBody>
          <a:bodyPr wrap="square">
            <a:spAutoFit/>
          </a:bodyPr>
          <a:lstStyle/>
          <a:p>
            <a:pPr eaLnBrk="1" hangingPunct="1">
              <a:defRPr/>
            </a:pPr>
            <a:r>
              <a:rPr lang="en-GB" sz="2000" b="1" dirty="0">
                <a:solidFill>
                  <a:schemeClr val="bg1"/>
                </a:solidFill>
                <a:latin typeface="Corbel" panose="020B0503020204020204" pitchFamily="34" charset="0"/>
                <a:cs typeface="Arial" charset="0"/>
              </a:rPr>
              <a:t>Wild West –comparing skyscrapers to </a:t>
            </a:r>
            <a:r>
              <a:rPr lang="en-GB" sz="2000" b="1" dirty="0" smtClean="0">
                <a:solidFill>
                  <a:schemeClr val="bg1"/>
                </a:solidFill>
                <a:latin typeface="Corbel" panose="020B0503020204020204" pitchFamily="34" charset="0"/>
                <a:cs typeface="Arial" charset="0"/>
              </a:rPr>
              <a:t>the landscape of the West. Glittering makes it sound pretty </a:t>
            </a:r>
            <a:endParaRPr lang="en-GB" sz="2000" b="1" dirty="0">
              <a:solidFill>
                <a:schemeClr val="bg1"/>
              </a:solidFill>
              <a:latin typeface="Corbel" panose="020B0503020204020204" pitchFamily="34" charset="0"/>
              <a:cs typeface="Arial" charset="0"/>
            </a:endParaRPr>
          </a:p>
        </p:txBody>
      </p:sp>
      <p:cxnSp>
        <p:nvCxnSpPr>
          <p:cNvPr id="33" name="Straight Connector 32">
            <a:extLst>
              <a:ext uri="{FF2B5EF4-FFF2-40B4-BE49-F238E27FC236}">
                <a16:creationId xmlns:a16="http://schemas.microsoft.com/office/drawing/2014/main" xmlns="" id="{ABF9D59E-14F5-4AF5-A5DC-77466EC93511}"/>
              </a:ext>
            </a:extLst>
          </p:cNvPr>
          <p:cNvCxnSpPr/>
          <p:nvPr/>
        </p:nvCxnSpPr>
        <p:spPr>
          <a:xfrm flipV="1">
            <a:off x="1597259" y="3469184"/>
            <a:ext cx="812454" cy="46694"/>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xmlns="" id="{43E7EB5B-5338-4E47-AC5D-2AC60D6A026D}"/>
              </a:ext>
            </a:extLst>
          </p:cNvPr>
          <p:cNvSpPr txBox="1"/>
          <p:nvPr/>
        </p:nvSpPr>
        <p:spPr>
          <a:xfrm>
            <a:off x="9068079" y="4736211"/>
            <a:ext cx="2713625" cy="1631216"/>
          </a:xfrm>
          <a:prstGeom prst="rect">
            <a:avLst/>
          </a:prstGeom>
          <a:solidFill>
            <a:srgbClr val="00B050"/>
          </a:solidFill>
          <a:ln>
            <a:solidFill>
              <a:srgbClr val="00B050"/>
            </a:solidFill>
          </a:ln>
        </p:spPr>
        <p:txBody>
          <a:bodyPr wrap="square">
            <a:spAutoFit/>
          </a:bodyPr>
          <a:lstStyle/>
          <a:p>
            <a:pPr eaLnBrk="1" hangingPunct="1">
              <a:defRPr/>
            </a:pPr>
            <a:r>
              <a:rPr lang="en-GB" sz="2000" b="1" dirty="0">
                <a:solidFill>
                  <a:schemeClr val="bg1"/>
                </a:solidFill>
                <a:latin typeface="Corbel" panose="020B0503020204020204" pitchFamily="34" charset="0"/>
                <a:cs typeface="Arial" charset="0"/>
              </a:rPr>
              <a:t>Hints at emergency </a:t>
            </a:r>
          </a:p>
          <a:p>
            <a:pPr eaLnBrk="1" hangingPunct="1">
              <a:defRPr/>
            </a:pPr>
            <a:r>
              <a:rPr lang="en-GB" sz="2000" b="1" dirty="0">
                <a:solidFill>
                  <a:schemeClr val="bg1"/>
                </a:solidFill>
                <a:latin typeface="Corbel" panose="020B0503020204020204" pitchFamily="34" charset="0"/>
                <a:cs typeface="Arial" charset="0"/>
              </a:rPr>
              <a:t>Crime and people being hurt (violence</a:t>
            </a:r>
            <a:r>
              <a:rPr lang="en-GB" sz="2000" b="1" dirty="0" smtClean="0">
                <a:solidFill>
                  <a:schemeClr val="bg1"/>
                </a:solidFill>
                <a:latin typeface="Corbel" panose="020B0503020204020204" pitchFamily="34" charset="0"/>
                <a:cs typeface="Arial" charset="0"/>
              </a:rPr>
              <a:t>). Racing emphasises the speed and chaos </a:t>
            </a:r>
            <a:endParaRPr lang="en-GB" sz="2000" b="1" dirty="0">
              <a:solidFill>
                <a:schemeClr val="bg1"/>
              </a:solidFill>
              <a:latin typeface="Corbel" panose="020B0503020204020204" pitchFamily="34" charset="0"/>
              <a:cs typeface="Arial" charset="0"/>
            </a:endParaRPr>
          </a:p>
        </p:txBody>
      </p:sp>
      <p:cxnSp>
        <p:nvCxnSpPr>
          <p:cNvPr id="36" name="Straight Connector 35">
            <a:extLst>
              <a:ext uri="{FF2B5EF4-FFF2-40B4-BE49-F238E27FC236}">
                <a16:creationId xmlns:a16="http://schemas.microsoft.com/office/drawing/2014/main" xmlns="" id="{ABF9D59E-14F5-4AF5-A5DC-77466EC93511}"/>
              </a:ext>
            </a:extLst>
          </p:cNvPr>
          <p:cNvCxnSpPr/>
          <p:nvPr/>
        </p:nvCxnSpPr>
        <p:spPr>
          <a:xfrm>
            <a:off x="7282927" y="3798786"/>
            <a:ext cx="2114918" cy="96263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xmlns="" id="{43E7EB5B-5338-4E47-AC5D-2AC60D6A026D}"/>
              </a:ext>
            </a:extLst>
          </p:cNvPr>
          <p:cNvSpPr txBox="1"/>
          <p:nvPr/>
        </p:nvSpPr>
        <p:spPr>
          <a:xfrm>
            <a:off x="20546" y="3702925"/>
            <a:ext cx="1671781" cy="2554545"/>
          </a:xfrm>
          <a:prstGeom prst="rect">
            <a:avLst/>
          </a:prstGeom>
          <a:solidFill>
            <a:srgbClr val="C00000"/>
          </a:solidFill>
          <a:ln>
            <a:solidFill>
              <a:srgbClr val="C00000"/>
            </a:solidFill>
          </a:ln>
        </p:spPr>
        <p:txBody>
          <a:bodyPr wrap="square">
            <a:spAutoFit/>
          </a:bodyPr>
          <a:lstStyle/>
          <a:p>
            <a:pPr eaLnBrk="1" hangingPunct="1">
              <a:defRPr/>
            </a:pPr>
            <a:r>
              <a:rPr lang="en-GB" sz="2000" b="1" dirty="0" smtClean="0">
                <a:solidFill>
                  <a:schemeClr val="bg1"/>
                </a:solidFill>
                <a:latin typeface="Corbel" panose="020B0503020204020204" pitchFamily="34" charset="0"/>
                <a:cs typeface="Arial" charset="0"/>
              </a:rPr>
              <a:t>Bones </a:t>
            </a:r>
            <a:r>
              <a:rPr lang="en-GB" sz="2000" b="1" dirty="0">
                <a:solidFill>
                  <a:schemeClr val="bg1"/>
                </a:solidFill>
                <a:latin typeface="Corbel" panose="020B0503020204020204" pitchFamily="34" charset="0"/>
                <a:cs typeface="Arial" charset="0"/>
              </a:rPr>
              <a:t>represent the people – not seen as whole people but just the violence against them  </a:t>
            </a:r>
          </a:p>
        </p:txBody>
      </p:sp>
      <p:cxnSp>
        <p:nvCxnSpPr>
          <p:cNvPr id="39" name="Straight Connector 38">
            <a:extLst>
              <a:ext uri="{FF2B5EF4-FFF2-40B4-BE49-F238E27FC236}">
                <a16:creationId xmlns:a16="http://schemas.microsoft.com/office/drawing/2014/main" xmlns="" id="{ABF9D59E-14F5-4AF5-A5DC-77466EC93511}"/>
              </a:ext>
            </a:extLst>
          </p:cNvPr>
          <p:cNvCxnSpPr>
            <a:endCxn id="38" idx="0"/>
          </p:cNvCxnSpPr>
          <p:nvPr/>
        </p:nvCxnSpPr>
        <p:spPr>
          <a:xfrm flipH="1" flipV="1">
            <a:off x="856437" y="3702925"/>
            <a:ext cx="1424188" cy="363466"/>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xmlns="" id="{43E7EB5B-5338-4E47-AC5D-2AC60D6A026D}"/>
              </a:ext>
            </a:extLst>
          </p:cNvPr>
          <p:cNvSpPr txBox="1"/>
          <p:nvPr/>
        </p:nvSpPr>
        <p:spPr>
          <a:xfrm>
            <a:off x="7186114" y="4906153"/>
            <a:ext cx="1764253" cy="1631216"/>
          </a:xfrm>
          <a:prstGeom prst="rect">
            <a:avLst/>
          </a:prstGeom>
          <a:solidFill>
            <a:schemeClr val="accent6">
              <a:lumMod val="50000"/>
            </a:schemeClr>
          </a:solidFill>
          <a:ln>
            <a:solidFill>
              <a:schemeClr val="accent6">
                <a:lumMod val="50000"/>
              </a:schemeClr>
            </a:solidFill>
          </a:ln>
        </p:spPr>
        <p:txBody>
          <a:bodyPr wrap="square">
            <a:spAutoFit/>
          </a:bodyPr>
          <a:lstStyle/>
          <a:p>
            <a:pPr eaLnBrk="1" hangingPunct="1">
              <a:defRPr/>
            </a:pPr>
            <a:r>
              <a:rPr lang="en-GB" sz="2000" b="1" dirty="0" smtClean="0">
                <a:solidFill>
                  <a:schemeClr val="bg1"/>
                </a:solidFill>
                <a:latin typeface="Corbel" panose="020B0503020204020204" pitchFamily="34" charset="0"/>
                <a:cs typeface="Arial" charset="0"/>
              </a:rPr>
              <a:t>Screaming suggests </a:t>
            </a:r>
            <a:r>
              <a:rPr lang="en-GB" sz="2000" b="1" dirty="0">
                <a:solidFill>
                  <a:schemeClr val="bg1"/>
                </a:solidFill>
                <a:latin typeface="Corbel" panose="020B0503020204020204" pitchFamily="34" charset="0"/>
                <a:cs typeface="Arial" charset="0"/>
              </a:rPr>
              <a:t>fear or panic. </a:t>
            </a:r>
            <a:r>
              <a:rPr lang="en-GB" sz="2000" b="1" dirty="0" smtClean="0">
                <a:solidFill>
                  <a:schemeClr val="bg1"/>
                </a:solidFill>
                <a:latin typeface="Corbel" panose="020B0503020204020204" pitchFamily="34" charset="0"/>
                <a:cs typeface="Arial" charset="0"/>
              </a:rPr>
              <a:t>Harsh shows intensity.  </a:t>
            </a:r>
            <a:endParaRPr lang="en-GB" sz="2000" b="1" dirty="0">
              <a:solidFill>
                <a:schemeClr val="bg1"/>
              </a:solidFill>
              <a:latin typeface="Corbel" panose="020B0503020204020204" pitchFamily="34" charset="0"/>
              <a:cs typeface="Arial" charset="0"/>
            </a:endParaRPr>
          </a:p>
        </p:txBody>
      </p:sp>
      <p:cxnSp>
        <p:nvCxnSpPr>
          <p:cNvPr id="44" name="Straight Connector 43">
            <a:extLst>
              <a:ext uri="{FF2B5EF4-FFF2-40B4-BE49-F238E27FC236}">
                <a16:creationId xmlns:a16="http://schemas.microsoft.com/office/drawing/2014/main" xmlns="" id="{ABF9D59E-14F5-4AF5-A5DC-77466EC93511}"/>
              </a:ext>
            </a:extLst>
          </p:cNvPr>
          <p:cNvCxnSpPr/>
          <p:nvPr/>
        </p:nvCxnSpPr>
        <p:spPr>
          <a:xfrm>
            <a:off x="7530353" y="4442908"/>
            <a:ext cx="929244" cy="553438"/>
          </a:xfrm>
          <a:prstGeom prst="line">
            <a:avLst/>
          </a:prstGeom>
          <a:ln w="571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xmlns="" id="{43E7EB5B-5338-4E47-AC5D-2AC60D6A026D}"/>
              </a:ext>
            </a:extLst>
          </p:cNvPr>
          <p:cNvSpPr txBox="1"/>
          <p:nvPr/>
        </p:nvSpPr>
        <p:spPr>
          <a:xfrm>
            <a:off x="1784215" y="5493486"/>
            <a:ext cx="2454298" cy="1323439"/>
          </a:xfrm>
          <a:prstGeom prst="rect">
            <a:avLst/>
          </a:prstGeom>
          <a:solidFill>
            <a:srgbClr val="00B0F0"/>
          </a:solidFill>
        </p:spPr>
        <p:txBody>
          <a:bodyPr wrap="square">
            <a:spAutoFit/>
          </a:bodyPr>
          <a:lstStyle/>
          <a:p>
            <a:pPr eaLnBrk="1" hangingPunct="1">
              <a:defRPr/>
            </a:pPr>
            <a:r>
              <a:rPr lang="en-GB" sz="2000" b="1" dirty="0" smtClean="0">
                <a:solidFill>
                  <a:schemeClr val="bg1"/>
                </a:solidFill>
                <a:latin typeface="Corbel" panose="020B0503020204020204" pitchFamily="34" charset="0"/>
                <a:cs typeface="Arial" charset="0"/>
              </a:rPr>
              <a:t>Extreme amount </a:t>
            </a:r>
            <a:r>
              <a:rPr lang="en-GB" sz="2000" b="1" dirty="0">
                <a:solidFill>
                  <a:schemeClr val="bg1"/>
                </a:solidFill>
                <a:latin typeface="Corbel" panose="020B0503020204020204" pitchFamily="34" charset="0"/>
                <a:cs typeface="Arial" charset="0"/>
              </a:rPr>
              <a:t>of blood – covering </a:t>
            </a:r>
            <a:r>
              <a:rPr lang="en-GB" sz="2000" b="1" dirty="0" smtClean="0">
                <a:solidFill>
                  <a:schemeClr val="bg1"/>
                </a:solidFill>
                <a:latin typeface="Corbel" panose="020B0503020204020204" pitchFamily="34" charset="0"/>
                <a:cs typeface="Arial" charset="0"/>
              </a:rPr>
              <a:t>sidewalk. The results </a:t>
            </a:r>
            <a:r>
              <a:rPr lang="en-GB" sz="2000" b="1" dirty="0">
                <a:solidFill>
                  <a:schemeClr val="bg1"/>
                </a:solidFill>
                <a:latin typeface="Corbel" panose="020B0503020204020204" pitchFamily="34" charset="0"/>
                <a:cs typeface="Arial" charset="0"/>
              </a:rPr>
              <a:t>of violence</a:t>
            </a:r>
          </a:p>
        </p:txBody>
      </p:sp>
      <p:cxnSp>
        <p:nvCxnSpPr>
          <p:cNvPr id="51" name="Straight Connector 50">
            <a:extLst>
              <a:ext uri="{FF2B5EF4-FFF2-40B4-BE49-F238E27FC236}">
                <a16:creationId xmlns:a16="http://schemas.microsoft.com/office/drawing/2014/main" xmlns="" id="{ABF9D59E-14F5-4AF5-A5DC-77466EC93511}"/>
              </a:ext>
            </a:extLst>
          </p:cNvPr>
          <p:cNvCxnSpPr/>
          <p:nvPr/>
        </p:nvCxnSpPr>
        <p:spPr>
          <a:xfrm flipH="1">
            <a:off x="2904565" y="5395744"/>
            <a:ext cx="301215" cy="156075"/>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xmlns="" id="{43E7EB5B-5338-4E47-AC5D-2AC60D6A026D}"/>
              </a:ext>
            </a:extLst>
          </p:cNvPr>
          <p:cNvSpPr txBox="1"/>
          <p:nvPr/>
        </p:nvSpPr>
        <p:spPr>
          <a:xfrm>
            <a:off x="4335332" y="5493485"/>
            <a:ext cx="2678654" cy="1323439"/>
          </a:xfrm>
          <a:prstGeom prst="rect">
            <a:avLst/>
          </a:prstGeom>
          <a:solidFill>
            <a:schemeClr val="tx2">
              <a:lumMod val="75000"/>
              <a:lumOff val="25000"/>
            </a:schemeClr>
          </a:solidFill>
          <a:ln>
            <a:solidFill>
              <a:schemeClr val="tx2">
                <a:lumMod val="75000"/>
                <a:lumOff val="25000"/>
              </a:schemeClr>
            </a:solidFill>
          </a:ln>
        </p:spPr>
        <p:txBody>
          <a:bodyPr wrap="square">
            <a:spAutoFit/>
          </a:bodyPr>
          <a:lstStyle/>
          <a:p>
            <a:pPr eaLnBrk="1" hangingPunct="1">
              <a:defRPr/>
            </a:pPr>
            <a:r>
              <a:rPr lang="en-GB" sz="2000" b="1" dirty="0">
                <a:solidFill>
                  <a:schemeClr val="bg1"/>
                </a:solidFill>
                <a:latin typeface="Corbel" panose="020B0503020204020204" pitchFamily="34" charset="0"/>
                <a:cs typeface="Arial" charset="0"/>
              </a:rPr>
              <a:t>Poverty – below the glittering skyscrapers, people live violent, desperate lives</a:t>
            </a:r>
          </a:p>
        </p:txBody>
      </p:sp>
      <p:cxnSp>
        <p:nvCxnSpPr>
          <p:cNvPr id="57" name="Straight Connector 56">
            <a:extLst>
              <a:ext uri="{FF2B5EF4-FFF2-40B4-BE49-F238E27FC236}">
                <a16:creationId xmlns:a16="http://schemas.microsoft.com/office/drawing/2014/main" xmlns="" id="{ABF9D59E-14F5-4AF5-A5DC-77466EC93511}"/>
              </a:ext>
            </a:extLst>
          </p:cNvPr>
          <p:cNvCxnSpPr/>
          <p:nvPr/>
        </p:nvCxnSpPr>
        <p:spPr>
          <a:xfrm>
            <a:off x="4694536" y="4980197"/>
            <a:ext cx="1071563" cy="610877"/>
          </a:xfrm>
          <a:prstGeom prst="line">
            <a:avLst/>
          </a:prstGeom>
          <a:ln w="5715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3567" name="Rectangle 23566"/>
          <p:cNvSpPr/>
          <p:nvPr/>
        </p:nvSpPr>
        <p:spPr>
          <a:xfrm>
            <a:off x="1713843" y="892082"/>
            <a:ext cx="3073309" cy="101317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Rectangle 61"/>
          <p:cNvSpPr/>
          <p:nvPr/>
        </p:nvSpPr>
        <p:spPr>
          <a:xfrm>
            <a:off x="4776393" y="1463041"/>
            <a:ext cx="1699709" cy="398034"/>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Rectangle 62"/>
          <p:cNvSpPr/>
          <p:nvPr/>
        </p:nvSpPr>
        <p:spPr>
          <a:xfrm>
            <a:off x="2305336" y="2487350"/>
            <a:ext cx="3460763" cy="427973"/>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p:cNvSpPr/>
          <p:nvPr/>
        </p:nvSpPr>
        <p:spPr>
          <a:xfrm>
            <a:off x="6806114" y="1968649"/>
            <a:ext cx="878471" cy="42488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p:cNvSpPr/>
          <p:nvPr/>
        </p:nvSpPr>
        <p:spPr>
          <a:xfrm>
            <a:off x="2318238" y="3036964"/>
            <a:ext cx="4867876" cy="453736"/>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p:cNvSpPr/>
          <p:nvPr/>
        </p:nvSpPr>
        <p:spPr>
          <a:xfrm>
            <a:off x="1713843" y="3548152"/>
            <a:ext cx="5569084" cy="36878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p:cNvSpPr/>
          <p:nvPr/>
        </p:nvSpPr>
        <p:spPr>
          <a:xfrm>
            <a:off x="2079103" y="4033222"/>
            <a:ext cx="2844118" cy="420444"/>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p:cNvSpPr/>
          <p:nvPr/>
        </p:nvSpPr>
        <p:spPr>
          <a:xfrm>
            <a:off x="2465329" y="4550566"/>
            <a:ext cx="2457892" cy="429631"/>
          </a:xfrm>
          <a:prstGeom prst="rect">
            <a:avLst/>
          </a:prstGeom>
          <a:noFill/>
          <a:ln w="381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p:cNvSpPr/>
          <p:nvPr/>
        </p:nvSpPr>
        <p:spPr>
          <a:xfrm>
            <a:off x="2327310" y="5040690"/>
            <a:ext cx="2029538" cy="408844"/>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5626246" y="4013277"/>
            <a:ext cx="2714139" cy="429631"/>
          </a:xfrm>
          <a:prstGeom prst="rect">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455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56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6"/>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5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4" grpId="0" animBg="1"/>
      <p:bldP spid="27" grpId="0" animBg="1"/>
      <p:bldP spid="29" grpId="0" animBg="1"/>
      <p:bldP spid="31" grpId="0" animBg="1"/>
      <p:bldP spid="35" grpId="0" animBg="1"/>
      <p:bldP spid="38" grpId="0" animBg="1"/>
      <p:bldP spid="43" grpId="0" animBg="1"/>
      <p:bldP spid="50" grpId="0" animBg="1"/>
      <p:bldP spid="56" grpId="0" animBg="1"/>
      <p:bldP spid="23567" grpId="0" animBg="1"/>
      <p:bldP spid="62" grpId="0" animBg="1"/>
      <p:bldP spid="63" grpId="0" animBg="1"/>
      <p:bldP spid="64" grpId="0" animBg="1"/>
      <p:bldP spid="65" grpId="0" animBg="1"/>
      <p:bldP spid="66" grpId="0" animBg="1"/>
      <p:bldP spid="67" grpId="0" animBg="1"/>
      <p:bldP spid="68" grpId="0" animBg="1"/>
      <p:bldP spid="69" grpId="0" animBg="1"/>
      <p:bldP spid="7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118843" y="1607075"/>
            <a:ext cx="9789102" cy="1557349"/>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sz="2800" dirty="0"/>
              <a:t>The frontier is never somewhere else. </a:t>
            </a:r>
          </a:p>
          <a:p>
            <a:pPr>
              <a:buNone/>
              <a:defRPr/>
            </a:pPr>
            <a:r>
              <a:rPr lang="en-GB" sz="2800" dirty="0"/>
              <a:t>And no stockades </a:t>
            </a:r>
          </a:p>
          <a:p>
            <a:pPr>
              <a:buNone/>
              <a:defRPr/>
            </a:pPr>
            <a:r>
              <a:rPr lang="en-GB" sz="2800" dirty="0"/>
              <a:t>can keep the midnight out.</a:t>
            </a:r>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Three</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1866988" y="3484511"/>
            <a:ext cx="9040957" cy="2246769"/>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happens in this stanza? </a:t>
            </a:r>
          </a:p>
          <a:p>
            <a:pPr marL="457200" indent="-457200" eaLnBrk="1" hangingPunct="1">
              <a:spcBef>
                <a:spcPct val="0"/>
              </a:spcBef>
              <a:buFontTx/>
              <a:buChar char="-"/>
            </a:pPr>
            <a:r>
              <a:rPr lang="en-GB" altLang="en-US" sz="2800" dirty="0">
                <a:latin typeface="Corbel" panose="020B0503020204020204" pitchFamily="34" charset="0"/>
              </a:rPr>
              <a:t>How does this stanza sum up the mood or feeling of the poet?</a:t>
            </a:r>
          </a:p>
          <a:p>
            <a:pPr marL="457200" indent="-457200" eaLnBrk="1" hangingPunct="1">
              <a:spcBef>
                <a:spcPct val="0"/>
              </a:spcBef>
              <a:buFontTx/>
              <a:buChar char="-"/>
            </a:pPr>
            <a:r>
              <a:rPr lang="en-GB" altLang="en-US" sz="2800" dirty="0">
                <a:latin typeface="Corbel" panose="020B0503020204020204" pitchFamily="34" charset="0"/>
              </a:rPr>
              <a:t>How does this stanza relate to the theme of the poem? </a:t>
            </a:r>
          </a:p>
        </p:txBody>
      </p:sp>
      <p:cxnSp>
        <p:nvCxnSpPr>
          <p:cNvPr id="3" name="Straight Connector 2">
            <a:extLst>
              <a:ext uri="{FF2B5EF4-FFF2-40B4-BE49-F238E27FC236}">
                <a16:creationId xmlns:a16="http://schemas.microsoft.com/office/drawing/2014/main" xmlns="" id="{377A2B4D-4EDC-46DE-B406-6EAE02A931D2}"/>
              </a:ext>
            </a:extLst>
          </p:cNvPr>
          <p:cNvCxnSpPr/>
          <p:nvPr/>
        </p:nvCxnSpPr>
        <p:spPr>
          <a:xfrm flipH="1">
            <a:off x="2589934" y="3164424"/>
            <a:ext cx="2771" cy="320087"/>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0796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Box 7">
            <a:extLst>
              <a:ext uri="{FF2B5EF4-FFF2-40B4-BE49-F238E27FC236}">
                <a16:creationId xmlns:a16="http://schemas.microsoft.com/office/drawing/2014/main" xmlns="" id="{F16BDFF5-17D3-463C-866E-B653444135D3}"/>
              </a:ext>
            </a:extLst>
          </p:cNvPr>
          <p:cNvSpPr txBox="1">
            <a:spLocks noChangeArrowheads="1"/>
          </p:cNvSpPr>
          <p:nvPr/>
        </p:nvSpPr>
        <p:spPr bwMode="auto">
          <a:xfrm>
            <a:off x="3086245" y="2245762"/>
            <a:ext cx="10109922" cy="1766637"/>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dirty="0"/>
              <a:t>The frontier is never </a:t>
            </a:r>
          </a:p>
          <a:p>
            <a:pPr>
              <a:buNone/>
              <a:defRPr/>
            </a:pPr>
            <a:r>
              <a:rPr lang="en-GB" dirty="0"/>
              <a:t>somewhere else. And no stockades</a:t>
            </a:r>
          </a:p>
          <a:p>
            <a:pPr>
              <a:buNone/>
              <a:defRPr/>
            </a:pPr>
            <a:r>
              <a:rPr lang="en-GB" dirty="0"/>
              <a:t>can keep the midnight out.</a:t>
            </a:r>
          </a:p>
        </p:txBody>
      </p:sp>
      <p:sp>
        <p:nvSpPr>
          <p:cNvPr id="12" name="TextBox 5">
            <a:extLst>
              <a:ext uri="{FF2B5EF4-FFF2-40B4-BE49-F238E27FC236}">
                <a16:creationId xmlns:a16="http://schemas.microsoft.com/office/drawing/2014/main" xmlns="" id="{8FBA8DCD-93A8-4D49-BBC4-D40F7FDDE8E5}"/>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Three</a:t>
            </a:r>
          </a:p>
        </p:txBody>
      </p:sp>
      <p:sp>
        <p:nvSpPr>
          <p:cNvPr id="14" name="TextBox 13">
            <a:extLst>
              <a:ext uri="{FF2B5EF4-FFF2-40B4-BE49-F238E27FC236}">
                <a16:creationId xmlns:a16="http://schemas.microsoft.com/office/drawing/2014/main" xmlns="" id="{43E7EB5B-5338-4E47-AC5D-2AC60D6A026D}"/>
              </a:ext>
            </a:extLst>
          </p:cNvPr>
          <p:cNvSpPr txBox="1"/>
          <p:nvPr/>
        </p:nvSpPr>
        <p:spPr>
          <a:xfrm>
            <a:off x="1072175" y="163464"/>
            <a:ext cx="5201623" cy="1569660"/>
          </a:xfrm>
          <a:prstGeom prst="rect">
            <a:avLst/>
          </a:prstGeom>
          <a:solidFill>
            <a:srgbClr val="00B0F0"/>
          </a:solidFill>
        </p:spPr>
        <p:txBody>
          <a:bodyPr wrap="square">
            <a:spAutoFit/>
          </a:bodyPr>
          <a:lstStyle/>
          <a:p>
            <a:pPr eaLnBrk="1" hangingPunct="1">
              <a:defRPr/>
            </a:pPr>
            <a:r>
              <a:rPr lang="en-GB" sz="2400" b="1" dirty="0" smtClean="0">
                <a:solidFill>
                  <a:schemeClr val="bg1"/>
                </a:solidFill>
                <a:latin typeface="Corbel" panose="020B0503020204020204" pitchFamily="34" charset="0"/>
                <a:cs typeface="Arial" charset="0"/>
              </a:rPr>
              <a:t>Concludes by linking back to Wild West comparison. A frontier is also the </a:t>
            </a:r>
            <a:r>
              <a:rPr lang="en-GB" sz="2400" b="1" dirty="0">
                <a:solidFill>
                  <a:schemeClr val="bg1"/>
                </a:solidFill>
                <a:latin typeface="Corbel" panose="020B0503020204020204" pitchFamily="34" charset="0"/>
                <a:cs typeface="Arial" charset="0"/>
              </a:rPr>
              <a:t>front line of a </a:t>
            </a:r>
            <a:r>
              <a:rPr lang="en-GB" sz="2400" b="1" dirty="0" smtClean="0">
                <a:solidFill>
                  <a:schemeClr val="bg1"/>
                </a:solidFill>
                <a:latin typeface="Corbel" panose="020B0503020204020204" pitchFamily="34" charset="0"/>
                <a:cs typeface="Arial" charset="0"/>
              </a:rPr>
              <a:t>conflict.</a:t>
            </a:r>
            <a:endParaRPr lang="en-GB" sz="2400" b="1" dirty="0">
              <a:solidFill>
                <a:schemeClr val="bg1"/>
              </a:solidFill>
              <a:latin typeface="Corbel" panose="020B0503020204020204" pitchFamily="34" charset="0"/>
              <a:cs typeface="Arial" charset="0"/>
            </a:endParaRPr>
          </a:p>
          <a:p>
            <a:pPr eaLnBrk="1" hangingPunct="1">
              <a:defRPr/>
            </a:pPr>
            <a:r>
              <a:rPr lang="en-GB" sz="2400" b="1" dirty="0">
                <a:solidFill>
                  <a:schemeClr val="bg1"/>
                </a:solidFill>
                <a:latin typeface="Corbel" panose="020B0503020204020204" pitchFamily="34" charset="0"/>
                <a:cs typeface="Arial" charset="0"/>
              </a:rPr>
              <a:t>Somewhere lawless and violent</a:t>
            </a:r>
          </a:p>
        </p:txBody>
      </p:sp>
      <p:cxnSp>
        <p:nvCxnSpPr>
          <p:cNvPr id="19" name="Straight Connector 18">
            <a:extLst>
              <a:ext uri="{FF2B5EF4-FFF2-40B4-BE49-F238E27FC236}">
                <a16:creationId xmlns:a16="http://schemas.microsoft.com/office/drawing/2014/main" xmlns="" id="{ABF9D59E-14F5-4AF5-A5DC-77466EC93511}"/>
              </a:ext>
            </a:extLst>
          </p:cNvPr>
          <p:cNvCxnSpPr/>
          <p:nvPr/>
        </p:nvCxnSpPr>
        <p:spPr>
          <a:xfrm>
            <a:off x="4788046" y="1685201"/>
            <a:ext cx="0" cy="662053"/>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xmlns="" id="{43E7EB5B-5338-4E47-AC5D-2AC60D6A026D}"/>
              </a:ext>
            </a:extLst>
          </p:cNvPr>
          <p:cNvSpPr txBox="1"/>
          <p:nvPr/>
        </p:nvSpPr>
        <p:spPr>
          <a:xfrm>
            <a:off x="1072176" y="4212810"/>
            <a:ext cx="4028138" cy="2308324"/>
          </a:xfrm>
          <a:prstGeom prst="rect">
            <a:avLst/>
          </a:prstGeom>
          <a:solidFill>
            <a:srgbClr val="00B050"/>
          </a:solidFill>
          <a:ln>
            <a:solidFill>
              <a:srgbClr val="00B050"/>
            </a:solidFill>
          </a:ln>
        </p:spPr>
        <p:txBody>
          <a:bodyPr wrap="square">
            <a:spAutoFit/>
          </a:bodyPr>
          <a:lstStyle/>
          <a:p>
            <a:pPr eaLnBrk="1" hangingPunct="1">
              <a:defRPr/>
            </a:pPr>
            <a:r>
              <a:rPr lang="en-GB" sz="2400" b="1" dirty="0">
                <a:solidFill>
                  <a:schemeClr val="bg1"/>
                </a:solidFill>
                <a:latin typeface="Corbel" panose="020B0503020204020204" pitchFamily="34" charset="0"/>
                <a:cs typeface="Arial" charset="0"/>
              </a:rPr>
              <a:t>It can’t be avoided</a:t>
            </a:r>
          </a:p>
          <a:p>
            <a:pPr eaLnBrk="1" hangingPunct="1">
              <a:defRPr/>
            </a:pPr>
            <a:r>
              <a:rPr lang="en-GB" sz="2400" b="1" dirty="0">
                <a:solidFill>
                  <a:schemeClr val="bg1"/>
                </a:solidFill>
                <a:latin typeface="Corbel" panose="020B0503020204020204" pitchFamily="34" charset="0"/>
                <a:cs typeface="Arial" charset="0"/>
              </a:rPr>
              <a:t>Evil is around us and within us – we can never escape it</a:t>
            </a:r>
          </a:p>
          <a:p>
            <a:pPr eaLnBrk="1" hangingPunct="1">
              <a:defRPr/>
            </a:pPr>
            <a:r>
              <a:rPr lang="en-GB" sz="2400" b="1" dirty="0" smtClean="0">
                <a:solidFill>
                  <a:schemeClr val="bg1"/>
                </a:solidFill>
                <a:latin typeface="Corbel" panose="020B0503020204020204" pitchFamily="34" charset="0"/>
                <a:cs typeface="Arial" charset="0"/>
              </a:rPr>
              <a:t>We may think we’ve advanced, but we are still in the chaotic Wild West </a:t>
            </a:r>
            <a:endParaRPr lang="en-GB" sz="2400" b="1" dirty="0">
              <a:solidFill>
                <a:schemeClr val="bg1"/>
              </a:solidFill>
              <a:latin typeface="Corbel" panose="020B0503020204020204" pitchFamily="34" charset="0"/>
              <a:cs typeface="Arial" charset="0"/>
            </a:endParaRPr>
          </a:p>
        </p:txBody>
      </p:sp>
      <p:cxnSp>
        <p:nvCxnSpPr>
          <p:cNvPr id="27" name="Straight Connector 26">
            <a:extLst>
              <a:ext uri="{FF2B5EF4-FFF2-40B4-BE49-F238E27FC236}">
                <a16:creationId xmlns:a16="http://schemas.microsoft.com/office/drawing/2014/main" xmlns="" id="{ABF9D59E-14F5-4AF5-A5DC-77466EC93511}"/>
              </a:ext>
            </a:extLst>
          </p:cNvPr>
          <p:cNvCxnSpPr/>
          <p:nvPr/>
        </p:nvCxnSpPr>
        <p:spPr>
          <a:xfrm flipH="1">
            <a:off x="1562100" y="3129080"/>
            <a:ext cx="1524145" cy="1172698"/>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xmlns="" id="{43E7EB5B-5338-4E47-AC5D-2AC60D6A026D}"/>
              </a:ext>
            </a:extLst>
          </p:cNvPr>
          <p:cNvSpPr txBox="1"/>
          <p:nvPr/>
        </p:nvSpPr>
        <p:spPr>
          <a:xfrm>
            <a:off x="6462244" y="4330354"/>
            <a:ext cx="4028138" cy="1938992"/>
          </a:xfrm>
          <a:prstGeom prst="rect">
            <a:avLst/>
          </a:prstGeom>
          <a:solidFill>
            <a:srgbClr val="FF0000"/>
          </a:solidFill>
        </p:spPr>
        <p:txBody>
          <a:bodyPr wrap="square">
            <a:spAutoFit/>
          </a:bodyPr>
          <a:lstStyle/>
          <a:p>
            <a:pPr eaLnBrk="1" hangingPunct="1">
              <a:defRPr/>
            </a:pPr>
            <a:r>
              <a:rPr lang="en-GB" sz="2400" b="1" dirty="0">
                <a:solidFill>
                  <a:schemeClr val="bg1"/>
                </a:solidFill>
                <a:latin typeface="Corbel" panose="020B0503020204020204" pitchFamily="34" charset="0"/>
                <a:cs typeface="Arial" charset="0"/>
              </a:rPr>
              <a:t>Ends on a pessimistic note</a:t>
            </a:r>
          </a:p>
          <a:p>
            <a:pPr eaLnBrk="1" hangingPunct="1">
              <a:defRPr/>
            </a:pPr>
            <a:r>
              <a:rPr lang="en-GB" sz="2400" b="1" dirty="0">
                <a:solidFill>
                  <a:schemeClr val="bg1"/>
                </a:solidFill>
                <a:latin typeface="Corbel" panose="020B0503020204020204" pitchFamily="34" charset="0"/>
                <a:cs typeface="Arial" charset="0"/>
              </a:rPr>
              <a:t>Resistance is futile</a:t>
            </a:r>
            <a:r>
              <a:rPr lang="en-GB" sz="2400" b="1" dirty="0" smtClean="0">
                <a:solidFill>
                  <a:schemeClr val="bg1"/>
                </a:solidFill>
                <a:latin typeface="Corbel" panose="020B0503020204020204" pitchFamily="34" charset="0"/>
                <a:cs typeface="Arial" charset="0"/>
              </a:rPr>
              <a:t>. Just as the night always inevitably comes – </a:t>
            </a:r>
            <a:r>
              <a:rPr lang="en-GB" sz="2400" b="1" dirty="0">
                <a:solidFill>
                  <a:schemeClr val="bg1"/>
                </a:solidFill>
                <a:latin typeface="Corbel" panose="020B0503020204020204" pitchFamily="34" charset="0"/>
                <a:cs typeface="Arial" charset="0"/>
              </a:rPr>
              <a:t>Darkness and evil will always be </a:t>
            </a:r>
            <a:r>
              <a:rPr lang="en-GB" sz="2400" b="1" dirty="0" smtClean="0">
                <a:solidFill>
                  <a:schemeClr val="bg1"/>
                </a:solidFill>
                <a:latin typeface="Corbel" panose="020B0503020204020204" pitchFamily="34" charset="0"/>
                <a:cs typeface="Arial" charset="0"/>
              </a:rPr>
              <a:t>around.</a:t>
            </a:r>
            <a:endParaRPr lang="en-GB" sz="2400" b="1" dirty="0">
              <a:solidFill>
                <a:schemeClr val="bg1"/>
              </a:solidFill>
              <a:latin typeface="Corbel" panose="020B0503020204020204" pitchFamily="34" charset="0"/>
              <a:cs typeface="Arial" charset="0"/>
            </a:endParaRPr>
          </a:p>
        </p:txBody>
      </p:sp>
      <p:cxnSp>
        <p:nvCxnSpPr>
          <p:cNvPr id="29" name="Straight Connector 28">
            <a:extLst>
              <a:ext uri="{FF2B5EF4-FFF2-40B4-BE49-F238E27FC236}">
                <a16:creationId xmlns:a16="http://schemas.microsoft.com/office/drawing/2014/main" xmlns="" id="{ABF9D59E-14F5-4AF5-A5DC-77466EC93511}"/>
              </a:ext>
            </a:extLst>
          </p:cNvPr>
          <p:cNvCxnSpPr>
            <a:endCxn id="28" idx="0"/>
          </p:cNvCxnSpPr>
          <p:nvPr/>
        </p:nvCxnSpPr>
        <p:spPr>
          <a:xfrm>
            <a:off x="7899400" y="3956725"/>
            <a:ext cx="576913" cy="373629"/>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xmlns="" id="{43E7EB5B-5338-4E47-AC5D-2AC60D6A026D}"/>
              </a:ext>
            </a:extLst>
          </p:cNvPr>
          <p:cNvSpPr txBox="1"/>
          <p:nvPr/>
        </p:nvSpPr>
        <p:spPr>
          <a:xfrm>
            <a:off x="7211544" y="682666"/>
            <a:ext cx="4570160" cy="1938992"/>
          </a:xfrm>
          <a:prstGeom prst="rect">
            <a:avLst/>
          </a:prstGeom>
          <a:solidFill>
            <a:srgbClr val="FF6600"/>
          </a:solidFill>
          <a:ln>
            <a:solidFill>
              <a:srgbClr val="FF6600"/>
            </a:solidFill>
          </a:ln>
        </p:spPr>
        <p:txBody>
          <a:bodyPr wrap="square">
            <a:spAutoFit/>
          </a:bodyPr>
          <a:lstStyle/>
          <a:p>
            <a:pPr eaLnBrk="1" hangingPunct="1">
              <a:defRPr/>
            </a:pPr>
            <a:r>
              <a:rPr lang="en-GB" sz="2400" b="1" dirty="0" smtClean="0">
                <a:solidFill>
                  <a:schemeClr val="bg1"/>
                </a:solidFill>
                <a:latin typeface="Corbel" panose="020B0503020204020204" pitchFamily="34" charset="0"/>
                <a:cs typeface="Arial" charset="0"/>
              </a:rPr>
              <a:t>A barrier to keep out attackers from Wild West times. Comparable to modern technology and protections – none of it can help truly stop evil</a:t>
            </a:r>
            <a:endParaRPr lang="en-GB" sz="2400" b="1" dirty="0">
              <a:solidFill>
                <a:schemeClr val="bg1"/>
              </a:solidFill>
              <a:latin typeface="Corbel" panose="020B0503020204020204" pitchFamily="34" charset="0"/>
              <a:cs typeface="Arial" charset="0"/>
            </a:endParaRPr>
          </a:p>
        </p:txBody>
      </p:sp>
      <p:cxnSp>
        <p:nvCxnSpPr>
          <p:cNvPr id="15" name="Straight Connector 14">
            <a:extLst>
              <a:ext uri="{FF2B5EF4-FFF2-40B4-BE49-F238E27FC236}">
                <a16:creationId xmlns:a16="http://schemas.microsoft.com/office/drawing/2014/main" xmlns="" id="{ABF9D59E-14F5-4AF5-A5DC-77466EC93511}"/>
              </a:ext>
            </a:extLst>
          </p:cNvPr>
          <p:cNvCxnSpPr/>
          <p:nvPr/>
        </p:nvCxnSpPr>
        <p:spPr>
          <a:xfrm flipH="1">
            <a:off x="8851900" y="2561110"/>
            <a:ext cx="266701" cy="334490"/>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962400" y="2309262"/>
            <a:ext cx="1333500" cy="482593"/>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5689600" y="2309261"/>
            <a:ext cx="1168400" cy="482593"/>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3060844" y="2895600"/>
            <a:ext cx="3212955" cy="482593"/>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7109944" y="2925130"/>
            <a:ext cx="2491256" cy="482593"/>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6600"/>
              </a:solidFill>
            </a:endParaRPr>
          </a:p>
        </p:txBody>
      </p:sp>
      <p:sp>
        <p:nvSpPr>
          <p:cNvPr id="23" name="Rectangle 22"/>
          <p:cNvSpPr/>
          <p:nvPr/>
        </p:nvSpPr>
        <p:spPr>
          <a:xfrm>
            <a:off x="3060844" y="3474132"/>
            <a:ext cx="4838556" cy="4825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4633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6" grpId="0" animBg="1"/>
      <p:bldP spid="28" grpId="0" animBg="1"/>
      <p:bldP spid="13" grpId="0" animBg="1"/>
      <p:bldP spid="7" grpId="0" animBg="1"/>
      <p:bldP spid="20" grpId="0" animBg="1"/>
      <p:bldP spid="21" grpId="0" animBg="1"/>
      <p:bldP spid="22" grpId="0" animBg="1"/>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r>
              <a:rPr lang="en-GB" altLang="en-US" sz="2400" b="1" dirty="0">
                <a:solidFill>
                  <a:schemeClr val="tx1"/>
                </a:solidFill>
                <a:latin typeface="Corbel" panose="020B0503020204020204" pitchFamily="34" charset="0"/>
              </a:rPr>
              <a:t>Stanza One </a:t>
            </a:r>
            <a:r>
              <a:rPr lang="en-GB" altLang="en-US" sz="2400" dirty="0">
                <a:solidFill>
                  <a:schemeClr val="tx1"/>
                </a:solidFill>
                <a:latin typeface="Corbel" panose="020B0503020204020204" pitchFamily="34" charset="0"/>
              </a:rPr>
              <a:t>– </a:t>
            </a:r>
            <a:r>
              <a:rPr lang="en-GB" altLang="en-US" sz="2400" dirty="0" err="1">
                <a:solidFill>
                  <a:schemeClr val="tx1"/>
                </a:solidFill>
                <a:latin typeface="Corbel" panose="020B0503020204020204" pitchFamily="34" charset="0"/>
              </a:rPr>
              <a:t>MacCaig</a:t>
            </a:r>
            <a:r>
              <a:rPr lang="en-GB" altLang="en-US" sz="2400" dirty="0">
                <a:solidFill>
                  <a:schemeClr val="tx1"/>
                </a:solidFill>
                <a:latin typeface="Corbel" panose="020B0503020204020204" pitchFamily="34" charset="0"/>
              </a:rPr>
              <a:t> describes the sights outside his hotel room. He is anxious about the violence that is always nearby but also attacks the materialistic viewpoint of New York</a:t>
            </a:r>
          </a:p>
          <a:p>
            <a:pPr eaLnBrk="1" hangingPunct="1">
              <a:defRPr/>
            </a:pPr>
            <a:r>
              <a:rPr lang="en-GB" altLang="en-US" sz="2400" dirty="0">
                <a:solidFill>
                  <a:schemeClr val="tx1"/>
                </a:solidFill>
                <a:latin typeface="Corbel" panose="020B0503020204020204" pitchFamily="34" charset="0"/>
              </a:rPr>
              <a:t>Stanza Two – </a:t>
            </a:r>
            <a:r>
              <a:rPr lang="en-GB" altLang="en-US" sz="2400" dirty="0" err="1">
                <a:solidFill>
                  <a:schemeClr val="tx1"/>
                </a:solidFill>
                <a:latin typeface="Corbel" panose="020B0503020204020204" pitchFamily="34" charset="0"/>
              </a:rPr>
              <a:t>MacCaig</a:t>
            </a:r>
            <a:r>
              <a:rPr lang="en-GB" altLang="en-US" sz="2400" dirty="0">
                <a:solidFill>
                  <a:schemeClr val="tx1"/>
                </a:solidFill>
                <a:latin typeface="Corbel" panose="020B0503020204020204" pitchFamily="34" charset="0"/>
              </a:rPr>
              <a:t> focusses on what he hears and reveals the violence and brutality of the night. Reflects that people are reduced to their injuries and lose their humanity </a:t>
            </a:r>
          </a:p>
          <a:p>
            <a:pPr eaLnBrk="1" hangingPunct="1">
              <a:defRPr/>
            </a:pPr>
            <a:r>
              <a:rPr lang="en-GB" altLang="en-US" sz="2400" dirty="0">
                <a:solidFill>
                  <a:schemeClr val="tx1"/>
                </a:solidFill>
                <a:latin typeface="Corbel" panose="020B0503020204020204" pitchFamily="34" charset="0"/>
              </a:rPr>
              <a:t>Stanza Three – Ends on a pessimistic tone. Reflects on what he as seen and heard but offers no hope or change to the violence and harsh reality of life. </a:t>
            </a: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An Overview of the Stanzas</a:t>
            </a:r>
          </a:p>
        </p:txBody>
      </p:sp>
    </p:spTree>
    <p:extLst>
      <p:ext uri="{BB962C8B-B14F-4D97-AF65-F5344CB8AC3E}">
        <p14:creationId xmlns:p14="http://schemas.microsoft.com/office/powerpoint/2010/main" val="3969180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xmlns="" id="{2766561A-E9DB-4280-BCF9-6D0ED949AB99}"/>
              </a:ext>
            </a:extLst>
          </p:cNvPr>
          <p:cNvPicPr>
            <a:picLocks noGrp="1" noChangeAspect="1"/>
          </p:cNvPicPr>
          <p:nvPr>
            <p:ph idx="1"/>
          </p:nvPr>
        </p:nvPicPr>
        <p:blipFill>
          <a:blip r:embed="rId2">
            <a:clrChange>
              <a:clrFrom>
                <a:srgbClr val="FFFFFF"/>
              </a:clrFrom>
              <a:clrTo>
                <a:srgbClr val="FFFFFF">
                  <a:alpha val="0"/>
                </a:srgbClr>
              </a:clrTo>
            </a:clrChange>
          </a:blip>
          <a:stretch>
            <a:fillRect/>
          </a:stretch>
        </p:blipFill>
        <p:spPr>
          <a:xfrm>
            <a:off x="1206509" y="1867347"/>
            <a:ext cx="2877118" cy="3581400"/>
          </a:xfrm>
        </p:spPr>
      </p:pic>
      <p:sp>
        <p:nvSpPr>
          <p:cNvPr id="4" name="TextBox 5">
            <a:extLst>
              <a:ext uri="{FF2B5EF4-FFF2-40B4-BE49-F238E27FC236}">
                <a16:creationId xmlns:a16="http://schemas.microsoft.com/office/drawing/2014/main" xmlns="" id="{EA734CC7-5D3E-4BB6-8575-A842CE75193F}"/>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Starter Tasks – Hotel Room 12</a:t>
            </a:r>
            <a:r>
              <a:rPr lang="en-GB" altLang="en-US" sz="4800" baseline="30000" dirty="0" smtClean="0">
                <a:latin typeface="Corbel" panose="020B0503020204020204" pitchFamily="34" charset="0"/>
              </a:rPr>
              <a:t>th</a:t>
            </a:r>
            <a:r>
              <a:rPr lang="en-GB" altLang="en-US" sz="4800" dirty="0" smtClean="0">
                <a:latin typeface="Corbel" panose="020B0503020204020204" pitchFamily="34" charset="0"/>
              </a:rPr>
              <a:t> Floor</a:t>
            </a:r>
            <a:endParaRPr lang="en-GB" altLang="en-US" sz="4800" dirty="0">
              <a:latin typeface="Corbel" panose="020B0503020204020204" pitchFamily="34" charset="0"/>
            </a:endParaRPr>
          </a:p>
        </p:txBody>
      </p:sp>
      <p:sp>
        <p:nvSpPr>
          <p:cNvPr id="7" name="TextBox 6">
            <a:extLst>
              <a:ext uri="{FF2B5EF4-FFF2-40B4-BE49-F238E27FC236}">
                <a16:creationId xmlns:a16="http://schemas.microsoft.com/office/drawing/2014/main" xmlns="" id="{DA15109F-595B-476A-B004-C578D7779EEA}"/>
              </a:ext>
            </a:extLst>
          </p:cNvPr>
          <p:cNvSpPr txBox="1"/>
          <p:nvPr/>
        </p:nvSpPr>
        <p:spPr>
          <a:xfrm>
            <a:off x="4216998" y="1663094"/>
            <a:ext cx="7439293" cy="3785652"/>
          </a:xfrm>
          <a:prstGeom prst="rect">
            <a:avLst/>
          </a:prstGeom>
          <a:noFill/>
          <a:ln w="57150">
            <a:solidFill>
              <a:schemeClr val="accent1"/>
            </a:solidFill>
          </a:ln>
        </p:spPr>
        <p:txBody>
          <a:bodyPr wrap="square" rtlCol="0">
            <a:spAutoFit/>
          </a:bodyPr>
          <a:lstStyle/>
          <a:p>
            <a:r>
              <a:rPr lang="en-GB" sz="2000" dirty="0">
                <a:latin typeface="Corbel" panose="020B0503020204020204" pitchFamily="34" charset="0"/>
              </a:rPr>
              <a:t>To help you remember the key points of the poem you should:</a:t>
            </a:r>
          </a:p>
          <a:p>
            <a:endParaRPr lang="en-GB" sz="2000" dirty="0">
              <a:latin typeface="Corbel" panose="020B0503020204020204" pitchFamily="34" charset="0"/>
            </a:endParaRPr>
          </a:p>
          <a:p>
            <a:pPr marL="342900" indent="-342900">
              <a:buFont typeface="Wingdings" panose="05000000000000000000" pitchFamily="2" charset="2"/>
              <a:buChar char="q"/>
            </a:pPr>
            <a:r>
              <a:rPr lang="en-GB" sz="2000" dirty="0">
                <a:latin typeface="Corbel" panose="020B0503020204020204" pitchFamily="34" charset="0"/>
              </a:rPr>
              <a:t>Write a summary of the poem showing how the poet moves from experience to reflection. </a:t>
            </a:r>
          </a:p>
          <a:p>
            <a:pPr marL="342900" indent="-342900">
              <a:buFont typeface="Wingdings" panose="05000000000000000000" pitchFamily="2" charset="2"/>
              <a:buChar char="q"/>
            </a:pPr>
            <a:r>
              <a:rPr lang="en-GB" sz="2000" dirty="0">
                <a:latin typeface="Corbel" panose="020B0503020204020204" pitchFamily="34" charset="0"/>
              </a:rPr>
              <a:t>Identify a key quote for each of the following </a:t>
            </a:r>
            <a:r>
              <a:rPr lang="en-GB" sz="2000" dirty="0" smtClean="0">
                <a:latin typeface="Corbel" panose="020B0503020204020204" pitchFamily="34" charset="0"/>
              </a:rPr>
              <a:t>points (copy and complete):</a:t>
            </a:r>
            <a:endParaRPr lang="en-GB" sz="2000" dirty="0">
              <a:latin typeface="Corbel" panose="020B0503020204020204" pitchFamily="34" charset="0"/>
            </a:endParaRPr>
          </a:p>
          <a:p>
            <a:pPr marL="800100" lvl="1" indent="-342900">
              <a:buFont typeface="Wingdings" panose="05000000000000000000" pitchFamily="2" charset="2"/>
              <a:buChar char="q"/>
            </a:pPr>
            <a:r>
              <a:rPr lang="en-GB" sz="2000" dirty="0">
                <a:latin typeface="Corbel" panose="020B0503020204020204" pitchFamily="34" charset="0"/>
              </a:rPr>
              <a:t>The poet views New York as a brutal and violent place</a:t>
            </a:r>
          </a:p>
          <a:p>
            <a:pPr marL="800100" lvl="1" indent="-342900">
              <a:buFont typeface="Wingdings" panose="05000000000000000000" pitchFamily="2" charset="2"/>
              <a:buChar char="q"/>
            </a:pPr>
            <a:r>
              <a:rPr lang="en-GB" sz="2000" dirty="0" err="1">
                <a:latin typeface="Corbel" panose="020B0503020204020204" pitchFamily="34" charset="0"/>
              </a:rPr>
              <a:t>MacCaig</a:t>
            </a:r>
            <a:r>
              <a:rPr lang="en-GB" sz="2000" dirty="0">
                <a:latin typeface="Corbel" panose="020B0503020204020204" pitchFamily="34" charset="0"/>
              </a:rPr>
              <a:t> is anxious about the uncivilised nature of people after dark. </a:t>
            </a:r>
          </a:p>
          <a:p>
            <a:pPr marL="800100" lvl="1" indent="-342900">
              <a:buFont typeface="Wingdings" panose="05000000000000000000" pitchFamily="2" charset="2"/>
              <a:buChar char="q"/>
            </a:pPr>
            <a:r>
              <a:rPr lang="en-GB" sz="2000" dirty="0">
                <a:latin typeface="Corbel" panose="020B0503020204020204" pitchFamily="34" charset="0"/>
              </a:rPr>
              <a:t>The violence is harsh and unrelenting</a:t>
            </a:r>
          </a:p>
          <a:p>
            <a:pPr marL="800100" lvl="1" indent="-342900">
              <a:buFont typeface="Wingdings" panose="05000000000000000000" pitchFamily="2" charset="2"/>
              <a:buChar char="q"/>
            </a:pPr>
            <a:r>
              <a:rPr lang="en-GB" sz="2000" dirty="0">
                <a:latin typeface="Corbel" panose="020B0503020204020204" pitchFamily="34" charset="0"/>
              </a:rPr>
              <a:t>There is no escape from the evil of humanity </a:t>
            </a:r>
          </a:p>
          <a:p>
            <a:endParaRPr lang="en-GB" sz="2000" dirty="0">
              <a:latin typeface="Corbel" panose="020B0503020204020204" pitchFamily="34" charset="0"/>
            </a:endParaRPr>
          </a:p>
        </p:txBody>
      </p:sp>
    </p:spTree>
    <p:extLst>
      <p:ext uri="{BB962C8B-B14F-4D97-AF65-F5344CB8AC3E}">
        <p14:creationId xmlns:p14="http://schemas.microsoft.com/office/powerpoint/2010/main" val="3539492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r>
              <a:rPr lang="en-GB" altLang="en-US" sz="4400" dirty="0" smtClean="0">
                <a:solidFill>
                  <a:schemeClr val="tx1"/>
                </a:solidFill>
                <a:latin typeface="Corbel" panose="020B0503020204020204" pitchFamily="34" charset="0"/>
              </a:rPr>
              <a:t>Look at line 1-10</a:t>
            </a:r>
            <a:br>
              <a:rPr lang="en-GB" altLang="en-US" sz="4400" dirty="0" smtClean="0">
                <a:solidFill>
                  <a:schemeClr val="tx1"/>
                </a:solidFill>
                <a:latin typeface="Corbel" panose="020B0503020204020204" pitchFamily="34" charset="0"/>
              </a:rPr>
            </a:br>
            <a:r>
              <a:rPr lang="en-GB" altLang="en-US" sz="4400" dirty="0" smtClean="0">
                <a:solidFill>
                  <a:schemeClr val="tx1"/>
                </a:solidFill>
                <a:latin typeface="Corbel" panose="020B0503020204020204" pitchFamily="34" charset="0"/>
              </a:rPr>
              <a:t>With close reference to the poet’s use of language, explain how the writer uses contrast to show different aspects of the city in these lines. (4)</a:t>
            </a:r>
            <a:endParaRPr lang="en-GB" altLang="en-US" sz="4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1</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12750333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1 Answers</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2838133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r>
              <a:rPr lang="en-GB" altLang="en-US" sz="4400" dirty="0" smtClean="0">
                <a:solidFill>
                  <a:schemeClr val="tx1"/>
                </a:solidFill>
                <a:latin typeface="Corbel" panose="020B0503020204020204" pitchFamily="34" charset="0"/>
              </a:rPr>
              <a:t>Look at line 11-19</a:t>
            </a:r>
            <a:br>
              <a:rPr lang="en-GB" altLang="en-US" sz="4400" dirty="0" smtClean="0">
                <a:solidFill>
                  <a:schemeClr val="tx1"/>
                </a:solidFill>
                <a:latin typeface="Corbel" panose="020B0503020204020204" pitchFamily="34" charset="0"/>
              </a:rPr>
            </a:br>
            <a:r>
              <a:rPr lang="en-GB" altLang="en-US" sz="4400" dirty="0" smtClean="0">
                <a:solidFill>
                  <a:schemeClr val="tx1"/>
                </a:solidFill>
                <a:latin typeface="Corbel" panose="020B0503020204020204" pitchFamily="34" charset="0"/>
              </a:rPr>
              <a:t>With close reference to the poet’s use of language, show how </a:t>
            </a:r>
            <a:r>
              <a:rPr lang="en-GB" altLang="en-US" sz="4400" dirty="0" err="1" smtClean="0">
                <a:solidFill>
                  <a:schemeClr val="tx1"/>
                </a:solidFill>
                <a:latin typeface="Corbel" panose="020B0503020204020204" pitchFamily="34" charset="0"/>
              </a:rPr>
              <a:t>MacCaig</a:t>
            </a:r>
            <a:r>
              <a:rPr lang="en-GB" altLang="en-US" sz="4400" dirty="0" smtClean="0">
                <a:solidFill>
                  <a:schemeClr val="tx1"/>
                </a:solidFill>
                <a:latin typeface="Corbel" panose="020B0503020204020204" pitchFamily="34" charset="0"/>
              </a:rPr>
              <a:t> creates a sense of chaos within the city. (4)</a:t>
            </a:r>
            <a:endParaRPr lang="en-GB" altLang="en-US" sz="4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2</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2897677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2 Answers</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735562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5">
            <a:extLst>
              <a:ext uri="{FF2B5EF4-FFF2-40B4-BE49-F238E27FC236}">
                <a16:creationId xmlns:a16="http://schemas.microsoft.com/office/drawing/2014/main" xmlns="" id="{C2853329-2341-4167-BE75-6BE339D15388}"/>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Poet’s Main Idea</a:t>
            </a:r>
          </a:p>
        </p:txBody>
      </p:sp>
      <p:sp>
        <p:nvSpPr>
          <p:cNvPr id="16387" name="TextBox 3">
            <a:extLst>
              <a:ext uri="{FF2B5EF4-FFF2-40B4-BE49-F238E27FC236}">
                <a16:creationId xmlns:a16="http://schemas.microsoft.com/office/drawing/2014/main" xmlns="" id="{A0CD839E-3209-43FF-AC9C-25E103F5456A}"/>
              </a:ext>
            </a:extLst>
          </p:cNvPr>
          <p:cNvSpPr txBox="1">
            <a:spLocks noChangeArrowheads="1"/>
          </p:cNvSpPr>
          <p:nvPr/>
        </p:nvSpPr>
        <p:spPr bwMode="auto">
          <a:xfrm>
            <a:off x="4273695" y="1810181"/>
            <a:ext cx="6985000" cy="4093428"/>
          </a:xfrm>
          <a:prstGeom prst="rect">
            <a:avLst/>
          </a:prstGeom>
          <a:noFill/>
          <a:ln w="76200">
            <a:solidFill>
              <a:schemeClr val="accent1"/>
            </a:solidFill>
            <a:miter lim="800000"/>
            <a:headEnd/>
            <a:tailEnd/>
          </a:ln>
        </p:spPr>
        <p:txBody>
          <a:bodyPr>
            <a:spAutoFit/>
          </a:bodyPr>
          <a:lstStyle>
            <a:lvl1pPr marL="285750" indent="-2857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 typeface="Wingdings" panose="05000000000000000000" pitchFamily="2" charset="2"/>
              <a:buChar char="§"/>
            </a:pPr>
            <a:r>
              <a:rPr lang="en-GB" altLang="en-US" sz="2000" dirty="0">
                <a:latin typeface="Corbel" panose="020B0503020204020204" pitchFamily="34" charset="0"/>
              </a:rPr>
              <a:t>This poem is about a strange and unsettling experience that </a:t>
            </a:r>
            <a:r>
              <a:rPr lang="en-GB" altLang="en-US" sz="2000" dirty="0" err="1">
                <a:latin typeface="Corbel" panose="020B0503020204020204" pitchFamily="34" charset="0"/>
              </a:rPr>
              <a:t>MacCaig</a:t>
            </a:r>
            <a:r>
              <a:rPr lang="en-GB" altLang="en-US" sz="2000" dirty="0">
                <a:latin typeface="Corbel" panose="020B0503020204020204" pitchFamily="34" charset="0"/>
              </a:rPr>
              <a:t> has in New York</a:t>
            </a:r>
          </a:p>
          <a:p>
            <a:pPr eaLnBrk="1" hangingPunct="1">
              <a:spcBef>
                <a:spcPct val="0"/>
              </a:spcBef>
              <a:buFont typeface="Wingdings" panose="05000000000000000000" pitchFamily="2" charset="2"/>
              <a:buChar char="§"/>
            </a:pPr>
            <a:endParaRPr lang="en-GB" altLang="en-US" sz="2000" dirty="0">
              <a:latin typeface="Corbel" panose="020B0503020204020204" pitchFamily="34" charset="0"/>
            </a:endParaRPr>
          </a:p>
          <a:p>
            <a:pPr eaLnBrk="1" hangingPunct="1">
              <a:spcBef>
                <a:spcPct val="0"/>
              </a:spcBef>
              <a:buFont typeface="Wingdings" panose="05000000000000000000" pitchFamily="2" charset="2"/>
              <a:buChar char="§"/>
            </a:pPr>
            <a:r>
              <a:rPr lang="en-GB" altLang="en-US" sz="2000" dirty="0">
                <a:latin typeface="Corbel" panose="020B0503020204020204" pitchFamily="34" charset="0"/>
              </a:rPr>
              <a:t>He describes what he sees and hears from his hotel room</a:t>
            </a:r>
          </a:p>
          <a:p>
            <a:pPr eaLnBrk="1" hangingPunct="1">
              <a:spcBef>
                <a:spcPct val="0"/>
              </a:spcBef>
              <a:buFont typeface="Wingdings" panose="05000000000000000000" pitchFamily="2" charset="2"/>
              <a:buChar char="§"/>
            </a:pPr>
            <a:endParaRPr lang="en-GB" altLang="en-US" sz="2000" dirty="0">
              <a:latin typeface="Corbel" panose="020B0503020204020204" pitchFamily="34" charset="0"/>
            </a:endParaRPr>
          </a:p>
          <a:p>
            <a:pPr eaLnBrk="1" hangingPunct="1">
              <a:spcBef>
                <a:spcPct val="0"/>
              </a:spcBef>
              <a:buFont typeface="Wingdings" panose="05000000000000000000" pitchFamily="2" charset="2"/>
              <a:buChar char="§"/>
            </a:pPr>
            <a:r>
              <a:rPr lang="en-GB" altLang="en-US" sz="2000" dirty="0">
                <a:latin typeface="Corbel" panose="020B0503020204020204" pitchFamily="34" charset="0"/>
              </a:rPr>
              <a:t>He is a visitor to the city and reflects on the fear and violence lurking beneath the civilisation of the city </a:t>
            </a:r>
          </a:p>
          <a:p>
            <a:pPr marL="0" indent="0" eaLnBrk="1" hangingPunct="1">
              <a:spcBef>
                <a:spcPct val="0"/>
              </a:spcBef>
              <a:buNone/>
            </a:pPr>
            <a:endParaRPr lang="en-GB" altLang="en-US" sz="2000" dirty="0">
              <a:latin typeface="Corbel" panose="020B0503020204020204" pitchFamily="34" charset="0"/>
            </a:endParaRPr>
          </a:p>
          <a:p>
            <a:pPr eaLnBrk="1" hangingPunct="1">
              <a:spcBef>
                <a:spcPct val="0"/>
              </a:spcBef>
              <a:buFont typeface="Wingdings" panose="05000000000000000000" pitchFamily="2" charset="2"/>
              <a:buChar char="§"/>
            </a:pPr>
            <a:r>
              <a:rPr lang="en-GB" altLang="en-US" sz="2000" dirty="0">
                <a:latin typeface="Corbel" panose="020B0503020204020204" pitchFamily="34" charset="0"/>
              </a:rPr>
              <a:t>He shows the poverty and violence that is underneath the glamour and exuberance of New York </a:t>
            </a:r>
          </a:p>
          <a:p>
            <a:pPr marL="0" indent="0" eaLnBrk="1" hangingPunct="1">
              <a:spcBef>
                <a:spcPct val="0"/>
              </a:spcBef>
              <a:buNone/>
            </a:pPr>
            <a:endParaRPr lang="en-GB" altLang="en-US" sz="2000" dirty="0">
              <a:latin typeface="Corbel" panose="020B0503020204020204" pitchFamily="34" charset="0"/>
            </a:endParaRPr>
          </a:p>
          <a:p>
            <a:pPr>
              <a:spcBef>
                <a:spcPct val="0"/>
              </a:spcBef>
              <a:buFont typeface="Wingdings" panose="05000000000000000000" pitchFamily="2" charset="2"/>
              <a:buChar char="§"/>
            </a:pPr>
            <a:r>
              <a:rPr lang="en-GB" altLang="en-US" sz="2000" dirty="0">
                <a:latin typeface="Corbel" panose="020B0503020204020204" pitchFamily="34" charset="0"/>
              </a:rPr>
              <a:t>He uses this to reflect on the wider issues of good and evil in society </a:t>
            </a:r>
            <a:endParaRPr lang="en-GB" altLang="en-US" sz="1800" dirty="0">
              <a:latin typeface="Corbel" panose="020B0503020204020204" pitchFamily="34" charset="0"/>
            </a:endParaRPr>
          </a:p>
        </p:txBody>
      </p:sp>
      <p:pic>
        <p:nvPicPr>
          <p:cNvPr id="3" name="Picture 2">
            <a:extLst>
              <a:ext uri="{FF2B5EF4-FFF2-40B4-BE49-F238E27FC236}">
                <a16:creationId xmlns:a16="http://schemas.microsoft.com/office/drawing/2014/main" xmlns="" id="{327A7E34-23F5-4A19-98FB-6ED0F3CBCE3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429616" y="2525568"/>
            <a:ext cx="1962150" cy="2324100"/>
          </a:xfrm>
          <a:prstGeom prst="rect">
            <a:avLst/>
          </a:prstGeom>
        </p:spPr>
      </p:pic>
    </p:spTree>
    <p:extLst>
      <p:ext uri="{BB962C8B-B14F-4D97-AF65-F5344CB8AC3E}">
        <p14:creationId xmlns:p14="http://schemas.microsoft.com/office/powerpoint/2010/main" val="2177264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r>
              <a:rPr lang="en-GB" altLang="en-US" sz="4400" dirty="0" smtClean="0">
                <a:solidFill>
                  <a:schemeClr val="tx1"/>
                </a:solidFill>
                <a:latin typeface="Corbel" panose="020B0503020204020204" pitchFamily="34" charset="0"/>
              </a:rPr>
              <a:t>Look at line 20-22</a:t>
            </a:r>
            <a:br>
              <a:rPr lang="en-GB" altLang="en-US" sz="4400" dirty="0" smtClean="0">
                <a:solidFill>
                  <a:schemeClr val="tx1"/>
                </a:solidFill>
                <a:latin typeface="Corbel" panose="020B0503020204020204" pitchFamily="34" charset="0"/>
              </a:rPr>
            </a:br>
            <a:r>
              <a:rPr lang="en-GB" altLang="en-US" sz="4400" dirty="0" smtClean="0">
                <a:solidFill>
                  <a:schemeClr val="tx1"/>
                </a:solidFill>
                <a:latin typeface="Corbel" panose="020B0503020204020204" pitchFamily="34" charset="0"/>
              </a:rPr>
              <a:t>Explain how these final lines make it clear that negative things, like violence and suffering, are inevitable in the city. (2)</a:t>
            </a:r>
            <a:endParaRPr lang="en-GB" altLang="en-US" sz="4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3</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28976770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Practice Question 3 Answers</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7355629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Practise 8 - marker</a:t>
            </a:r>
            <a:endParaRPr lang="en-GB" dirty="0"/>
          </a:p>
        </p:txBody>
      </p:sp>
      <p:sp>
        <p:nvSpPr>
          <p:cNvPr id="3" name="Content Placeholder 2"/>
          <p:cNvSpPr>
            <a:spLocks noGrp="1"/>
          </p:cNvSpPr>
          <p:nvPr>
            <p:ph idx="1"/>
          </p:nvPr>
        </p:nvSpPr>
        <p:spPr>
          <a:xfrm>
            <a:off x="1251678" y="1409253"/>
            <a:ext cx="10178322" cy="4470340"/>
          </a:xfrm>
        </p:spPr>
        <p:txBody>
          <a:bodyPr/>
          <a:lstStyle/>
          <a:p>
            <a:pPr marL="0" lvl="0" indent="0">
              <a:buNone/>
            </a:pPr>
            <a:r>
              <a:rPr lang="en-GB" sz="3200" b="1" dirty="0">
                <a:solidFill>
                  <a:schemeClr val="tx1"/>
                </a:solidFill>
              </a:rPr>
              <a:t>MacCaig often explores encounters with </a:t>
            </a:r>
            <a:r>
              <a:rPr lang="en-GB" sz="3200" b="1" dirty="0" smtClean="0">
                <a:solidFill>
                  <a:schemeClr val="tx1"/>
                </a:solidFill>
              </a:rPr>
              <a:t>places, things </a:t>
            </a:r>
            <a:r>
              <a:rPr lang="en-GB" sz="3200" b="1" dirty="0">
                <a:solidFill>
                  <a:schemeClr val="tx1"/>
                </a:solidFill>
              </a:rPr>
              <a:t>or people who are far different from him. Referring to this poem and at least one other, show how he uses language in order to explore these </a:t>
            </a:r>
            <a:r>
              <a:rPr lang="en-GB" sz="3200" b="1" dirty="0" smtClean="0">
                <a:solidFill>
                  <a:schemeClr val="tx1"/>
                </a:solidFill>
              </a:rPr>
              <a:t>differences</a:t>
            </a:r>
            <a:r>
              <a:rPr lang="en-GB" sz="3200" b="1" dirty="0">
                <a:solidFill>
                  <a:schemeClr val="tx1"/>
                </a:solidFill>
              </a:rPr>
              <a:t> </a:t>
            </a:r>
            <a:r>
              <a:rPr lang="en-GB" sz="3200" b="1" dirty="0" smtClean="0">
                <a:solidFill>
                  <a:schemeClr val="tx1"/>
                </a:solidFill>
              </a:rPr>
              <a:t>(8</a:t>
            </a:r>
            <a:r>
              <a:rPr lang="en-GB" sz="3200" b="1" dirty="0">
                <a:solidFill>
                  <a:schemeClr val="tx1"/>
                </a:solidFill>
              </a:rPr>
              <a:t>) </a:t>
            </a:r>
          </a:p>
          <a:p>
            <a:pPr marL="0" indent="0">
              <a:buNone/>
            </a:pPr>
            <a:endParaRPr lang="en-GB" dirty="0"/>
          </a:p>
        </p:txBody>
      </p:sp>
    </p:spTree>
    <p:extLst>
      <p:ext uri="{BB962C8B-B14F-4D97-AF65-F5344CB8AC3E}">
        <p14:creationId xmlns:p14="http://schemas.microsoft.com/office/powerpoint/2010/main" val="31284655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839097"/>
            <a:ext cx="10178322" cy="5040496"/>
          </a:xfrm>
        </p:spPr>
        <p:txBody>
          <a:bodyPr>
            <a:normAutofit/>
          </a:bodyPr>
          <a:lstStyle/>
          <a:p>
            <a:pPr marL="0" indent="0">
              <a:buNone/>
            </a:pPr>
            <a:r>
              <a:rPr lang="en-GB" sz="2800" b="1" dirty="0" smtClean="0">
                <a:solidFill>
                  <a:schemeClr val="tx1"/>
                </a:solidFill>
              </a:rPr>
              <a:t>Commonality</a:t>
            </a:r>
          </a:p>
          <a:p>
            <a:pPr marL="0" indent="0">
              <a:buNone/>
            </a:pPr>
            <a:endParaRPr lang="en-GB" sz="2800" b="1" dirty="0">
              <a:solidFill>
                <a:schemeClr val="tx1"/>
              </a:solidFill>
            </a:endParaRPr>
          </a:p>
          <a:p>
            <a:pPr marL="0" indent="0">
              <a:buNone/>
            </a:pPr>
            <a:r>
              <a:rPr lang="en-GB" sz="2800" b="1" dirty="0" smtClean="0">
                <a:solidFill>
                  <a:schemeClr val="tx1"/>
                </a:solidFill>
              </a:rPr>
              <a:t>In Hotel Room 12</a:t>
            </a:r>
            <a:r>
              <a:rPr lang="en-GB" sz="2800" b="1" baseline="30000" dirty="0" smtClean="0">
                <a:solidFill>
                  <a:schemeClr val="tx1"/>
                </a:solidFill>
              </a:rPr>
              <a:t>th</a:t>
            </a:r>
            <a:r>
              <a:rPr lang="en-GB" sz="2800" b="1" dirty="0" smtClean="0">
                <a:solidFill>
                  <a:schemeClr val="tx1"/>
                </a:solidFill>
              </a:rPr>
              <a:t> Floor, MacCaig explores how different the brutal surroundings of New York City and the violent tendencies of those who live there are.</a:t>
            </a:r>
          </a:p>
          <a:p>
            <a:pPr marL="0" indent="0">
              <a:buNone/>
            </a:pPr>
            <a:endParaRPr lang="en-GB" sz="2800" b="1" dirty="0">
              <a:solidFill>
                <a:schemeClr val="tx1"/>
              </a:solidFill>
            </a:endParaRPr>
          </a:p>
          <a:p>
            <a:pPr marL="0" indent="0">
              <a:buNone/>
            </a:pPr>
            <a:r>
              <a:rPr lang="en-GB" sz="2800" b="1" dirty="0" smtClean="0">
                <a:solidFill>
                  <a:schemeClr val="tx1"/>
                </a:solidFill>
              </a:rPr>
              <a:t>In Basking Shark, MacCaig explores how different the speaker is and his views about himself in comparison to how he views the shark.</a:t>
            </a:r>
            <a:endParaRPr lang="en-GB" sz="2800" b="1" dirty="0">
              <a:solidFill>
                <a:schemeClr val="tx1"/>
              </a:solidFill>
            </a:endParaRPr>
          </a:p>
        </p:txBody>
      </p:sp>
    </p:spTree>
    <p:extLst>
      <p:ext uri="{BB962C8B-B14F-4D97-AF65-F5344CB8AC3E}">
        <p14:creationId xmlns:p14="http://schemas.microsoft.com/office/powerpoint/2010/main" val="34935912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Folio / Practise 8 Markers</a:t>
            </a:r>
            <a:endParaRPr lang="en-GB" dirty="0"/>
          </a:p>
        </p:txBody>
      </p:sp>
      <p:sp>
        <p:nvSpPr>
          <p:cNvPr id="3" name="Content Placeholder 2"/>
          <p:cNvSpPr>
            <a:spLocks noGrp="1"/>
          </p:cNvSpPr>
          <p:nvPr>
            <p:ph idx="1"/>
          </p:nvPr>
        </p:nvSpPr>
        <p:spPr>
          <a:xfrm>
            <a:off x="957431" y="1108038"/>
            <a:ext cx="10929769" cy="5604734"/>
          </a:xfrm>
        </p:spPr>
        <p:txBody>
          <a:bodyPr/>
          <a:lstStyle/>
          <a:p>
            <a:pPr marL="0" lvl="0" indent="0">
              <a:buNone/>
            </a:pPr>
            <a:r>
              <a:rPr lang="en-GB" b="1" dirty="0">
                <a:solidFill>
                  <a:schemeClr val="tx1"/>
                </a:solidFill>
              </a:rPr>
              <a:t>MacCaig often explores encounters with places, things or people who are far different from him. Referring to this poem and at least one other, show how he uses language in order to explore these differences (8) </a:t>
            </a:r>
            <a:r>
              <a:rPr lang="en-GB" b="1" dirty="0" smtClean="0">
                <a:solidFill>
                  <a:schemeClr val="tx1"/>
                </a:solidFill>
              </a:rPr>
              <a:t> </a:t>
            </a:r>
          </a:p>
          <a:p>
            <a:pPr marL="0" lvl="0" indent="0">
              <a:buNone/>
            </a:pPr>
            <a:r>
              <a:rPr lang="en-GB" b="1" dirty="0" smtClean="0">
                <a:solidFill>
                  <a:schemeClr val="tx1"/>
                </a:solidFill>
              </a:rPr>
              <a:t>Finish original from yesterday then use Hotel Room as Secondary</a:t>
            </a:r>
          </a:p>
          <a:p>
            <a:pPr marL="0" lvl="0" indent="0">
              <a:buNone/>
            </a:pPr>
            <a:endParaRPr lang="en-GB" b="1" dirty="0">
              <a:solidFill>
                <a:schemeClr val="tx1"/>
              </a:solidFill>
            </a:endParaRPr>
          </a:p>
          <a:p>
            <a:pPr marL="0" indent="0">
              <a:buNone/>
            </a:pPr>
            <a:r>
              <a:rPr lang="en-GB" b="1" dirty="0" err="1">
                <a:solidFill>
                  <a:schemeClr val="tx1"/>
                </a:solidFill>
              </a:rPr>
              <a:t>MacCaig’s</a:t>
            </a:r>
            <a:r>
              <a:rPr lang="en-GB" b="1" dirty="0">
                <a:solidFill>
                  <a:schemeClr val="tx1"/>
                </a:solidFill>
              </a:rPr>
              <a:t> poetry often includes very vivid impressions of people. Referring to </a:t>
            </a:r>
            <a:r>
              <a:rPr lang="en-GB" b="1" dirty="0" smtClean="0">
                <a:solidFill>
                  <a:schemeClr val="tx1"/>
                </a:solidFill>
              </a:rPr>
              <a:t>this poem and at least one other, </a:t>
            </a:r>
            <a:r>
              <a:rPr lang="en-GB" b="1" dirty="0">
                <a:solidFill>
                  <a:schemeClr val="tx1"/>
                </a:solidFill>
              </a:rPr>
              <a:t>show how he creates these vivid impressions of people</a:t>
            </a:r>
            <a:r>
              <a:rPr lang="en-GB" b="1" dirty="0" smtClean="0">
                <a:solidFill>
                  <a:schemeClr val="tx1"/>
                </a:solidFill>
              </a:rPr>
              <a:t>. (8) </a:t>
            </a:r>
          </a:p>
          <a:p>
            <a:pPr marL="0" indent="0">
              <a:buNone/>
            </a:pPr>
            <a:r>
              <a:rPr lang="en-GB" b="1" dirty="0" smtClean="0">
                <a:solidFill>
                  <a:schemeClr val="tx1"/>
                </a:solidFill>
              </a:rPr>
              <a:t>Primary – Aunt Julia</a:t>
            </a:r>
          </a:p>
          <a:p>
            <a:pPr marL="0" indent="0">
              <a:buNone/>
            </a:pPr>
            <a:endParaRPr lang="en-GB" b="1" dirty="0">
              <a:solidFill>
                <a:schemeClr val="tx1"/>
              </a:solidFill>
            </a:endParaRPr>
          </a:p>
          <a:p>
            <a:pPr marL="0" indent="0">
              <a:buNone/>
            </a:pPr>
            <a:r>
              <a:rPr lang="en-GB" b="1" dirty="0">
                <a:solidFill>
                  <a:schemeClr val="tx1"/>
                </a:solidFill>
              </a:rPr>
              <a:t>Often, MacCaig elicits the reader’s sympathy for the people in his poems. Referring to one or two poems, show how he elicits the reader’s sympathy</a:t>
            </a:r>
            <a:r>
              <a:rPr lang="en-GB" b="1" dirty="0" smtClean="0">
                <a:solidFill>
                  <a:schemeClr val="tx1"/>
                </a:solidFill>
              </a:rPr>
              <a:t>. (8) </a:t>
            </a:r>
          </a:p>
          <a:p>
            <a:pPr marL="0" indent="0">
              <a:buNone/>
            </a:pPr>
            <a:r>
              <a:rPr lang="en-GB" b="1" dirty="0" smtClean="0">
                <a:solidFill>
                  <a:schemeClr val="tx1"/>
                </a:solidFill>
              </a:rPr>
              <a:t>Primary – Brooklyn Cop</a:t>
            </a:r>
            <a:endParaRPr lang="en-GB" b="1" dirty="0">
              <a:solidFill>
                <a:schemeClr val="tx1"/>
              </a:solidFill>
            </a:endParaRPr>
          </a:p>
          <a:p>
            <a:pPr marL="0" indent="0">
              <a:buNone/>
            </a:pPr>
            <a:endParaRPr lang="en-GB" b="1" dirty="0" smtClean="0">
              <a:solidFill>
                <a:schemeClr val="tx1"/>
              </a:solidFill>
            </a:endParaRPr>
          </a:p>
          <a:p>
            <a:pPr marL="0" indent="0">
              <a:buNone/>
            </a:pPr>
            <a:endParaRPr lang="en-GB" b="1" dirty="0">
              <a:solidFill>
                <a:schemeClr val="tx1"/>
              </a:solidFill>
            </a:endParaRPr>
          </a:p>
          <a:p>
            <a:pPr marL="0" indent="0">
              <a:buNone/>
            </a:pPr>
            <a:endParaRPr lang="en-GB" b="1" dirty="0">
              <a:solidFill>
                <a:schemeClr val="tx1"/>
              </a:solidFill>
            </a:endParaRPr>
          </a:p>
          <a:p>
            <a:pPr marL="0" lvl="0" indent="0">
              <a:buNone/>
            </a:pPr>
            <a:endParaRPr lang="en-GB" b="1" dirty="0">
              <a:solidFill>
                <a:schemeClr val="tx1"/>
              </a:solidFill>
            </a:endParaRPr>
          </a:p>
          <a:p>
            <a:pPr marL="0" indent="0">
              <a:buNone/>
            </a:pPr>
            <a:endParaRPr lang="en-GB" dirty="0"/>
          </a:p>
        </p:txBody>
      </p:sp>
    </p:spTree>
    <p:extLst>
      <p:ext uri="{BB962C8B-B14F-4D97-AF65-F5344CB8AC3E}">
        <p14:creationId xmlns:p14="http://schemas.microsoft.com/office/powerpoint/2010/main" val="4083317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AFE638-DF7A-45E8-B7E5-9724DBC6DEBC}"/>
              </a:ext>
            </a:extLst>
          </p:cNvPr>
          <p:cNvSpPr>
            <a:spLocks noGrp="1"/>
          </p:cNvSpPr>
          <p:nvPr>
            <p:ph type="title"/>
          </p:nvPr>
        </p:nvSpPr>
        <p:spPr>
          <a:xfrm>
            <a:off x="1251678" y="382385"/>
            <a:ext cx="10178322" cy="762924"/>
          </a:xfrm>
          <a:solidFill>
            <a:schemeClr val="accent1"/>
          </a:solidFill>
        </p:spPr>
        <p:txBody>
          <a:bodyPr>
            <a:normAutofit fontScale="90000"/>
          </a:bodyPr>
          <a:lstStyle/>
          <a:p>
            <a:r>
              <a:rPr lang="en-GB" cap="none" dirty="0">
                <a:latin typeface="Corbel" panose="020B0503020204020204" pitchFamily="34" charset="0"/>
              </a:rPr>
              <a:t>New York in the 1960s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3600" y="1278467"/>
            <a:ext cx="8119872" cy="5413247"/>
          </a:xfrm>
        </p:spPr>
      </p:pic>
    </p:spTree>
    <p:extLst>
      <p:ext uri="{BB962C8B-B14F-4D97-AF65-F5344CB8AC3E}">
        <p14:creationId xmlns:p14="http://schemas.microsoft.com/office/powerpoint/2010/main" val="2468653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FEAE66E-C9EE-4454-8D41-8F4CC8707DA7}"/>
              </a:ext>
            </a:extLst>
          </p:cNvPr>
          <p:cNvSpPr>
            <a:spLocks noGrp="1"/>
          </p:cNvSpPr>
          <p:nvPr>
            <p:ph idx="1"/>
          </p:nvPr>
        </p:nvSpPr>
        <p:spPr>
          <a:xfrm>
            <a:off x="2498436" y="1590965"/>
            <a:ext cx="8229600" cy="3268663"/>
          </a:xfrm>
          <a:noFill/>
          <a:ln w="57150">
            <a:solidFill>
              <a:schemeClr val="accent1"/>
            </a:solidFill>
          </a:ln>
        </p:spPr>
        <p:txBody>
          <a:bodyPr>
            <a:normAutofit lnSpcReduction="10000"/>
          </a:bodyPr>
          <a:lstStyle/>
          <a:p>
            <a:pPr eaLnBrk="1" hangingPunct="1">
              <a:defRPr/>
            </a:pPr>
            <a:r>
              <a:rPr lang="en-GB" sz="2400" dirty="0">
                <a:solidFill>
                  <a:schemeClr val="tx1"/>
                </a:solidFill>
                <a:latin typeface="Corbel" panose="020B0503020204020204" pitchFamily="34" charset="0"/>
              </a:rPr>
              <a:t>In the interview ‘A Metaphorical Way of Seeing Things’, </a:t>
            </a:r>
            <a:r>
              <a:rPr lang="en-GB" sz="2400" dirty="0" err="1">
                <a:solidFill>
                  <a:schemeClr val="tx1"/>
                </a:solidFill>
                <a:latin typeface="Corbel" panose="020B0503020204020204" pitchFamily="34" charset="0"/>
              </a:rPr>
              <a:t>MacCaig</a:t>
            </a:r>
            <a:r>
              <a:rPr lang="en-GB" sz="2400" dirty="0">
                <a:solidFill>
                  <a:schemeClr val="tx1"/>
                </a:solidFill>
                <a:latin typeface="Corbel" panose="020B0503020204020204" pitchFamily="34" charset="0"/>
              </a:rPr>
              <a:t> maintained that poetry </a:t>
            </a:r>
            <a:r>
              <a:rPr lang="en-GB" sz="2400" b="1" dirty="0" smtClean="0">
                <a:solidFill>
                  <a:schemeClr val="accent1"/>
                </a:solidFill>
                <a:latin typeface="Corbel" panose="020B0503020204020204" pitchFamily="34" charset="0"/>
              </a:rPr>
              <a:t>‘clears </a:t>
            </a:r>
            <a:r>
              <a:rPr lang="en-GB" sz="2400" b="1" dirty="0">
                <a:solidFill>
                  <a:schemeClr val="accent1"/>
                </a:solidFill>
                <a:latin typeface="Corbel" panose="020B0503020204020204" pitchFamily="34" charset="0"/>
              </a:rPr>
              <a:t>your eyes and you see things’.  </a:t>
            </a:r>
          </a:p>
          <a:p>
            <a:pPr eaLnBrk="1" hangingPunct="1">
              <a:defRPr/>
            </a:pPr>
            <a:endParaRPr lang="en-GB" sz="2400" dirty="0">
              <a:solidFill>
                <a:schemeClr val="tx1"/>
              </a:solidFill>
              <a:latin typeface="Corbel" panose="020B0503020204020204" pitchFamily="34" charset="0"/>
            </a:endParaRPr>
          </a:p>
          <a:p>
            <a:pPr eaLnBrk="1" hangingPunct="1">
              <a:defRPr/>
            </a:pPr>
            <a:r>
              <a:rPr lang="en-GB" sz="2400" dirty="0">
                <a:solidFill>
                  <a:schemeClr val="tx1"/>
                </a:solidFill>
                <a:latin typeface="Corbel" panose="020B0503020204020204" pitchFamily="34" charset="0"/>
              </a:rPr>
              <a:t>Like many of </a:t>
            </a:r>
            <a:r>
              <a:rPr lang="en-GB" sz="2400" dirty="0" err="1">
                <a:solidFill>
                  <a:schemeClr val="tx1"/>
                </a:solidFill>
                <a:latin typeface="Corbel" panose="020B0503020204020204" pitchFamily="34" charset="0"/>
              </a:rPr>
              <a:t>MacCaig’s</a:t>
            </a:r>
            <a:r>
              <a:rPr lang="en-GB" sz="2400" dirty="0">
                <a:solidFill>
                  <a:schemeClr val="tx1"/>
                </a:solidFill>
                <a:latin typeface="Corbel" panose="020B0503020204020204" pitchFamily="34" charset="0"/>
              </a:rPr>
              <a:t> poems, ‘Hotel Room, 12</a:t>
            </a:r>
            <a:r>
              <a:rPr lang="en-GB" sz="2400" baseline="30000" dirty="0">
                <a:solidFill>
                  <a:schemeClr val="tx1"/>
                </a:solidFill>
                <a:latin typeface="Corbel" panose="020B0503020204020204" pitchFamily="34" charset="0"/>
              </a:rPr>
              <a:t>th</a:t>
            </a:r>
            <a:r>
              <a:rPr lang="en-GB" sz="2400" dirty="0">
                <a:solidFill>
                  <a:schemeClr val="tx1"/>
                </a:solidFill>
                <a:latin typeface="Corbel" panose="020B0503020204020204" pitchFamily="34" charset="0"/>
              </a:rPr>
              <a:t> Floor’ moves from description to reflection. This experience leads the poet to reflect on society and the battle between good and evil which lies beneath our civilisation </a:t>
            </a:r>
          </a:p>
          <a:p>
            <a:pPr eaLnBrk="1" hangingPunct="1">
              <a:defRPr/>
            </a:pPr>
            <a:endParaRPr lang="en-GB" sz="2400" dirty="0">
              <a:solidFill>
                <a:schemeClr val="tx1"/>
              </a:solidFill>
              <a:latin typeface="Corbel" panose="020B0503020204020204" pitchFamily="34" charset="0"/>
            </a:endParaRPr>
          </a:p>
          <a:p>
            <a:pPr marL="0" indent="0">
              <a:buNone/>
              <a:defRPr/>
            </a:pPr>
            <a:endParaRPr lang="en-GB" sz="2400" dirty="0">
              <a:solidFill>
                <a:schemeClr val="tx1"/>
              </a:solidFill>
              <a:latin typeface="Corbel" panose="020B0503020204020204" pitchFamily="34" charset="0"/>
            </a:endParaRPr>
          </a:p>
        </p:txBody>
      </p:sp>
      <p:sp>
        <p:nvSpPr>
          <p:cNvPr id="5" name="TextBox 5">
            <a:extLst>
              <a:ext uri="{FF2B5EF4-FFF2-40B4-BE49-F238E27FC236}">
                <a16:creationId xmlns:a16="http://schemas.microsoft.com/office/drawing/2014/main" xmlns="" id="{70388E00-BBF3-4FF5-BBDE-15677CD3EE3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Reflective Nature of the Poem</a:t>
            </a:r>
          </a:p>
        </p:txBody>
      </p:sp>
    </p:spTree>
    <p:extLst>
      <p:ext uri="{BB962C8B-B14F-4D97-AF65-F5344CB8AC3E}">
        <p14:creationId xmlns:p14="http://schemas.microsoft.com/office/powerpoint/2010/main" val="1103495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Box 3">
            <a:extLst>
              <a:ext uri="{FF2B5EF4-FFF2-40B4-BE49-F238E27FC236}">
                <a16:creationId xmlns:a16="http://schemas.microsoft.com/office/drawing/2014/main" xmlns="" id="{8E567894-B07E-4354-82A1-0AE03E6383FC}"/>
              </a:ext>
            </a:extLst>
          </p:cNvPr>
          <p:cNvSpPr txBox="1">
            <a:spLocks noChangeArrowheads="1"/>
          </p:cNvSpPr>
          <p:nvPr/>
        </p:nvSpPr>
        <p:spPr bwMode="auto">
          <a:xfrm>
            <a:off x="4743738" y="1579761"/>
            <a:ext cx="6985000" cy="2677656"/>
          </a:xfrm>
          <a:prstGeom prst="rect">
            <a:avLst/>
          </a:prstGeom>
          <a:noFill/>
          <a:ln w="76200">
            <a:solidFill>
              <a:schemeClr val="accent1"/>
            </a:solidFill>
          </a:ln>
        </p:spPr>
        <p:txBody>
          <a:bodyPr>
            <a:spAutoFit/>
          </a:bodyPr>
          <a:lstStyle>
            <a:lvl1pPr marL="285750" indent="-285750"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 typeface="Wingdings" panose="05000000000000000000" pitchFamily="2" charset="2"/>
              <a:buChar char="§"/>
              <a:defRPr/>
            </a:pPr>
            <a:r>
              <a:rPr lang="en-GB" sz="2400" dirty="0">
                <a:latin typeface="Corbel" panose="020B0503020204020204" pitchFamily="34" charset="0"/>
              </a:rPr>
              <a:t>Attack on materialistic attitude of society - suggests violence is a product of materialism. </a:t>
            </a:r>
          </a:p>
          <a:p>
            <a:pPr eaLnBrk="1" hangingPunct="1">
              <a:spcBef>
                <a:spcPct val="0"/>
              </a:spcBef>
              <a:buFont typeface="Wingdings" panose="05000000000000000000" pitchFamily="2" charset="2"/>
              <a:buChar char="§"/>
              <a:defRPr/>
            </a:pPr>
            <a:r>
              <a:rPr lang="en-GB" sz="2400" dirty="0">
                <a:latin typeface="Corbel" panose="020B0503020204020204" pitchFamily="34" charset="0"/>
              </a:rPr>
              <a:t>Wider comment being made on society – violence can break out easily and is never far away – on </a:t>
            </a:r>
            <a:r>
              <a:rPr lang="en-GB" sz="2400" dirty="0" err="1">
                <a:latin typeface="Corbel" panose="020B0503020204020204" pitchFamily="34" charset="0"/>
              </a:rPr>
              <a:t>tv</a:t>
            </a:r>
            <a:r>
              <a:rPr lang="en-GB" sz="2400" dirty="0">
                <a:latin typeface="Corbel" panose="020B0503020204020204" pitchFamily="34" charset="0"/>
              </a:rPr>
              <a:t> and films, but also on nearby streets. </a:t>
            </a:r>
          </a:p>
          <a:p>
            <a:pPr eaLnBrk="1" hangingPunct="1">
              <a:spcBef>
                <a:spcPct val="0"/>
              </a:spcBef>
              <a:buFont typeface="Wingdings" panose="05000000000000000000" pitchFamily="2" charset="2"/>
              <a:buChar char="§"/>
              <a:defRPr/>
            </a:pPr>
            <a:r>
              <a:rPr lang="en-GB" sz="2400" dirty="0">
                <a:latin typeface="Corbel" panose="020B0503020204020204" pitchFamily="34" charset="0"/>
              </a:rPr>
              <a:t>Poor (in ‘</a:t>
            </a:r>
            <a:r>
              <a:rPr lang="en-GB" sz="2400" dirty="0" err="1">
                <a:latin typeface="Corbel" panose="020B0503020204020204" pitchFamily="34" charset="0"/>
              </a:rPr>
              <a:t>coldwater</a:t>
            </a:r>
            <a:r>
              <a:rPr lang="en-GB" sz="2400" dirty="0">
                <a:latin typeface="Corbel" panose="020B0503020204020204" pitchFamily="34" charset="0"/>
              </a:rPr>
              <a:t> flats’) are isolated and suffering in the midst of wealth and show. </a:t>
            </a:r>
            <a:endParaRPr lang="en-GB" altLang="en-US" sz="2400" dirty="0">
              <a:latin typeface="Corbel" panose="020B0503020204020204" pitchFamily="34" charset="0"/>
            </a:endParaRPr>
          </a:p>
        </p:txBody>
      </p:sp>
      <p:sp>
        <p:nvSpPr>
          <p:cNvPr id="6" name="TextBox 5">
            <a:extLst>
              <a:ext uri="{FF2B5EF4-FFF2-40B4-BE49-F238E27FC236}">
                <a16:creationId xmlns:a16="http://schemas.microsoft.com/office/drawing/2014/main" xmlns="" id="{EC3114E5-C673-47C6-9431-15865BBE017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Theme</a:t>
            </a:r>
          </a:p>
        </p:txBody>
      </p:sp>
      <p:pic>
        <p:nvPicPr>
          <p:cNvPr id="3" name="Picture 2">
            <a:extLst>
              <a:ext uri="{FF2B5EF4-FFF2-40B4-BE49-F238E27FC236}">
                <a16:creationId xmlns:a16="http://schemas.microsoft.com/office/drawing/2014/main" xmlns="" id="{271DC6A9-4E77-4E3C-B1C2-E1ECBC81A933}"/>
              </a:ext>
            </a:extLst>
          </p:cNvPr>
          <p:cNvPicPr>
            <a:picLocks noChangeAspect="1"/>
          </p:cNvPicPr>
          <p:nvPr/>
        </p:nvPicPr>
        <p:blipFill>
          <a:blip r:embed="rId2">
            <a:duotone>
              <a:prstClr val="black"/>
              <a:schemeClr val="accent1">
                <a:tint val="45000"/>
                <a:satMod val="400000"/>
              </a:schemeClr>
            </a:duotone>
          </a:blip>
          <a:stretch>
            <a:fillRect/>
          </a:stretch>
        </p:blipFill>
        <p:spPr>
          <a:xfrm>
            <a:off x="964015" y="1701946"/>
            <a:ext cx="3460203" cy="3865418"/>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1004" y="4405290"/>
            <a:ext cx="4126992" cy="2324148"/>
          </a:xfrm>
          <a:prstGeom prst="rect">
            <a:avLst/>
          </a:prstGeom>
        </p:spPr>
      </p:pic>
    </p:spTree>
    <p:extLst>
      <p:ext uri="{BB962C8B-B14F-4D97-AF65-F5344CB8AC3E}">
        <p14:creationId xmlns:p14="http://schemas.microsoft.com/office/powerpoint/2010/main" val="1766715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Box 7">
            <a:extLst>
              <a:ext uri="{FF2B5EF4-FFF2-40B4-BE49-F238E27FC236}">
                <a16:creationId xmlns:a16="http://schemas.microsoft.com/office/drawing/2014/main" xmlns="" id="{5AC14EFF-DA7B-4383-81B9-A7A9C22ED57B}"/>
              </a:ext>
            </a:extLst>
          </p:cNvPr>
          <p:cNvSpPr txBox="1">
            <a:spLocks noChangeArrowheads="1"/>
          </p:cNvSpPr>
          <p:nvPr/>
        </p:nvSpPr>
        <p:spPr bwMode="auto">
          <a:xfrm>
            <a:off x="4669848" y="1324987"/>
            <a:ext cx="6840538" cy="4031873"/>
          </a:xfrm>
          <a:prstGeom prst="rect">
            <a:avLst/>
          </a:prstGeom>
          <a:noFill/>
          <a:ln w="76200">
            <a:solidFill>
              <a:schemeClr val="accent1"/>
            </a:solidFill>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r>
              <a:rPr lang="en-GB" sz="4000" dirty="0"/>
              <a:t>Speaker is anxious and attacks the materialistic attitude of society. </a:t>
            </a:r>
          </a:p>
          <a:p>
            <a:pPr lvl="0"/>
            <a:r>
              <a:rPr lang="en-GB" sz="4000" dirty="0"/>
              <a:t>Sense of fear – seems to be hiding in his room</a:t>
            </a:r>
          </a:p>
          <a:p>
            <a:pPr lvl="0"/>
            <a:r>
              <a:rPr lang="en-GB" sz="4000" dirty="0"/>
              <a:t>Strong conclusion</a:t>
            </a:r>
          </a:p>
        </p:txBody>
      </p:sp>
      <p:sp>
        <p:nvSpPr>
          <p:cNvPr id="5" name="TextBox 5">
            <a:extLst>
              <a:ext uri="{FF2B5EF4-FFF2-40B4-BE49-F238E27FC236}">
                <a16:creationId xmlns:a16="http://schemas.microsoft.com/office/drawing/2014/main" xmlns="" id="{AB945458-D29E-4665-A30F-B1B4DE5197E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Structure</a:t>
            </a:r>
          </a:p>
        </p:txBody>
      </p:sp>
      <p:pic>
        <p:nvPicPr>
          <p:cNvPr id="3" name="Picture 2">
            <a:extLst>
              <a:ext uri="{FF2B5EF4-FFF2-40B4-BE49-F238E27FC236}">
                <a16:creationId xmlns:a16="http://schemas.microsoft.com/office/drawing/2014/main" xmlns="" id="{F2C2D2EB-C9E8-4451-85D7-E923D4C77B00}"/>
              </a:ext>
            </a:extLst>
          </p:cNvPr>
          <p:cNvPicPr>
            <a:picLocks noChangeAspect="1"/>
          </p:cNvPicPr>
          <p:nvPr/>
        </p:nvPicPr>
        <p:blipFill>
          <a:blip r:embed="rId2"/>
          <a:stretch>
            <a:fillRect/>
          </a:stretch>
        </p:blipFill>
        <p:spPr>
          <a:xfrm>
            <a:off x="1140957" y="2493818"/>
            <a:ext cx="3065097" cy="2622758"/>
          </a:xfrm>
          <a:prstGeom prst="rect">
            <a:avLst/>
          </a:prstGeom>
        </p:spPr>
      </p:pic>
    </p:spTree>
    <p:extLst>
      <p:ext uri="{BB962C8B-B14F-4D97-AF65-F5344CB8AC3E}">
        <p14:creationId xmlns:p14="http://schemas.microsoft.com/office/powerpoint/2010/main" val="3082469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Box 7">
            <a:extLst>
              <a:ext uri="{FF2B5EF4-FFF2-40B4-BE49-F238E27FC236}">
                <a16:creationId xmlns:a16="http://schemas.microsoft.com/office/drawing/2014/main" xmlns="" id="{5AC14EFF-DA7B-4383-81B9-A7A9C22ED57B}"/>
              </a:ext>
            </a:extLst>
          </p:cNvPr>
          <p:cNvSpPr txBox="1">
            <a:spLocks noChangeArrowheads="1"/>
          </p:cNvSpPr>
          <p:nvPr/>
        </p:nvSpPr>
        <p:spPr bwMode="auto">
          <a:xfrm>
            <a:off x="2535936" y="1324987"/>
            <a:ext cx="8974450" cy="2554545"/>
          </a:xfrm>
          <a:prstGeom prst="rect">
            <a:avLst/>
          </a:prstGeom>
          <a:noFill/>
          <a:ln w="76200">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buNone/>
            </a:pPr>
            <a:r>
              <a:rPr lang="en-GB" sz="4000" dirty="0"/>
              <a:t>Compares modern society to the American frontier or Wild West. (and Western films) shows uncivilised nature of violence on the streets.</a:t>
            </a:r>
          </a:p>
        </p:txBody>
      </p:sp>
      <p:sp>
        <p:nvSpPr>
          <p:cNvPr id="5" name="TextBox 5">
            <a:extLst>
              <a:ext uri="{FF2B5EF4-FFF2-40B4-BE49-F238E27FC236}">
                <a16:creationId xmlns:a16="http://schemas.microsoft.com/office/drawing/2014/main" xmlns="" id="{AB945458-D29E-4665-A30F-B1B4DE5197E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Extended Metaphor</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4013" y="3948057"/>
            <a:ext cx="5809128" cy="2899185"/>
          </a:xfrm>
          <a:prstGeom prst="rect">
            <a:avLst/>
          </a:prstGeom>
        </p:spPr>
      </p:pic>
    </p:spTree>
    <p:extLst>
      <p:ext uri="{BB962C8B-B14F-4D97-AF65-F5344CB8AC3E}">
        <p14:creationId xmlns:p14="http://schemas.microsoft.com/office/powerpoint/2010/main" val="380988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047405" y="1253905"/>
            <a:ext cx="9789102" cy="2702278"/>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sz="1600" dirty="0"/>
              <a:t>This morning I watched from here</a:t>
            </a:r>
          </a:p>
          <a:p>
            <a:pPr>
              <a:buNone/>
              <a:defRPr/>
            </a:pPr>
            <a:r>
              <a:rPr lang="en-GB" sz="1600" dirty="0"/>
              <a:t>a helicopter skirting like a damaged insect</a:t>
            </a:r>
          </a:p>
          <a:p>
            <a:pPr>
              <a:buNone/>
              <a:defRPr/>
            </a:pPr>
            <a:r>
              <a:rPr lang="en-GB" sz="1600" dirty="0"/>
              <a:t>the Empire State building, that </a:t>
            </a:r>
          </a:p>
          <a:p>
            <a:pPr>
              <a:buNone/>
              <a:defRPr/>
            </a:pPr>
            <a:r>
              <a:rPr lang="en-GB" sz="1600" dirty="0"/>
              <a:t>jumbo size dentist’s drill, and landing</a:t>
            </a:r>
          </a:p>
          <a:p>
            <a:pPr>
              <a:buNone/>
              <a:defRPr/>
            </a:pPr>
            <a:r>
              <a:rPr lang="en-GB" sz="1600" dirty="0"/>
              <a:t>on the roof of the </a:t>
            </a:r>
            <a:r>
              <a:rPr lang="en-GB" sz="1600" dirty="0" err="1"/>
              <a:t>PanAm</a:t>
            </a:r>
            <a:r>
              <a:rPr lang="en-GB" sz="1600" dirty="0"/>
              <a:t> skyscraper.</a:t>
            </a:r>
          </a:p>
          <a:p>
            <a:pPr>
              <a:buNone/>
              <a:defRPr/>
            </a:pPr>
            <a:r>
              <a:rPr lang="en-GB" sz="1600" dirty="0"/>
              <a:t>But now midnight has come in</a:t>
            </a:r>
          </a:p>
          <a:p>
            <a:pPr>
              <a:buNone/>
              <a:defRPr/>
            </a:pPr>
            <a:r>
              <a:rPr lang="en-GB" sz="1600" dirty="0"/>
              <a:t>from foreign places. Its uncivilised darkness</a:t>
            </a:r>
          </a:p>
          <a:p>
            <a:pPr>
              <a:buNone/>
              <a:defRPr/>
            </a:pPr>
            <a:r>
              <a:rPr lang="en-GB" sz="1600" dirty="0"/>
              <a:t>is shot at by a million lit windows, all</a:t>
            </a:r>
          </a:p>
          <a:p>
            <a:pPr>
              <a:buNone/>
              <a:defRPr/>
            </a:pPr>
            <a:r>
              <a:rPr lang="en-GB" sz="1600" dirty="0"/>
              <a:t>ups and </a:t>
            </a:r>
            <a:r>
              <a:rPr lang="en-GB" sz="1600" dirty="0" err="1"/>
              <a:t>acrosses</a:t>
            </a:r>
            <a:r>
              <a:rPr lang="en-GB" sz="1600" dirty="0"/>
              <a:t>.</a:t>
            </a:r>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One</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055094" y="4276270"/>
            <a:ext cx="9040957" cy="2246769"/>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happens in this stanza? Is there a point where the stanza changes? </a:t>
            </a:r>
          </a:p>
          <a:p>
            <a:pPr marL="457200" indent="-457200" eaLnBrk="1" hangingPunct="1">
              <a:spcBef>
                <a:spcPct val="0"/>
              </a:spcBef>
              <a:buFontTx/>
              <a:buChar char="-"/>
            </a:pPr>
            <a:r>
              <a:rPr lang="en-GB" altLang="en-US" sz="2800" dirty="0">
                <a:latin typeface="Corbel" panose="020B0503020204020204" pitchFamily="34" charset="0"/>
              </a:rPr>
              <a:t>What is your impression of the city?</a:t>
            </a:r>
          </a:p>
          <a:p>
            <a:pPr marL="457200" indent="-457200" eaLnBrk="1" hangingPunct="1">
              <a:spcBef>
                <a:spcPct val="0"/>
              </a:spcBef>
              <a:buFontTx/>
              <a:buChar char="-"/>
            </a:pPr>
            <a:r>
              <a:rPr lang="en-GB" altLang="en-US" sz="2800" dirty="0">
                <a:latin typeface="Corbel" panose="020B0503020204020204" pitchFamily="34" charset="0"/>
              </a:rPr>
              <a:t>What mood or emotion is the poet feeling?</a:t>
            </a:r>
          </a:p>
        </p:txBody>
      </p:sp>
      <p:cxnSp>
        <p:nvCxnSpPr>
          <p:cNvPr id="3" name="Straight Connector 2">
            <a:extLst>
              <a:ext uri="{FF2B5EF4-FFF2-40B4-BE49-F238E27FC236}">
                <a16:creationId xmlns:a16="http://schemas.microsoft.com/office/drawing/2014/main" xmlns="" id="{377A2B4D-4EDC-46DE-B406-6EAE02A931D2}"/>
              </a:ext>
            </a:extLst>
          </p:cNvPr>
          <p:cNvCxnSpPr/>
          <p:nvPr/>
        </p:nvCxnSpPr>
        <p:spPr>
          <a:xfrm flipH="1">
            <a:off x="2618509" y="3956183"/>
            <a:ext cx="2771" cy="320087"/>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014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a16="http://schemas.microsoft.com/office/drawing/2014/main" xmlns=""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One</a:t>
            </a:r>
          </a:p>
        </p:txBody>
      </p:sp>
      <p:sp>
        <p:nvSpPr>
          <p:cNvPr id="21507" name="TextBox 7">
            <a:extLst>
              <a:ext uri="{FF2B5EF4-FFF2-40B4-BE49-F238E27FC236}">
                <a16:creationId xmlns:a16="http://schemas.microsoft.com/office/drawing/2014/main" xmlns="" id="{3B278D8A-9440-4921-AB71-690328E1EAD5}"/>
              </a:ext>
            </a:extLst>
          </p:cNvPr>
          <p:cNvSpPr txBox="1">
            <a:spLocks noChangeArrowheads="1"/>
          </p:cNvSpPr>
          <p:nvPr/>
        </p:nvSpPr>
        <p:spPr bwMode="auto">
          <a:xfrm>
            <a:off x="2102136" y="1048509"/>
            <a:ext cx="8617527" cy="4659737"/>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sz="2800" dirty="0"/>
              <a:t>This morning I watched from here</a:t>
            </a:r>
          </a:p>
          <a:p>
            <a:pPr>
              <a:buNone/>
              <a:defRPr/>
            </a:pPr>
            <a:r>
              <a:rPr lang="en-GB" sz="2800" dirty="0"/>
              <a:t>a helicopter skirting like a damaged </a:t>
            </a:r>
            <a:r>
              <a:rPr lang="en-GB" sz="2800" dirty="0" smtClean="0"/>
              <a:t>insect</a:t>
            </a:r>
          </a:p>
          <a:p>
            <a:pPr>
              <a:buNone/>
              <a:defRPr/>
            </a:pPr>
            <a:r>
              <a:rPr lang="en-GB" sz="2800" dirty="0"/>
              <a:t>the Empire State building, that </a:t>
            </a:r>
          </a:p>
          <a:p>
            <a:pPr>
              <a:buNone/>
              <a:defRPr/>
            </a:pPr>
            <a:r>
              <a:rPr lang="en-GB" sz="2800" dirty="0"/>
              <a:t>jumbo size dentist’s drill, and landing</a:t>
            </a:r>
          </a:p>
          <a:p>
            <a:pPr>
              <a:buNone/>
              <a:defRPr/>
            </a:pPr>
            <a:r>
              <a:rPr lang="en-GB" sz="2800" dirty="0"/>
              <a:t>on the roof of the </a:t>
            </a:r>
            <a:r>
              <a:rPr lang="en-GB" sz="2800" dirty="0" err="1"/>
              <a:t>PanAm</a:t>
            </a:r>
            <a:r>
              <a:rPr lang="en-GB" sz="2800" dirty="0"/>
              <a:t> skyscraper</a:t>
            </a:r>
            <a:r>
              <a:rPr lang="en-GB" sz="2800" dirty="0" smtClean="0"/>
              <a:t>.</a:t>
            </a:r>
          </a:p>
          <a:p>
            <a:pPr>
              <a:buNone/>
              <a:defRPr/>
            </a:pPr>
            <a:r>
              <a:rPr lang="en-GB" sz="2800" dirty="0"/>
              <a:t>But now midnight has come in</a:t>
            </a:r>
          </a:p>
          <a:p>
            <a:pPr>
              <a:buNone/>
              <a:defRPr/>
            </a:pPr>
            <a:r>
              <a:rPr lang="en-GB" sz="2800" dirty="0"/>
              <a:t>from foreign places. Its uncivilised </a:t>
            </a:r>
            <a:endParaRPr lang="en-GB" sz="2800" dirty="0" smtClean="0"/>
          </a:p>
          <a:p>
            <a:pPr>
              <a:buNone/>
              <a:defRPr/>
            </a:pPr>
            <a:r>
              <a:rPr lang="en-GB" sz="2800" dirty="0"/>
              <a:t>d</a:t>
            </a:r>
            <a:r>
              <a:rPr lang="en-GB" sz="2800" dirty="0" smtClean="0"/>
              <a:t>arkness is </a:t>
            </a:r>
            <a:r>
              <a:rPr lang="en-GB" sz="2800" dirty="0"/>
              <a:t>shot at by a million lit windows, </a:t>
            </a:r>
            <a:endParaRPr lang="en-GB" sz="2800" dirty="0" smtClean="0"/>
          </a:p>
          <a:p>
            <a:pPr>
              <a:buNone/>
              <a:defRPr/>
            </a:pPr>
            <a:r>
              <a:rPr lang="en-GB" sz="2800" dirty="0"/>
              <a:t>a</a:t>
            </a:r>
            <a:r>
              <a:rPr lang="en-GB" sz="2800" dirty="0" smtClean="0"/>
              <a:t>ll ups </a:t>
            </a:r>
            <a:r>
              <a:rPr lang="en-GB" sz="2800" dirty="0"/>
              <a:t>and </a:t>
            </a:r>
            <a:r>
              <a:rPr lang="en-GB" sz="2800" dirty="0" err="1"/>
              <a:t>acrosses</a:t>
            </a:r>
            <a:r>
              <a:rPr lang="en-GB" sz="2800" dirty="0" smtClean="0"/>
              <a:t>.</a:t>
            </a:r>
            <a:endParaRPr lang="en-GB" sz="2800" dirty="0"/>
          </a:p>
        </p:txBody>
      </p:sp>
      <p:sp>
        <p:nvSpPr>
          <p:cNvPr id="14" name="TextBox 6">
            <a:extLst>
              <a:ext uri="{FF2B5EF4-FFF2-40B4-BE49-F238E27FC236}">
                <a16:creationId xmlns:a16="http://schemas.microsoft.com/office/drawing/2014/main" xmlns="" id="{AA29BF07-9E76-4CCD-A213-AD92C2025BAE}"/>
              </a:ext>
            </a:extLst>
          </p:cNvPr>
          <p:cNvSpPr txBox="1"/>
          <p:nvPr/>
        </p:nvSpPr>
        <p:spPr>
          <a:xfrm>
            <a:off x="2045643" y="38353"/>
            <a:ext cx="1845320" cy="1015663"/>
          </a:xfrm>
          <a:prstGeom prst="rect">
            <a:avLst/>
          </a:prstGeom>
          <a:solidFill>
            <a:srgbClr val="FF0000"/>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Sense of time. </a:t>
            </a:r>
          </a:p>
          <a:p>
            <a:pPr eaLnBrk="1" hangingPunct="1">
              <a:defRPr/>
            </a:pPr>
            <a:r>
              <a:rPr lang="en-GB" sz="2000" b="1" dirty="0">
                <a:solidFill>
                  <a:schemeClr val="bg1"/>
                </a:solidFill>
                <a:latin typeface="Corbel" panose="020B0503020204020204" pitchFamily="34" charset="0"/>
                <a:cs typeface="Arial" charset="0"/>
              </a:rPr>
              <a:t>Light and hopefulness</a:t>
            </a:r>
          </a:p>
        </p:txBody>
      </p:sp>
      <p:cxnSp>
        <p:nvCxnSpPr>
          <p:cNvPr id="17" name="Straight Connector 16">
            <a:extLst>
              <a:ext uri="{FF2B5EF4-FFF2-40B4-BE49-F238E27FC236}">
                <a16:creationId xmlns:a16="http://schemas.microsoft.com/office/drawing/2014/main" xmlns="" id="{73B516AA-AB5C-4A61-AEAC-7E8A148BEB67}"/>
              </a:ext>
            </a:extLst>
          </p:cNvPr>
          <p:cNvCxnSpPr/>
          <p:nvPr/>
        </p:nvCxnSpPr>
        <p:spPr>
          <a:xfrm>
            <a:off x="3630183" y="487443"/>
            <a:ext cx="0" cy="66205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73B516AA-AB5C-4A61-AEAC-7E8A148BEB67}"/>
              </a:ext>
            </a:extLst>
          </p:cNvPr>
          <p:cNvCxnSpPr/>
          <p:nvPr/>
        </p:nvCxnSpPr>
        <p:spPr>
          <a:xfrm>
            <a:off x="5315100" y="487442"/>
            <a:ext cx="0" cy="662053"/>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21" name="TextBox 6">
            <a:extLst>
              <a:ext uri="{FF2B5EF4-FFF2-40B4-BE49-F238E27FC236}">
                <a16:creationId xmlns:a16="http://schemas.microsoft.com/office/drawing/2014/main" xmlns="" id="{AA29BF07-9E76-4CCD-A213-AD92C2025BAE}"/>
              </a:ext>
            </a:extLst>
          </p:cNvPr>
          <p:cNvSpPr txBox="1"/>
          <p:nvPr/>
        </p:nvSpPr>
        <p:spPr>
          <a:xfrm>
            <a:off x="0" y="43736"/>
            <a:ext cx="1957892" cy="2246769"/>
          </a:xfrm>
          <a:prstGeom prst="rect">
            <a:avLst/>
          </a:prstGeom>
          <a:solidFill>
            <a:srgbClr val="7030A0"/>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Symbol of technology that society is based </a:t>
            </a:r>
            <a:r>
              <a:rPr lang="en-GB" sz="2000" b="1" dirty="0" smtClean="0">
                <a:solidFill>
                  <a:schemeClr val="bg1"/>
                </a:solidFill>
                <a:latin typeface="Corbel" panose="020B0503020204020204" pitchFamily="34" charset="0"/>
                <a:cs typeface="Arial" charset="0"/>
              </a:rPr>
              <a:t>on. It being there suggests something is wrong.</a:t>
            </a:r>
            <a:endParaRPr lang="en-GB" sz="2000" b="1" dirty="0">
              <a:solidFill>
                <a:schemeClr val="bg1"/>
              </a:solidFill>
              <a:latin typeface="Corbel" panose="020B0503020204020204" pitchFamily="34" charset="0"/>
              <a:cs typeface="Arial" charset="0"/>
            </a:endParaRPr>
          </a:p>
        </p:txBody>
      </p:sp>
      <p:cxnSp>
        <p:nvCxnSpPr>
          <p:cNvPr id="22" name="Straight Connector 21">
            <a:extLst>
              <a:ext uri="{FF2B5EF4-FFF2-40B4-BE49-F238E27FC236}">
                <a16:creationId xmlns:a16="http://schemas.microsoft.com/office/drawing/2014/main" xmlns="" id="{73B516AA-AB5C-4A61-AEAC-7E8A148BEB67}"/>
              </a:ext>
            </a:extLst>
          </p:cNvPr>
          <p:cNvCxnSpPr/>
          <p:nvPr/>
        </p:nvCxnSpPr>
        <p:spPr>
          <a:xfrm>
            <a:off x="1861894" y="1483901"/>
            <a:ext cx="240242" cy="269592"/>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73B516AA-AB5C-4A61-AEAC-7E8A148BEB67}"/>
              </a:ext>
            </a:extLst>
          </p:cNvPr>
          <p:cNvCxnSpPr/>
          <p:nvPr/>
        </p:nvCxnSpPr>
        <p:spPr>
          <a:xfrm flipH="1">
            <a:off x="8347934" y="1167121"/>
            <a:ext cx="592866" cy="451576"/>
          </a:xfrm>
          <a:prstGeom prst="line">
            <a:avLst/>
          </a:prstGeom>
          <a:ln w="57150">
            <a:solidFill>
              <a:srgbClr val="CC00CC"/>
            </a:solidFill>
          </a:ln>
        </p:spPr>
        <p:style>
          <a:lnRef idx="1">
            <a:schemeClr val="accent1"/>
          </a:lnRef>
          <a:fillRef idx="0">
            <a:schemeClr val="accent1"/>
          </a:fillRef>
          <a:effectRef idx="0">
            <a:schemeClr val="accent1"/>
          </a:effectRef>
          <a:fontRef idx="minor">
            <a:schemeClr val="tx1"/>
          </a:fontRef>
        </p:style>
      </p:cxnSp>
      <p:sp>
        <p:nvSpPr>
          <p:cNvPr id="18" name="TextBox 6">
            <a:extLst>
              <a:ext uri="{FF2B5EF4-FFF2-40B4-BE49-F238E27FC236}">
                <a16:creationId xmlns:a16="http://schemas.microsoft.com/office/drawing/2014/main" xmlns="" id="{AA29BF07-9E76-4CCD-A213-AD92C2025BAE}"/>
              </a:ext>
            </a:extLst>
          </p:cNvPr>
          <p:cNvSpPr txBox="1"/>
          <p:nvPr/>
        </p:nvSpPr>
        <p:spPr>
          <a:xfrm>
            <a:off x="4219780" y="38353"/>
            <a:ext cx="2952750" cy="1015663"/>
          </a:xfrm>
          <a:prstGeom prst="rect">
            <a:avLst/>
          </a:prstGeom>
          <a:solidFill>
            <a:srgbClr val="00B0F0"/>
          </a:solidFill>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Passive – he is not taking part in  what he sees </a:t>
            </a:r>
          </a:p>
          <a:p>
            <a:pPr eaLnBrk="1" hangingPunct="1">
              <a:defRPr/>
            </a:pPr>
            <a:r>
              <a:rPr lang="en-GB" sz="2000" b="1" dirty="0">
                <a:solidFill>
                  <a:schemeClr val="bg1"/>
                </a:solidFill>
                <a:latin typeface="Corbel" panose="020B0503020204020204" pitchFamily="34" charset="0"/>
                <a:cs typeface="Arial" charset="0"/>
              </a:rPr>
              <a:t>Visual</a:t>
            </a:r>
          </a:p>
        </p:txBody>
      </p:sp>
      <p:sp>
        <p:nvSpPr>
          <p:cNvPr id="16" name="TextBox 6">
            <a:extLst>
              <a:ext uri="{FF2B5EF4-FFF2-40B4-BE49-F238E27FC236}">
                <a16:creationId xmlns:a16="http://schemas.microsoft.com/office/drawing/2014/main" xmlns="" id="{AA29BF07-9E76-4CCD-A213-AD92C2025BAE}"/>
              </a:ext>
            </a:extLst>
          </p:cNvPr>
          <p:cNvSpPr txBox="1"/>
          <p:nvPr/>
        </p:nvSpPr>
        <p:spPr>
          <a:xfrm>
            <a:off x="24123" y="2335331"/>
            <a:ext cx="1957892" cy="1631216"/>
          </a:xfrm>
          <a:prstGeom prst="rect">
            <a:avLst/>
          </a:prstGeom>
          <a:solidFill>
            <a:srgbClr val="C00000"/>
          </a:solidFill>
          <a:ln>
            <a:solidFill>
              <a:srgbClr val="C0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Was New York’s tallest </a:t>
            </a:r>
            <a:r>
              <a:rPr lang="en-GB" sz="2000" b="1" dirty="0" smtClean="0">
                <a:solidFill>
                  <a:schemeClr val="bg1"/>
                </a:solidFill>
                <a:latin typeface="Corbel" panose="020B0503020204020204" pitchFamily="34" charset="0"/>
                <a:cs typeface="Arial" charset="0"/>
              </a:rPr>
              <a:t>building: symbol </a:t>
            </a:r>
            <a:r>
              <a:rPr lang="en-GB" sz="2000" b="1" dirty="0">
                <a:solidFill>
                  <a:schemeClr val="bg1"/>
                </a:solidFill>
                <a:latin typeface="Corbel" panose="020B0503020204020204" pitchFamily="34" charset="0"/>
                <a:cs typeface="Arial" charset="0"/>
              </a:rPr>
              <a:t>of wealth and power</a:t>
            </a:r>
          </a:p>
        </p:txBody>
      </p:sp>
      <p:cxnSp>
        <p:nvCxnSpPr>
          <p:cNvPr id="19" name="Straight Connector 18">
            <a:extLst>
              <a:ext uri="{FF2B5EF4-FFF2-40B4-BE49-F238E27FC236}">
                <a16:creationId xmlns:a16="http://schemas.microsoft.com/office/drawing/2014/main" xmlns="" id="{73B516AA-AB5C-4A61-AEAC-7E8A148BEB67}"/>
              </a:ext>
            </a:extLst>
          </p:cNvPr>
          <p:cNvCxnSpPr/>
          <p:nvPr/>
        </p:nvCxnSpPr>
        <p:spPr>
          <a:xfrm flipH="1">
            <a:off x="1861895" y="2470720"/>
            <a:ext cx="240241" cy="30474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TextBox 6">
            <a:extLst>
              <a:ext uri="{FF2B5EF4-FFF2-40B4-BE49-F238E27FC236}">
                <a16:creationId xmlns:a16="http://schemas.microsoft.com/office/drawing/2014/main" xmlns="" id="{AA29BF07-9E76-4CCD-A213-AD92C2025BAE}"/>
              </a:ext>
            </a:extLst>
          </p:cNvPr>
          <p:cNvSpPr txBox="1"/>
          <p:nvPr/>
        </p:nvSpPr>
        <p:spPr>
          <a:xfrm>
            <a:off x="9065553" y="1483901"/>
            <a:ext cx="2591398" cy="707886"/>
          </a:xfrm>
          <a:prstGeom prst="rect">
            <a:avLst/>
          </a:prstGeom>
          <a:solidFill>
            <a:srgbClr val="00B050"/>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Connotations of fear and pain</a:t>
            </a:r>
          </a:p>
        </p:txBody>
      </p:sp>
      <p:cxnSp>
        <p:nvCxnSpPr>
          <p:cNvPr id="28" name="Straight Connector 27">
            <a:extLst>
              <a:ext uri="{FF2B5EF4-FFF2-40B4-BE49-F238E27FC236}">
                <a16:creationId xmlns:a16="http://schemas.microsoft.com/office/drawing/2014/main" xmlns="" id="{73B516AA-AB5C-4A61-AEAC-7E8A148BEB67}"/>
              </a:ext>
            </a:extLst>
          </p:cNvPr>
          <p:cNvCxnSpPr/>
          <p:nvPr/>
        </p:nvCxnSpPr>
        <p:spPr>
          <a:xfrm flipH="1">
            <a:off x="6002767" y="1972640"/>
            <a:ext cx="3076688" cy="76543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29" name="TextBox 6">
            <a:extLst>
              <a:ext uri="{FF2B5EF4-FFF2-40B4-BE49-F238E27FC236}">
                <a16:creationId xmlns:a16="http://schemas.microsoft.com/office/drawing/2014/main" xmlns="" id="{AA29BF07-9E76-4CCD-A213-AD92C2025BAE}"/>
              </a:ext>
            </a:extLst>
          </p:cNvPr>
          <p:cNvSpPr txBox="1"/>
          <p:nvPr/>
        </p:nvSpPr>
        <p:spPr>
          <a:xfrm>
            <a:off x="8940800" y="2284310"/>
            <a:ext cx="2591398" cy="1015663"/>
          </a:xfrm>
          <a:prstGeom prst="rect">
            <a:avLst/>
          </a:prstGeom>
          <a:solidFill>
            <a:schemeClr val="accent1">
              <a:lumMod val="50000"/>
            </a:schemeClr>
          </a:solidFill>
          <a:ln>
            <a:solidFill>
              <a:srgbClr val="000099"/>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Emphasis on height – ignores harsh reality “on the ground” </a:t>
            </a:r>
          </a:p>
        </p:txBody>
      </p:sp>
      <p:cxnSp>
        <p:nvCxnSpPr>
          <p:cNvPr id="30" name="Straight Connector 29">
            <a:extLst>
              <a:ext uri="{FF2B5EF4-FFF2-40B4-BE49-F238E27FC236}">
                <a16:creationId xmlns:a16="http://schemas.microsoft.com/office/drawing/2014/main" xmlns="" id="{73B516AA-AB5C-4A61-AEAC-7E8A148BEB67}"/>
              </a:ext>
            </a:extLst>
          </p:cNvPr>
          <p:cNvCxnSpPr/>
          <p:nvPr/>
        </p:nvCxnSpPr>
        <p:spPr>
          <a:xfrm flipV="1">
            <a:off x="3890963" y="3085455"/>
            <a:ext cx="5188492" cy="120322"/>
          </a:xfrm>
          <a:prstGeom prst="line">
            <a:avLst/>
          </a:prstGeom>
          <a:ln w="57150">
            <a:solidFill>
              <a:srgbClr val="000099"/>
            </a:solidFill>
          </a:ln>
        </p:spPr>
        <p:style>
          <a:lnRef idx="1">
            <a:schemeClr val="accent1"/>
          </a:lnRef>
          <a:fillRef idx="0">
            <a:schemeClr val="accent1"/>
          </a:fillRef>
          <a:effectRef idx="0">
            <a:schemeClr val="accent1"/>
          </a:effectRef>
          <a:fontRef idx="minor">
            <a:schemeClr val="tx1"/>
          </a:fontRef>
        </p:style>
      </p:cxnSp>
      <p:sp>
        <p:nvSpPr>
          <p:cNvPr id="31" name="TextBox 6">
            <a:extLst>
              <a:ext uri="{FF2B5EF4-FFF2-40B4-BE49-F238E27FC236}">
                <a16:creationId xmlns:a16="http://schemas.microsoft.com/office/drawing/2014/main" xmlns="" id="{AA29BF07-9E76-4CCD-A213-AD92C2025BAE}"/>
              </a:ext>
            </a:extLst>
          </p:cNvPr>
          <p:cNvSpPr txBox="1"/>
          <p:nvPr/>
        </p:nvSpPr>
        <p:spPr>
          <a:xfrm>
            <a:off x="10758" y="4020004"/>
            <a:ext cx="2034885" cy="1631216"/>
          </a:xfrm>
          <a:prstGeom prst="rect">
            <a:avLst/>
          </a:prstGeom>
          <a:solidFill>
            <a:schemeClr val="accent4">
              <a:lumMod val="50000"/>
            </a:schemeClr>
          </a:solidFill>
          <a:ln>
            <a:solidFill>
              <a:schemeClr val="accent4">
                <a:lumMod val="50000"/>
              </a:schemeClr>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Turning point, day to night. Connection </a:t>
            </a:r>
            <a:r>
              <a:rPr lang="en-GB" sz="2000" b="1" dirty="0">
                <a:solidFill>
                  <a:schemeClr val="bg1"/>
                </a:solidFill>
                <a:latin typeface="Corbel" panose="020B0503020204020204" pitchFamily="34" charset="0"/>
                <a:cs typeface="Arial" charset="0"/>
              </a:rPr>
              <a:t>to darkness (and evil) </a:t>
            </a:r>
          </a:p>
        </p:txBody>
      </p:sp>
      <p:cxnSp>
        <p:nvCxnSpPr>
          <p:cNvPr id="32" name="Straight Connector 31">
            <a:extLst>
              <a:ext uri="{FF2B5EF4-FFF2-40B4-BE49-F238E27FC236}">
                <a16:creationId xmlns:a16="http://schemas.microsoft.com/office/drawing/2014/main" xmlns="" id="{73B516AA-AB5C-4A61-AEAC-7E8A148BEB67}"/>
              </a:ext>
            </a:extLst>
          </p:cNvPr>
          <p:cNvCxnSpPr/>
          <p:nvPr/>
        </p:nvCxnSpPr>
        <p:spPr>
          <a:xfrm flipH="1">
            <a:off x="1885610" y="4023360"/>
            <a:ext cx="1609622" cy="130614"/>
          </a:xfrm>
          <a:prstGeom prst="line">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35" name="TextBox 6">
            <a:extLst>
              <a:ext uri="{FF2B5EF4-FFF2-40B4-BE49-F238E27FC236}">
                <a16:creationId xmlns:a16="http://schemas.microsoft.com/office/drawing/2014/main" xmlns="" id="{AA29BF07-9E76-4CCD-A213-AD92C2025BAE}"/>
              </a:ext>
            </a:extLst>
          </p:cNvPr>
          <p:cNvSpPr txBox="1"/>
          <p:nvPr/>
        </p:nvSpPr>
        <p:spPr>
          <a:xfrm>
            <a:off x="9630390" y="3363075"/>
            <a:ext cx="1901807" cy="1015663"/>
          </a:xfrm>
          <a:prstGeom prst="rect">
            <a:avLst/>
          </a:prstGeom>
          <a:solidFill>
            <a:schemeClr val="tx2">
              <a:lumMod val="75000"/>
              <a:lumOff val="25000"/>
            </a:schemeClr>
          </a:solidFill>
          <a:ln>
            <a:solidFill>
              <a:schemeClr val="tx2">
                <a:lumMod val="75000"/>
                <a:lumOff val="25000"/>
              </a:schemeClr>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Uninvited. Just </a:t>
            </a:r>
            <a:r>
              <a:rPr lang="en-GB" sz="2000" b="1" dirty="0">
                <a:solidFill>
                  <a:schemeClr val="bg1"/>
                </a:solidFill>
                <a:latin typeface="Corbel" panose="020B0503020204020204" pitchFamily="34" charset="0"/>
                <a:cs typeface="Arial" charset="0"/>
              </a:rPr>
              <a:t>turned up (as violence does) </a:t>
            </a:r>
          </a:p>
        </p:txBody>
      </p:sp>
      <p:cxnSp>
        <p:nvCxnSpPr>
          <p:cNvPr id="36" name="Straight Connector 35">
            <a:extLst>
              <a:ext uri="{FF2B5EF4-FFF2-40B4-BE49-F238E27FC236}">
                <a16:creationId xmlns:a16="http://schemas.microsoft.com/office/drawing/2014/main" xmlns="" id="{73B516AA-AB5C-4A61-AEAC-7E8A148BEB67}"/>
              </a:ext>
            </a:extLst>
          </p:cNvPr>
          <p:cNvCxnSpPr/>
          <p:nvPr/>
        </p:nvCxnSpPr>
        <p:spPr>
          <a:xfrm flipH="1">
            <a:off x="7089290" y="3837118"/>
            <a:ext cx="2541101" cy="0"/>
          </a:xfrm>
          <a:prstGeom prst="line">
            <a:avLst/>
          </a:prstGeom>
          <a:ln w="5715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73B516AA-AB5C-4A61-AEAC-7E8A148BEB67}"/>
              </a:ext>
            </a:extLst>
          </p:cNvPr>
          <p:cNvCxnSpPr/>
          <p:nvPr/>
        </p:nvCxnSpPr>
        <p:spPr>
          <a:xfrm flipH="1" flipV="1">
            <a:off x="5228216" y="4378738"/>
            <a:ext cx="4245985" cy="1192433"/>
          </a:xfrm>
          <a:prstGeom prst="line">
            <a:avLst/>
          </a:prstGeom>
          <a:ln w="571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xmlns="" id="{73B516AA-AB5C-4A61-AEAC-7E8A148BEB67}"/>
              </a:ext>
            </a:extLst>
          </p:cNvPr>
          <p:cNvCxnSpPr/>
          <p:nvPr/>
        </p:nvCxnSpPr>
        <p:spPr>
          <a:xfrm flipH="1" flipV="1">
            <a:off x="8485178" y="4642187"/>
            <a:ext cx="944067" cy="224380"/>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sp>
        <p:nvSpPr>
          <p:cNvPr id="39" name="TextBox 6">
            <a:extLst>
              <a:ext uri="{FF2B5EF4-FFF2-40B4-BE49-F238E27FC236}">
                <a16:creationId xmlns:a16="http://schemas.microsoft.com/office/drawing/2014/main" xmlns="" id="{AA29BF07-9E76-4CCD-A213-AD92C2025BAE}"/>
              </a:ext>
            </a:extLst>
          </p:cNvPr>
          <p:cNvSpPr txBox="1"/>
          <p:nvPr/>
        </p:nvSpPr>
        <p:spPr>
          <a:xfrm>
            <a:off x="9341821" y="4414485"/>
            <a:ext cx="2497854" cy="1015663"/>
          </a:xfrm>
          <a:prstGeom prst="rect">
            <a:avLst/>
          </a:prstGeom>
          <a:solidFill>
            <a:srgbClr val="FF6600"/>
          </a:solidFill>
          <a:ln>
            <a:solidFill>
              <a:srgbClr val="FF66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Darkness represents evil and unfamiliar danger</a:t>
            </a:r>
            <a:endParaRPr lang="en-GB" sz="2000" b="1" dirty="0">
              <a:solidFill>
                <a:schemeClr val="bg1"/>
              </a:solidFill>
              <a:latin typeface="Corbel" panose="020B0503020204020204" pitchFamily="34" charset="0"/>
              <a:cs typeface="Arial" charset="0"/>
            </a:endParaRPr>
          </a:p>
        </p:txBody>
      </p:sp>
      <p:sp>
        <p:nvSpPr>
          <p:cNvPr id="23" name="TextBox 6">
            <a:extLst>
              <a:ext uri="{FF2B5EF4-FFF2-40B4-BE49-F238E27FC236}">
                <a16:creationId xmlns:a16="http://schemas.microsoft.com/office/drawing/2014/main" xmlns="" id="{AA29BF07-9E76-4CCD-A213-AD92C2025BAE}"/>
              </a:ext>
            </a:extLst>
          </p:cNvPr>
          <p:cNvSpPr txBox="1"/>
          <p:nvPr/>
        </p:nvSpPr>
        <p:spPr>
          <a:xfrm>
            <a:off x="7671396" y="700073"/>
            <a:ext cx="3048267" cy="707886"/>
          </a:xfrm>
          <a:prstGeom prst="rect">
            <a:avLst/>
          </a:prstGeom>
          <a:solidFill>
            <a:srgbClr val="CC00CC"/>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Annoying and broken</a:t>
            </a:r>
          </a:p>
          <a:p>
            <a:pPr eaLnBrk="1" hangingPunct="1">
              <a:defRPr/>
            </a:pPr>
            <a:r>
              <a:rPr lang="en-GB" sz="2000" b="1" dirty="0">
                <a:solidFill>
                  <a:schemeClr val="bg1"/>
                </a:solidFill>
                <a:latin typeface="Corbel" panose="020B0503020204020204" pitchFamily="34" charset="0"/>
                <a:cs typeface="Arial" charset="0"/>
              </a:rPr>
              <a:t>Unpleasant connotations</a:t>
            </a:r>
          </a:p>
        </p:txBody>
      </p:sp>
      <p:sp>
        <p:nvSpPr>
          <p:cNvPr id="47" name="TextBox 6">
            <a:extLst>
              <a:ext uri="{FF2B5EF4-FFF2-40B4-BE49-F238E27FC236}">
                <a16:creationId xmlns:a16="http://schemas.microsoft.com/office/drawing/2014/main" xmlns="" id="{AA29BF07-9E76-4CCD-A213-AD92C2025BAE}"/>
              </a:ext>
            </a:extLst>
          </p:cNvPr>
          <p:cNvSpPr txBox="1"/>
          <p:nvPr/>
        </p:nvSpPr>
        <p:spPr>
          <a:xfrm>
            <a:off x="24123" y="5711570"/>
            <a:ext cx="1947134" cy="1015663"/>
          </a:xfrm>
          <a:prstGeom prst="rect">
            <a:avLst/>
          </a:prstGeom>
          <a:solidFill>
            <a:schemeClr val="accent3">
              <a:lumMod val="50000"/>
            </a:schemeClr>
          </a:solidFill>
          <a:ln>
            <a:solidFill>
              <a:schemeClr val="accent3">
                <a:lumMod val="50000"/>
              </a:schemeClr>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Connotations of violence and crime</a:t>
            </a:r>
          </a:p>
        </p:txBody>
      </p:sp>
      <p:cxnSp>
        <p:nvCxnSpPr>
          <p:cNvPr id="48" name="Straight Connector 47">
            <a:extLst>
              <a:ext uri="{FF2B5EF4-FFF2-40B4-BE49-F238E27FC236}">
                <a16:creationId xmlns:a16="http://schemas.microsoft.com/office/drawing/2014/main" xmlns="" id="{73B516AA-AB5C-4A61-AEAC-7E8A148BEB67}"/>
              </a:ext>
            </a:extLst>
          </p:cNvPr>
          <p:cNvCxnSpPr/>
          <p:nvPr/>
        </p:nvCxnSpPr>
        <p:spPr>
          <a:xfrm flipH="1">
            <a:off x="1861895" y="5066852"/>
            <a:ext cx="2219310" cy="882127"/>
          </a:xfrm>
          <a:prstGeom prst="line">
            <a:avLst/>
          </a:prstGeom>
          <a:ln w="5715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3" name="TextBox 6">
            <a:extLst>
              <a:ext uri="{FF2B5EF4-FFF2-40B4-BE49-F238E27FC236}">
                <a16:creationId xmlns:a16="http://schemas.microsoft.com/office/drawing/2014/main" xmlns="" id="{AA29BF07-9E76-4CCD-A213-AD92C2025BAE}"/>
              </a:ext>
            </a:extLst>
          </p:cNvPr>
          <p:cNvSpPr txBox="1"/>
          <p:nvPr/>
        </p:nvSpPr>
        <p:spPr>
          <a:xfrm>
            <a:off x="9341821" y="5507914"/>
            <a:ext cx="2497854" cy="1015663"/>
          </a:xfrm>
          <a:prstGeom prst="rect">
            <a:avLst/>
          </a:prstGeom>
          <a:solidFill>
            <a:schemeClr val="accent6">
              <a:lumMod val="50000"/>
            </a:schemeClr>
          </a:solidFill>
          <a:ln>
            <a:solidFill>
              <a:schemeClr val="accent6">
                <a:lumMod val="50000"/>
              </a:schemeClr>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Unfamiliar/strange/ scary</a:t>
            </a:r>
            <a:r>
              <a:rPr lang="en-GB" sz="2000" b="1" dirty="0">
                <a:solidFill>
                  <a:schemeClr val="bg1"/>
                </a:solidFill>
                <a:latin typeface="Corbel" panose="020B0503020204020204" pitchFamily="34" charset="0"/>
                <a:cs typeface="Arial" charset="0"/>
              </a:rPr>
              <a:t>. Shows poets </a:t>
            </a:r>
            <a:r>
              <a:rPr lang="en-GB" sz="2000" b="1" dirty="0" smtClean="0">
                <a:solidFill>
                  <a:schemeClr val="bg1"/>
                </a:solidFill>
                <a:latin typeface="Corbel" panose="020B0503020204020204" pitchFamily="34" charset="0"/>
                <a:cs typeface="Arial" charset="0"/>
              </a:rPr>
              <a:t>anxiety of unknown</a:t>
            </a:r>
            <a:endParaRPr lang="en-GB" sz="2000" b="1" dirty="0">
              <a:solidFill>
                <a:schemeClr val="bg1"/>
              </a:solidFill>
              <a:latin typeface="Corbel" panose="020B0503020204020204" pitchFamily="34" charset="0"/>
              <a:cs typeface="Arial" charset="0"/>
            </a:endParaRPr>
          </a:p>
        </p:txBody>
      </p:sp>
      <p:sp>
        <p:nvSpPr>
          <p:cNvPr id="57" name="TextBox 6">
            <a:extLst>
              <a:ext uri="{FF2B5EF4-FFF2-40B4-BE49-F238E27FC236}">
                <a16:creationId xmlns:a16="http://schemas.microsoft.com/office/drawing/2014/main" xmlns="" id="{AA29BF07-9E76-4CCD-A213-AD92C2025BAE}"/>
              </a:ext>
            </a:extLst>
          </p:cNvPr>
          <p:cNvSpPr txBox="1"/>
          <p:nvPr/>
        </p:nvSpPr>
        <p:spPr>
          <a:xfrm>
            <a:off x="5348365" y="5771911"/>
            <a:ext cx="3939668" cy="1015663"/>
          </a:xfrm>
          <a:prstGeom prst="rect">
            <a:avLst/>
          </a:prstGeom>
          <a:solidFill>
            <a:schemeClr val="accent1"/>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Contrast to the darkness – shows good vs evil </a:t>
            </a:r>
            <a:r>
              <a:rPr lang="en-GB" sz="2000" b="1" dirty="0" smtClean="0">
                <a:solidFill>
                  <a:schemeClr val="bg1"/>
                </a:solidFill>
                <a:latin typeface="Corbel" panose="020B0503020204020204" pitchFamily="34" charset="0"/>
                <a:cs typeface="Arial" charset="0"/>
              </a:rPr>
              <a:t>theme. Light provides safety/clarity in darkness</a:t>
            </a:r>
            <a:endParaRPr lang="en-GB" sz="2000" b="1" dirty="0">
              <a:solidFill>
                <a:schemeClr val="bg1"/>
              </a:solidFill>
              <a:latin typeface="Corbel" panose="020B0503020204020204" pitchFamily="34" charset="0"/>
              <a:cs typeface="Arial" charset="0"/>
            </a:endParaRPr>
          </a:p>
        </p:txBody>
      </p:sp>
      <p:cxnSp>
        <p:nvCxnSpPr>
          <p:cNvPr id="58" name="Straight Connector 57">
            <a:extLst>
              <a:ext uri="{FF2B5EF4-FFF2-40B4-BE49-F238E27FC236}">
                <a16:creationId xmlns:a16="http://schemas.microsoft.com/office/drawing/2014/main" xmlns="" id="{73B516AA-AB5C-4A61-AEAC-7E8A148BEB67}"/>
              </a:ext>
            </a:extLst>
          </p:cNvPr>
          <p:cNvCxnSpPr/>
          <p:nvPr/>
        </p:nvCxnSpPr>
        <p:spPr>
          <a:xfrm flipH="1">
            <a:off x="6917167" y="5133122"/>
            <a:ext cx="434041" cy="642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1" name="TextBox 6">
            <a:extLst>
              <a:ext uri="{FF2B5EF4-FFF2-40B4-BE49-F238E27FC236}">
                <a16:creationId xmlns:a16="http://schemas.microsoft.com/office/drawing/2014/main" xmlns="" id="{AA29BF07-9E76-4CCD-A213-AD92C2025BAE}"/>
              </a:ext>
            </a:extLst>
          </p:cNvPr>
          <p:cNvSpPr txBox="1"/>
          <p:nvPr/>
        </p:nvSpPr>
        <p:spPr>
          <a:xfrm>
            <a:off x="2045643" y="5782669"/>
            <a:ext cx="3269456" cy="1015663"/>
          </a:xfrm>
          <a:prstGeom prst="rect">
            <a:avLst/>
          </a:prstGeom>
          <a:solidFill>
            <a:schemeClr val="accent5">
              <a:lumMod val="50000"/>
            </a:schemeClr>
          </a:solidFill>
          <a:ln>
            <a:solidFill>
              <a:schemeClr val="accent5">
                <a:lumMod val="50000"/>
              </a:schemeClr>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ltLang="en-US" sz="2000" b="1" dirty="0" smtClean="0">
                <a:solidFill>
                  <a:schemeClr val="bg1"/>
                </a:solidFill>
                <a:latin typeface="Calibri" panose="020F0502020204030204" pitchFamily="34" charset="0"/>
              </a:rPr>
              <a:t>Window </a:t>
            </a:r>
            <a:r>
              <a:rPr lang="en-GB" altLang="en-US" sz="2000" b="1" dirty="0">
                <a:solidFill>
                  <a:schemeClr val="bg1"/>
                </a:solidFill>
                <a:latin typeface="Calibri" panose="020F0502020204030204" pitchFamily="34" charset="0"/>
              </a:rPr>
              <a:t>frames in the form of the cross </a:t>
            </a:r>
            <a:r>
              <a:rPr lang="en-GB" altLang="en-US" sz="2000" b="1" dirty="0" smtClean="0">
                <a:solidFill>
                  <a:schemeClr val="bg1"/>
                </a:solidFill>
                <a:latin typeface="Calibri" panose="020F0502020204030204" pitchFamily="34" charset="0"/>
              </a:rPr>
              <a:t>– religious image, continues good </a:t>
            </a:r>
            <a:r>
              <a:rPr lang="en-GB" altLang="en-US" sz="2000" b="1" dirty="0" err="1">
                <a:solidFill>
                  <a:schemeClr val="bg1"/>
                </a:solidFill>
                <a:latin typeface="Calibri" panose="020F0502020204030204" pitchFamily="34" charset="0"/>
              </a:rPr>
              <a:t>vs</a:t>
            </a:r>
            <a:r>
              <a:rPr lang="en-GB" altLang="en-US" sz="2000" b="1" dirty="0">
                <a:solidFill>
                  <a:schemeClr val="bg1"/>
                </a:solidFill>
                <a:latin typeface="Calibri" panose="020F0502020204030204" pitchFamily="34" charset="0"/>
              </a:rPr>
              <a:t> </a:t>
            </a:r>
            <a:r>
              <a:rPr lang="en-GB" altLang="en-US" sz="2000" b="1" dirty="0" smtClean="0">
                <a:solidFill>
                  <a:schemeClr val="bg1"/>
                </a:solidFill>
                <a:latin typeface="Calibri" panose="020F0502020204030204" pitchFamily="34" charset="0"/>
              </a:rPr>
              <a:t>evil</a:t>
            </a:r>
            <a:endParaRPr lang="en-GB" altLang="en-US" sz="2000" b="1" dirty="0">
              <a:solidFill>
                <a:schemeClr val="bg1"/>
              </a:solidFill>
              <a:latin typeface="Calibri" panose="020F0502020204030204" pitchFamily="34" charset="0"/>
            </a:endParaRPr>
          </a:p>
        </p:txBody>
      </p:sp>
      <p:cxnSp>
        <p:nvCxnSpPr>
          <p:cNvPr id="62" name="Straight Connector 61">
            <a:extLst>
              <a:ext uri="{FF2B5EF4-FFF2-40B4-BE49-F238E27FC236}">
                <a16:creationId xmlns:a16="http://schemas.microsoft.com/office/drawing/2014/main" xmlns="" id="{73B516AA-AB5C-4A61-AEAC-7E8A148BEB67}"/>
              </a:ext>
            </a:extLst>
          </p:cNvPr>
          <p:cNvCxnSpPr/>
          <p:nvPr/>
        </p:nvCxnSpPr>
        <p:spPr>
          <a:xfrm>
            <a:off x="5158291" y="5702935"/>
            <a:ext cx="69925" cy="246044"/>
          </a:xfrm>
          <a:prstGeom prst="line">
            <a:avLst/>
          </a:prstGeom>
          <a:ln w="571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21522" name="Rectangle 21521"/>
          <p:cNvSpPr/>
          <p:nvPr/>
        </p:nvSpPr>
        <p:spPr>
          <a:xfrm>
            <a:off x="2102136" y="1106463"/>
            <a:ext cx="2200923" cy="46920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p:cNvSpPr/>
          <p:nvPr/>
        </p:nvSpPr>
        <p:spPr>
          <a:xfrm>
            <a:off x="4463111" y="1106463"/>
            <a:ext cx="1453596" cy="469202"/>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p:cNvSpPr/>
          <p:nvPr/>
        </p:nvSpPr>
        <p:spPr>
          <a:xfrm>
            <a:off x="2077502" y="1618697"/>
            <a:ext cx="1978132" cy="469202"/>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p:cNvSpPr/>
          <p:nvPr/>
        </p:nvSpPr>
        <p:spPr>
          <a:xfrm>
            <a:off x="5310437" y="1603243"/>
            <a:ext cx="3543107" cy="469202"/>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Rectangle 67"/>
          <p:cNvSpPr/>
          <p:nvPr/>
        </p:nvSpPr>
        <p:spPr>
          <a:xfrm>
            <a:off x="2084954" y="2132595"/>
            <a:ext cx="4089935" cy="469202"/>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p:cNvSpPr/>
          <p:nvPr/>
        </p:nvSpPr>
        <p:spPr>
          <a:xfrm>
            <a:off x="2102136" y="2623094"/>
            <a:ext cx="3900631" cy="46920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p:cNvSpPr/>
          <p:nvPr/>
        </p:nvSpPr>
        <p:spPr>
          <a:xfrm>
            <a:off x="2102137" y="3143776"/>
            <a:ext cx="1867436" cy="469202"/>
          </a:xfrm>
          <a:prstGeom prst="rect">
            <a:avLst/>
          </a:prstGeom>
          <a:noFill/>
          <a:ln w="3810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3495232" y="3646575"/>
            <a:ext cx="1464043" cy="469202"/>
          </a:xfrm>
          <a:prstGeom prst="rect">
            <a:avLst/>
          </a:prstGeom>
          <a:noFill/>
          <a:ln w="3810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p:cNvSpPr/>
          <p:nvPr/>
        </p:nvSpPr>
        <p:spPr>
          <a:xfrm>
            <a:off x="5607021" y="3663256"/>
            <a:ext cx="1565510" cy="469202"/>
          </a:xfrm>
          <a:prstGeom prst="rect">
            <a:avLst/>
          </a:prstGeom>
          <a:noFill/>
          <a:ln w="381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p:cNvSpPr/>
          <p:nvPr/>
        </p:nvSpPr>
        <p:spPr>
          <a:xfrm>
            <a:off x="2934194" y="4175708"/>
            <a:ext cx="2294022" cy="469202"/>
          </a:xfrm>
          <a:prstGeom prst="rect">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p:cNvSpPr/>
          <p:nvPr/>
        </p:nvSpPr>
        <p:spPr>
          <a:xfrm>
            <a:off x="5816705" y="4172985"/>
            <a:ext cx="1724406" cy="46920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Rectangle 76"/>
          <p:cNvSpPr/>
          <p:nvPr/>
        </p:nvSpPr>
        <p:spPr>
          <a:xfrm>
            <a:off x="4049807" y="4663920"/>
            <a:ext cx="794393" cy="469202"/>
          </a:xfrm>
          <a:prstGeom prst="rect">
            <a:avLst/>
          </a:prstGeom>
          <a:no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p:cNvSpPr/>
          <p:nvPr/>
        </p:nvSpPr>
        <p:spPr>
          <a:xfrm>
            <a:off x="7077816" y="4663920"/>
            <a:ext cx="1775728" cy="469202"/>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Rectangle 78"/>
          <p:cNvSpPr/>
          <p:nvPr/>
        </p:nvSpPr>
        <p:spPr>
          <a:xfrm>
            <a:off x="2574971" y="5233733"/>
            <a:ext cx="2954960" cy="469202"/>
          </a:xfrm>
          <a:prstGeom prst="rect">
            <a:avLst/>
          </a:prstGeom>
          <a:no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p:cNvSpPr/>
          <p:nvPr/>
        </p:nvSpPr>
        <p:spPr>
          <a:xfrm>
            <a:off x="2102136" y="4675489"/>
            <a:ext cx="1578235" cy="46920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2045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5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4"/>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5"/>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76"/>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44"/>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4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4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57"/>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5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78"/>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6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62"/>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1" grpId="0" animBg="1"/>
      <p:bldP spid="18" grpId="0" animBg="1"/>
      <p:bldP spid="16" grpId="0" animBg="1"/>
      <p:bldP spid="27" grpId="0" animBg="1"/>
      <p:bldP spid="29" grpId="0" animBg="1"/>
      <p:bldP spid="31" grpId="0" animBg="1"/>
      <p:bldP spid="35" grpId="0" animBg="1"/>
      <p:bldP spid="39" grpId="0" animBg="1"/>
      <p:bldP spid="23" grpId="0" animBg="1"/>
      <p:bldP spid="47" grpId="0" animBg="1"/>
      <p:bldP spid="53" grpId="0" animBg="1"/>
      <p:bldP spid="57" grpId="0" animBg="1"/>
      <p:bldP spid="61" grpId="0" animBg="1"/>
      <p:bldP spid="21522" grpId="0" animBg="1"/>
      <p:bldP spid="65" grpId="0" animBg="1"/>
      <p:bldP spid="66" grpId="0" animBg="1"/>
      <p:bldP spid="67" grpId="0" animBg="1"/>
      <p:bldP spid="68" grpId="0" animBg="1"/>
      <p:bldP spid="69" grpId="0" animBg="1"/>
      <p:bldP spid="70" grpId="0" animBg="1"/>
      <p:bldP spid="71" grpId="0" animBg="1"/>
      <p:bldP spid="74" grpId="0" animBg="1"/>
      <p:bldP spid="75" grpId="0" animBg="1"/>
      <p:bldP spid="76" grpId="0" animBg="1"/>
      <p:bldP spid="77" grpId="0" animBg="1"/>
      <p:bldP spid="78" grpId="0" animBg="1"/>
      <p:bldP spid="79" grpId="0" animBg="1"/>
      <p:bldP spid="49" grpId="0" animBg="1"/>
    </p:bldLst>
  </p:timing>
</p:sld>
</file>

<file path=ppt/theme/theme1.xml><?xml version="1.0" encoding="utf-8"?>
<a:theme xmlns:a="http://schemas.openxmlformats.org/drawingml/2006/main" name="Badge">
  <a:themeElements>
    <a:clrScheme name="Custom 3">
      <a:dk1>
        <a:sysClr val="windowText" lastClr="000000"/>
      </a:dk1>
      <a:lt1>
        <a:sysClr val="window" lastClr="FFFFFF"/>
      </a:lt1>
      <a:dk2>
        <a:srgbClr val="2A1A00"/>
      </a:dk2>
      <a:lt2>
        <a:srgbClr val="F3F3F2"/>
      </a:lt2>
      <a:accent1>
        <a:srgbClr val="8475F1"/>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mplates xmlns="310688ec-8b41-4796-aaa7-fedfd9271268" xsi:nil="true"/>
    <Has_Teacher_Only_SectionGroup xmlns="310688ec-8b41-4796-aaa7-fedfd9271268" xsi:nil="true"/>
    <FolderType xmlns="310688ec-8b41-4796-aaa7-fedfd9271268" xsi:nil="true"/>
    <IsNotebookLocked xmlns="310688ec-8b41-4796-aaa7-fedfd9271268" xsi:nil="true"/>
    <CultureName xmlns="310688ec-8b41-4796-aaa7-fedfd9271268" xsi:nil="true"/>
    <Owner xmlns="310688ec-8b41-4796-aaa7-fedfd9271268">
      <UserInfo>
        <DisplayName/>
        <AccountId xsi:nil="true"/>
        <AccountType/>
      </UserInfo>
    </Owner>
    <NotebookType xmlns="310688ec-8b41-4796-aaa7-fedfd9271268" xsi:nil="true"/>
    <LMS_Mappings xmlns="310688ec-8b41-4796-aaa7-fedfd9271268" xsi:nil="true"/>
    <DefaultSectionNames xmlns="310688ec-8b41-4796-aaa7-fedfd9271268" xsi:nil="true"/>
    <Is_Collaboration_Space_Locked xmlns="310688ec-8b41-4796-aaa7-fedfd9271268" xsi:nil="true"/>
    <Teachers xmlns="310688ec-8b41-4796-aaa7-fedfd9271268">
      <UserInfo>
        <DisplayName/>
        <AccountId xsi:nil="true"/>
        <AccountType/>
      </UserInfo>
    </Teachers>
    <Student_Groups xmlns="310688ec-8b41-4796-aaa7-fedfd9271268">
      <UserInfo>
        <DisplayName/>
        <AccountId xsi:nil="true"/>
        <AccountType/>
      </UserInfo>
    </Student_Groups>
    <Invited_Teachers xmlns="310688ec-8b41-4796-aaa7-fedfd9271268" xsi:nil="true"/>
    <Math_Settings xmlns="310688ec-8b41-4796-aaa7-fedfd9271268" xsi:nil="true"/>
    <Self_Registration_Enabled xmlns="310688ec-8b41-4796-aaa7-fedfd9271268" xsi:nil="true"/>
    <Students xmlns="310688ec-8b41-4796-aaa7-fedfd9271268">
      <UserInfo>
        <DisplayName/>
        <AccountId xsi:nil="true"/>
        <AccountType/>
      </UserInfo>
    </Students>
    <Distribution_Groups xmlns="310688ec-8b41-4796-aaa7-fedfd9271268" xsi:nil="true"/>
    <AppVersion xmlns="310688ec-8b41-4796-aaa7-fedfd9271268" xsi:nil="true"/>
    <TeamsChannelId xmlns="310688ec-8b41-4796-aaa7-fedfd9271268" xsi:nil="true"/>
    <Invited_Students xmlns="310688ec-8b41-4796-aaa7-fedfd927126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9761C41C819C4CA7B11727155E1653" ma:contentTypeVersion="32" ma:contentTypeDescription="Create a new document." ma:contentTypeScope="" ma:versionID="6856b406589c883c3a6fc824e657e811">
  <xsd:schema xmlns:xsd="http://www.w3.org/2001/XMLSchema" xmlns:xs="http://www.w3.org/2001/XMLSchema" xmlns:p="http://schemas.microsoft.com/office/2006/metadata/properties" xmlns:ns2="310688ec-8b41-4796-aaa7-fedfd9271268" xmlns:ns3="73ae7180-7eb1-4c16-8a06-16d77af0adba" targetNamespace="http://schemas.microsoft.com/office/2006/metadata/properties" ma:root="true" ma:fieldsID="02d0c1ecd7779cdc2556ecd643e4a7f6" ns2:_="" ns3:_="">
    <xsd:import namespace="310688ec-8b41-4796-aaa7-fedfd9271268"/>
    <xsd:import namespace="73ae7180-7eb1-4c16-8a06-16d77af0ad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688ec-8b41-4796-aaa7-fedfd9271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NotebookType" ma:index="19" nillable="true" ma:displayName="Notebook Type" ma:internalName="NotebookType">
      <xsd:simpleType>
        <xsd:restriction base="dms:Text"/>
      </xsd:simpleType>
    </xsd:element>
    <xsd:element name="FolderType" ma:index="20" nillable="true" ma:displayName="Folder Type" ma:internalName="FolderType">
      <xsd:simpleType>
        <xsd:restriction base="dms:Text"/>
      </xsd:simpleType>
    </xsd:element>
    <xsd:element name="CultureName" ma:index="21" nillable="true" ma:displayName="Culture Name" ma:internalName="CultureName">
      <xsd:simpleType>
        <xsd:restriction base="dms:Text"/>
      </xsd:simpleType>
    </xsd:element>
    <xsd:element name="AppVersion" ma:index="22" nillable="true" ma:displayName="App Version" ma:internalName="AppVersion">
      <xsd:simpleType>
        <xsd:restriction base="dms:Text"/>
      </xsd:simpleType>
    </xsd:element>
    <xsd:element name="TeamsChannelId" ma:index="23" nillable="true" ma:displayName="Teams Channel Id" ma:internalName="TeamsChannelId">
      <xsd:simpleType>
        <xsd:restriction base="dms:Text"/>
      </xsd:simpleType>
    </xsd:element>
    <xsd:element name="Owner" ma:index="24"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5" nillable="true" ma:displayName="Math Settings" ma:internalName="Math_Settings">
      <xsd:simpleType>
        <xsd:restriction base="dms:Text"/>
      </xsd:simple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Teachers" ma:index="2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1" nillable="true" ma:displayName="Distribution Groups" ma:internalName="Distribution_Groups">
      <xsd:simpleType>
        <xsd:restriction base="dms:Note">
          <xsd:maxLength value="255"/>
        </xsd:restriction>
      </xsd:simpleType>
    </xsd:element>
    <xsd:element name="LMS_Mappings" ma:index="32" nillable="true" ma:displayName="LMS Mappings" ma:internalName="LMS_Mappings">
      <xsd:simpleType>
        <xsd:restriction base="dms:Note">
          <xsd:maxLength value="255"/>
        </xsd:restriction>
      </xsd:simpleType>
    </xsd:element>
    <xsd:element name="Invited_Teachers" ma:index="33" nillable="true" ma:displayName="Invited Teachers" ma:internalName="Invited_Teachers">
      <xsd:simpleType>
        <xsd:restriction base="dms:Note">
          <xsd:maxLength value="255"/>
        </xsd:restriction>
      </xsd:simpleType>
    </xsd:element>
    <xsd:element name="Invited_Students" ma:index="34" nillable="true" ma:displayName="Invited Students" ma:internalName="Invited_Students">
      <xsd:simpleType>
        <xsd:restriction base="dms:Note">
          <xsd:maxLength value="255"/>
        </xsd:restriction>
      </xsd:simpleType>
    </xsd:element>
    <xsd:element name="Self_Registration_Enabled" ma:index="35" nillable="true" ma:displayName="Self Registration Enabled" ma:internalName="Self_Registration_Enabled">
      <xsd:simpleType>
        <xsd:restriction base="dms:Boolean"/>
      </xsd:simpleType>
    </xsd:element>
    <xsd:element name="Has_Teacher_Only_SectionGroup" ma:index="36" nillable="true" ma:displayName="Has Teacher Only SectionGroup" ma:internalName="Has_Teacher_Only_SectionGroup">
      <xsd:simpleType>
        <xsd:restriction base="dms:Boolean"/>
      </xsd:simpleType>
    </xsd:element>
    <xsd:element name="Is_Collaboration_Space_Locked" ma:index="37" nillable="true" ma:displayName="Is Collaboration Space Locked" ma:internalName="Is_Collaboration_Space_Locked">
      <xsd:simpleType>
        <xsd:restriction base="dms:Boolean"/>
      </xsd:simpleType>
    </xsd:element>
    <xsd:element name="IsNotebookLocked" ma:index="38" nillable="true" ma:displayName="Is Notebook Locked" ma:internalName="IsNotebookLocked">
      <xsd:simpleType>
        <xsd:restriction base="dms:Boolean"/>
      </xsd:simpleType>
    </xsd:element>
    <xsd:element name="MediaLengthInSeconds" ma:index="3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3ae7180-7eb1-4c16-8a06-16d77af0adb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96FAE3-9553-409D-A80E-5816800EFECC}">
  <ds:schemaRefs>
    <ds:schemaRef ds:uri="310688ec-8b41-4796-aaa7-fedfd9271268"/>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73ae7180-7eb1-4c16-8a06-16d77af0adba"/>
    <ds:schemaRef ds:uri="http://purl.org/dc/dcmitype/"/>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5926EB8-76A3-4057-9958-FE499F4EA39F}">
  <ds:schemaRefs>
    <ds:schemaRef ds:uri="http://schemas.microsoft.com/sharepoint/v3/contenttype/forms"/>
  </ds:schemaRefs>
</ds:datastoreItem>
</file>

<file path=customXml/itemProps3.xml><?xml version="1.0" encoding="utf-8"?>
<ds:datastoreItem xmlns:ds="http://schemas.openxmlformats.org/officeDocument/2006/customXml" ds:itemID="{FFF22E6F-C3FE-4D2C-9F8B-FB65D05FFB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0688ec-8b41-4796-aaa7-fedfd9271268"/>
    <ds:schemaRef ds:uri="73ae7180-7eb1-4c16-8a06-16d77af0ad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TM10001106[[fn=Badge]]</Template>
  <TotalTime>685</TotalTime>
  <Words>1522</Words>
  <Application>Microsoft Office PowerPoint</Application>
  <PresentationFormat>Custom</PresentationFormat>
  <Paragraphs>173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Badge</vt:lpstr>
      <vt:lpstr>Hotel room  12th floor</vt:lpstr>
      <vt:lpstr>PowerPoint Presentation</vt:lpstr>
      <vt:lpstr>New York in the 1960s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Practise 8 - marker</vt:lpstr>
      <vt:lpstr>PowerPoint Presentation</vt:lpstr>
      <vt:lpstr>Folio / Practise 8 Markers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Basking Shark Annotation</dc:title>
  <dc:creator>Katie Lane</dc:creator>
  <cp:lastModifiedBy>John McGeary</cp:lastModifiedBy>
  <cp:revision>57</cp:revision>
  <cp:lastPrinted>2023-02-20T08:51:52Z</cp:lastPrinted>
  <dcterms:created xsi:type="dcterms:W3CDTF">2018-01-11T11:08:44Z</dcterms:created>
  <dcterms:modified xsi:type="dcterms:W3CDTF">2023-02-21T11:14:39Z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0x010100069761C41C819C4CA7B11727155E1653</vt:lpwstr>
  </property>
</Properties>
</file>