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6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1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14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26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08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6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80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54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83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1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D992-74F5-4D82-B600-4B9A0106024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91C43-09B3-41A3-BB09-9E493520A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1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8 MARKER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By referring to this poem and to one other by </a:t>
            </a:r>
            <a:r>
              <a:rPr lang="en-GB" sz="4000" dirty="0" err="1"/>
              <a:t>MacCaig</a:t>
            </a:r>
            <a:r>
              <a:rPr lang="en-GB" sz="4000" dirty="0"/>
              <a:t>, show how the ___________________is presented.</a:t>
            </a:r>
          </a:p>
        </p:txBody>
      </p:sp>
    </p:spTree>
    <p:extLst>
      <p:ext uri="{BB962C8B-B14F-4D97-AF65-F5344CB8AC3E}">
        <p14:creationId xmlns:p14="http://schemas.microsoft.com/office/powerpoint/2010/main" val="21932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GB" b="1" u="sng" dirty="0"/>
              <a:t>Commonality – 2 marks</a:t>
            </a:r>
            <a:endParaRPr lang="en-GB" dirty="0"/>
          </a:p>
          <a:p>
            <a:pPr lvl="0"/>
            <a:r>
              <a:rPr lang="en-GB" dirty="0"/>
              <a:t>Make a </a:t>
            </a:r>
            <a:r>
              <a:rPr lang="en-GB" b="1" dirty="0"/>
              <a:t>general statement (introduction)</a:t>
            </a:r>
            <a:r>
              <a:rPr lang="en-GB" dirty="0"/>
              <a:t> about what is happening in the </a:t>
            </a:r>
            <a:r>
              <a:rPr lang="en-GB" b="1" dirty="0"/>
              <a:t>given extract</a:t>
            </a:r>
            <a:r>
              <a:rPr lang="en-GB" dirty="0"/>
              <a:t> (the poem you have in front of you in the exam) then state which </a:t>
            </a:r>
            <a:r>
              <a:rPr lang="en-GB" b="1" dirty="0"/>
              <a:t>aspect</a:t>
            </a:r>
            <a:r>
              <a:rPr lang="en-GB" dirty="0"/>
              <a:t> (</a:t>
            </a:r>
            <a:r>
              <a:rPr lang="en-GB" dirty="0" err="1"/>
              <a:t>eg</a:t>
            </a:r>
            <a:r>
              <a:rPr lang="en-GB" dirty="0"/>
              <a:t>: </a:t>
            </a:r>
            <a:r>
              <a:rPr lang="en-GB" b="1" dirty="0"/>
              <a:t>theme, relationships) </a:t>
            </a:r>
            <a:r>
              <a:rPr lang="en-GB" dirty="0"/>
              <a:t>you will be looking at in detail. 			</a:t>
            </a:r>
            <a:r>
              <a:rPr lang="en-GB" b="1" dirty="0" smtClean="0"/>
              <a:t>(</a:t>
            </a:r>
            <a:r>
              <a:rPr lang="en-GB" b="1" dirty="0"/>
              <a:t>1 mark)</a:t>
            </a:r>
            <a:r>
              <a:rPr lang="en-GB" dirty="0"/>
              <a:t>										</a:t>
            </a:r>
            <a:r>
              <a:rPr lang="en-GB" b="1" dirty="0"/>
              <a:t> </a:t>
            </a:r>
            <a:endParaRPr lang="en-GB" dirty="0"/>
          </a:p>
          <a:p>
            <a:pPr lvl="0"/>
            <a:r>
              <a:rPr lang="en-GB" b="1" dirty="0"/>
              <a:t>General statement about </a:t>
            </a:r>
            <a:r>
              <a:rPr lang="en-GB" b="1" i="1" dirty="0"/>
              <a:t>another </a:t>
            </a:r>
            <a:r>
              <a:rPr lang="en-GB" b="1" i="1" dirty="0" err="1"/>
              <a:t>MacCaig</a:t>
            </a:r>
            <a:r>
              <a:rPr lang="en-GB" b="1" i="1" dirty="0"/>
              <a:t> poem</a:t>
            </a:r>
            <a:r>
              <a:rPr lang="en-GB" b="1" dirty="0"/>
              <a:t> which shares this aspect.</a:t>
            </a:r>
            <a:r>
              <a:rPr lang="en-GB" dirty="0"/>
              <a:t>	</a:t>
            </a:r>
            <a:r>
              <a:rPr lang="en-GB" b="1" dirty="0" smtClean="0"/>
              <a:t>(</a:t>
            </a:r>
            <a:r>
              <a:rPr lang="en-GB" b="1" dirty="0"/>
              <a:t>1 mark)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6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GB" b="1" u="sng" dirty="0"/>
              <a:t>Primary Text – 2 marks - EAR</a:t>
            </a:r>
            <a:r>
              <a:rPr lang="en-GB" dirty="0"/>
              <a:t>									</a:t>
            </a:r>
            <a:r>
              <a:rPr lang="en-GB" b="1" dirty="0"/>
              <a:t> </a:t>
            </a:r>
            <a:endParaRPr lang="en-GB" dirty="0"/>
          </a:p>
          <a:p>
            <a:r>
              <a:rPr lang="en-GB" b="1" dirty="0"/>
              <a:t>a) Identify</a:t>
            </a:r>
            <a:r>
              <a:rPr lang="en-GB" dirty="0"/>
              <a:t> an appropriate </a:t>
            </a:r>
            <a:r>
              <a:rPr lang="en-GB" b="1" dirty="0"/>
              <a:t>quote/technique/idea or feature from the given extract</a:t>
            </a:r>
            <a:r>
              <a:rPr lang="en-GB" dirty="0"/>
              <a:t> which </a:t>
            </a:r>
            <a:r>
              <a:rPr lang="en-GB" b="1" dirty="0"/>
              <a:t>illustrates this aspect effectively. 			</a:t>
            </a:r>
            <a:r>
              <a:rPr lang="en-GB" b="1" dirty="0" smtClean="0"/>
              <a:t>(</a:t>
            </a:r>
            <a:r>
              <a:rPr lang="en-GB" b="1" dirty="0"/>
              <a:t>1 mark</a:t>
            </a:r>
            <a:r>
              <a:rPr lang="en-GB" b="1" dirty="0" smtClean="0"/>
              <a:t>)</a:t>
            </a:r>
          </a:p>
          <a:p>
            <a:endParaRPr lang="en-GB" dirty="0"/>
          </a:p>
          <a:p>
            <a:r>
              <a:rPr lang="en-GB" dirty="0"/>
              <a:t> b) </a:t>
            </a:r>
            <a:r>
              <a:rPr lang="en-GB" b="1" dirty="0"/>
              <a:t>Analyse/Comment </a:t>
            </a:r>
            <a:r>
              <a:rPr lang="en-GB" dirty="0"/>
              <a:t>on the </a:t>
            </a:r>
            <a:r>
              <a:rPr lang="en-GB" b="1" dirty="0"/>
              <a:t>quote</a:t>
            </a:r>
            <a:r>
              <a:rPr lang="en-GB" dirty="0"/>
              <a:t>/ </a:t>
            </a:r>
            <a:r>
              <a:rPr lang="en-GB" b="1" dirty="0"/>
              <a:t>technique</a:t>
            </a:r>
            <a:r>
              <a:rPr lang="en-GB" dirty="0"/>
              <a:t>/</a:t>
            </a:r>
            <a:r>
              <a:rPr lang="en-GB" b="1" dirty="0"/>
              <a:t>idea</a:t>
            </a:r>
            <a:r>
              <a:rPr lang="en-GB" dirty="0"/>
              <a:t> or </a:t>
            </a:r>
            <a:r>
              <a:rPr lang="en-GB" b="1" dirty="0"/>
              <a:t>feature</a:t>
            </a:r>
            <a:r>
              <a:rPr lang="en-GB" dirty="0"/>
              <a:t> and state </a:t>
            </a:r>
            <a:r>
              <a:rPr lang="en-GB" b="1" dirty="0"/>
              <a:t>what it reveals about the aspect</a:t>
            </a:r>
            <a:r>
              <a:rPr lang="en-GB" dirty="0"/>
              <a:t>.</a:t>
            </a:r>
            <a:r>
              <a:rPr lang="en-GB" b="1" dirty="0"/>
              <a:t>	</a:t>
            </a:r>
            <a:r>
              <a:rPr lang="en-GB" b="1" dirty="0" smtClean="0"/>
              <a:t>(</a:t>
            </a:r>
            <a:r>
              <a:rPr lang="en-GB" b="1" dirty="0"/>
              <a:t>1 mark)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3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/>
          </a:bodyPr>
          <a:lstStyle/>
          <a:p>
            <a:r>
              <a:rPr lang="en-GB" b="1" u="sng" dirty="0"/>
              <a:t>Secondary Text – 4 marks (2x2 marks) – EARx2</a:t>
            </a:r>
            <a:endParaRPr lang="en-GB" dirty="0"/>
          </a:p>
          <a:p>
            <a:r>
              <a:rPr lang="en-GB" b="1" dirty="0"/>
              <a:t>a) Identify</a:t>
            </a:r>
            <a:r>
              <a:rPr lang="en-GB" dirty="0"/>
              <a:t> appropriate </a:t>
            </a:r>
            <a:r>
              <a:rPr lang="en-GB" b="1" dirty="0"/>
              <a:t>Evidence - quote/technique/idea or feature from another poem </a:t>
            </a:r>
            <a:r>
              <a:rPr lang="en-GB" dirty="0"/>
              <a:t>which also </a:t>
            </a:r>
            <a:r>
              <a:rPr lang="en-GB" b="1" dirty="0"/>
              <a:t>illustrates the same aspect.</a:t>
            </a: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(</a:t>
            </a:r>
            <a:r>
              <a:rPr lang="en-GB" b="1" dirty="0"/>
              <a:t>1 mark</a:t>
            </a:r>
            <a:r>
              <a:rPr lang="en-GB" b="1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b) </a:t>
            </a:r>
            <a:r>
              <a:rPr lang="en-GB" b="1" dirty="0"/>
              <a:t>(A)</a:t>
            </a:r>
            <a:r>
              <a:rPr lang="en-GB" dirty="0"/>
              <a:t> </a:t>
            </a:r>
            <a:r>
              <a:rPr lang="en-GB" b="1" dirty="0"/>
              <a:t>Analyse/Comment on</a:t>
            </a:r>
            <a:r>
              <a:rPr lang="en-GB" dirty="0"/>
              <a:t> how the</a:t>
            </a:r>
            <a:r>
              <a:rPr lang="en-GB" b="1" dirty="0"/>
              <a:t> quote/ technique/idea or feature</a:t>
            </a:r>
            <a:r>
              <a:rPr lang="en-GB" dirty="0"/>
              <a:t> is used to explore the aspect</a:t>
            </a:r>
            <a:r>
              <a:rPr lang="en-GB" b="1" dirty="0"/>
              <a:t>. Make sure to then (R) Refer back to the question!				</a:t>
            </a:r>
            <a:r>
              <a:rPr lang="en-GB" b="1" dirty="0" smtClean="0"/>
              <a:t>(</a:t>
            </a:r>
            <a:r>
              <a:rPr lang="en-GB" b="1" dirty="0"/>
              <a:t>1 mark)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2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>
            <a:normAutofit/>
          </a:bodyPr>
          <a:lstStyle/>
          <a:p>
            <a:r>
              <a:rPr lang="en-GB" b="1" u="sng" dirty="0"/>
              <a:t>Secondary Text – 4 marks (2x2 marks) – EARx2</a:t>
            </a:r>
            <a:endParaRPr lang="en-GB" dirty="0"/>
          </a:p>
          <a:p>
            <a:r>
              <a:rPr lang="en-GB" b="1" dirty="0"/>
              <a:t>a) Identify</a:t>
            </a:r>
            <a:r>
              <a:rPr lang="en-GB" dirty="0"/>
              <a:t> appropriate </a:t>
            </a:r>
            <a:r>
              <a:rPr lang="en-GB" b="1" dirty="0"/>
              <a:t>Evidence - quote/technique/idea or feature from another poem </a:t>
            </a:r>
            <a:r>
              <a:rPr lang="en-GB" dirty="0"/>
              <a:t>which also </a:t>
            </a:r>
            <a:r>
              <a:rPr lang="en-GB" b="1" dirty="0"/>
              <a:t>illustrates the same aspect.</a:t>
            </a: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(</a:t>
            </a:r>
            <a:r>
              <a:rPr lang="en-GB" b="1" dirty="0"/>
              <a:t>1 mark</a:t>
            </a:r>
            <a:r>
              <a:rPr lang="en-GB" b="1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b) </a:t>
            </a:r>
            <a:r>
              <a:rPr lang="en-GB" b="1" dirty="0"/>
              <a:t>(A)</a:t>
            </a:r>
            <a:r>
              <a:rPr lang="en-GB" dirty="0"/>
              <a:t> </a:t>
            </a:r>
            <a:r>
              <a:rPr lang="en-GB" b="1" dirty="0"/>
              <a:t>Analyse/Comment on</a:t>
            </a:r>
            <a:r>
              <a:rPr lang="en-GB" dirty="0"/>
              <a:t> how the</a:t>
            </a:r>
            <a:r>
              <a:rPr lang="en-GB" b="1" dirty="0"/>
              <a:t> quote/ technique/idea or feature</a:t>
            </a:r>
            <a:r>
              <a:rPr lang="en-GB" dirty="0"/>
              <a:t> is used to explore the aspect</a:t>
            </a:r>
            <a:r>
              <a:rPr lang="en-GB" b="1" dirty="0"/>
              <a:t>. Make sure to then (R) Refer back to the question!				</a:t>
            </a:r>
            <a:r>
              <a:rPr lang="en-GB" b="1" dirty="0" smtClean="0"/>
              <a:t>(</a:t>
            </a:r>
            <a:r>
              <a:rPr lang="en-GB" b="1" dirty="0"/>
              <a:t>1 mark</a:t>
            </a:r>
            <a:r>
              <a:rPr lang="en-GB" b="1" dirty="0" smtClean="0"/>
              <a:t>)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/>
              <a:t>Repeat this all again to gain another set of 2 marks.</a:t>
            </a:r>
            <a:endParaRPr lang="en-GB" dirty="0"/>
          </a:p>
          <a:p>
            <a:pPr marL="0" indent="0">
              <a:buNone/>
            </a:pPr>
            <a:endParaRPr lang="en-GB" b="1" dirty="0" smtClean="0"/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2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8 MARKER</vt:lpstr>
      <vt:lpstr>Question</vt:lpstr>
      <vt:lpstr>PowerPoint Presentation</vt:lpstr>
      <vt:lpstr>PowerPoint Presentation</vt:lpstr>
      <vt:lpstr>PowerPoint Presentation</vt:lpstr>
      <vt:lpstr>PowerPoint Presentation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MARKER</dc:title>
  <dc:creator>John McGeary</dc:creator>
  <cp:lastModifiedBy>John McGeary</cp:lastModifiedBy>
  <cp:revision>2</cp:revision>
  <dcterms:created xsi:type="dcterms:W3CDTF">2022-11-25T11:36:11Z</dcterms:created>
  <dcterms:modified xsi:type="dcterms:W3CDTF">2022-11-25T13:27:29Z</dcterms:modified>
</cp:coreProperties>
</file>