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7" r:id="rId2"/>
    <p:sldId id="258" r:id="rId3"/>
    <p:sldId id="259" r:id="rId4"/>
    <p:sldId id="260" r:id="rId5"/>
    <p:sldId id="261" r:id="rId6"/>
    <p:sldId id="272" r:id="rId7"/>
    <p:sldId id="266" r:id="rId8"/>
    <p:sldId id="267" r:id="rId9"/>
    <p:sldId id="269" r:id="rId10"/>
    <p:sldId id="268" r:id="rId11"/>
    <p:sldId id="273" r:id="rId12"/>
    <p:sldId id="274" r:id="rId13"/>
    <p:sldId id="271" r:id="rId14"/>
    <p:sldId id="270"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90" r:id="rId29"/>
    <p:sldId id="289" r:id="rId30"/>
    <p:sldId id="291" r:id="rId31"/>
    <p:sldId id="292" r:id="rId32"/>
    <p:sldId id="294" r:id="rId33"/>
    <p:sldId id="295" r:id="rId34"/>
    <p:sldId id="296" r:id="rId35"/>
    <p:sldId id="297" r:id="rId36"/>
    <p:sldId id="298" r:id="rId37"/>
    <p:sldId id="299" r:id="rId38"/>
    <p:sldId id="300" r:id="rId39"/>
    <p:sldId id="301" r:id="rId40"/>
    <p:sldId id="302" r:id="rId41"/>
    <p:sldId id="262" r:id="rId42"/>
    <p:sldId id="303" r:id="rId43"/>
    <p:sldId id="304" r:id="rId44"/>
    <p:sldId id="306" r:id="rId45"/>
    <p:sldId id="307" r:id="rId46"/>
    <p:sldId id="308" r:id="rId47"/>
    <p:sldId id="309" r:id="rId48"/>
    <p:sldId id="310" r:id="rId49"/>
    <p:sldId id="311" r:id="rId50"/>
    <p:sldId id="312" r:id="rId51"/>
    <p:sldId id="263" r:id="rId52"/>
    <p:sldId id="264" r:id="rId53"/>
    <p:sldId id="265"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C7DA"/>
    <a:srgbClr val="E608E6"/>
    <a:srgbClr val="99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5" autoAdjust="0"/>
    <p:restoredTop sz="94660"/>
  </p:normalViewPr>
  <p:slideViewPr>
    <p:cSldViewPr>
      <p:cViewPr varScale="1">
        <p:scale>
          <a:sx n="87" d="100"/>
          <a:sy n="87" d="100"/>
        </p:scale>
        <p:origin x="-110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77BFDA-4FB0-429B-9B85-AF29DD167AAA}" type="datetimeFigureOut">
              <a:rPr lang="en-GB" smtClean="0"/>
              <a:t>08/01/2020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FC40D8-1647-4AB3-9AA0-006CA50BCB99}" type="slidenum">
              <a:rPr lang="en-GB" smtClean="0"/>
              <a:t>‹#›</a:t>
            </a:fld>
            <a:endParaRPr lang="en-GB"/>
          </a:p>
        </p:txBody>
      </p:sp>
    </p:spTree>
    <p:extLst>
      <p:ext uri="{BB962C8B-B14F-4D97-AF65-F5344CB8AC3E}">
        <p14:creationId xmlns:p14="http://schemas.microsoft.com/office/powerpoint/2010/main" val="806770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B89A83-98B9-4E15-8C56-8496433DF85F}" type="slidenum">
              <a:rPr lang="en-GB" smtClean="0"/>
              <a:pPr/>
              <a:t>21</a:t>
            </a:fld>
            <a:endParaRPr lang="en-GB"/>
          </a:p>
        </p:txBody>
      </p:sp>
    </p:spTree>
    <p:extLst>
      <p:ext uri="{BB962C8B-B14F-4D97-AF65-F5344CB8AC3E}">
        <p14:creationId xmlns:p14="http://schemas.microsoft.com/office/powerpoint/2010/main" val="2112088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uk/url?sa=i&amp;rct=j&amp;q=&amp;esrc=s&amp;source=images&amp;cd=&amp;cad=rja&amp;uact=8&amp;ved=0CAcQjRxqFQoTCPrL9dDNiMkCFcUuGgodn3sJfQ&amp;url=http://www.quirkychrissy.com/2013/01/19/sloth-dolphin-preachers-bunnicula-cold/&amp;psig=AFQjCNHoFl0PEcKbyVNe8iRuCQHTgcTE5w&amp;ust=144733941818898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co.uk/url?sa=i&amp;rct=j&amp;q=&amp;esrc=s&amp;source=images&amp;cd=&amp;cad=rja&amp;uact=8&amp;ved=0CAcQjRxqFQoTCKfbq4POiMkCFYfWGgodDggAjg&amp;url=https://lorijo.wordpress.com/2011/11/02/going-back-to-basics/&amp;bvm=bv.106923889,d.d24&amp;psig=AFQjCNH06lZNlNbNZjWZRbdIWLQA8_Itwg&amp;ust=1447339510975493"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co.uk/url?sa=i&amp;rct=j&amp;q=&amp;esrc=s&amp;source=images&amp;cd=&amp;cad=rja&amp;uact=8&amp;ved=0CAcQjRxqFQoTCKfbq4POiMkCFYfWGgodDggAjg&amp;url=https://lorijo.wordpress.com/2011/11/02/going-back-to-basics/&amp;bvm=bv.106923889,d.d24&amp;psig=AFQjCNH06lZNlNbNZjWZRbdIWLQA8_Itwg&amp;ust=1447339510975493"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uk/url?sa=i&amp;rct=j&amp;q=&amp;esrc=s&amp;source=images&amp;cd=&amp;cad=rja&amp;uact=8&amp;ved=0CAcQjRxqFQoTCNudiJXOiMkCFYfZGgodPC0Cig&amp;url=http://www.dehumane.org/site/PageServer?pagename=adopter_resources&amp;bvm=bv.106923889,d.d24&amp;psig=AFQjCNHW-ZkKCzrza_K0-xgN2gZL6LMswA&amp;ust=1447339559051260"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co.uk/url?sa=i&amp;rct=j&amp;q=&amp;esrc=s&amp;source=images&amp;cd=&amp;cad=rja&amp;uact=8&amp;ved=0CAcQjRxqFQoTCPfzsLrQiMkCFYnaGgodKhUJiA&amp;url=https://breckynwood.wordpress.com/2013/09/23/the-unemployed-blues-and-cute-animals/&amp;bvm=bv.106923889,d.d24&amp;psig=AFQjCNGPuL8n7Z-rTPQawFBMSgwpMFHnxQ&amp;ust=1447340151114821"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co.uk/url?sa=i&amp;rct=j&amp;q=&amp;esrc=s&amp;source=images&amp;cd=&amp;cad=rja&amp;uact=8&amp;ved=0CAcQjRxqFQoTCPfzsLrQiMkCFYnaGgodKhUJiA&amp;url=https://breckynwood.wordpress.com/2013/09/23/the-unemployed-blues-and-cute-animals/&amp;bvm=bv.106923889,d.d24&amp;psig=AFQjCNGPuL8n7Z-rTPQawFBMSgwpMFHnxQ&amp;ust=1447340151114821"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uk/url?sa=i&amp;rct=j&amp;q=&amp;esrc=s&amp;source=images&amp;cd=&amp;cad=rja&amp;uact=8&amp;ved=0CAcQjRxqFQoTCNbswrHIiskCFcfXFAodieIAbA&amp;url=http://ted.coe.wayne.edu/sse/wq/Grant/Conclusion.html&amp;bvm=bv.107406026,d.d24&amp;psig=AFQjCNHvuqshZ6I-0OYSDR3o3VZIf0JdeQ&amp;ust=1447406724079057"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uk/url?sa=i&amp;rct=j&amp;q=&amp;esrc=s&amp;source=images&amp;cd=&amp;cad=rja&amp;uact=8&amp;ved=0CAcQjRxqFQoTCNbswrHIiskCFcfXFAodieIAbA&amp;url=http://ted.coe.wayne.edu/sse/wq/Grant/Conclusion.html&amp;bvm=bv.107406026,d.d24&amp;psig=AFQjCNHvuqshZ6I-0OYSDR3o3VZIf0JdeQ&amp;ust=1447406724079057"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uk/url?sa=i&amp;rct=j&amp;q=&amp;esrc=s&amp;source=images&amp;cd=&amp;cad=rja&amp;uact=8&amp;ved=0CAcQjRxqFQoTCLLJno3KiskCFcVuFAodbzkCFQ&amp;url=http://www.ultimatetop10s.com/top-10-of-the-worst-tattoo-spelling-fails/&amp;bvm=bv.107406026,d.d24&amp;psig=AFQjCNElIQr0POEfBxyHhYBsaCX1ex6cqg&amp;ust=1447407165271419"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titanlists.com/wordpress/5-direct-mail-errors-avoid/"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google.co.uk/url?sa=i&amp;rct=j&amp;q=&amp;esrc=s&amp;source=images&amp;cd=&amp;cad=rja&amp;uact=8&amp;ved=0CAcQjRxqFQoTCKio6pDLiskCFYlKFAodV60Juw&amp;url=https://www.pinterest.com/arabhealth/doctors-handwriting-decoded/&amp;bvm=bv.107406026,d.d24&amp;psig=AFQjCNFfqLz3AKXRDzUO9NO1mcDYtImnVw&amp;ust=144740745579283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cid:image001.jpg@01D11C67.9BDD8410"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191000"/>
            <a:ext cx="7772400" cy="1470025"/>
          </a:xfrm>
        </p:spPr>
        <p:txBody>
          <a:bodyPr/>
          <a:lstStyle/>
          <a:p>
            <a:r>
              <a:rPr lang="en-GB" dirty="0" smtClean="0">
                <a:solidFill>
                  <a:schemeClr val="bg1"/>
                </a:solidFill>
              </a:rPr>
              <a:t>Essay Writing 101-’The Handmaid’s Tale’</a:t>
            </a:r>
            <a:endParaRPr lang="en-GB" dirty="0">
              <a:solidFill>
                <a:schemeClr val="bg1"/>
              </a:solidFill>
            </a:endParaRPr>
          </a:p>
        </p:txBody>
      </p:sp>
      <p:sp>
        <p:nvSpPr>
          <p:cNvPr id="3" name="Subtitle 2"/>
          <p:cNvSpPr>
            <a:spLocks noGrp="1"/>
          </p:cNvSpPr>
          <p:nvPr>
            <p:ph type="subTitle" idx="1"/>
          </p:nvPr>
        </p:nvSpPr>
        <p:spPr>
          <a:xfrm>
            <a:off x="1524000" y="5486400"/>
            <a:ext cx="6400800" cy="1752600"/>
          </a:xfrm>
        </p:spPr>
        <p:txBody>
          <a:bodyPr/>
          <a:lstStyle/>
          <a:p>
            <a:endParaRPr lang="en-GB" dirty="0"/>
          </a:p>
        </p:txBody>
      </p:sp>
      <p:pic>
        <p:nvPicPr>
          <p:cNvPr id="6" name="irc_mi" descr="http://i1.wp.com/www.quirkychrissy.com/wp-content/uploads/2012/11/sloth_sitting_school_desk1.jpg?resize=350%2C200">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0221" y="609600"/>
            <a:ext cx="5583555" cy="3190875"/>
          </a:xfrm>
          <a:prstGeom prst="rect">
            <a:avLst/>
          </a:prstGeom>
          <a:noFill/>
          <a:ln>
            <a:noFill/>
          </a:ln>
        </p:spPr>
      </p:pic>
    </p:spTree>
    <p:extLst>
      <p:ext uri="{BB962C8B-B14F-4D97-AF65-F5344CB8AC3E}">
        <p14:creationId xmlns:p14="http://schemas.microsoft.com/office/powerpoint/2010/main" val="8754597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Planning Essay-Theme</a:t>
            </a:r>
            <a:endParaRPr lang="en-GB" dirty="0">
              <a:solidFill>
                <a:schemeClr val="bg1"/>
              </a:solidFill>
            </a:endParaRPr>
          </a:p>
        </p:txBody>
      </p:sp>
      <p:sp>
        <p:nvSpPr>
          <p:cNvPr id="4" name="Oval 3"/>
          <p:cNvSpPr/>
          <p:nvPr/>
        </p:nvSpPr>
        <p:spPr>
          <a:xfrm>
            <a:off x="2743200" y="2514600"/>
            <a:ext cx="3886200" cy="2438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124200" y="2971800"/>
            <a:ext cx="3048000" cy="1323439"/>
          </a:xfrm>
          <a:prstGeom prst="rect">
            <a:avLst/>
          </a:prstGeom>
          <a:noFill/>
        </p:spPr>
        <p:txBody>
          <a:bodyPr wrap="square" rtlCol="0">
            <a:spAutoFit/>
          </a:bodyPr>
          <a:lstStyle/>
          <a:p>
            <a:pPr algn="ctr"/>
            <a:r>
              <a:rPr lang="en-GB" sz="4000" dirty="0" smtClean="0">
                <a:solidFill>
                  <a:schemeClr val="bg1"/>
                </a:solidFill>
              </a:rPr>
              <a:t>HT Theme Essay</a:t>
            </a:r>
            <a:endParaRPr lang="en-GB" sz="4000" dirty="0">
              <a:solidFill>
                <a:schemeClr val="bg1"/>
              </a:solidFill>
            </a:endParaRPr>
          </a:p>
        </p:txBody>
      </p:sp>
      <p:cxnSp>
        <p:nvCxnSpPr>
          <p:cNvPr id="7" name="Straight Connector 6"/>
          <p:cNvCxnSpPr>
            <a:stCxn id="4" idx="1"/>
          </p:cNvCxnSpPr>
          <p:nvPr/>
        </p:nvCxnSpPr>
        <p:spPr>
          <a:xfrm flipH="1" flipV="1">
            <a:off x="2209800" y="2362200"/>
            <a:ext cx="1102521" cy="50949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52400" y="1447800"/>
            <a:ext cx="3733800" cy="523220"/>
          </a:xfrm>
          <a:prstGeom prst="rect">
            <a:avLst/>
          </a:prstGeom>
          <a:noFill/>
        </p:spPr>
        <p:txBody>
          <a:bodyPr wrap="square" rtlCol="0">
            <a:spAutoFit/>
          </a:bodyPr>
          <a:lstStyle/>
          <a:p>
            <a:r>
              <a:rPr lang="en-GB" sz="2800" u="sng" dirty="0" smtClean="0">
                <a:solidFill>
                  <a:schemeClr val="bg1"/>
                </a:solidFill>
              </a:rPr>
              <a:t>What Is </a:t>
            </a:r>
            <a:r>
              <a:rPr lang="en-GB" sz="2800" u="sng" dirty="0" smtClean="0">
                <a:solidFill>
                  <a:schemeClr val="bg1"/>
                </a:solidFill>
              </a:rPr>
              <a:t>The Theme</a:t>
            </a:r>
            <a:r>
              <a:rPr lang="en-GB" sz="2800" u="sng" dirty="0" smtClean="0">
                <a:solidFill>
                  <a:schemeClr val="bg1"/>
                </a:solidFill>
              </a:rPr>
              <a:t>?</a:t>
            </a:r>
            <a:endParaRPr lang="en-GB" sz="2800" u="sng" dirty="0">
              <a:solidFill>
                <a:schemeClr val="bg1"/>
              </a:solidFill>
            </a:endParaRPr>
          </a:p>
        </p:txBody>
      </p:sp>
      <p:sp>
        <p:nvSpPr>
          <p:cNvPr id="9" name="TextBox 8"/>
          <p:cNvSpPr txBox="1"/>
          <p:nvPr/>
        </p:nvSpPr>
        <p:spPr>
          <a:xfrm>
            <a:off x="5791200" y="1295400"/>
            <a:ext cx="2819400" cy="523220"/>
          </a:xfrm>
          <a:prstGeom prst="rect">
            <a:avLst/>
          </a:prstGeom>
          <a:noFill/>
        </p:spPr>
        <p:txBody>
          <a:bodyPr wrap="square" rtlCol="0">
            <a:spAutoFit/>
          </a:bodyPr>
          <a:lstStyle/>
          <a:p>
            <a:r>
              <a:rPr lang="en-GB" sz="2800" u="sng" dirty="0" smtClean="0">
                <a:solidFill>
                  <a:schemeClr val="bg1"/>
                </a:solidFill>
              </a:rPr>
              <a:t>Key Moments</a:t>
            </a:r>
            <a:endParaRPr lang="en-GB" sz="2800" u="sng" dirty="0">
              <a:solidFill>
                <a:schemeClr val="bg1"/>
              </a:solidFill>
            </a:endParaRPr>
          </a:p>
        </p:txBody>
      </p:sp>
      <p:cxnSp>
        <p:nvCxnSpPr>
          <p:cNvPr id="10" name="Straight Connector 9"/>
          <p:cNvCxnSpPr/>
          <p:nvPr/>
        </p:nvCxnSpPr>
        <p:spPr>
          <a:xfrm flipV="1">
            <a:off x="5369722" y="1828800"/>
            <a:ext cx="497678" cy="73809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667000" y="4548096"/>
            <a:ext cx="569122" cy="4049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0" y="4495800"/>
            <a:ext cx="2819400" cy="523220"/>
          </a:xfrm>
          <a:prstGeom prst="rect">
            <a:avLst/>
          </a:prstGeom>
          <a:noFill/>
        </p:spPr>
        <p:txBody>
          <a:bodyPr wrap="square" rtlCol="0">
            <a:spAutoFit/>
          </a:bodyPr>
          <a:lstStyle/>
          <a:p>
            <a:r>
              <a:rPr lang="en-GB" sz="2800" u="sng" dirty="0" smtClean="0">
                <a:solidFill>
                  <a:schemeClr val="bg1"/>
                </a:solidFill>
              </a:rPr>
              <a:t>Writer’s message</a:t>
            </a:r>
            <a:endParaRPr lang="en-GB" sz="2800" u="sng" dirty="0">
              <a:solidFill>
                <a:schemeClr val="bg1"/>
              </a:solidFill>
            </a:endParaRPr>
          </a:p>
        </p:txBody>
      </p:sp>
    </p:spTree>
    <p:extLst>
      <p:ext uri="{BB962C8B-B14F-4D97-AF65-F5344CB8AC3E}">
        <p14:creationId xmlns:p14="http://schemas.microsoft.com/office/powerpoint/2010/main" val="18671021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Planning Your Essay-Next Steps</a:t>
            </a:r>
            <a:endParaRPr lang="en-GB" dirty="0">
              <a:solidFill>
                <a:schemeClr val="bg1"/>
              </a:solidFill>
            </a:endParaRPr>
          </a:p>
        </p:txBody>
      </p:sp>
      <p:sp>
        <p:nvSpPr>
          <p:cNvPr id="3" name="Content Placeholder 2"/>
          <p:cNvSpPr>
            <a:spLocks noGrp="1"/>
          </p:cNvSpPr>
          <p:nvPr>
            <p:ph idx="1"/>
          </p:nvPr>
        </p:nvSpPr>
        <p:spPr/>
        <p:txBody>
          <a:bodyPr/>
          <a:lstStyle/>
          <a:p>
            <a:r>
              <a:rPr lang="en-GB" dirty="0" smtClean="0">
                <a:solidFill>
                  <a:schemeClr val="bg1"/>
                </a:solidFill>
              </a:rPr>
              <a:t>For each of the key moments identified, use your quotation booklet to find an appropriate quote</a:t>
            </a:r>
          </a:p>
          <a:p>
            <a:endParaRPr lang="en-GB" dirty="0">
              <a:solidFill>
                <a:schemeClr val="bg1"/>
              </a:solidFill>
            </a:endParaRPr>
          </a:p>
          <a:p>
            <a:r>
              <a:rPr lang="en-GB" dirty="0" smtClean="0">
                <a:solidFill>
                  <a:schemeClr val="bg1"/>
                </a:solidFill>
              </a:rPr>
              <a:t>Each group will pick a specific quote for each key moment, and we will use these in the main body of our essay</a:t>
            </a:r>
            <a:endParaRPr lang="en-GB" dirty="0">
              <a:solidFill>
                <a:schemeClr val="bg1"/>
              </a:solidFill>
            </a:endParaRPr>
          </a:p>
        </p:txBody>
      </p:sp>
    </p:spTree>
    <p:extLst>
      <p:ext uri="{BB962C8B-B14F-4D97-AF65-F5344CB8AC3E}">
        <p14:creationId xmlns:p14="http://schemas.microsoft.com/office/powerpoint/2010/main" val="1927594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HT Theme Essay Key Quotes</a:t>
            </a:r>
            <a:endParaRPr lang="en-GB" dirty="0">
              <a:solidFill>
                <a:schemeClr val="bg1"/>
              </a:solidFill>
            </a:endParaRPr>
          </a:p>
        </p:txBody>
      </p:sp>
      <p:sp>
        <p:nvSpPr>
          <p:cNvPr id="3" name="Content Placeholder 2"/>
          <p:cNvSpPr>
            <a:spLocks noGrp="1"/>
          </p:cNvSpPr>
          <p:nvPr>
            <p:ph idx="1"/>
          </p:nvPr>
        </p:nvSpPr>
        <p:spPr/>
        <p:txBody>
          <a:bodyPr/>
          <a:lstStyle/>
          <a:p>
            <a:r>
              <a:rPr lang="en-GB" dirty="0" smtClean="0">
                <a:solidFill>
                  <a:schemeClr val="bg1"/>
                </a:solidFill>
              </a:rPr>
              <a:t> </a:t>
            </a:r>
          </a:p>
          <a:p>
            <a:r>
              <a:rPr lang="en-GB" dirty="0">
                <a:solidFill>
                  <a:schemeClr val="bg1"/>
                </a:solidFill>
              </a:rPr>
              <a:t> </a:t>
            </a:r>
            <a:endParaRPr lang="en-GB" dirty="0" smtClean="0">
              <a:solidFill>
                <a:schemeClr val="bg1"/>
              </a:solidFill>
            </a:endParaRPr>
          </a:p>
          <a:p>
            <a:r>
              <a:rPr lang="en-GB" dirty="0">
                <a:solidFill>
                  <a:schemeClr val="bg1"/>
                </a:solidFill>
              </a:rPr>
              <a:t> </a:t>
            </a:r>
            <a:endParaRPr lang="en-GB" dirty="0" smtClean="0">
              <a:solidFill>
                <a:schemeClr val="bg1"/>
              </a:solidFill>
            </a:endParaRPr>
          </a:p>
          <a:p>
            <a:r>
              <a:rPr lang="en-GB" dirty="0">
                <a:solidFill>
                  <a:schemeClr val="bg1"/>
                </a:solidFill>
              </a:rPr>
              <a:t> </a:t>
            </a:r>
            <a:endParaRPr lang="en-GB" dirty="0" smtClean="0">
              <a:solidFill>
                <a:schemeClr val="bg1"/>
              </a:solidFill>
            </a:endParaRPr>
          </a:p>
          <a:p>
            <a:r>
              <a:rPr lang="en-GB" dirty="0">
                <a:solidFill>
                  <a:schemeClr val="bg1"/>
                </a:solidFill>
              </a:rPr>
              <a:t> </a:t>
            </a:r>
          </a:p>
        </p:txBody>
      </p:sp>
    </p:spTree>
    <p:extLst>
      <p:ext uri="{BB962C8B-B14F-4D97-AF65-F5344CB8AC3E}">
        <p14:creationId xmlns:p14="http://schemas.microsoft.com/office/powerpoint/2010/main" val="862411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Writing Your Introduction</a:t>
            </a:r>
            <a:endParaRPr lang="en-GB" dirty="0">
              <a:solidFill>
                <a:schemeClr val="bg1"/>
              </a:solidFill>
            </a:endParaRPr>
          </a:p>
        </p:txBody>
      </p:sp>
      <p:pic>
        <p:nvPicPr>
          <p:cNvPr id="4" name="irc_mi" descr="https://lorijo.files.wordpress.com/2011/11/beginning-sound-of-music.jpg?w=748">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905000"/>
            <a:ext cx="7239000" cy="4233041"/>
          </a:xfrm>
          <a:prstGeom prst="rect">
            <a:avLst/>
          </a:prstGeom>
          <a:noFill/>
          <a:ln>
            <a:noFill/>
          </a:ln>
        </p:spPr>
      </p:pic>
    </p:spTree>
    <p:extLst>
      <p:ext uri="{BB962C8B-B14F-4D97-AF65-F5344CB8AC3E}">
        <p14:creationId xmlns:p14="http://schemas.microsoft.com/office/powerpoint/2010/main" val="3370419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chemeClr val="bg1"/>
                </a:solidFill>
              </a:rPr>
              <a:t>To write a good intro, you have to have TASTE</a:t>
            </a:r>
          </a:p>
        </p:txBody>
      </p:sp>
      <p:sp>
        <p:nvSpPr>
          <p:cNvPr id="3" name="Content Placeholder 2"/>
          <p:cNvSpPr>
            <a:spLocks noGrp="1"/>
          </p:cNvSpPr>
          <p:nvPr>
            <p:ph idx="1"/>
          </p:nvPr>
        </p:nvSpPr>
        <p:spPr/>
        <p:txBody>
          <a:bodyPr/>
          <a:lstStyle/>
          <a:p>
            <a:r>
              <a:rPr lang="en-GB" dirty="0" smtClean="0">
                <a:solidFill>
                  <a:schemeClr val="bg1"/>
                </a:solidFill>
              </a:rPr>
              <a:t>Your introduction to an essay should be fairly identical in any task, until you get to referring to the question and techniques</a:t>
            </a:r>
          </a:p>
          <a:p>
            <a:endParaRPr lang="en-GB" dirty="0">
              <a:solidFill>
                <a:schemeClr val="bg1"/>
              </a:solidFill>
            </a:endParaRPr>
          </a:p>
          <a:p>
            <a:r>
              <a:rPr lang="en-GB" dirty="0" smtClean="0">
                <a:solidFill>
                  <a:schemeClr val="bg1"/>
                </a:solidFill>
              </a:rPr>
              <a:t>Use the TASTE acronym to help you remember what to include</a:t>
            </a:r>
            <a:endParaRPr lang="en-GB" dirty="0">
              <a:solidFill>
                <a:schemeClr val="bg1"/>
              </a:solidFill>
            </a:endParaRPr>
          </a:p>
        </p:txBody>
      </p:sp>
      <p:pic>
        <p:nvPicPr>
          <p:cNvPr id="4" name="irc_mi" descr="https://lorijo.files.wordpress.com/2011/11/beginning-sound-of-music.jpg?w=748">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0675" y="4328291"/>
            <a:ext cx="3743325" cy="2495550"/>
          </a:xfrm>
          <a:prstGeom prst="rect">
            <a:avLst/>
          </a:prstGeom>
          <a:noFill/>
          <a:ln>
            <a:noFill/>
          </a:ln>
        </p:spPr>
      </p:pic>
    </p:spTree>
    <p:extLst>
      <p:ext uri="{BB962C8B-B14F-4D97-AF65-F5344CB8AC3E}">
        <p14:creationId xmlns:p14="http://schemas.microsoft.com/office/powerpoint/2010/main" val="34132569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chemeClr val="bg1"/>
                </a:solidFill>
              </a:rPr>
              <a:t>TASTE</a:t>
            </a:r>
            <a:endParaRPr lang="en-GB" dirty="0">
              <a:solidFill>
                <a:schemeClr val="bg1"/>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GB" sz="6000" dirty="0" smtClean="0">
                <a:solidFill>
                  <a:schemeClr val="bg1"/>
                </a:solidFill>
              </a:rPr>
              <a:t>T</a:t>
            </a:r>
            <a:r>
              <a:rPr lang="en-GB" dirty="0" smtClean="0">
                <a:solidFill>
                  <a:schemeClr val="bg1"/>
                </a:solidFill>
              </a:rPr>
              <a:t>itle (name of text)</a:t>
            </a:r>
          </a:p>
          <a:p>
            <a:pPr marL="0" indent="0">
              <a:buNone/>
            </a:pPr>
            <a:r>
              <a:rPr lang="en-GB" sz="6000" dirty="0" smtClean="0">
                <a:solidFill>
                  <a:schemeClr val="bg1"/>
                </a:solidFill>
              </a:rPr>
              <a:t>A</a:t>
            </a:r>
            <a:r>
              <a:rPr lang="en-GB" dirty="0" smtClean="0">
                <a:solidFill>
                  <a:schemeClr val="bg1"/>
                </a:solidFill>
              </a:rPr>
              <a:t>uthor (who wrote text)</a:t>
            </a:r>
          </a:p>
          <a:p>
            <a:pPr marL="0" indent="0">
              <a:buNone/>
            </a:pPr>
            <a:r>
              <a:rPr lang="en-GB" sz="6000" dirty="0" smtClean="0">
                <a:solidFill>
                  <a:schemeClr val="bg1"/>
                </a:solidFill>
              </a:rPr>
              <a:t>S</a:t>
            </a:r>
            <a:r>
              <a:rPr lang="en-GB" dirty="0" smtClean="0">
                <a:solidFill>
                  <a:schemeClr val="bg1"/>
                </a:solidFill>
              </a:rPr>
              <a:t>ummary (what happens, where, when)</a:t>
            </a:r>
          </a:p>
          <a:p>
            <a:pPr marL="0" indent="0">
              <a:buNone/>
            </a:pPr>
            <a:r>
              <a:rPr lang="en-GB" sz="6000" dirty="0" smtClean="0">
                <a:solidFill>
                  <a:schemeClr val="bg1"/>
                </a:solidFill>
              </a:rPr>
              <a:t>T</a:t>
            </a:r>
            <a:r>
              <a:rPr lang="en-GB" dirty="0" smtClean="0">
                <a:solidFill>
                  <a:schemeClr val="bg1"/>
                </a:solidFill>
              </a:rPr>
              <a:t>ask (link to Q)</a:t>
            </a:r>
          </a:p>
          <a:p>
            <a:pPr marL="0" indent="0">
              <a:buNone/>
            </a:pPr>
            <a:r>
              <a:rPr lang="en-GB" sz="6000" dirty="0" smtClean="0">
                <a:solidFill>
                  <a:schemeClr val="bg1"/>
                </a:solidFill>
              </a:rPr>
              <a:t>E</a:t>
            </a:r>
            <a:r>
              <a:rPr lang="en-GB" dirty="0" smtClean="0">
                <a:solidFill>
                  <a:schemeClr val="bg1"/>
                </a:solidFill>
              </a:rPr>
              <a:t>xplain techniques (how does writer do this?)</a:t>
            </a:r>
          </a:p>
        </p:txBody>
      </p:sp>
    </p:spTree>
    <p:extLst>
      <p:ext uri="{BB962C8B-B14F-4D97-AF65-F5344CB8AC3E}">
        <p14:creationId xmlns:p14="http://schemas.microsoft.com/office/powerpoint/2010/main" val="5225934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a:t>
            </a:r>
            <a:endParaRPr lang="en-GB" dirty="0">
              <a:solidFill>
                <a:schemeClr val="bg1"/>
              </a:solidFill>
            </a:endParaRPr>
          </a:p>
        </p:txBody>
      </p:sp>
      <p:sp>
        <p:nvSpPr>
          <p:cNvPr id="3" name="Content Placeholder 2"/>
          <p:cNvSpPr>
            <a:spLocks noGrp="1"/>
          </p:cNvSpPr>
          <p:nvPr>
            <p:ph idx="1"/>
          </p:nvPr>
        </p:nvSpPr>
        <p:spPr>
          <a:xfrm>
            <a:off x="381000" y="914400"/>
            <a:ext cx="6477000" cy="5562600"/>
          </a:xfrm>
        </p:spPr>
        <p:txBody>
          <a:bodyPr>
            <a:normAutofit fontScale="70000" lnSpcReduction="20000"/>
          </a:bodyPr>
          <a:lstStyle/>
          <a:p>
            <a:pPr marL="0" indent="0">
              <a:buNone/>
            </a:pPr>
            <a:r>
              <a:rPr lang="en-GB" b="1" dirty="0" smtClean="0">
                <a:solidFill>
                  <a:schemeClr val="bg1"/>
                </a:solidFill>
              </a:rPr>
              <a:t>Question</a:t>
            </a:r>
          </a:p>
          <a:p>
            <a:pPr marL="0" indent="0">
              <a:buNone/>
            </a:pPr>
            <a:r>
              <a:rPr lang="en-GB" dirty="0" smtClean="0">
                <a:solidFill>
                  <a:schemeClr val="bg1"/>
                </a:solidFill>
              </a:rPr>
              <a:t>Choose </a:t>
            </a:r>
            <a:r>
              <a:rPr lang="en-GB" dirty="0">
                <a:solidFill>
                  <a:schemeClr val="bg1"/>
                </a:solidFill>
              </a:rPr>
              <a:t>a novel or short story or work of non-fiction which </a:t>
            </a:r>
            <a:r>
              <a:rPr lang="en-GB" dirty="0" smtClean="0">
                <a:solidFill>
                  <a:schemeClr val="bg1"/>
                </a:solidFill>
              </a:rPr>
              <a:t>theme of moral or social significance.</a:t>
            </a:r>
          </a:p>
          <a:p>
            <a:pPr marL="0" indent="0">
              <a:buNone/>
            </a:pPr>
            <a:r>
              <a:rPr lang="en-GB" dirty="0" smtClean="0">
                <a:solidFill>
                  <a:schemeClr val="bg1"/>
                </a:solidFill>
              </a:rPr>
              <a:t>With reference to appropriate techniques, explain how the writer develops this theme and discuss why its development adds to your appreciation of the text as a whole.</a:t>
            </a:r>
            <a:endParaRPr lang="en-GB" dirty="0">
              <a:solidFill>
                <a:schemeClr val="bg1"/>
              </a:solidFill>
            </a:endParaRPr>
          </a:p>
          <a:p>
            <a:pPr marL="0" indent="0">
              <a:buNone/>
            </a:pPr>
            <a:endParaRPr lang="en-GB" b="1" dirty="0" smtClean="0">
              <a:solidFill>
                <a:schemeClr val="bg1"/>
              </a:solidFill>
            </a:endParaRPr>
          </a:p>
          <a:p>
            <a:pPr marL="0" indent="0">
              <a:buNone/>
            </a:pPr>
            <a:r>
              <a:rPr lang="en-GB" b="1" dirty="0" smtClean="0">
                <a:solidFill>
                  <a:schemeClr val="bg1"/>
                </a:solidFill>
              </a:rPr>
              <a:t>Introduction</a:t>
            </a:r>
            <a:endParaRPr lang="en-GB" dirty="0">
              <a:solidFill>
                <a:schemeClr val="bg1"/>
              </a:solidFill>
            </a:endParaRPr>
          </a:p>
          <a:p>
            <a:pPr marL="0" indent="0">
              <a:buNone/>
            </a:pPr>
            <a:r>
              <a:rPr lang="en-GB" dirty="0">
                <a:solidFill>
                  <a:srgbClr val="00B0F0"/>
                </a:solidFill>
              </a:rPr>
              <a:t>‘Of Mice and Men’ </a:t>
            </a:r>
            <a:r>
              <a:rPr lang="en-GB" dirty="0">
                <a:solidFill>
                  <a:schemeClr val="bg1"/>
                </a:solidFill>
              </a:rPr>
              <a:t>by </a:t>
            </a:r>
            <a:r>
              <a:rPr lang="en-GB" dirty="0">
                <a:solidFill>
                  <a:srgbClr val="00B050"/>
                </a:solidFill>
              </a:rPr>
              <a:t>John Steinbeck </a:t>
            </a:r>
            <a:r>
              <a:rPr lang="en-GB" dirty="0">
                <a:solidFill>
                  <a:schemeClr val="bg1"/>
                </a:solidFill>
              </a:rPr>
              <a:t>is a </a:t>
            </a:r>
            <a:r>
              <a:rPr lang="en-GB" dirty="0">
                <a:solidFill>
                  <a:srgbClr val="14C7DA"/>
                </a:solidFill>
              </a:rPr>
              <a:t>novella set in 1930s California, which focuses on the life of working farm hands struggling to get by during a time of great poverty.</a:t>
            </a:r>
            <a:r>
              <a:rPr lang="en-GB" dirty="0">
                <a:solidFill>
                  <a:schemeClr val="accent6">
                    <a:lumMod val="75000"/>
                  </a:schemeClr>
                </a:solidFill>
              </a:rPr>
              <a:t> </a:t>
            </a:r>
            <a:r>
              <a:rPr lang="en-GB" dirty="0">
                <a:solidFill>
                  <a:schemeClr val="accent4">
                    <a:lumMod val="60000"/>
                    <a:lumOff val="40000"/>
                  </a:schemeClr>
                </a:solidFill>
              </a:rPr>
              <a:t>This novella deals with </a:t>
            </a:r>
            <a:r>
              <a:rPr lang="en-GB" dirty="0" smtClean="0">
                <a:solidFill>
                  <a:schemeClr val="accent4">
                    <a:lumMod val="60000"/>
                    <a:lumOff val="40000"/>
                  </a:schemeClr>
                </a:solidFill>
              </a:rPr>
              <a:t>the important social issues of the time in America, as a result of The Great Depression, focusing primarily on disillusionment </a:t>
            </a:r>
            <a:r>
              <a:rPr lang="en-GB" dirty="0">
                <a:solidFill>
                  <a:schemeClr val="accent4">
                    <a:lumMod val="60000"/>
                    <a:lumOff val="40000"/>
                  </a:schemeClr>
                </a:solidFill>
              </a:rPr>
              <a:t>with The American Dream, and the </a:t>
            </a:r>
            <a:r>
              <a:rPr lang="en-GB" dirty="0" smtClean="0">
                <a:solidFill>
                  <a:schemeClr val="accent4">
                    <a:lumMod val="60000"/>
                    <a:lumOff val="40000"/>
                  </a:schemeClr>
                </a:solidFill>
              </a:rPr>
              <a:t>inability for many struggling Americans to achieve </a:t>
            </a:r>
            <a:r>
              <a:rPr lang="en-GB" dirty="0">
                <a:solidFill>
                  <a:schemeClr val="accent4">
                    <a:lumMod val="60000"/>
                    <a:lumOff val="40000"/>
                  </a:schemeClr>
                </a:solidFill>
              </a:rPr>
              <a:t>this goal. </a:t>
            </a:r>
            <a:r>
              <a:rPr lang="en-GB" dirty="0">
                <a:solidFill>
                  <a:srgbClr val="FFFF00"/>
                </a:solidFill>
              </a:rPr>
              <a:t>Steinbeck </a:t>
            </a:r>
            <a:r>
              <a:rPr lang="en-GB" dirty="0" smtClean="0">
                <a:solidFill>
                  <a:srgbClr val="FFFF00"/>
                </a:solidFill>
              </a:rPr>
              <a:t>develops  </a:t>
            </a:r>
            <a:r>
              <a:rPr lang="en-GB" dirty="0">
                <a:solidFill>
                  <a:srgbClr val="FFFF00"/>
                </a:solidFill>
              </a:rPr>
              <a:t>this theme through careful use of characterisation, key incident and symbolism.</a:t>
            </a:r>
          </a:p>
          <a:p>
            <a:endParaRPr lang="en-GB" dirty="0">
              <a:solidFill>
                <a:schemeClr val="bg1"/>
              </a:solidFill>
            </a:endParaRPr>
          </a:p>
        </p:txBody>
      </p:sp>
      <p:sp>
        <p:nvSpPr>
          <p:cNvPr id="4" name="Content Placeholder 2"/>
          <p:cNvSpPr txBox="1">
            <a:spLocks/>
          </p:cNvSpPr>
          <p:nvPr/>
        </p:nvSpPr>
        <p:spPr>
          <a:xfrm>
            <a:off x="6705600" y="381000"/>
            <a:ext cx="2514600" cy="4144963"/>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6000" dirty="0" smtClean="0">
                <a:solidFill>
                  <a:srgbClr val="00B0F0"/>
                </a:solidFill>
              </a:rPr>
              <a:t>T</a:t>
            </a:r>
            <a:r>
              <a:rPr lang="en-GB" dirty="0" smtClean="0">
                <a:solidFill>
                  <a:srgbClr val="00B0F0"/>
                </a:solidFill>
              </a:rPr>
              <a:t>itle (name of text)</a:t>
            </a:r>
          </a:p>
          <a:p>
            <a:pPr marL="0" indent="0">
              <a:buFont typeface="Arial" pitchFamily="34" charset="0"/>
              <a:buNone/>
            </a:pPr>
            <a:r>
              <a:rPr lang="en-GB" sz="6000" dirty="0" smtClean="0">
                <a:solidFill>
                  <a:srgbClr val="00B050"/>
                </a:solidFill>
              </a:rPr>
              <a:t>A</a:t>
            </a:r>
            <a:r>
              <a:rPr lang="en-GB" dirty="0" smtClean="0">
                <a:solidFill>
                  <a:srgbClr val="00B050"/>
                </a:solidFill>
              </a:rPr>
              <a:t>uthor (who wrote text)</a:t>
            </a:r>
          </a:p>
          <a:p>
            <a:pPr marL="0" indent="0">
              <a:buFont typeface="Arial" pitchFamily="34" charset="0"/>
              <a:buNone/>
            </a:pPr>
            <a:r>
              <a:rPr lang="en-GB" sz="6000" dirty="0" smtClean="0">
                <a:solidFill>
                  <a:srgbClr val="14C7DA"/>
                </a:solidFill>
              </a:rPr>
              <a:t>S</a:t>
            </a:r>
            <a:r>
              <a:rPr lang="en-GB" dirty="0" smtClean="0">
                <a:solidFill>
                  <a:srgbClr val="14C7DA"/>
                </a:solidFill>
              </a:rPr>
              <a:t>ummary (what happens, where, when)</a:t>
            </a:r>
          </a:p>
          <a:p>
            <a:pPr marL="0" indent="0">
              <a:buFont typeface="Arial" pitchFamily="34" charset="0"/>
              <a:buNone/>
            </a:pPr>
            <a:r>
              <a:rPr lang="en-GB" sz="6000" dirty="0" smtClean="0">
                <a:solidFill>
                  <a:schemeClr val="accent4">
                    <a:lumMod val="60000"/>
                    <a:lumOff val="40000"/>
                  </a:schemeClr>
                </a:solidFill>
              </a:rPr>
              <a:t>T</a:t>
            </a:r>
            <a:r>
              <a:rPr lang="en-GB" dirty="0" smtClean="0">
                <a:solidFill>
                  <a:schemeClr val="accent4">
                    <a:lumMod val="60000"/>
                    <a:lumOff val="40000"/>
                  </a:schemeClr>
                </a:solidFill>
              </a:rPr>
              <a:t>ask (link to Q)</a:t>
            </a:r>
          </a:p>
          <a:p>
            <a:pPr marL="0" indent="0">
              <a:buFont typeface="Arial" pitchFamily="34" charset="0"/>
              <a:buNone/>
            </a:pPr>
            <a:r>
              <a:rPr lang="en-GB" sz="6000" dirty="0" smtClean="0">
                <a:solidFill>
                  <a:srgbClr val="FFFF00"/>
                </a:solidFill>
              </a:rPr>
              <a:t>E</a:t>
            </a:r>
            <a:r>
              <a:rPr lang="en-GB" dirty="0" smtClean="0">
                <a:solidFill>
                  <a:srgbClr val="FFFF00"/>
                </a:solidFill>
              </a:rPr>
              <a:t>xplain techniques (how does writer do this?)</a:t>
            </a:r>
          </a:p>
        </p:txBody>
      </p:sp>
    </p:spTree>
    <p:extLst>
      <p:ext uri="{BB962C8B-B14F-4D97-AF65-F5344CB8AC3E}">
        <p14:creationId xmlns:p14="http://schemas.microsoft.com/office/powerpoint/2010/main" val="28143975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What we can prep-TAS</a:t>
            </a:r>
            <a:endParaRPr lang="en-GB" dirty="0">
              <a:solidFill>
                <a:schemeClr val="bg1"/>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en-GB" dirty="0" smtClean="0">
                <a:solidFill>
                  <a:schemeClr val="bg1"/>
                </a:solidFill>
              </a:rPr>
              <a:t>We can very easily prepare for part of the introduction in advance, and use the same </a:t>
            </a:r>
          </a:p>
          <a:p>
            <a:r>
              <a:rPr lang="en-GB" dirty="0" smtClean="0">
                <a:solidFill>
                  <a:schemeClr val="bg1"/>
                </a:solidFill>
              </a:rPr>
              <a:t>Title</a:t>
            </a:r>
          </a:p>
          <a:p>
            <a:r>
              <a:rPr lang="en-GB" dirty="0" smtClean="0">
                <a:solidFill>
                  <a:schemeClr val="bg1"/>
                </a:solidFill>
              </a:rPr>
              <a:t>Author</a:t>
            </a:r>
          </a:p>
          <a:p>
            <a:r>
              <a:rPr lang="en-GB" dirty="0" smtClean="0">
                <a:solidFill>
                  <a:schemeClr val="bg1"/>
                </a:solidFill>
              </a:rPr>
              <a:t>Summary</a:t>
            </a:r>
          </a:p>
          <a:p>
            <a:pPr marL="0" indent="0">
              <a:buNone/>
            </a:pPr>
            <a:r>
              <a:rPr lang="en-GB" dirty="0">
                <a:solidFill>
                  <a:schemeClr val="bg1"/>
                </a:solidFill>
              </a:rPr>
              <a:t>s</a:t>
            </a:r>
            <a:r>
              <a:rPr lang="en-GB" dirty="0" smtClean="0">
                <a:solidFill>
                  <a:schemeClr val="bg1"/>
                </a:solidFill>
              </a:rPr>
              <a:t>ection for every essay we write, making it easy for you to write a quick intro and move on to the main focus on your essay. </a:t>
            </a:r>
          </a:p>
          <a:p>
            <a:pPr marL="0" indent="0">
              <a:buNone/>
            </a:pPr>
            <a:endParaRPr lang="en-GB" dirty="0">
              <a:solidFill>
                <a:schemeClr val="bg1"/>
              </a:solidFill>
            </a:endParaRPr>
          </a:p>
          <a:p>
            <a:pPr marL="0" indent="0">
              <a:buNone/>
            </a:pPr>
            <a:r>
              <a:rPr lang="en-GB" dirty="0" smtClean="0">
                <a:solidFill>
                  <a:schemeClr val="bg1"/>
                </a:solidFill>
              </a:rPr>
              <a:t>We can also make this a very high quality opening, getting the marker on side early!</a:t>
            </a:r>
            <a:endParaRPr lang="en-GB" dirty="0">
              <a:solidFill>
                <a:schemeClr val="bg1"/>
              </a:solidFill>
            </a:endParaRPr>
          </a:p>
        </p:txBody>
      </p:sp>
    </p:spTree>
    <p:extLst>
      <p:ext uri="{BB962C8B-B14F-4D97-AF65-F5344CB8AC3E}">
        <p14:creationId xmlns:p14="http://schemas.microsoft.com/office/powerpoint/2010/main" val="38493896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Writing your TAS</a:t>
            </a:r>
            <a:endParaRPr lang="en-GB" dirty="0">
              <a:solidFill>
                <a:schemeClr val="bg1"/>
              </a:solidFill>
            </a:endParaRPr>
          </a:p>
        </p:txBody>
      </p:sp>
      <p:sp>
        <p:nvSpPr>
          <p:cNvPr id="3" name="Content Placeholder 2"/>
          <p:cNvSpPr>
            <a:spLocks noGrp="1"/>
          </p:cNvSpPr>
          <p:nvPr>
            <p:ph idx="1"/>
          </p:nvPr>
        </p:nvSpPr>
        <p:spPr>
          <a:xfrm>
            <a:off x="381000" y="1143000"/>
            <a:ext cx="8229600" cy="4525963"/>
          </a:xfrm>
        </p:spPr>
        <p:txBody>
          <a:bodyPr>
            <a:normAutofit/>
          </a:bodyPr>
          <a:lstStyle/>
          <a:p>
            <a:pPr marL="0" indent="0">
              <a:buNone/>
            </a:pPr>
            <a:r>
              <a:rPr lang="en-GB" dirty="0" smtClean="0">
                <a:solidFill>
                  <a:schemeClr val="bg1"/>
                </a:solidFill>
              </a:rPr>
              <a:t>Using your previous essays and the examples given in class, write a successful and impressive part-intro that includes:</a:t>
            </a:r>
          </a:p>
          <a:p>
            <a:r>
              <a:rPr lang="en-GB" dirty="0" smtClean="0">
                <a:solidFill>
                  <a:schemeClr val="bg1"/>
                </a:solidFill>
              </a:rPr>
              <a:t>Title-’The Handmaid’s Tale’ </a:t>
            </a:r>
            <a:endParaRPr lang="en-GB" dirty="0">
              <a:solidFill>
                <a:schemeClr val="bg1"/>
              </a:solidFill>
            </a:endParaRPr>
          </a:p>
          <a:p>
            <a:r>
              <a:rPr lang="en-GB" dirty="0" smtClean="0">
                <a:solidFill>
                  <a:schemeClr val="bg1"/>
                </a:solidFill>
              </a:rPr>
              <a:t>Author-Margaret Atwood</a:t>
            </a:r>
            <a:endParaRPr lang="en-GB" dirty="0">
              <a:solidFill>
                <a:schemeClr val="bg1"/>
              </a:solidFill>
            </a:endParaRPr>
          </a:p>
          <a:p>
            <a:r>
              <a:rPr lang="en-GB" dirty="0" smtClean="0">
                <a:solidFill>
                  <a:schemeClr val="bg1"/>
                </a:solidFill>
              </a:rPr>
              <a:t>Summary (key words):</a:t>
            </a:r>
          </a:p>
          <a:p>
            <a:pPr lvl="1"/>
            <a:endParaRPr lang="en-GB" dirty="0" smtClean="0">
              <a:solidFill>
                <a:schemeClr val="bg1"/>
              </a:solidFill>
            </a:endParaRPr>
          </a:p>
          <a:p>
            <a:pPr marL="0" indent="0">
              <a:buNone/>
            </a:pPr>
            <a:endParaRPr lang="en-GB" dirty="0">
              <a:solidFill>
                <a:schemeClr val="bg1"/>
              </a:solidFill>
            </a:endParaRPr>
          </a:p>
        </p:txBody>
      </p:sp>
      <p:sp>
        <p:nvSpPr>
          <p:cNvPr id="4" name="TextBox 3"/>
          <p:cNvSpPr txBox="1"/>
          <p:nvPr/>
        </p:nvSpPr>
        <p:spPr>
          <a:xfrm>
            <a:off x="685800" y="4953000"/>
            <a:ext cx="7620000" cy="1815882"/>
          </a:xfrm>
          <a:prstGeom prst="rect">
            <a:avLst/>
          </a:prstGeom>
          <a:solidFill>
            <a:schemeClr val="bg1"/>
          </a:solidFill>
        </p:spPr>
        <p:txBody>
          <a:bodyPr wrap="square" rtlCol="0">
            <a:spAutoFit/>
          </a:bodyPr>
          <a:lstStyle/>
          <a:p>
            <a:r>
              <a:rPr lang="en-GB" sz="2800" dirty="0" smtClean="0"/>
              <a:t>SUMMARY WORD BANK:</a:t>
            </a:r>
          </a:p>
          <a:p>
            <a:endParaRPr lang="en-GB" sz="2800" dirty="0" smtClean="0"/>
          </a:p>
          <a:p>
            <a:endParaRPr lang="en-GB" sz="2800" dirty="0"/>
          </a:p>
          <a:p>
            <a:endParaRPr lang="en-GB" sz="2800" dirty="0"/>
          </a:p>
        </p:txBody>
      </p:sp>
    </p:spTree>
    <p:extLst>
      <p:ext uri="{BB962C8B-B14F-4D97-AF65-F5344CB8AC3E}">
        <p14:creationId xmlns:p14="http://schemas.microsoft.com/office/powerpoint/2010/main" val="25169548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Model TAS</a:t>
            </a:r>
            <a:endParaRPr lang="en-GB" dirty="0">
              <a:solidFill>
                <a:schemeClr val="bg1"/>
              </a:solidFill>
            </a:endParaRPr>
          </a:p>
        </p:txBody>
      </p:sp>
      <p:sp>
        <p:nvSpPr>
          <p:cNvPr id="3" name="Content Placeholder 2"/>
          <p:cNvSpPr>
            <a:spLocks noGrp="1"/>
          </p:cNvSpPr>
          <p:nvPr>
            <p:ph idx="1"/>
          </p:nvPr>
        </p:nvSpPr>
        <p:spPr>
          <a:xfrm>
            <a:off x="304800" y="1600200"/>
            <a:ext cx="5562600" cy="4525963"/>
          </a:xfrm>
        </p:spPr>
        <p:txBody>
          <a:bodyPr>
            <a:normAutofit/>
          </a:bodyPr>
          <a:lstStyle/>
          <a:p>
            <a:pPr marL="0" indent="0">
              <a:buNone/>
            </a:pPr>
            <a:endParaRPr lang="en-GB" dirty="0">
              <a:solidFill>
                <a:srgbClr val="00B0F0"/>
              </a:solidFill>
            </a:endParaRPr>
          </a:p>
        </p:txBody>
      </p:sp>
      <p:sp>
        <p:nvSpPr>
          <p:cNvPr id="4" name="Content Placeholder 2"/>
          <p:cNvSpPr txBox="1">
            <a:spLocks/>
          </p:cNvSpPr>
          <p:nvPr/>
        </p:nvSpPr>
        <p:spPr>
          <a:xfrm>
            <a:off x="6324600" y="609600"/>
            <a:ext cx="2514600" cy="4144963"/>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6000" dirty="0" smtClean="0">
                <a:solidFill>
                  <a:srgbClr val="00B0F0"/>
                </a:solidFill>
              </a:rPr>
              <a:t>T</a:t>
            </a:r>
            <a:r>
              <a:rPr lang="en-GB" dirty="0" smtClean="0">
                <a:solidFill>
                  <a:srgbClr val="00B0F0"/>
                </a:solidFill>
              </a:rPr>
              <a:t>itle (name of text)</a:t>
            </a:r>
          </a:p>
          <a:p>
            <a:pPr marL="0" indent="0">
              <a:buFont typeface="Arial" pitchFamily="34" charset="0"/>
              <a:buNone/>
            </a:pPr>
            <a:r>
              <a:rPr lang="en-GB" sz="6000" dirty="0" smtClean="0">
                <a:solidFill>
                  <a:srgbClr val="00B050"/>
                </a:solidFill>
              </a:rPr>
              <a:t>A</a:t>
            </a:r>
            <a:r>
              <a:rPr lang="en-GB" dirty="0" smtClean="0">
                <a:solidFill>
                  <a:srgbClr val="00B050"/>
                </a:solidFill>
              </a:rPr>
              <a:t>uthor (who wrote text)</a:t>
            </a:r>
          </a:p>
          <a:p>
            <a:pPr marL="0" indent="0">
              <a:buFont typeface="Arial" pitchFamily="34" charset="0"/>
              <a:buNone/>
            </a:pPr>
            <a:r>
              <a:rPr lang="en-GB" sz="6000" dirty="0" smtClean="0">
                <a:solidFill>
                  <a:srgbClr val="14C7DA"/>
                </a:solidFill>
              </a:rPr>
              <a:t>S</a:t>
            </a:r>
            <a:r>
              <a:rPr lang="en-GB" dirty="0" smtClean="0">
                <a:solidFill>
                  <a:srgbClr val="14C7DA"/>
                </a:solidFill>
              </a:rPr>
              <a:t>ummary (what happens, where, when)</a:t>
            </a:r>
          </a:p>
        </p:txBody>
      </p:sp>
    </p:spTree>
    <p:extLst>
      <p:ext uri="{BB962C8B-B14F-4D97-AF65-F5344CB8AC3E}">
        <p14:creationId xmlns:p14="http://schemas.microsoft.com/office/powerpoint/2010/main" val="21180193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Reading The Question</a:t>
            </a:r>
            <a:endParaRPr lang="en-GB" dirty="0">
              <a:solidFill>
                <a:schemeClr val="bg1"/>
              </a:solidFill>
            </a:endParaRPr>
          </a:p>
        </p:txBody>
      </p:sp>
      <p:pic>
        <p:nvPicPr>
          <p:cNvPr id="4" name="irc_mi" descr="http://www.dehumane.org/images/content/pagebuilder/kitten-reading.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1" y="2514601"/>
            <a:ext cx="6096000" cy="3048000"/>
          </a:xfrm>
          <a:prstGeom prst="rect">
            <a:avLst/>
          </a:prstGeom>
          <a:noFill/>
          <a:ln>
            <a:noFill/>
          </a:ln>
        </p:spPr>
      </p:pic>
    </p:spTree>
    <p:extLst>
      <p:ext uri="{BB962C8B-B14F-4D97-AF65-F5344CB8AC3E}">
        <p14:creationId xmlns:p14="http://schemas.microsoft.com/office/powerpoint/2010/main" val="863079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Making it specific</a:t>
            </a:r>
            <a:endParaRPr lang="en-GB" dirty="0">
              <a:solidFill>
                <a:schemeClr val="bg1"/>
              </a:solidFill>
            </a:endParaRPr>
          </a:p>
        </p:txBody>
      </p:sp>
      <p:sp>
        <p:nvSpPr>
          <p:cNvPr id="3" name="Content Placeholder 2"/>
          <p:cNvSpPr>
            <a:spLocks noGrp="1"/>
          </p:cNvSpPr>
          <p:nvPr>
            <p:ph idx="1"/>
          </p:nvPr>
        </p:nvSpPr>
        <p:spPr/>
        <p:txBody>
          <a:bodyPr>
            <a:normAutofit fontScale="92500" lnSpcReduction="20000"/>
          </a:bodyPr>
          <a:lstStyle/>
          <a:p>
            <a:r>
              <a:rPr lang="en-GB" dirty="0" smtClean="0">
                <a:solidFill>
                  <a:schemeClr val="bg1"/>
                </a:solidFill>
              </a:rPr>
              <a:t>So you have an amazing start to your intro. Now you need to show the marker  that you are answering a specific question, and what in particular you intend to focus on</a:t>
            </a:r>
          </a:p>
          <a:p>
            <a:r>
              <a:rPr lang="en-GB" dirty="0" smtClean="0">
                <a:solidFill>
                  <a:schemeClr val="bg1"/>
                </a:solidFill>
              </a:rPr>
              <a:t>This is vital because if a marker can see your good intentions, and you don’t quite manage to complete everything you plan to write about, they will assume what you would have written would have been good!</a:t>
            </a:r>
          </a:p>
          <a:p>
            <a:r>
              <a:rPr lang="en-GB" dirty="0" smtClean="0">
                <a:solidFill>
                  <a:schemeClr val="bg1"/>
                </a:solidFill>
              </a:rPr>
              <a:t>Also, it helps to structure your essay and remind you of what to include</a:t>
            </a:r>
          </a:p>
        </p:txBody>
      </p:sp>
    </p:spTree>
    <p:extLst>
      <p:ext uri="{BB962C8B-B14F-4D97-AF65-F5344CB8AC3E}">
        <p14:creationId xmlns:p14="http://schemas.microsoft.com/office/powerpoint/2010/main" val="10943395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Adding the TE-EXAMPLE</a:t>
            </a:r>
            <a:endParaRPr lang="en-GB" dirty="0">
              <a:solidFill>
                <a:schemeClr val="bg1"/>
              </a:solidFill>
            </a:endParaRPr>
          </a:p>
        </p:txBody>
      </p:sp>
      <p:sp>
        <p:nvSpPr>
          <p:cNvPr id="3" name="Content Placeholder 2"/>
          <p:cNvSpPr>
            <a:spLocks noGrp="1"/>
          </p:cNvSpPr>
          <p:nvPr>
            <p:ph idx="1"/>
          </p:nvPr>
        </p:nvSpPr>
        <p:spPr>
          <a:xfrm>
            <a:off x="448340" y="1219201"/>
            <a:ext cx="6172200" cy="5410200"/>
          </a:xfrm>
        </p:spPr>
        <p:txBody>
          <a:bodyPr>
            <a:normAutofit fontScale="70000" lnSpcReduction="20000"/>
          </a:bodyPr>
          <a:lstStyle/>
          <a:p>
            <a:pPr marL="0" indent="0">
              <a:buNone/>
            </a:pPr>
            <a:r>
              <a:rPr lang="en-GB" u="sng" dirty="0" smtClean="0">
                <a:solidFill>
                  <a:schemeClr val="bg1"/>
                </a:solidFill>
              </a:rPr>
              <a:t>Question</a:t>
            </a:r>
          </a:p>
          <a:p>
            <a:pPr marL="0" indent="0">
              <a:buNone/>
            </a:pPr>
            <a:r>
              <a:rPr lang="en-GB" dirty="0">
                <a:solidFill>
                  <a:schemeClr val="bg1"/>
                </a:solidFill>
              </a:rPr>
              <a:t>Choose a novel or short story or work of non-fiction which theme of moral or social significance.</a:t>
            </a:r>
          </a:p>
          <a:p>
            <a:pPr marL="0" indent="0">
              <a:buNone/>
            </a:pPr>
            <a:r>
              <a:rPr lang="en-GB" dirty="0">
                <a:solidFill>
                  <a:schemeClr val="bg1"/>
                </a:solidFill>
              </a:rPr>
              <a:t>With reference to appropriate techniques, explain how the writer develops this theme and discuss why its development adds to your appreciation of the text as a whole</a:t>
            </a:r>
            <a:r>
              <a:rPr lang="en-GB" dirty="0" smtClean="0">
                <a:solidFill>
                  <a:schemeClr val="bg1"/>
                </a:solidFill>
              </a:rPr>
              <a:t>.</a:t>
            </a:r>
          </a:p>
          <a:p>
            <a:pPr marL="0" indent="0">
              <a:buNone/>
            </a:pPr>
            <a:endParaRPr lang="en-GB" dirty="0">
              <a:solidFill>
                <a:schemeClr val="bg1"/>
              </a:solidFill>
            </a:endParaRPr>
          </a:p>
          <a:p>
            <a:pPr marL="0" indent="0">
              <a:buNone/>
            </a:pPr>
            <a:r>
              <a:rPr lang="en-GB" u="sng" dirty="0" smtClean="0">
                <a:solidFill>
                  <a:schemeClr val="bg1"/>
                </a:solidFill>
              </a:rPr>
              <a:t>Example T.E</a:t>
            </a:r>
          </a:p>
          <a:p>
            <a:pPr marL="0" indent="0">
              <a:buNone/>
            </a:pPr>
            <a:r>
              <a:rPr lang="en-GB" dirty="0">
                <a:solidFill>
                  <a:schemeClr val="accent4">
                    <a:lumMod val="60000"/>
                    <a:lumOff val="40000"/>
                  </a:schemeClr>
                </a:solidFill>
              </a:rPr>
              <a:t>This novella deals with the important social issues of the time in America, as a result of The Great Depression, focusing primarily on disillusionment with The American Dream, and the inability for many struggling Americans to achieve this goal. </a:t>
            </a:r>
            <a:r>
              <a:rPr lang="en-GB" dirty="0">
                <a:solidFill>
                  <a:srgbClr val="FFFF00"/>
                </a:solidFill>
              </a:rPr>
              <a:t>Steinbeck develops  this theme through careful use of characterisation, key incident and symbolism.</a:t>
            </a:r>
          </a:p>
          <a:p>
            <a:pPr marL="0" indent="0">
              <a:buNone/>
            </a:pPr>
            <a:endParaRPr lang="en-GB" u="sng" dirty="0" smtClean="0">
              <a:solidFill>
                <a:schemeClr val="bg1"/>
              </a:solidFill>
            </a:endParaRPr>
          </a:p>
          <a:p>
            <a:pPr marL="0" indent="0">
              <a:buNone/>
            </a:pPr>
            <a:endParaRPr lang="en-GB" dirty="0">
              <a:solidFill>
                <a:schemeClr val="bg1"/>
              </a:solidFill>
            </a:endParaRPr>
          </a:p>
        </p:txBody>
      </p:sp>
      <p:sp>
        <p:nvSpPr>
          <p:cNvPr id="4" name="Content Placeholder 2"/>
          <p:cNvSpPr txBox="1">
            <a:spLocks/>
          </p:cNvSpPr>
          <p:nvPr/>
        </p:nvSpPr>
        <p:spPr>
          <a:xfrm>
            <a:off x="6624084" y="1600200"/>
            <a:ext cx="2514600" cy="414496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6000" dirty="0" smtClean="0">
                <a:solidFill>
                  <a:schemeClr val="accent4">
                    <a:lumMod val="40000"/>
                    <a:lumOff val="60000"/>
                  </a:schemeClr>
                </a:solidFill>
              </a:rPr>
              <a:t>T</a:t>
            </a:r>
            <a:r>
              <a:rPr lang="en-GB" dirty="0" smtClean="0">
                <a:solidFill>
                  <a:schemeClr val="accent4">
                    <a:lumMod val="40000"/>
                    <a:lumOff val="60000"/>
                  </a:schemeClr>
                </a:solidFill>
              </a:rPr>
              <a:t>ask (link to Q)</a:t>
            </a:r>
          </a:p>
          <a:p>
            <a:pPr marL="0" indent="0">
              <a:buFont typeface="Arial" pitchFamily="34" charset="0"/>
              <a:buNone/>
            </a:pPr>
            <a:r>
              <a:rPr lang="en-GB" sz="6000" dirty="0" smtClean="0">
                <a:solidFill>
                  <a:srgbClr val="FFFF00"/>
                </a:solidFill>
              </a:rPr>
              <a:t>E</a:t>
            </a:r>
            <a:r>
              <a:rPr lang="en-GB" dirty="0" smtClean="0">
                <a:solidFill>
                  <a:srgbClr val="FFFF00"/>
                </a:solidFill>
              </a:rPr>
              <a:t>xplain techniques (how does writer do this?)</a:t>
            </a:r>
          </a:p>
        </p:txBody>
      </p:sp>
    </p:spTree>
    <p:extLst>
      <p:ext uri="{BB962C8B-B14F-4D97-AF65-F5344CB8AC3E}">
        <p14:creationId xmlns:p14="http://schemas.microsoft.com/office/powerpoint/2010/main" val="31017880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Your Turn!</a:t>
            </a:r>
            <a:endParaRPr lang="en-GB" dirty="0">
              <a:solidFill>
                <a:schemeClr val="bg1"/>
              </a:solidFill>
            </a:endParaRPr>
          </a:p>
        </p:txBody>
      </p:sp>
      <p:sp>
        <p:nvSpPr>
          <p:cNvPr id="3" name="Content Placeholder 2"/>
          <p:cNvSpPr>
            <a:spLocks noGrp="1"/>
          </p:cNvSpPr>
          <p:nvPr>
            <p:ph idx="1"/>
          </p:nvPr>
        </p:nvSpPr>
        <p:spPr>
          <a:xfrm>
            <a:off x="304800" y="1066800"/>
            <a:ext cx="5181600" cy="5486400"/>
          </a:xfrm>
        </p:spPr>
        <p:txBody>
          <a:bodyPr>
            <a:normAutofit fontScale="77500" lnSpcReduction="20000"/>
          </a:bodyPr>
          <a:lstStyle/>
          <a:p>
            <a:pPr marL="0" indent="0">
              <a:buNone/>
            </a:pPr>
            <a:r>
              <a:rPr lang="en-GB" u="sng" dirty="0" smtClean="0">
                <a:solidFill>
                  <a:schemeClr val="bg1"/>
                </a:solidFill>
              </a:rPr>
              <a:t>Question</a:t>
            </a:r>
          </a:p>
          <a:p>
            <a:pPr marL="0" indent="0">
              <a:buNone/>
            </a:pPr>
            <a:r>
              <a:rPr lang="en-GB" dirty="0">
                <a:solidFill>
                  <a:schemeClr val="bg1"/>
                </a:solidFill>
              </a:rPr>
              <a:t>Choose a novel or short story or work of non-fiction which theme of moral or social significance.</a:t>
            </a:r>
          </a:p>
          <a:p>
            <a:pPr marL="0" indent="0">
              <a:buNone/>
            </a:pPr>
            <a:r>
              <a:rPr lang="en-GB" dirty="0">
                <a:solidFill>
                  <a:schemeClr val="bg1"/>
                </a:solidFill>
              </a:rPr>
              <a:t>With reference to appropriate techniques, explain how the writer develops this theme and discuss why its development adds to your appreciation of the text as a whole.</a:t>
            </a:r>
          </a:p>
          <a:p>
            <a:pPr marL="0" indent="0">
              <a:buNone/>
            </a:pPr>
            <a:endParaRPr lang="en-GB" dirty="0" smtClean="0">
              <a:solidFill>
                <a:schemeClr val="bg1"/>
              </a:solidFill>
            </a:endParaRPr>
          </a:p>
          <a:p>
            <a:pPr marL="0" indent="0">
              <a:buNone/>
            </a:pPr>
            <a:r>
              <a:rPr lang="en-GB" u="sng" dirty="0" smtClean="0">
                <a:solidFill>
                  <a:schemeClr val="bg1"/>
                </a:solidFill>
              </a:rPr>
              <a:t>T.E</a:t>
            </a:r>
          </a:p>
          <a:p>
            <a:r>
              <a:rPr lang="en-GB" dirty="0" smtClean="0">
                <a:solidFill>
                  <a:schemeClr val="accent4">
                    <a:lumMod val="40000"/>
                    <a:lumOff val="60000"/>
                  </a:schemeClr>
                </a:solidFill>
              </a:rPr>
              <a:t>What theme? Moral/social/both? Why?</a:t>
            </a:r>
          </a:p>
          <a:p>
            <a:r>
              <a:rPr lang="en-GB" dirty="0" smtClean="0">
                <a:solidFill>
                  <a:srgbClr val="FFFF00"/>
                </a:solidFill>
              </a:rPr>
              <a:t>Explain techniques-look back at chosen quotes</a:t>
            </a:r>
            <a:endParaRPr lang="en-GB" dirty="0">
              <a:solidFill>
                <a:srgbClr val="FFFF00"/>
              </a:solidFill>
            </a:endParaRPr>
          </a:p>
        </p:txBody>
      </p:sp>
      <p:sp>
        <p:nvSpPr>
          <p:cNvPr id="4" name="Content Placeholder 2"/>
          <p:cNvSpPr txBox="1">
            <a:spLocks/>
          </p:cNvSpPr>
          <p:nvPr/>
        </p:nvSpPr>
        <p:spPr>
          <a:xfrm>
            <a:off x="6019800" y="2438400"/>
            <a:ext cx="2514600" cy="27432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6000" dirty="0" smtClean="0">
                <a:solidFill>
                  <a:schemeClr val="accent4">
                    <a:lumMod val="40000"/>
                    <a:lumOff val="60000"/>
                  </a:schemeClr>
                </a:solidFill>
              </a:rPr>
              <a:t>T</a:t>
            </a:r>
            <a:r>
              <a:rPr lang="en-GB" dirty="0" smtClean="0">
                <a:solidFill>
                  <a:schemeClr val="accent4">
                    <a:lumMod val="40000"/>
                    <a:lumOff val="60000"/>
                  </a:schemeClr>
                </a:solidFill>
              </a:rPr>
              <a:t>ask (link to Q)</a:t>
            </a:r>
          </a:p>
          <a:p>
            <a:pPr marL="0" indent="0">
              <a:buFont typeface="Arial" pitchFamily="34" charset="0"/>
              <a:buNone/>
            </a:pPr>
            <a:r>
              <a:rPr lang="en-GB" sz="6000" dirty="0" smtClean="0">
                <a:solidFill>
                  <a:srgbClr val="FFFF00"/>
                </a:solidFill>
              </a:rPr>
              <a:t>E</a:t>
            </a:r>
            <a:r>
              <a:rPr lang="en-GB" dirty="0" smtClean="0">
                <a:solidFill>
                  <a:srgbClr val="FFFF00"/>
                </a:solidFill>
              </a:rPr>
              <a:t>xplain techniques (how does writer do this?)</a:t>
            </a:r>
          </a:p>
        </p:txBody>
      </p:sp>
    </p:spTree>
    <p:extLst>
      <p:ext uri="{BB962C8B-B14F-4D97-AF65-F5344CB8AC3E}">
        <p14:creationId xmlns:p14="http://schemas.microsoft.com/office/powerpoint/2010/main" val="33140089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7"/>
          <p:cNvSpPr>
            <a:spLocks noGrp="1" noChangeArrowheads="1"/>
          </p:cNvSpPr>
          <p:nvPr>
            <p:ph type="title"/>
          </p:nvPr>
        </p:nvSpPr>
        <p:spPr/>
        <p:txBody>
          <a:bodyPr>
            <a:normAutofit fontScale="90000"/>
          </a:bodyPr>
          <a:lstStyle/>
          <a:p>
            <a:pPr eaLnBrk="1" hangingPunct="1"/>
            <a:r>
              <a:rPr lang="en-GB" altLang="en-US" sz="4000" b="1" u="sng" dirty="0" smtClean="0">
                <a:solidFill>
                  <a:schemeClr val="bg1">
                    <a:lumMod val="95000"/>
                  </a:schemeClr>
                </a:solidFill>
              </a:rPr>
              <a:t>Essay Writing 101-</a:t>
            </a:r>
            <a:br>
              <a:rPr lang="en-GB" altLang="en-US" sz="4000" b="1" u="sng" dirty="0" smtClean="0">
                <a:solidFill>
                  <a:schemeClr val="bg1">
                    <a:lumMod val="95000"/>
                  </a:schemeClr>
                </a:solidFill>
              </a:rPr>
            </a:br>
            <a:r>
              <a:rPr lang="en-GB" altLang="en-US" sz="4000" b="1" u="sng" dirty="0" smtClean="0">
                <a:solidFill>
                  <a:schemeClr val="bg1">
                    <a:lumMod val="95000"/>
                  </a:schemeClr>
                </a:solidFill>
              </a:rPr>
              <a:t>Writing FULLY in Main Paragraphs</a:t>
            </a:r>
            <a:endParaRPr lang="en-US" altLang="en-US" sz="4000" b="1" u="sng" dirty="0">
              <a:solidFill>
                <a:schemeClr val="bg1">
                  <a:lumMod val="95000"/>
                </a:schemeClr>
              </a:solidFill>
            </a:endParaRPr>
          </a:p>
        </p:txBody>
      </p:sp>
      <p:pic>
        <p:nvPicPr>
          <p:cNvPr id="4" name="irc_mi" descr="https://breckynwood.files.wordpress.com/2013/09/typing-hedgehog.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2057400"/>
            <a:ext cx="5181600" cy="3505200"/>
          </a:xfrm>
          <a:prstGeom prst="rect">
            <a:avLst/>
          </a:prstGeom>
          <a:noFill/>
          <a:ln>
            <a:noFill/>
          </a:ln>
        </p:spPr>
      </p:pic>
    </p:spTree>
    <p:extLst>
      <p:ext uri="{BB962C8B-B14F-4D97-AF65-F5344CB8AC3E}">
        <p14:creationId xmlns:p14="http://schemas.microsoft.com/office/powerpoint/2010/main" val="38699566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Using the Structure</a:t>
            </a:r>
            <a:endParaRPr lang="en-GB" dirty="0">
              <a:solidFill>
                <a:schemeClr val="bg1"/>
              </a:solidFill>
            </a:endParaRPr>
          </a:p>
        </p:txBody>
      </p:sp>
      <p:sp>
        <p:nvSpPr>
          <p:cNvPr id="3" name="Content Placeholder 2"/>
          <p:cNvSpPr>
            <a:spLocks noGrp="1"/>
          </p:cNvSpPr>
          <p:nvPr>
            <p:ph idx="1"/>
          </p:nvPr>
        </p:nvSpPr>
        <p:spPr>
          <a:xfrm>
            <a:off x="609600" y="1371600"/>
            <a:ext cx="6172200" cy="4876800"/>
          </a:xfrm>
        </p:spPr>
        <p:txBody>
          <a:bodyPr>
            <a:normAutofit fontScale="70000" lnSpcReduction="20000"/>
          </a:bodyPr>
          <a:lstStyle/>
          <a:p>
            <a:pPr marL="0" indent="0">
              <a:buNone/>
            </a:pPr>
            <a:r>
              <a:rPr lang="en-GB" dirty="0" smtClean="0">
                <a:solidFill>
                  <a:schemeClr val="bg1"/>
                </a:solidFill>
              </a:rPr>
              <a:t>REMEMBER! </a:t>
            </a:r>
          </a:p>
          <a:p>
            <a:pPr marL="0" indent="0">
              <a:buNone/>
            </a:pPr>
            <a:r>
              <a:rPr lang="en-GB" sz="4700" dirty="0" smtClean="0">
                <a:solidFill>
                  <a:schemeClr val="bg1"/>
                </a:solidFill>
              </a:rPr>
              <a:t>P</a:t>
            </a:r>
            <a:r>
              <a:rPr lang="en-GB" dirty="0" smtClean="0">
                <a:solidFill>
                  <a:schemeClr val="bg1"/>
                </a:solidFill>
              </a:rPr>
              <a:t>oint-(topic sentence-what are you writing about in this paragraph?)</a:t>
            </a:r>
          </a:p>
          <a:p>
            <a:pPr marL="0" indent="0">
              <a:buNone/>
            </a:pPr>
            <a:r>
              <a:rPr lang="en-GB" sz="4700" dirty="0" smtClean="0">
                <a:solidFill>
                  <a:schemeClr val="bg1"/>
                </a:solidFill>
              </a:rPr>
              <a:t>C</a:t>
            </a:r>
            <a:r>
              <a:rPr lang="en-GB" dirty="0" smtClean="0">
                <a:solidFill>
                  <a:schemeClr val="bg1"/>
                </a:solidFill>
              </a:rPr>
              <a:t>ontext- (when in the play does this take place? What’s going on at that point?)</a:t>
            </a:r>
          </a:p>
          <a:p>
            <a:pPr marL="0" indent="0">
              <a:buNone/>
            </a:pPr>
            <a:r>
              <a:rPr lang="en-GB" sz="4700" dirty="0" smtClean="0">
                <a:solidFill>
                  <a:schemeClr val="bg1"/>
                </a:solidFill>
              </a:rPr>
              <a:t>Q</a:t>
            </a:r>
            <a:r>
              <a:rPr lang="en-GB" dirty="0" smtClean="0">
                <a:solidFill>
                  <a:schemeClr val="bg1"/>
                </a:solidFill>
              </a:rPr>
              <a:t>uotation-(appropriate evidence)</a:t>
            </a:r>
          </a:p>
          <a:p>
            <a:pPr marL="0" indent="0">
              <a:buNone/>
            </a:pPr>
            <a:r>
              <a:rPr lang="en-GB" sz="5200" dirty="0" smtClean="0">
                <a:solidFill>
                  <a:schemeClr val="bg1"/>
                </a:solidFill>
              </a:rPr>
              <a:t>E</a:t>
            </a:r>
            <a:r>
              <a:rPr lang="en-GB" dirty="0" smtClean="0">
                <a:solidFill>
                  <a:schemeClr val="bg1"/>
                </a:solidFill>
              </a:rPr>
              <a:t>xplanation-(what does this quotation tell us? Explain key techniques used, why they are important)</a:t>
            </a:r>
          </a:p>
          <a:p>
            <a:pPr marL="0" indent="0">
              <a:buNone/>
            </a:pPr>
            <a:r>
              <a:rPr lang="en-GB" sz="5200" dirty="0" smtClean="0">
                <a:solidFill>
                  <a:schemeClr val="bg1"/>
                </a:solidFill>
              </a:rPr>
              <a:t>L</a:t>
            </a:r>
            <a:r>
              <a:rPr lang="en-GB" dirty="0" smtClean="0">
                <a:solidFill>
                  <a:schemeClr val="bg1"/>
                </a:solidFill>
              </a:rPr>
              <a:t>ink to Q-(why is this important to your overall point? How does it relate to the wider ideas/themes?)</a:t>
            </a:r>
            <a:endParaRPr lang="en-GB" dirty="0">
              <a:solidFill>
                <a:schemeClr val="bg1"/>
              </a:solidFill>
            </a:endParaRPr>
          </a:p>
        </p:txBody>
      </p:sp>
      <p:pic>
        <p:nvPicPr>
          <p:cNvPr id="4" name="irc_mi" descr="https://breckynwood.files.wordpress.com/2013/09/typing-hedgehog.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5181600"/>
            <a:ext cx="2743200" cy="1686910"/>
          </a:xfrm>
          <a:prstGeom prst="rect">
            <a:avLst/>
          </a:prstGeom>
          <a:noFill/>
          <a:ln>
            <a:noFill/>
          </a:ln>
        </p:spPr>
      </p:pic>
    </p:spTree>
    <p:extLst>
      <p:ext uri="{BB962C8B-B14F-4D97-AF65-F5344CB8AC3E}">
        <p14:creationId xmlns:p14="http://schemas.microsoft.com/office/powerpoint/2010/main" val="22313066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Making Your Point</a:t>
            </a:r>
            <a:endParaRPr lang="en-GB" dirty="0">
              <a:solidFill>
                <a:schemeClr val="bg1"/>
              </a:solidFill>
            </a:endParaRPr>
          </a:p>
        </p:txBody>
      </p:sp>
      <p:sp>
        <p:nvSpPr>
          <p:cNvPr id="3" name="Content Placeholder 2"/>
          <p:cNvSpPr>
            <a:spLocks noGrp="1"/>
          </p:cNvSpPr>
          <p:nvPr>
            <p:ph idx="1"/>
          </p:nvPr>
        </p:nvSpPr>
        <p:spPr/>
        <p:txBody>
          <a:bodyPr>
            <a:normAutofit fontScale="92500" lnSpcReduction="10000"/>
          </a:bodyPr>
          <a:lstStyle/>
          <a:p>
            <a:r>
              <a:rPr lang="en-GB" dirty="0" smtClean="0">
                <a:solidFill>
                  <a:schemeClr val="bg1"/>
                </a:solidFill>
              </a:rPr>
              <a:t>Topic sentences are really important as they signpost your essay and help you to structure your writing</a:t>
            </a:r>
          </a:p>
          <a:p>
            <a:r>
              <a:rPr lang="en-GB" dirty="0" smtClean="0">
                <a:solidFill>
                  <a:schemeClr val="bg1"/>
                </a:solidFill>
              </a:rPr>
              <a:t>They remind you of what you are trying to say in the paragraph, and let the marker know what you intend to discuss</a:t>
            </a:r>
          </a:p>
          <a:p>
            <a:r>
              <a:rPr lang="en-GB" dirty="0" smtClean="0">
                <a:solidFill>
                  <a:schemeClr val="bg1"/>
                </a:solidFill>
              </a:rPr>
              <a:t>A topic sentence should include:</a:t>
            </a:r>
          </a:p>
          <a:p>
            <a:pPr lvl="1"/>
            <a:r>
              <a:rPr lang="en-GB" dirty="0" smtClean="0">
                <a:solidFill>
                  <a:schemeClr val="bg1"/>
                </a:solidFill>
              </a:rPr>
              <a:t>A linking word/phrase</a:t>
            </a:r>
          </a:p>
          <a:p>
            <a:pPr lvl="1"/>
            <a:r>
              <a:rPr lang="en-GB" dirty="0" smtClean="0">
                <a:solidFill>
                  <a:schemeClr val="bg1"/>
                </a:solidFill>
              </a:rPr>
              <a:t>A reference to the technique you will be analysing</a:t>
            </a:r>
          </a:p>
          <a:p>
            <a:pPr lvl="1"/>
            <a:r>
              <a:rPr lang="en-GB" dirty="0" smtClean="0">
                <a:solidFill>
                  <a:schemeClr val="bg1"/>
                </a:solidFill>
              </a:rPr>
              <a:t>A reference to the Q</a:t>
            </a:r>
          </a:p>
        </p:txBody>
      </p:sp>
    </p:spTree>
    <p:extLst>
      <p:ext uri="{BB962C8B-B14F-4D97-AF65-F5344CB8AC3E}">
        <p14:creationId xmlns:p14="http://schemas.microsoft.com/office/powerpoint/2010/main" val="25878458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Linking Words</a:t>
            </a:r>
            <a:endParaRPr lang="en-GB" dirty="0">
              <a:solidFill>
                <a:schemeClr val="bg1"/>
              </a:solidFill>
            </a:endParaRPr>
          </a:p>
        </p:txBody>
      </p:sp>
      <p:sp>
        <p:nvSpPr>
          <p:cNvPr id="4" name="Text Box 6"/>
          <p:cNvSpPr txBox="1">
            <a:spLocks noChangeArrowheads="1"/>
          </p:cNvSpPr>
          <p:nvPr/>
        </p:nvSpPr>
        <p:spPr bwMode="auto">
          <a:xfrm>
            <a:off x="381000" y="1219200"/>
            <a:ext cx="3088758" cy="11239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nSpc>
                <a:spcPct val="107000"/>
              </a:lnSpc>
              <a:spcAft>
                <a:spcPts val="800"/>
              </a:spcAft>
            </a:pPr>
            <a:r>
              <a:rPr lang="en-GB" sz="1400" b="1">
                <a:effectLst/>
                <a:latin typeface="Calibri"/>
                <a:ea typeface="Calibri"/>
                <a:cs typeface="Arial"/>
              </a:rPr>
              <a:t>Introducing an idea</a:t>
            </a:r>
            <a:endParaRPr lang="en-GB" sz="1100">
              <a:effectLst/>
              <a:latin typeface="Calibri"/>
              <a:ea typeface="Calibri"/>
              <a:cs typeface="Arial"/>
            </a:endParaRPr>
          </a:p>
          <a:p>
            <a:pPr>
              <a:lnSpc>
                <a:spcPct val="107000"/>
              </a:lnSpc>
              <a:spcAft>
                <a:spcPts val="800"/>
              </a:spcAft>
            </a:pPr>
            <a:r>
              <a:rPr lang="en-GB" sz="1400">
                <a:effectLst/>
                <a:latin typeface="Calibri"/>
                <a:ea typeface="Calibri"/>
                <a:cs typeface="Arial"/>
              </a:rPr>
              <a:t>-firstly		-to begin</a:t>
            </a:r>
            <a:endParaRPr lang="en-GB" sz="1100">
              <a:effectLst/>
              <a:latin typeface="Calibri"/>
              <a:ea typeface="Calibri"/>
              <a:cs typeface="Arial"/>
            </a:endParaRPr>
          </a:p>
          <a:p>
            <a:pPr>
              <a:lnSpc>
                <a:spcPct val="107000"/>
              </a:lnSpc>
              <a:spcAft>
                <a:spcPts val="800"/>
              </a:spcAft>
            </a:pPr>
            <a:r>
              <a:rPr lang="en-GB" sz="1400">
                <a:effectLst/>
                <a:latin typeface="Calibri"/>
                <a:ea typeface="Calibri"/>
                <a:cs typeface="Arial"/>
              </a:rPr>
              <a:t>-primarily		-initially</a:t>
            </a:r>
            <a:endParaRPr lang="en-GB" sz="1100">
              <a:effectLst/>
              <a:latin typeface="Calibri"/>
              <a:ea typeface="Calibri"/>
              <a:cs typeface="Arial"/>
            </a:endParaRPr>
          </a:p>
          <a:p>
            <a:pPr>
              <a:lnSpc>
                <a:spcPct val="107000"/>
              </a:lnSpc>
              <a:spcAft>
                <a:spcPts val="800"/>
              </a:spcAft>
            </a:pPr>
            <a:r>
              <a:rPr lang="en-GB" sz="1400">
                <a:effectLst/>
                <a:latin typeface="Calibri"/>
                <a:ea typeface="Calibri"/>
                <a:cs typeface="Arial"/>
              </a:rPr>
              <a:t> </a:t>
            </a:r>
            <a:endParaRPr lang="en-GB" sz="1100">
              <a:effectLst/>
              <a:latin typeface="Calibri"/>
              <a:ea typeface="Calibri"/>
              <a:cs typeface="Arial"/>
            </a:endParaRPr>
          </a:p>
        </p:txBody>
      </p:sp>
      <p:sp>
        <p:nvSpPr>
          <p:cNvPr id="5" name="Text Box 5"/>
          <p:cNvSpPr txBox="1">
            <a:spLocks noChangeArrowheads="1"/>
          </p:cNvSpPr>
          <p:nvPr/>
        </p:nvSpPr>
        <p:spPr bwMode="auto">
          <a:xfrm>
            <a:off x="381001" y="2683171"/>
            <a:ext cx="3088758" cy="219362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nSpc>
                <a:spcPct val="107000"/>
              </a:lnSpc>
              <a:spcAft>
                <a:spcPts val="800"/>
              </a:spcAft>
            </a:pPr>
            <a:r>
              <a:rPr lang="en-GB" sz="1400" b="1" dirty="0">
                <a:effectLst/>
                <a:latin typeface="Calibri"/>
                <a:ea typeface="Calibri"/>
                <a:cs typeface="Arial"/>
              </a:rPr>
              <a:t>Adding to an idea/argument</a:t>
            </a:r>
            <a:endParaRPr lang="en-GB" sz="1100" dirty="0">
              <a:effectLst/>
              <a:latin typeface="Calibri"/>
              <a:ea typeface="Calibri"/>
              <a:cs typeface="Arial"/>
            </a:endParaRPr>
          </a:p>
          <a:p>
            <a:pPr>
              <a:lnSpc>
                <a:spcPct val="107000"/>
              </a:lnSpc>
              <a:spcAft>
                <a:spcPts val="800"/>
              </a:spcAft>
            </a:pPr>
            <a:r>
              <a:rPr lang="en-GB" sz="1400" dirty="0">
                <a:effectLst/>
                <a:latin typeface="Calibri"/>
                <a:ea typeface="Calibri"/>
                <a:cs typeface="Arial"/>
              </a:rPr>
              <a:t>-additionally		-</a:t>
            </a:r>
            <a:r>
              <a:rPr lang="en-GB" sz="1400" dirty="0" smtClean="0">
                <a:effectLst/>
                <a:latin typeface="Calibri"/>
                <a:ea typeface="Calibri"/>
                <a:cs typeface="Arial"/>
              </a:rPr>
              <a:t>furthermore</a:t>
            </a:r>
            <a:endParaRPr lang="en-GB" sz="1400" dirty="0">
              <a:latin typeface="Calibri"/>
              <a:ea typeface="Calibri"/>
              <a:cs typeface="Arial"/>
            </a:endParaRPr>
          </a:p>
          <a:p>
            <a:pPr>
              <a:lnSpc>
                <a:spcPct val="107000"/>
              </a:lnSpc>
              <a:spcAft>
                <a:spcPts val="800"/>
              </a:spcAft>
            </a:pPr>
            <a:r>
              <a:rPr lang="en-GB" sz="1400" dirty="0">
                <a:effectLst/>
                <a:latin typeface="Calibri"/>
                <a:ea typeface="Calibri"/>
                <a:cs typeface="Arial"/>
              </a:rPr>
              <a:t>-</a:t>
            </a:r>
            <a:r>
              <a:rPr lang="en-GB" sz="1400" dirty="0" smtClean="0">
                <a:effectLst/>
                <a:latin typeface="Calibri"/>
                <a:ea typeface="Calibri"/>
                <a:cs typeface="Arial"/>
              </a:rPr>
              <a:t>in addition</a:t>
            </a:r>
            <a:r>
              <a:rPr lang="en-GB" sz="1100" dirty="0">
                <a:latin typeface="Calibri"/>
                <a:ea typeface="Calibri"/>
                <a:cs typeface="Arial"/>
              </a:rPr>
              <a:t>	</a:t>
            </a:r>
            <a:r>
              <a:rPr lang="en-GB" sz="1100" dirty="0" smtClean="0">
                <a:latin typeface="Calibri"/>
                <a:ea typeface="Calibri"/>
                <a:cs typeface="Arial"/>
              </a:rPr>
              <a:t>	</a:t>
            </a:r>
            <a:r>
              <a:rPr lang="en-GB" sz="1400" dirty="0" smtClean="0">
                <a:effectLst/>
                <a:latin typeface="Calibri"/>
                <a:ea typeface="Calibri"/>
                <a:cs typeface="Arial"/>
              </a:rPr>
              <a:t>-also</a:t>
            </a:r>
            <a:r>
              <a:rPr lang="en-GB" sz="1400" dirty="0">
                <a:effectLst/>
                <a:latin typeface="Calibri"/>
                <a:ea typeface="Calibri"/>
                <a:cs typeface="Arial"/>
              </a:rPr>
              <a:t>	</a:t>
            </a:r>
            <a:r>
              <a:rPr lang="en-GB" sz="1400" dirty="0">
                <a:latin typeface="Calibri"/>
                <a:ea typeface="Calibri"/>
                <a:cs typeface="Arial"/>
              </a:rPr>
              <a:t> </a:t>
            </a:r>
            <a:r>
              <a:rPr lang="en-GB" sz="1400" dirty="0" smtClean="0">
                <a:latin typeface="Calibri"/>
                <a:ea typeface="Calibri"/>
                <a:cs typeface="Arial"/>
              </a:rPr>
              <a:t>   </a:t>
            </a:r>
            <a:r>
              <a:rPr lang="en-GB" sz="1400" dirty="0" smtClean="0">
                <a:effectLst/>
                <a:latin typeface="Calibri"/>
                <a:ea typeface="Calibri"/>
                <a:cs typeface="Arial"/>
              </a:rPr>
              <a:t>-</a:t>
            </a:r>
            <a:r>
              <a:rPr lang="en-GB" sz="1400" dirty="0">
                <a:effectLst/>
                <a:latin typeface="Calibri"/>
                <a:ea typeface="Calibri"/>
                <a:cs typeface="Arial"/>
              </a:rPr>
              <a:t>moreover		-in the same </a:t>
            </a:r>
            <a:r>
              <a:rPr lang="en-GB" sz="1400" dirty="0" smtClean="0">
                <a:effectLst/>
                <a:latin typeface="Calibri"/>
                <a:ea typeface="Calibri"/>
                <a:cs typeface="Arial"/>
              </a:rPr>
              <a:t>		way</a:t>
            </a:r>
            <a:endParaRPr lang="en-GB" sz="1100" dirty="0">
              <a:effectLst/>
              <a:latin typeface="Calibri"/>
              <a:ea typeface="Calibri"/>
              <a:cs typeface="Arial"/>
            </a:endParaRPr>
          </a:p>
          <a:p>
            <a:pPr>
              <a:lnSpc>
                <a:spcPct val="107000"/>
              </a:lnSpc>
              <a:spcAft>
                <a:spcPts val="800"/>
              </a:spcAft>
            </a:pPr>
            <a:r>
              <a:rPr lang="en-GB" sz="1400" dirty="0">
                <a:effectLst/>
                <a:latin typeface="Calibri"/>
                <a:ea typeface="Calibri"/>
                <a:cs typeface="Arial"/>
              </a:rPr>
              <a:t>-as previously stated	</a:t>
            </a:r>
            <a:r>
              <a:rPr lang="en-GB" sz="1400" dirty="0" smtClean="0">
                <a:effectLst/>
                <a:latin typeface="Calibri"/>
                <a:ea typeface="Calibri"/>
                <a:cs typeface="Arial"/>
              </a:rPr>
              <a:t>-</a:t>
            </a:r>
            <a:r>
              <a:rPr lang="en-GB" sz="1400" dirty="0">
                <a:effectLst/>
                <a:latin typeface="Calibri"/>
                <a:ea typeface="Calibri"/>
                <a:cs typeface="Arial"/>
              </a:rPr>
              <a:t>similarly</a:t>
            </a:r>
            <a:endParaRPr lang="en-GB" sz="1100" dirty="0">
              <a:effectLst/>
              <a:latin typeface="Calibri"/>
              <a:ea typeface="Calibri"/>
              <a:cs typeface="Arial"/>
            </a:endParaRPr>
          </a:p>
        </p:txBody>
      </p:sp>
      <p:sp>
        <p:nvSpPr>
          <p:cNvPr id="6" name="Text Box 4"/>
          <p:cNvSpPr txBox="1">
            <a:spLocks noChangeArrowheads="1"/>
          </p:cNvSpPr>
          <p:nvPr/>
        </p:nvSpPr>
        <p:spPr bwMode="auto">
          <a:xfrm>
            <a:off x="3733801" y="1186858"/>
            <a:ext cx="3429000" cy="132774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nSpc>
                <a:spcPct val="107000"/>
              </a:lnSpc>
              <a:spcAft>
                <a:spcPts val="800"/>
              </a:spcAft>
            </a:pPr>
            <a:r>
              <a:rPr lang="en-GB" sz="1400" b="1">
                <a:effectLst/>
                <a:latin typeface="Calibri"/>
                <a:ea typeface="Calibri"/>
                <a:cs typeface="Arial"/>
              </a:rPr>
              <a:t>Contrasting an idea/argument</a:t>
            </a:r>
            <a:endParaRPr lang="en-GB" sz="1100">
              <a:effectLst/>
              <a:latin typeface="Calibri"/>
              <a:ea typeface="Calibri"/>
              <a:cs typeface="Arial"/>
            </a:endParaRPr>
          </a:p>
          <a:p>
            <a:pPr>
              <a:lnSpc>
                <a:spcPct val="107000"/>
              </a:lnSpc>
              <a:spcAft>
                <a:spcPts val="800"/>
              </a:spcAft>
            </a:pPr>
            <a:r>
              <a:rPr lang="en-GB" sz="1400">
                <a:effectLst/>
                <a:latin typeface="Calibri"/>
                <a:ea typeface="Calibri"/>
                <a:cs typeface="Arial"/>
              </a:rPr>
              <a:t>-in contrast		-on the other hand	</a:t>
            </a:r>
            <a:endParaRPr lang="en-GB" sz="1100">
              <a:effectLst/>
              <a:latin typeface="Calibri"/>
              <a:ea typeface="Calibri"/>
              <a:cs typeface="Arial"/>
            </a:endParaRPr>
          </a:p>
          <a:p>
            <a:pPr>
              <a:lnSpc>
                <a:spcPct val="107000"/>
              </a:lnSpc>
              <a:spcAft>
                <a:spcPts val="800"/>
              </a:spcAft>
            </a:pPr>
            <a:r>
              <a:rPr lang="en-GB" sz="1400">
                <a:effectLst/>
                <a:latin typeface="Calibri"/>
                <a:ea typeface="Calibri"/>
                <a:cs typeface="Arial"/>
              </a:rPr>
              <a:t>-in comparison	-instead</a:t>
            </a:r>
            <a:endParaRPr lang="en-GB" sz="1100">
              <a:effectLst/>
              <a:latin typeface="Calibri"/>
              <a:ea typeface="Calibri"/>
              <a:cs typeface="Arial"/>
            </a:endParaRPr>
          </a:p>
        </p:txBody>
      </p:sp>
      <p:sp>
        <p:nvSpPr>
          <p:cNvPr id="7" name="Text Box 3"/>
          <p:cNvSpPr txBox="1">
            <a:spLocks noChangeArrowheads="1"/>
          </p:cNvSpPr>
          <p:nvPr/>
        </p:nvSpPr>
        <p:spPr bwMode="auto">
          <a:xfrm>
            <a:off x="3888582" y="2683171"/>
            <a:ext cx="3119438" cy="12096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nSpc>
                <a:spcPct val="107000"/>
              </a:lnSpc>
              <a:spcAft>
                <a:spcPts val="800"/>
              </a:spcAft>
            </a:pPr>
            <a:r>
              <a:rPr lang="en-GB" sz="1400" b="1" dirty="0">
                <a:effectLst/>
                <a:latin typeface="Calibri"/>
                <a:ea typeface="Calibri"/>
                <a:cs typeface="Arial"/>
              </a:rPr>
              <a:t>Giving examples</a:t>
            </a:r>
            <a:endParaRPr lang="en-GB" sz="1100" dirty="0">
              <a:effectLst/>
              <a:latin typeface="Calibri"/>
              <a:ea typeface="Calibri"/>
              <a:cs typeface="Arial"/>
            </a:endParaRPr>
          </a:p>
          <a:p>
            <a:pPr>
              <a:lnSpc>
                <a:spcPct val="107000"/>
              </a:lnSpc>
              <a:spcAft>
                <a:spcPts val="800"/>
              </a:spcAft>
            </a:pPr>
            <a:r>
              <a:rPr lang="en-GB" sz="1400" dirty="0">
                <a:effectLst/>
                <a:latin typeface="Calibri"/>
                <a:ea typeface="Calibri"/>
                <a:cs typeface="Arial"/>
              </a:rPr>
              <a:t>-for example		-for instance</a:t>
            </a:r>
            <a:endParaRPr lang="en-GB" sz="1100" dirty="0">
              <a:effectLst/>
              <a:latin typeface="Calibri"/>
              <a:ea typeface="Calibri"/>
              <a:cs typeface="Arial"/>
            </a:endParaRPr>
          </a:p>
          <a:p>
            <a:pPr>
              <a:lnSpc>
                <a:spcPct val="107000"/>
              </a:lnSpc>
              <a:spcAft>
                <a:spcPts val="800"/>
              </a:spcAft>
            </a:pPr>
            <a:r>
              <a:rPr lang="en-GB" sz="1400" dirty="0">
                <a:effectLst/>
                <a:latin typeface="Calibri"/>
                <a:ea typeface="Calibri"/>
                <a:cs typeface="Arial"/>
              </a:rPr>
              <a:t>-such as		</a:t>
            </a:r>
            <a:r>
              <a:rPr lang="en-GB" sz="1400" dirty="0" smtClean="0">
                <a:effectLst/>
                <a:latin typeface="Calibri"/>
                <a:ea typeface="Calibri"/>
                <a:cs typeface="Arial"/>
              </a:rPr>
              <a:t>-by </a:t>
            </a:r>
            <a:r>
              <a:rPr lang="en-GB" sz="1400" dirty="0">
                <a:effectLst/>
                <a:latin typeface="Calibri"/>
                <a:ea typeface="Calibri"/>
                <a:cs typeface="Arial"/>
              </a:rPr>
              <a:t>way of </a:t>
            </a:r>
            <a:r>
              <a:rPr lang="en-GB" sz="1400" dirty="0" smtClean="0">
                <a:effectLst/>
                <a:latin typeface="Calibri"/>
                <a:ea typeface="Calibri"/>
                <a:cs typeface="Arial"/>
              </a:rPr>
              <a:t>			illustration</a:t>
            </a:r>
            <a:endParaRPr lang="en-GB" sz="1100" dirty="0">
              <a:effectLst/>
              <a:latin typeface="Calibri"/>
              <a:ea typeface="Calibri"/>
              <a:cs typeface="Arial"/>
            </a:endParaRPr>
          </a:p>
        </p:txBody>
      </p:sp>
      <p:sp>
        <p:nvSpPr>
          <p:cNvPr id="8" name="Text Box 1"/>
          <p:cNvSpPr txBox="1">
            <a:spLocks noChangeArrowheads="1"/>
          </p:cNvSpPr>
          <p:nvPr/>
        </p:nvSpPr>
        <p:spPr bwMode="auto">
          <a:xfrm>
            <a:off x="3581401" y="4133850"/>
            <a:ext cx="4953000" cy="14859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nSpc>
                <a:spcPct val="107000"/>
              </a:lnSpc>
              <a:spcAft>
                <a:spcPts val="800"/>
              </a:spcAft>
            </a:pPr>
            <a:r>
              <a:rPr lang="en-GB" sz="1400" b="1" dirty="0">
                <a:effectLst/>
                <a:latin typeface="Calibri"/>
                <a:ea typeface="Calibri"/>
                <a:cs typeface="Arial"/>
              </a:rPr>
              <a:t>Concluding and summarising</a:t>
            </a:r>
            <a:endParaRPr lang="en-GB" sz="1100" dirty="0">
              <a:effectLst/>
              <a:latin typeface="Calibri"/>
              <a:ea typeface="Calibri"/>
              <a:cs typeface="Arial"/>
            </a:endParaRPr>
          </a:p>
          <a:p>
            <a:pPr>
              <a:lnSpc>
                <a:spcPct val="107000"/>
              </a:lnSpc>
              <a:spcAft>
                <a:spcPts val="800"/>
              </a:spcAft>
            </a:pPr>
            <a:r>
              <a:rPr lang="en-GB" sz="1400" dirty="0">
                <a:effectLst/>
                <a:latin typeface="Calibri"/>
                <a:ea typeface="Calibri"/>
                <a:cs typeface="Arial"/>
              </a:rPr>
              <a:t>-in conclusion	-to conclude		-lastly</a:t>
            </a:r>
            <a:endParaRPr lang="en-GB" sz="1100" dirty="0">
              <a:effectLst/>
              <a:latin typeface="Calibri"/>
              <a:ea typeface="Calibri"/>
              <a:cs typeface="Arial"/>
            </a:endParaRPr>
          </a:p>
          <a:p>
            <a:pPr>
              <a:lnSpc>
                <a:spcPct val="107000"/>
              </a:lnSpc>
              <a:spcAft>
                <a:spcPts val="800"/>
              </a:spcAft>
            </a:pPr>
            <a:r>
              <a:rPr lang="en-GB" sz="1400" dirty="0">
                <a:effectLst/>
                <a:latin typeface="Calibri"/>
                <a:ea typeface="Calibri"/>
                <a:cs typeface="Arial"/>
              </a:rPr>
              <a:t>-all in all		-in summary		-to sum up</a:t>
            </a:r>
            <a:endParaRPr lang="en-GB" sz="1100" dirty="0">
              <a:effectLst/>
              <a:latin typeface="Calibri"/>
              <a:ea typeface="Calibri"/>
              <a:cs typeface="Arial"/>
            </a:endParaRPr>
          </a:p>
        </p:txBody>
      </p:sp>
    </p:spTree>
    <p:extLst>
      <p:ext uri="{BB962C8B-B14F-4D97-AF65-F5344CB8AC3E}">
        <p14:creationId xmlns:p14="http://schemas.microsoft.com/office/powerpoint/2010/main" val="38599427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a:t>
            </a:r>
            <a:endParaRPr lang="en-GB" dirty="0">
              <a:solidFill>
                <a:schemeClr val="bg1"/>
              </a:solidFill>
            </a:endParaRPr>
          </a:p>
        </p:txBody>
      </p:sp>
      <p:sp>
        <p:nvSpPr>
          <p:cNvPr id="3" name="Content Placeholder 2"/>
          <p:cNvSpPr>
            <a:spLocks noGrp="1"/>
          </p:cNvSpPr>
          <p:nvPr>
            <p:ph idx="1"/>
          </p:nvPr>
        </p:nvSpPr>
        <p:spPr>
          <a:xfrm>
            <a:off x="457200" y="1066800"/>
            <a:ext cx="5715000" cy="5059363"/>
          </a:xfrm>
        </p:spPr>
        <p:txBody>
          <a:bodyPr>
            <a:normAutofit fontScale="77500" lnSpcReduction="20000"/>
          </a:bodyPr>
          <a:lstStyle/>
          <a:p>
            <a:pPr marL="0" indent="0">
              <a:buNone/>
            </a:pPr>
            <a:r>
              <a:rPr lang="en-GB" u="sng" dirty="0" smtClean="0">
                <a:solidFill>
                  <a:schemeClr val="bg1"/>
                </a:solidFill>
              </a:rPr>
              <a:t>Question</a:t>
            </a:r>
          </a:p>
          <a:p>
            <a:pPr marL="0" indent="0">
              <a:buNone/>
            </a:pPr>
            <a:r>
              <a:rPr lang="en-GB" dirty="0">
                <a:solidFill>
                  <a:schemeClr val="bg1"/>
                </a:solidFill>
              </a:rPr>
              <a:t>Choose a novel or short story or work of non-fiction which theme of moral or social significance.</a:t>
            </a:r>
          </a:p>
          <a:p>
            <a:pPr marL="0" indent="0">
              <a:buNone/>
            </a:pPr>
            <a:r>
              <a:rPr lang="en-GB" dirty="0">
                <a:solidFill>
                  <a:schemeClr val="bg1"/>
                </a:solidFill>
              </a:rPr>
              <a:t>With reference to appropriate techniques, explain how the writer develops this theme and discuss why its development adds to your appreciation of the text as a whole.</a:t>
            </a:r>
          </a:p>
          <a:p>
            <a:pPr marL="0" indent="0">
              <a:buNone/>
            </a:pPr>
            <a:endParaRPr lang="en-GB" dirty="0">
              <a:solidFill>
                <a:schemeClr val="bg1"/>
              </a:solidFill>
            </a:endParaRPr>
          </a:p>
          <a:p>
            <a:pPr marL="0" indent="0">
              <a:buNone/>
            </a:pPr>
            <a:r>
              <a:rPr lang="en-GB" u="sng" dirty="0" smtClean="0">
                <a:solidFill>
                  <a:schemeClr val="bg1"/>
                </a:solidFill>
              </a:rPr>
              <a:t>Example topic sentence-MP1</a:t>
            </a:r>
          </a:p>
          <a:p>
            <a:pPr marL="0" indent="0">
              <a:buNone/>
            </a:pPr>
            <a:r>
              <a:rPr lang="en-GB" dirty="0" smtClean="0">
                <a:solidFill>
                  <a:srgbClr val="FFFF00"/>
                </a:solidFill>
              </a:rPr>
              <a:t>Initially, </a:t>
            </a:r>
            <a:r>
              <a:rPr lang="en-GB" dirty="0" smtClean="0">
                <a:solidFill>
                  <a:schemeClr val="bg1"/>
                </a:solidFill>
              </a:rPr>
              <a:t>Atwood introduces </a:t>
            </a:r>
            <a:r>
              <a:rPr lang="en-GB" dirty="0" smtClean="0">
                <a:solidFill>
                  <a:srgbClr val="00B0F0"/>
                </a:solidFill>
              </a:rPr>
              <a:t>the theme of women’s subjugation</a:t>
            </a:r>
            <a:r>
              <a:rPr lang="en-GB" dirty="0" smtClean="0">
                <a:solidFill>
                  <a:schemeClr val="bg1"/>
                </a:solidFill>
              </a:rPr>
              <a:t> through </a:t>
            </a:r>
            <a:r>
              <a:rPr lang="en-GB" dirty="0" smtClean="0">
                <a:solidFill>
                  <a:srgbClr val="92D050"/>
                </a:solidFill>
              </a:rPr>
              <a:t>her use of characterisation when describing the Handmaid’s clothing.</a:t>
            </a:r>
            <a:endParaRPr lang="en-GB" dirty="0" smtClean="0">
              <a:solidFill>
                <a:schemeClr val="bg1"/>
              </a:solidFill>
            </a:endParaRPr>
          </a:p>
          <a:p>
            <a:pPr marL="0" indent="0">
              <a:buNone/>
            </a:pPr>
            <a:endParaRPr lang="en-GB" u="sng" dirty="0">
              <a:solidFill>
                <a:schemeClr val="bg1"/>
              </a:solidFill>
            </a:endParaRPr>
          </a:p>
          <a:p>
            <a:pPr marL="0" indent="0">
              <a:buNone/>
            </a:pPr>
            <a:endParaRPr lang="en-GB" u="sng" dirty="0" smtClean="0">
              <a:solidFill>
                <a:schemeClr val="bg1"/>
              </a:solidFill>
            </a:endParaRPr>
          </a:p>
          <a:p>
            <a:pPr marL="0" indent="0">
              <a:buNone/>
            </a:pPr>
            <a:endParaRPr lang="en-GB" dirty="0">
              <a:solidFill>
                <a:schemeClr val="bg1"/>
              </a:solidFill>
            </a:endParaRPr>
          </a:p>
        </p:txBody>
      </p:sp>
      <p:sp>
        <p:nvSpPr>
          <p:cNvPr id="5" name="Rectangle 4"/>
          <p:cNvSpPr/>
          <p:nvPr/>
        </p:nvSpPr>
        <p:spPr>
          <a:xfrm>
            <a:off x="6172200" y="1662223"/>
            <a:ext cx="2819400" cy="2862322"/>
          </a:xfrm>
          <a:prstGeom prst="rect">
            <a:avLst/>
          </a:prstGeom>
          <a:solidFill>
            <a:schemeClr val="tx1"/>
          </a:solidFill>
        </p:spPr>
        <p:txBody>
          <a:bodyPr wrap="square">
            <a:spAutoFit/>
          </a:bodyPr>
          <a:lstStyle/>
          <a:p>
            <a:r>
              <a:rPr lang="en-GB" sz="2000" dirty="0">
                <a:solidFill>
                  <a:schemeClr val="bg1"/>
                </a:solidFill>
              </a:rPr>
              <a:t>A topic sentence should include:</a:t>
            </a:r>
          </a:p>
          <a:p>
            <a:pPr marL="742950" lvl="1" indent="-285750">
              <a:buFont typeface="Arial" pitchFamily="34" charset="0"/>
              <a:buChar char="•"/>
            </a:pPr>
            <a:r>
              <a:rPr lang="en-GB" sz="2000" dirty="0">
                <a:solidFill>
                  <a:srgbClr val="FFFF00"/>
                </a:solidFill>
              </a:rPr>
              <a:t>A linking word/phrase</a:t>
            </a:r>
          </a:p>
          <a:p>
            <a:pPr marL="742950" lvl="1" indent="-285750">
              <a:buFont typeface="Arial" pitchFamily="34" charset="0"/>
              <a:buChar char="•"/>
            </a:pPr>
            <a:r>
              <a:rPr lang="en-GB" sz="2000" dirty="0">
                <a:solidFill>
                  <a:srgbClr val="92D050"/>
                </a:solidFill>
              </a:rPr>
              <a:t>A reference to the technique you will be analysing</a:t>
            </a:r>
          </a:p>
          <a:p>
            <a:pPr marL="742950" lvl="1" indent="-285750">
              <a:buFont typeface="Arial" pitchFamily="34" charset="0"/>
              <a:buChar char="•"/>
            </a:pPr>
            <a:r>
              <a:rPr lang="en-GB" sz="2000" dirty="0">
                <a:solidFill>
                  <a:srgbClr val="00B0F0"/>
                </a:solidFill>
              </a:rPr>
              <a:t>A reference to the Q</a:t>
            </a:r>
          </a:p>
        </p:txBody>
      </p:sp>
    </p:spTree>
    <p:extLst>
      <p:ext uri="{BB962C8B-B14F-4D97-AF65-F5344CB8AC3E}">
        <p14:creationId xmlns:p14="http://schemas.microsoft.com/office/powerpoint/2010/main" val="9868522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Your Turn</a:t>
            </a:r>
            <a:endParaRPr lang="en-GB" dirty="0">
              <a:solidFill>
                <a:schemeClr val="bg1"/>
              </a:solidFill>
            </a:endParaRPr>
          </a:p>
        </p:txBody>
      </p:sp>
      <p:sp>
        <p:nvSpPr>
          <p:cNvPr id="3" name="Content Placeholder 2"/>
          <p:cNvSpPr>
            <a:spLocks noGrp="1"/>
          </p:cNvSpPr>
          <p:nvPr>
            <p:ph idx="1"/>
          </p:nvPr>
        </p:nvSpPr>
        <p:spPr>
          <a:xfrm>
            <a:off x="152400" y="1219200"/>
            <a:ext cx="6008914" cy="5638800"/>
          </a:xfrm>
        </p:spPr>
        <p:txBody>
          <a:bodyPr>
            <a:normAutofit fontScale="77500" lnSpcReduction="20000"/>
          </a:bodyPr>
          <a:lstStyle/>
          <a:p>
            <a:pPr marL="0" indent="0">
              <a:buNone/>
            </a:pPr>
            <a:r>
              <a:rPr lang="en-GB" u="sng" dirty="0" smtClean="0">
                <a:solidFill>
                  <a:schemeClr val="bg1"/>
                </a:solidFill>
              </a:rPr>
              <a:t>Question</a:t>
            </a:r>
          </a:p>
          <a:p>
            <a:pPr marL="0" indent="0">
              <a:buNone/>
            </a:pPr>
            <a:r>
              <a:rPr lang="en-GB" dirty="0">
                <a:solidFill>
                  <a:schemeClr val="bg1"/>
                </a:solidFill>
              </a:rPr>
              <a:t>Choose a novel or short story or work of non-fiction which theme of moral or social significance.</a:t>
            </a:r>
          </a:p>
          <a:p>
            <a:pPr marL="0" indent="0">
              <a:buNone/>
            </a:pPr>
            <a:r>
              <a:rPr lang="en-GB" dirty="0">
                <a:solidFill>
                  <a:schemeClr val="bg1"/>
                </a:solidFill>
              </a:rPr>
              <a:t>With reference to appropriate techniques, explain how the writer develops this theme and discuss why its development adds to your appreciation of the text as a whole.</a:t>
            </a:r>
          </a:p>
          <a:p>
            <a:pPr marL="0" indent="0">
              <a:buNone/>
            </a:pPr>
            <a:endParaRPr lang="en-GB" dirty="0">
              <a:solidFill>
                <a:schemeClr val="bg1"/>
              </a:solidFill>
            </a:endParaRPr>
          </a:p>
          <a:p>
            <a:pPr marL="0" indent="0">
              <a:buNone/>
            </a:pPr>
            <a:r>
              <a:rPr lang="en-GB" u="sng" dirty="0" smtClean="0">
                <a:solidFill>
                  <a:schemeClr val="bg1"/>
                </a:solidFill>
              </a:rPr>
              <a:t>QUOTE FOR MP1</a:t>
            </a:r>
          </a:p>
          <a:p>
            <a:pPr marL="0" indent="0">
              <a:buNone/>
            </a:pPr>
            <a:endParaRPr lang="en-GB" u="sng" dirty="0">
              <a:solidFill>
                <a:schemeClr val="bg1"/>
              </a:solidFill>
            </a:endParaRPr>
          </a:p>
          <a:p>
            <a:pPr marL="0" indent="0">
              <a:buNone/>
            </a:pPr>
            <a:r>
              <a:rPr lang="en-GB" u="sng" dirty="0" smtClean="0">
                <a:solidFill>
                  <a:schemeClr val="bg1"/>
                </a:solidFill>
              </a:rPr>
              <a:t>EXAMPLE</a:t>
            </a:r>
          </a:p>
          <a:p>
            <a:pPr marL="0" indent="0">
              <a:buNone/>
            </a:pPr>
            <a:r>
              <a:rPr lang="en-GB" dirty="0">
                <a:solidFill>
                  <a:srgbClr val="FFFF00"/>
                </a:solidFill>
              </a:rPr>
              <a:t>Initially, </a:t>
            </a:r>
            <a:r>
              <a:rPr lang="en-GB" dirty="0">
                <a:solidFill>
                  <a:schemeClr val="bg1"/>
                </a:solidFill>
              </a:rPr>
              <a:t>Atwood introduces </a:t>
            </a:r>
            <a:r>
              <a:rPr lang="en-GB" dirty="0">
                <a:solidFill>
                  <a:srgbClr val="00B0F0"/>
                </a:solidFill>
              </a:rPr>
              <a:t>the theme of women’s subjugation</a:t>
            </a:r>
            <a:r>
              <a:rPr lang="en-GB" dirty="0">
                <a:solidFill>
                  <a:schemeClr val="bg1"/>
                </a:solidFill>
              </a:rPr>
              <a:t> through </a:t>
            </a:r>
            <a:r>
              <a:rPr lang="en-GB" dirty="0">
                <a:solidFill>
                  <a:srgbClr val="92D050"/>
                </a:solidFill>
              </a:rPr>
              <a:t>her use of characterisation when describing the Handmaid’s clothing.</a:t>
            </a:r>
            <a:endParaRPr lang="en-GB" dirty="0">
              <a:solidFill>
                <a:schemeClr val="bg1"/>
              </a:solidFill>
            </a:endParaRPr>
          </a:p>
          <a:p>
            <a:pPr marL="0" indent="0">
              <a:buNone/>
            </a:pPr>
            <a:endParaRPr lang="en-GB" u="sng" dirty="0" smtClean="0">
              <a:solidFill>
                <a:schemeClr val="bg1"/>
              </a:solidFill>
            </a:endParaRPr>
          </a:p>
          <a:p>
            <a:pPr marL="0" indent="0">
              <a:buNone/>
            </a:pPr>
            <a:endParaRPr lang="en-GB" dirty="0" smtClean="0">
              <a:solidFill>
                <a:schemeClr val="bg1"/>
              </a:solidFill>
            </a:endParaRPr>
          </a:p>
          <a:p>
            <a:pPr marL="0" indent="0">
              <a:buNone/>
            </a:pPr>
            <a:endParaRPr lang="en-GB" u="sng" dirty="0">
              <a:solidFill>
                <a:schemeClr val="bg1"/>
              </a:solidFill>
            </a:endParaRPr>
          </a:p>
          <a:p>
            <a:pPr marL="0" indent="0">
              <a:buNone/>
            </a:pPr>
            <a:endParaRPr lang="en-GB" u="sng" dirty="0" smtClean="0">
              <a:solidFill>
                <a:schemeClr val="bg1"/>
              </a:solidFill>
            </a:endParaRPr>
          </a:p>
          <a:p>
            <a:pPr marL="0" indent="0">
              <a:buNone/>
            </a:pPr>
            <a:endParaRPr lang="en-GB" dirty="0">
              <a:solidFill>
                <a:schemeClr val="bg1"/>
              </a:solidFill>
            </a:endParaRPr>
          </a:p>
        </p:txBody>
      </p:sp>
      <p:sp>
        <p:nvSpPr>
          <p:cNvPr id="5" name="Rectangle 4"/>
          <p:cNvSpPr/>
          <p:nvPr/>
        </p:nvSpPr>
        <p:spPr>
          <a:xfrm>
            <a:off x="6172200" y="1662223"/>
            <a:ext cx="2819400" cy="2862322"/>
          </a:xfrm>
          <a:prstGeom prst="rect">
            <a:avLst/>
          </a:prstGeom>
          <a:solidFill>
            <a:schemeClr val="tx1"/>
          </a:solidFill>
        </p:spPr>
        <p:txBody>
          <a:bodyPr wrap="square">
            <a:spAutoFit/>
          </a:bodyPr>
          <a:lstStyle/>
          <a:p>
            <a:r>
              <a:rPr lang="en-GB" sz="2000" dirty="0">
                <a:solidFill>
                  <a:schemeClr val="bg1"/>
                </a:solidFill>
              </a:rPr>
              <a:t>A topic sentence should include:</a:t>
            </a:r>
          </a:p>
          <a:p>
            <a:pPr marL="742950" lvl="1" indent="-285750">
              <a:buFont typeface="Arial" pitchFamily="34" charset="0"/>
              <a:buChar char="•"/>
            </a:pPr>
            <a:r>
              <a:rPr lang="en-GB" sz="2000" dirty="0">
                <a:solidFill>
                  <a:srgbClr val="FFFF00"/>
                </a:solidFill>
              </a:rPr>
              <a:t>A linking word/phrase</a:t>
            </a:r>
          </a:p>
          <a:p>
            <a:pPr marL="742950" lvl="1" indent="-285750">
              <a:buFont typeface="Arial" pitchFamily="34" charset="0"/>
              <a:buChar char="•"/>
            </a:pPr>
            <a:r>
              <a:rPr lang="en-GB" sz="2000" dirty="0">
                <a:solidFill>
                  <a:srgbClr val="92D050"/>
                </a:solidFill>
              </a:rPr>
              <a:t>A reference to the technique you will be analysing</a:t>
            </a:r>
          </a:p>
          <a:p>
            <a:pPr marL="742950" lvl="1" indent="-285750">
              <a:buFont typeface="Arial" pitchFamily="34" charset="0"/>
              <a:buChar char="•"/>
            </a:pPr>
            <a:r>
              <a:rPr lang="en-GB" sz="2000" dirty="0">
                <a:solidFill>
                  <a:srgbClr val="00B0F0"/>
                </a:solidFill>
              </a:rPr>
              <a:t>A reference to the Q</a:t>
            </a:r>
          </a:p>
        </p:txBody>
      </p:sp>
    </p:spTree>
    <p:extLst>
      <p:ext uri="{BB962C8B-B14F-4D97-AF65-F5344CB8AC3E}">
        <p14:creationId xmlns:p14="http://schemas.microsoft.com/office/powerpoint/2010/main" val="3036886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 topic sentence</a:t>
            </a:r>
            <a:endParaRPr lang="en-GB" dirty="0">
              <a:solidFill>
                <a:schemeClr val="bg1"/>
              </a:solidFill>
            </a:endParaRPr>
          </a:p>
        </p:txBody>
      </p:sp>
      <p:sp>
        <p:nvSpPr>
          <p:cNvPr id="3" name="Content Placeholder 2"/>
          <p:cNvSpPr>
            <a:spLocks noGrp="1"/>
          </p:cNvSpPr>
          <p:nvPr>
            <p:ph idx="1"/>
          </p:nvPr>
        </p:nvSpPr>
        <p:spPr>
          <a:xfrm>
            <a:off x="457200" y="1600200"/>
            <a:ext cx="6019800" cy="4525963"/>
          </a:xfrm>
        </p:spPr>
        <p:txBody>
          <a:bodyPr/>
          <a:lstStyle/>
          <a:p>
            <a:pPr marL="0" indent="0">
              <a:buNone/>
            </a:pPr>
            <a:endParaRPr lang="en-GB" dirty="0">
              <a:solidFill>
                <a:srgbClr val="00B050"/>
              </a:solidFill>
            </a:endParaRPr>
          </a:p>
        </p:txBody>
      </p:sp>
      <p:sp>
        <p:nvSpPr>
          <p:cNvPr id="5" name="Rectangle 4"/>
          <p:cNvSpPr/>
          <p:nvPr/>
        </p:nvSpPr>
        <p:spPr>
          <a:xfrm>
            <a:off x="6172200" y="1662223"/>
            <a:ext cx="2819400" cy="2862322"/>
          </a:xfrm>
          <a:prstGeom prst="rect">
            <a:avLst/>
          </a:prstGeom>
          <a:solidFill>
            <a:schemeClr val="tx1"/>
          </a:solidFill>
        </p:spPr>
        <p:txBody>
          <a:bodyPr wrap="square">
            <a:spAutoFit/>
          </a:bodyPr>
          <a:lstStyle/>
          <a:p>
            <a:r>
              <a:rPr lang="en-GB" sz="2000" dirty="0">
                <a:solidFill>
                  <a:schemeClr val="bg1"/>
                </a:solidFill>
              </a:rPr>
              <a:t>A topic sentence should include:</a:t>
            </a:r>
          </a:p>
          <a:p>
            <a:pPr marL="742950" lvl="1" indent="-285750">
              <a:buFont typeface="Arial" pitchFamily="34" charset="0"/>
              <a:buChar char="•"/>
            </a:pPr>
            <a:r>
              <a:rPr lang="en-GB" sz="2000" dirty="0">
                <a:solidFill>
                  <a:srgbClr val="FFFF00"/>
                </a:solidFill>
              </a:rPr>
              <a:t>A linking word/phrase</a:t>
            </a:r>
          </a:p>
          <a:p>
            <a:pPr marL="742950" lvl="1" indent="-285750">
              <a:buFont typeface="Arial" pitchFamily="34" charset="0"/>
              <a:buChar char="•"/>
            </a:pPr>
            <a:r>
              <a:rPr lang="en-GB" sz="2000" dirty="0">
                <a:solidFill>
                  <a:srgbClr val="92D050"/>
                </a:solidFill>
              </a:rPr>
              <a:t>A reference to the technique you will be analysing</a:t>
            </a:r>
          </a:p>
          <a:p>
            <a:pPr marL="742950" lvl="1" indent="-285750">
              <a:buFont typeface="Arial" pitchFamily="34" charset="0"/>
              <a:buChar char="•"/>
            </a:pPr>
            <a:r>
              <a:rPr lang="en-GB" sz="2000" dirty="0">
                <a:solidFill>
                  <a:srgbClr val="00B0F0"/>
                </a:solidFill>
              </a:rPr>
              <a:t>A reference to the Q</a:t>
            </a:r>
          </a:p>
        </p:txBody>
      </p:sp>
    </p:spTree>
    <p:extLst>
      <p:ext uri="{BB962C8B-B14F-4D97-AF65-F5344CB8AC3E}">
        <p14:creationId xmlns:p14="http://schemas.microsoft.com/office/powerpoint/2010/main" val="27564462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319" y="-152400"/>
            <a:ext cx="8229600" cy="1143000"/>
          </a:xfrm>
        </p:spPr>
        <p:txBody>
          <a:bodyPr/>
          <a:lstStyle/>
          <a:p>
            <a:r>
              <a:rPr lang="en-GB" dirty="0" smtClean="0">
                <a:solidFill>
                  <a:schemeClr val="bg1"/>
                </a:solidFill>
              </a:rPr>
              <a:t>Reading The Question</a:t>
            </a:r>
            <a:endParaRPr lang="en-GB" dirty="0">
              <a:solidFill>
                <a:schemeClr val="bg1"/>
              </a:solidFill>
            </a:endParaRPr>
          </a:p>
        </p:txBody>
      </p:sp>
      <p:sp>
        <p:nvSpPr>
          <p:cNvPr id="3" name="Content Placeholder 2"/>
          <p:cNvSpPr>
            <a:spLocks noGrp="1"/>
          </p:cNvSpPr>
          <p:nvPr>
            <p:ph idx="1"/>
          </p:nvPr>
        </p:nvSpPr>
        <p:spPr>
          <a:xfrm>
            <a:off x="228600" y="1295401"/>
            <a:ext cx="8686800" cy="3505200"/>
          </a:xfrm>
        </p:spPr>
        <p:txBody>
          <a:bodyPr>
            <a:normAutofit fontScale="92500" lnSpcReduction="20000"/>
          </a:bodyPr>
          <a:lstStyle/>
          <a:p>
            <a:pPr marL="0" indent="0">
              <a:buNone/>
            </a:pPr>
            <a:r>
              <a:rPr lang="en-GB" b="1" u="sng" dirty="0">
                <a:solidFill>
                  <a:schemeClr val="bg1"/>
                </a:solidFill>
              </a:rPr>
              <a:t>The Process</a:t>
            </a:r>
          </a:p>
          <a:p>
            <a:r>
              <a:rPr lang="en-GB" u="sng" dirty="0" smtClean="0">
                <a:solidFill>
                  <a:schemeClr val="bg1"/>
                </a:solidFill>
              </a:rPr>
              <a:t>Always </a:t>
            </a:r>
            <a:r>
              <a:rPr lang="en-GB" u="sng" dirty="0">
                <a:solidFill>
                  <a:schemeClr val="bg1"/>
                </a:solidFill>
              </a:rPr>
              <a:t>read the question carefully</a:t>
            </a:r>
            <a:r>
              <a:rPr lang="en-GB" dirty="0">
                <a:solidFill>
                  <a:schemeClr val="bg1"/>
                </a:solidFill>
              </a:rPr>
              <a:t>, considering both parts.</a:t>
            </a:r>
          </a:p>
          <a:p>
            <a:r>
              <a:rPr lang="en-GB" u="sng" dirty="0" smtClean="0">
                <a:solidFill>
                  <a:schemeClr val="bg1"/>
                </a:solidFill>
              </a:rPr>
              <a:t>Underline </a:t>
            </a:r>
            <a:r>
              <a:rPr lang="en-GB" u="sng" dirty="0">
                <a:solidFill>
                  <a:schemeClr val="bg1"/>
                </a:solidFill>
              </a:rPr>
              <a:t>key words </a:t>
            </a:r>
            <a:r>
              <a:rPr lang="en-GB" dirty="0">
                <a:solidFill>
                  <a:schemeClr val="bg1"/>
                </a:solidFill>
              </a:rPr>
              <a:t>from it that you will use from the beginning of your essay right through to the end</a:t>
            </a:r>
            <a:r>
              <a:rPr lang="en-GB" dirty="0" smtClean="0">
                <a:solidFill>
                  <a:schemeClr val="bg1"/>
                </a:solidFill>
              </a:rPr>
              <a:t>.</a:t>
            </a:r>
            <a:endParaRPr lang="en-GB" dirty="0">
              <a:solidFill>
                <a:schemeClr val="bg1"/>
              </a:solidFill>
            </a:endParaRPr>
          </a:p>
          <a:p>
            <a:r>
              <a:rPr lang="en-GB" dirty="0" smtClean="0">
                <a:solidFill>
                  <a:schemeClr val="bg1"/>
                </a:solidFill>
              </a:rPr>
              <a:t>The </a:t>
            </a:r>
            <a:r>
              <a:rPr lang="en-GB" dirty="0">
                <a:solidFill>
                  <a:schemeClr val="bg1"/>
                </a:solidFill>
              </a:rPr>
              <a:t>starting point of your essay should </a:t>
            </a:r>
            <a:r>
              <a:rPr lang="en-GB" u="sng" dirty="0">
                <a:solidFill>
                  <a:schemeClr val="bg1"/>
                </a:solidFill>
              </a:rPr>
              <a:t>focus on the question</a:t>
            </a:r>
            <a:r>
              <a:rPr lang="en-GB" dirty="0">
                <a:solidFill>
                  <a:schemeClr val="bg1"/>
                </a:solidFill>
              </a:rPr>
              <a:t>, not the text you have studied. </a:t>
            </a:r>
          </a:p>
          <a:p>
            <a:r>
              <a:rPr lang="en-GB" dirty="0" smtClean="0">
                <a:solidFill>
                  <a:schemeClr val="bg1"/>
                </a:solidFill>
              </a:rPr>
              <a:t>Pay </a:t>
            </a:r>
            <a:r>
              <a:rPr lang="en-GB" dirty="0">
                <a:solidFill>
                  <a:schemeClr val="bg1"/>
                </a:solidFill>
              </a:rPr>
              <a:t>attention to </a:t>
            </a:r>
            <a:r>
              <a:rPr lang="en-GB" u="sng" dirty="0">
                <a:solidFill>
                  <a:schemeClr val="bg1"/>
                </a:solidFill>
              </a:rPr>
              <a:t>‘the magic box</a:t>
            </a:r>
            <a:r>
              <a:rPr lang="en-GB" dirty="0">
                <a:solidFill>
                  <a:schemeClr val="bg1"/>
                </a:solidFill>
              </a:rPr>
              <a:t>’…</a:t>
            </a:r>
          </a:p>
          <a:p>
            <a:endParaRPr lang="en-GB" dirty="0">
              <a:solidFill>
                <a:schemeClr val="bg1"/>
              </a:solidFill>
            </a:endParaRPr>
          </a:p>
          <a:p>
            <a:endParaRPr lang="en-GB" dirty="0" smtClean="0">
              <a:solidFill>
                <a:schemeClr val="bg1"/>
              </a:solidFill>
            </a:endParaRPr>
          </a:p>
          <a:p>
            <a:endParaRPr lang="en-GB" dirty="0">
              <a:solidFill>
                <a:schemeClr val="bg1"/>
              </a:solidFill>
            </a:endParaRPr>
          </a:p>
          <a:p>
            <a:endParaRPr lang="en-GB" dirty="0">
              <a:solidFill>
                <a:schemeClr val="bg1"/>
              </a:solidFill>
            </a:endParaRPr>
          </a:p>
        </p:txBody>
      </p:sp>
      <p:sp>
        <p:nvSpPr>
          <p:cNvPr id="5" name="Text Box 4"/>
          <p:cNvSpPr txBox="1">
            <a:spLocks noChangeArrowheads="1"/>
          </p:cNvSpPr>
          <p:nvPr/>
        </p:nvSpPr>
        <p:spPr bwMode="auto">
          <a:xfrm>
            <a:off x="728662" y="4771231"/>
            <a:ext cx="7381875" cy="1799669"/>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2000" b="0" i="0" u="none" strike="noStrike" cap="none" normalizeH="0" baseline="0" dirty="0" smtClean="0">
                <a:ln>
                  <a:noFill/>
                </a:ln>
                <a:solidFill>
                  <a:schemeClr val="tx1"/>
                </a:solidFill>
                <a:effectLst/>
                <a:latin typeface="Calibri" pitchFamily="34" charset="0"/>
                <a:ea typeface="Arial" pitchFamily="34" charset="0"/>
                <a:cs typeface="Arial" pitchFamily="34" charset="0"/>
              </a:rPr>
              <a:t>Answers to questions on Prose should refer to the text and to such relevant features as:</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sz="2000" b="0" i="0" u="none" strike="noStrike" cap="none" normalizeH="0" baseline="0" dirty="0" smtClean="0">
                <a:ln>
                  <a:noFill/>
                </a:ln>
                <a:solidFill>
                  <a:schemeClr val="tx1"/>
                </a:solidFill>
                <a:effectLst/>
                <a:latin typeface="Calibri" pitchFamily="34" charset="0"/>
                <a:ea typeface="Arial" pitchFamily="34" charset="0"/>
                <a:cs typeface="Arial" pitchFamily="34" charset="0"/>
              </a:rPr>
              <a:t> characterisation, setting, language, key incident(s), climax, turning point, plot, structure, narrative technique, theme, ideas, description…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6466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Context</a:t>
            </a:r>
            <a:endParaRPr lang="en-GB" dirty="0">
              <a:solidFill>
                <a:schemeClr val="bg1"/>
              </a:solidFill>
            </a:endParaRPr>
          </a:p>
        </p:txBody>
      </p:sp>
      <p:sp>
        <p:nvSpPr>
          <p:cNvPr id="3" name="Content Placeholder 2"/>
          <p:cNvSpPr>
            <a:spLocks noGrp="1"/>
          </p:cNvSpPr>
          <p:nvPr>
            <p:ph idx="1"/>
          </p:nvPr>
        </p:nvSpPr>
        <p:spPr/>
        <p:txBody>
          <a:bodyPr>
            <a:normAutofit fontScale="92500" lnSpcReduction="20000"/>
          </a:bodyPr>
          <a:lstStyle/>
          <a:p>
            <a:r>
              <a:rPr lang="en-GB" dirty="0">
                <a:solidFill>
                  <a:schemeClr val="bg1"/>
                </a:solidFill>
              </a:rPr>
              <a:t>Your context is where you </a:t>
            </a:r>
            <a:r>
              <a:rPr lang="en-GB" b="1" dirty="0">
                <a:solidFill>
                  <a:schemeClr val="bg1"/>
                </a:solidFill>
              </a:rPr>
              <a:t>orientate</a:t>
            </a:r>
            <a:r>
              <a:rPr lang="en-GB" dirty="0">
                <a:solidFill>
                  <a:schemeClr val="bg1"/>
                </a:solidFill>
              </a:rPr>
              <a:t> your reader and let them know what’s happening in the novel. Include brief details about:</a:t>
            </a:r>
          </a:p>
          <a:p>
            <a:pPr lvl="1"/>
            <a:r>
              <a:rPr lang="en-GB" dirty="0" smtClean="0">
                <a:solidFill>
                  <a:schemeClr val="bg1"/>
                </a:solidFill>
              </a:rPr>
              <a:t>roughly </a:t>
            </a:r>
            <a:r>
              <a:rPr lang="en-GB" b="1" dirty="0">
                <a:solidFill>
                  <a:schemeClr val="bg1"/>
                </a:solidFill>
              </a:rPr>
              <a:t>where</a:t>
            </a:r>
            <a:r>
              <a:rPr lang="en-GB" dirty="0">
                <a:solidFill>
                  <a:schemeClr val="bg1"/>
                </a:solidFill>
              </a:rPr>
              <a:t> in the novel it takes place</a:t>
            </a:r>
          </a:p>
          <a:p>
            <a:pPr lvl="1"/>
            <a:r>
              <a:rPr lang="en-GB" dirty="0" smtClean="0">
                <a:solidFill>
                  <a:schemeClr val="bg1"/>
                </a:solidFill>
              </a:rPr>
              <a:t>briefly </a:t>
            </a:r>
            <a:r>
              <a:rPr lang="en-GB" b="1" dirty="0">
                <a:solidFill>
                  <a:schemeClr val="bg1"/>
                </a:solidFill>
              </a:rPr>
              <a:t>what is happening</a:t>
            </a:r>
            <a:r>
              <a:rPr lang="en-GB" dirty="0">
                <a:solidFill>
                  <a:schemeClr val="bg1"/>
                </a:solidFill>
              </a:rPr>
              <a:t> at this point in the novel</a:t>
            </a:r>
          </a:p>
          <a:p>
            <a:pPr marL="0" indent="0">
              <a:buNone/>
            </a:pPr>
            <a:r>
              <a:rPr lang="en-GB" dirty="0">
                <a:solidFill>
                  <a:schemeClr val="bg1"/>
                </a:solidFill>
              </a:rPr>
              <a:t> </a:t>
            </a:r>
          </a:p>
          <a:p>
            <a:pPr marL="0" indent="0">
              <a:buNone/>
            </a:pPr>
            <a:endParaRPr lang="en-GB" b="1" dirty="0" smtClean="0">
              <a:solidFill>
                <a:schemeClr val="bg1"/>
              </a:solidFill>
            </a:endParaRPr>
          </a:p>
          <a:p>
            <a:pPr marL="0" indent="0">
              <a:buNone/>
            </a:pPr>
            <a:r>
              <a:rPr lang="en-GB" b="1" dirty="0" smtClean="0">
                <a:solidFill>
                  <a:schemeClr val="bg1"/>
                </a:solidFill>
              </a:rPr>
              <a:t>Example</a:t>
            </a:r>
            <a:endParaRPr lang="en-GB" dirty="0">
              <a:solidFill>
                <a:schemeClr val="bg1"/>
              </a:solidFill>
            </a:endParaRPr>
          </a:p>
          <a:p>
            <a:pPr marL="0" indent="0">
              <a:buNone/>
            </a:pPr>
            <a:r>
              <a:rPr lang="en-GB" i="1" dirty="0">
                <a:solidFill>
                  <a:schemeClr val="bg1"/>
                </a:solidFill>
              </a:rPr>
              <a:t>At the beginning of the </a:t>
            </a:r>
            <a:r>
              <a:rPr lang="en-GB" i="1" dirty="0" smtClean="0">
                <a:solidFill>
                  <a:schemeClr val="bg1"/>
                </a:solidFill>
              </a:rPr>
              <a:t>novel, </a:t>
            </a:r>
            <a:r>
              <a:rPr lang="en-GB" i="1" dirty="0" err="1" smtClean="0">
                <a:solidFill>
                  <a:schemeClr val="bg1"/>
                </a:solidFill>
              </a:rPr>
              <a:t>Offred</a:t>
            </a:r>
            <a:r>
              <a:rPr lang="en-GB" i="1" dirty="0" smtClean="0">
                <a:solidFill>
                  <a:schemeClr val="bg1"/>
                </a:solidFill>
              </a:rPr>
              <a:t> vividly describes the uniform prescribed for Handmaids:</a:t>
            </a:r>
            <a:endParaRPr lang="en-GB" dirty="0">
              <a:solidFill>
                <a:schemeClr val="bg1"/>
              </a:solidFill>
            </a:endParaRPr>
          </a:p>
          <a:p>
            <a:pPr marL="0" indent="0">
              <a:buNone/>
            </a:pPr>
            <a:endParaRPr lang="en-GB" dirty="0"/>
          </a:p>
          <a:p>
            <a:endParaRPr lang="en-GB" dirty="0">
              <a:solidFill>
                <a:schemeClr val="bg1"/>
              </a:solidFill>
            </a:endParaRPr>
          </a:p>
        </p:txBody>
      </p:sp>
    </p:spTree>
    <p:extLst>
      <p:ext uri="{BB962C8B-B14F-4D97-AF65-F5344CB8AC3E}">
        <p14:creationId xmlns:p14="http://schemas.microsoft.com/office/powerpoint/2010/main" val="36914557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Context Practice</a:t>
            </a:r>
            <a:endParaRPr lang="en-GB" dirty="0">
              <a:solidFill>
                <a:schemeClr val="bg1"/>
              </a:solidFill>
            </a:endParaRPr>
          </a:p>
        </p:txBody>
      </p:sp>
      <p:sp>
        <p:nvSpPr>
          <p:cNvPr id="3" name="Content Placeholder 2"/>
          <p:cNvSpPr>
            <a:spLocks noGrp="1"/>
          </p:cNvSpPr>
          <p:nvPr>
            <p:ph idx="1"/>
          </p:nvPr>
        </p:nvSpPr>
        <p:spPr/>
        <p:txBody>
          <a:bodyPr>
            <a:normAutofit/>
          </a:bodyPr>
          <a:lstStyle/>
          <a:p>
            <a:pPr marL="0" indent="0">
              <a:buNone/>
            </a:pPr>
            <a:r>
              <a:rPr lang="en-GB" dirty="0" smtClean="0">
                <a:solidFill>
                  <a:schemeClr val="bg1"/>
                </a:solidFill>
              </a:rPr>
              <a:t>OUR QUOTE</a:t>
            </a:r>
          </a:p>
          <a:p>
            <a:pPr marL="0" indent="0">
              <a:buNone/>
            </a:pPr>
            <a:endParaRPr lang="en-GB" dirty="0">
              <a:solidFill>
                <a:schemeClr val="bg1"/>
              </a:solidFill>
            </a:endParaRPr>
          </a:p>
          <a:p>
            <a:pPr marL="0" indent="0">
              <a:buNone/>
            </a:pPr>
            <a:endParaRPr lang="en-GB" dirty="0" smtClean="0">
              <a:solidFill>
                <a:schemeClr val="bg1"/>
              </a:solidFill>
            </a:endParaRPr>
          </a:p>
          <a:p>
            <a:pPr marL="0" indent="0">
              <a:buNone/>
            </a:pPr>
            <a:r>
              <a:rPr lang="en-GB" dirty="0" smtClean="0">
                <a:solidFill>
                  <a:schemeClr val="bg1"/>
                </a:solidFill>
              </a:rPr>
              <a:t>CONTEXT:</a:t>
            </a:r>
          </a:p>
          <a:p>
            <a:pPr marL="0" indent="0">
              <a:buNone/>
            </a:pPr>
            <a:endParaRPr lang="en-GB" dirty="0">
              <a:solidFill>
                <a:schemeClr val="bg1"/>
              </a:solidFill>
            </a:endParaRPr>
          </a:p>
        </p:txBody>
      </p:sp>
      <p:sp>
        <p:nvSpPr>
          <p:cNvPr id="4" name="TextBox 3"/>
          <p:cNvSpPr txBox="1"/>
          <p:nvPr/>
        </p:nvSpPr>
        <p:spPr>
          <a:xfrm>
            <a:off x="5943600" y="1676400"/>
            <a:ext cx="2514600" cy="1754326"/>
          </a:xfrm>
          <a:prstGeom prst="rect">
            <a:avLst/>
          </a:prstGeom>
          <a:solidFill>
            <a:schemeClr val="tx1"/>
          </a:solidFill>
        </p:spPr>
        <p:txBody>
          <a:bodyPr wrap="square" rtlCol="0">
            <a:spAutoFit/>
          </a:bodyPr>
          <a:lstStyle/>
          <a:p>
            <a:r>
              <a:rPr lang="en-GB" dirty="0" smtClean="0">
                <a:solidFill>
                  <a:schemeClr val="bg1"/>
                </a:solidFill>
              </a:rPr>
              <a:t>CONTEXT</a:t>
            </a:r>
          </a:p>
          <a:p>
            <a:pPr marL="285750" indent="-285750">
              <a:buFont typeface="Arial" pitchFamily="34" charset="0"/>
              <a:buChar char="•"/>
            </a:pPr>
            <a:r>
              <a:rPr lang="en-GB" dirty="0" smtClean="0">
                <a:solidFill>
                  <a:srgbClr val="00B050"/>
                </a:solidFill>
              </a:rPr>
              <a:t>Where </a:t>
            </a:r>
            <a:r>
              <a:rPr lang="en-GB" dirty="0">
                <a:solidFill>
                  <a:srgbClr val="00B050"/>
                </a:solidFill>
              </a:rPr>
              <a:t>in the play does this occur</a:t>
            </a:r>
            <a:r>
              <a:rPr lang="en-GB" dirty="0" smtClean="0">
                <a:solidFill>
                  <a:srgbClr val="00B050"/>
                </a:solidFill>
              </a:rPr>
              <a:t>?</a:t>
            </a:r>
            <a:endParaRPr lang="en-GB" dirty="0">
              <a:solidFill>
                <a:srgbClr val="00B050"/>
              </a:solidFill>
            </a:endParaRPr>
          </a:p>
          <a:p>
            <a:pPr marL="285750" indent="-285750">
              <a:buFont typeface="Arial" pitchFamily="34" charset="0"/>
              <a:buChar char="•"/>
            </a:pPr>
            <a:r>
              <a:rPr lang="en-GB" dirty="0">
                <a:solidFill>
                  <a:srgbClr val="FFFF00"/>
                </a:solidFill>
              </a:rPr>
              <a:t>Briefly, what is happening at this point?</a:t>
            </a:r>
          </a:p>
        </p:txBody>
      </p:sp>
    </p:spTree>
    <p:extLst>
      <p:ext uri="{BB962C8B-B14F-4D97-AF65-F5344CB8AC3E}">
        <p14:creationId xmlns:p14="http://schemas.microsoft.com/office/powerpoint/2010/main" val="27519977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Choose Quotation</a:t>
            </a:r>
            <a:endParaRPr lang="en-GB" dirty="0">
              <a:solidFill>
                <a:schemeClr val="bg1"/>
              </a:solidFill>
            </a:endParaRPr>
          </a:p>
        </p:txBody>
      </p:sp>
      <p:sp>
        <p:nvSpPr>
          <p:cNvPr id="3" name="Content Placeholder 2"/>
          <p:cNvSpPr>
            <a:spLocks noGrp="1"/>
          </p:cNvSpPr>
          <p:nvPr>
            <p:ph idx="1"/>
          </p:nvPr>
        </p:nvSpPr>
        <p:spPr/>
        <p:txBody>
          <a:bodyPr>
            <a:normAutofit fontScale="62500" lnSpcReduction="20000"/>
          </a:bodyPr>
          <a:lstStyle/>
          <a:p>
            <a:pPr marL="0" indent="0">
              <a:buNone/>
            </a:pPr>
            <a:r>
              <a:rPr lang="en-GB" dirty="0">
                <a:solidFill>
                  <a:schemeClr val="bg1"/>
                </a:solidFill>
              </a:rPr>
              <a:t>Your quotation is your evidence to back up the point you are trying to make about the text. It must clearly show something important about the novel, and must be relevant to the question asked.</a:t>
            </a:r>
          </a:p>
          <a:p>
            <a:endParaRPr lang="en-GB" dirty="0">
              <a:solidFill>
                <a:schemeClr val="bg1"/>
              </a:solidFill>
            </a:endParaRPr>
          </a:p>
          <a:p>
            <a:pPr marL="0" indent="0">
              <a:buNone/>
            </a:pPr>
            <a:r>
              <a:rPr lang="en-GB" dirty="0">
                <a:solidFill>
                  <a:schemeClr val="bg1"/>
                </a:solidFill>
              </a:rPr>
              <a:t>Have you used quotations properly?</a:t>
            </a:r>
          </a:p>
          <a:p>
            <a:r>
              <a:rPr lang="en-GB" dirty="0" smtClean="0">
                <a:solidFill>
                  <a:schemeClr val="bg1"/>
                </a:solidFill>
              </a:rPr>
              <a:t>Use </a:t>
            </a:r>
            <a:r>
              <a:rPr lang="en-GB" dirty="0">
                <a:solidFill>
                  <a:schemeClr val="bg1"/>
                </a:solidFill>
              </a:rPr>
              <a:t>a colon : to introduce them</a:t>
            </a:r>
          </a:p>
          <a:p>
            <a:r>
              <a:rPr lang="en-GB" dirty="0" smtClean="0">
                <a:solidFill>
                  <a:schemeClr val="bg1"/>
                </a:solidFill>
              </a:rPr>
              <a:t>If </a:t>
            </a:r>
            <a:r>
              <a:rPr lang="en-GB" dirty="0">
                <a:solidFill>
                  <a:schemeClr val="bg1"/>
                </a:solidFill>
              </a:rPr>
              <a:t>longer than a few words, take a new line</a:t>
            </a:r>
          </a:p>
          <a:p>
            <a:r>
              <a:rPr lang="en-GB" dirty="0" smtClean="0">
                <a:solidFill>
                  <a:schemeClr val="bg1"/>
                </a:solidFill>
              </a:rPr>
              <a:t>No </a:t>
            </a:r>
            <a:r>
              <a:rPr lang="en-GB" dirty="0">
                <a:solidFill>
                  <a:schemeClr val="bg1"/>
                </a:solidFill>
              </a:rPr>
              <a:t>longer than one or two lines</a:t>
            </a:r>
          </a:p>
          <a:p>
            <a:r>
              <a:rPr lang="en-GB" dirty="0" smtClean="0">
                <a:solidFill>
                  <a:schemeClr val="bg1"/>
                </a:solidFill>
              </a:rPr>
              <a:t>They </a:t>
            </a:r>
            <a:r>
              <a:rPr lang="en-GB" dirty="0">
                <a:solidFill>
                  <a:schemeClr val="bg1"/>
                </a:solidFill>
              </a:rPr>
              <a:t>should illustrate a point not simply repeat it</a:t>
            </a:r>
          </a:p>
          <a:p>
            <a:pPr marL="0" indent="0">
              <a:buNone/>
            </a:pPr>
            <a:endParaRPr lang="en-GB" dirty="0" smtClean="0">
              <a:solidFill>
                <a:schemeClr val="bg1"/>
              </a:solidFill>
            </a:endParaRPr>
          </a:p>
          <a:p>
            <a:pPr marL="0" indent="0">
              <a:buNone/>
            </a:pPr>
            <a:r>
              <a:rPr lang="en-GB" u="sng" dirty="0" smtClean="0">
                <a:solidFill>
                  <a:schemeClr val="bg1"/>
                </a:solidFill>
              </a:rPr>
              <a:t>Example</a:t>
            </a:r>
            <a:r>
              <a:rPr lang="en-GB" u="sng" dirty="0">
                <a:solidFill>
                  <a:schemeClr val="bg1"/>
                </a:solidFill>
              </a:rPr>
              <a:t>:</a:t>
            </a:r>
          </a:p>
          <a:p>
            <a:pPr marL="0" indent="0">
              <a:buNone/>
            </a:pPr>
            <a:r>
              <a:rPr lang="en-GB" dirty="0" smtClean="0">
                <a:solidFill>
                  <a:schemeClr val="bg1"/>
                </a:solidFill>
              </a:rPr>
              <a:t>It </a:t>
            </a:r>
            <a:r>
              <a:rPr lang="en-GB" dirty="0">
                <a:solidFill>
                  <a:schemeClr val="bg1"/>
                </a:solidFill>
              </a:rPr>
              <a:t>is clear she had no money: ‘Katie was heavy skint.’ </a:t>
            </a:r>
          </a:p>
          <a:p>
            <a:endParaRPr lang="en-GB" dirty="0">
              <a:solidFill>
                <a:schemeClr val="bg1"/>
              </a:solidFill>
            </a:endParaRPr>
          </a:p>
          <a:p>
            <a:pPr marL="0" indent="0">
              <a:buNone/>
            </a:pPr>
            <a:r>
              <a:rPr lang="en-GB" dirty="0">
                <a:solidFill>
                  <a:schemeClr val="bg1"/>
                </a:solidFill>
              </a:rPr>
              <a:t>MAKE SURE YOUR QUOTATIONS ARE WORTHWHILE!</a:t>
            </a:r>
          </a:p>
          <a:p>
            <a:pPr marL="0" indent="0">
              <a:buNone/>
            </a:pPr>
            <a:endParaRPr lang="en-GB" dirty="0">
              <a:solidFill>
                <a:schemeClr val="bg1"/>
              </a:solidFill>
            </a:endParaRPr>
          </a:p>
        </p:txBody>
      </p:sp>
    </p:spTree>
    <p:extLst>
      <p:ext uri="{BB962C8B-B14F-4D97-AF65-F5344CB8AC3E}">
        <p14:creationId xmlns:p14="http://schemas.microsoft.com/office/powerpoint/2010/main" val="28922806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Quotation for </a:t>
            </a:r>
            <a:r>
              <a:rPr lang="en-GB" dirty="0">
                <a:solidFill>
                  <a:schemeClr val="bg1"/>
                </a:solidFill>
              </a:rPr>
              <a:t>Y</a:t>
            </a:r>
            <a:r>
              <a:rPr lang="en-GB" dirty="0" smtClean="0">
                <a:solidFill>
                  <a:schemeClr val="bg1"/>
                </a:solidFill>
              </a:rPr>
              <a:t>our Paragraph</a:t>
            </a:r>
            <a:endParaRPr lang="en-GB" dirty="0">
              <a:solidFill>
                <a:schemeClr val="bg1"/>
              </a:solidFill>
            </a:endParaRPr>
          </a:p>
        </p:txBody>
      </p:sp>
      <p:sp>
        <p:nvSpPr>
          <p:cNvPr id="3" name="Content Placeholder 2"/>
          <p:cNvSpPr>
            <a:spLocks noGrp="1"/>
          </p:cNvSpPr>
          <p:nvPr>
            <p:ph idx="1"/>
          </p:nvPr>
        </p:nvSpPr>
        <p:spPr/>
        <p:txBody>
          <a:bodyPr/>
          <a:lstStyle/>
          <a:p>
            <a:pPr marL="0" indent="0">
              <a:buNone/>
            </a:pPr>
            <a:r>
              <a:rPr lang="en-GB" dirty="0" smtClean="0">
                <a:solidFill>
                  <a:schemeClr val="bg1"/>
                </a:solidFill>
              </a:rPr>
              <a:t>“_______________________”</a:t>
            </a:r>
          </a:p>
        </p:txBody>
      </p:sp>
    </p:spTree>
    <p:extLst>
      <p:ext uri="{BB962C8B-B14F-4D97-AF65-F5344CB8AC3E}">
        <p14:creationId xmlns:p14="http://schemas.microsoft.com/office/powerpoint/2010/main" val="29062886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Explanation</a:t>
            </a:r>
            <a:endParaRPr lang="en-GB" dirty="0">
              <a:solidFill>
                <a:schemeClr val="bg1"/>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GB" dirty="0" smtClean="0">
                <a:solidFill>
                  <a:schemeClr val="bg1"/>
                </a:solidFill>
              </a:rPr>
              <a:t>Your </a:t>
            </a:r>
            <a:r>
              <a:rPr lang="en-GB" dirty="0">
                <a:solidFill>
                  <a:schemeClr val="bg1"/>
                </a:solidFill>
              </a:rPr>
              <a:t>explanation should be the longest section of your paragraph. Here you will explain in detail how your quotation backs up your point, by: </a:t>
            </a:r>
          </a:p>
          <a:p>
            <a:r>
              <a:rPr lang="en-GB" dirty="0" smtClean="0">
                <a:solidFill>
                  <a:schemeClr val="bg1"/>
                </a:solidFill>
              </a:rPr>
              <a:t>analysing </a:t>
            </a:r>
            <a:r>
              <a:rPr lang="en-GB" dirty="0">
                <a:solidFill>
                  <a:schemeClr val="bg1"/>
                </a:solidFill>
              </a:rPr>
              <a:t>literary techniques used by the writer</a:t>
            </a:r>
          </a:p>
          <a:p>
            <a:r>
              <a:rPr lang="en-GB" dirty="0" smtClean="0">
                <a:solidFill>
                  <a:schemeClr val="bg1"/>
                </a:solidFill>
              </a:rPr>
              <a:t>making </a:t>
            </a:r>
            <a:r>
              <a:rPr lang="en-GB" dirty="0">
                <a:solidFill>
                  <a:schemeClr val="bg1"/>
                </a:solidFill>
              </a:rPr>
              <a:t>a personal comment</a:t>
            </a:r>
          </a:p>
          <a:p>
            <a:r>
              <a:rPr lang="en-GB" dirty="0" smtClean="0">
                <a:solidFill>
                  <a:schemeClr val="bg1"/>
                </a:solidFill>
              </a:rPr>
              <a:t>relating </a:t>
            </a:r>
            <a:r>
              <a:rPr lang="en-GB" dirty="0">
                <a:solidFill>
                  <a:schemeClr val="bg1"/>
                </a:solidFill>
              </a:rPr>
              <a:t>back to the question </a:t>
            </a:r>
            <a:endParaRPr lang="en-GB" dirty="0" smtClean="0">
              <a:solidFill>
                <a:schemeClr val="bg1"/>
              </a:solidFill>
            </a:endParaRPr>
          </a:p>
          <a:p>
            <a:pPr marL="0" indent="0">
              <a:buNone/>
            </a:pPr>
            <a:endParaRPr lang="en-GB" dirty="0">
              <a:solidFill>
                <a:schemeClr val="bg1"/>
              </a:solidFill>
            </a:endParaRPr>
          </a:p>
          <a:p>
            <a:pPr marL="0" indent="0">
              <a:buNone/>
            </a:pPr>
            <a:r>
              <a:rPr lang="en-GB" b="1" dirty="0" smtClean="0">
                <a:solidFill>
                  <a:schemeClr val="bg1"/>
                </a:solidFill>
              </a:rPr>
              <a:t>Example </a:t>
            </a:r>
            <a:r>
              <a:rPr lang="en-GB" b="1" dirty="0">
                <a:solidFill>
                  <a:schemeClr val="bg1"/>
                </a:solidFill>
              </a:rPr>
              <a:t>sentence starters</a:t>
            </a:r>
          </a:p>
          <a:p>
            <a:r>
              <a:rPr lang="en-GB" dirty="0">
                <a:solidFill>
                  <a:schemeClr val="bg1"/>
                </a:solidFill>
              </a:rPr>
              <a:t>Here, </a:t>
            </a:r>
            <a:r>
              <a:rPr lang="en-GB" dirty="0" smtClean="0">
                <a:solidFill>
                  <a:schemeClr val="bg1"/>
                </a:solidFill>
              </a:rPr>
              <a:t>Atwood </a:t>
            </a:r>
            <a:r>
              <a:rPr lang="en-GB" dirty="0">
                <a:solidFill>
                  <a:schemeClr val="bg1"/>
                </a:solidFill>
              </a:rPr>
              <a:t>emphasises </a:t>
            </a:r>
            <a:r>
              <a:rPr lang="en-GB" dirty="0" smtClean="0">
                <a:solidFill>
                  <a:schemeClr val="bg1"/>
                </a:solidFill>
              </a:rPr>
              <a:t>_____through her </a:t>
            </a:r>
            <a:r>
              <a:rPr lang="en-GB" dirty="0">
                <a:solidFill>
                  <a:schemeClr val="bg1"/>
                </a:solidFill>
              </a:rPr>
              <a:t>use of </a:t>
            </a:r>
            <a:r>
              <a:rPr lang="en-GB" dirty="0" smtClean="0">
                <a:solidFill>
                  <a:schemeClr val="bg1"/>
                </a:solidFill>
              </a:rPr>
              <a:t>____. </a:t>
            </a:r>
            <a:r>
              <a:rPr lang="en-GB" dirty="0">
                <a:solidFill>
                  <a:schemeClr val="bg1"/>
                </a:solidFill>
              </a:rPr>
              <a:t>The </a:t>
            </a:r>
            <a:r>
              <a:rPr lang="en-GB" dirty="0" smtClean="0">
                <a:solidFill>
                  <a:schemeClr val="bg1"/>
                </a:solidFill>
              </a:rPr>
              <a:t>____ used illustrates</a:t>
            </a:r>
            <a:r>
              <a:rPr lang="en-GB" dirty="0">
                <a:solidFill>
                  <a:schemeClr val="bg1"/>
                </a:solidFill>
              </a:rPr>
              <a:t>…</a:t>
            </a:r>
          </a:p>
          <a:p>
            <a:endParaRPr lang="en-GB" dirty="0">
              <a:solidFill>
                <a:schemeClr val="bg1"/>
              </a:solidFill>
            </a:endParaRPr>
          </a:p>
        </p:txBody>
      </p:sp>
    </p:spTree>
    <p:extLst>
      <p:ext uri="{BB962C8B-B14F-4D97-AF65-F5344CB8AC3E}">
        <p14:creationId xmlns:p14="http://schemas.microsoft.com/office/powerpoint/2010/main" val="1763006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chemeClr val="bg1"/>
                </a:solidFill>
              </a:rPr>
              <a:t>Words for linking analysis to </a:t>
            </a:r>
            <a:r>
              <a:rPr lang="en-GB" b="1" dirty="0" smtClean="0">
                <a:solidFill>
                  <a:schemeClr val="bg1"/>
                </a:solidFill>
              </a:rPr>
              <a:t>quotes</a:t>
            </a:r>
            <a:endParaRPr lang="en-GB" dirty="0">
              <a:solidFill>
                <a:schemeClr val="bg1"/>
              </a:solidFill>
            </a:endParaRPr>
          </a:p>
        </p:txBody>
      </p:sp>
      <p:sp>
        <p:nvSpPr>
          <p:cNvPr id="3" name="Content Placeholder 2"/>
          <p:cNvSpPr>
            <a:spLocks noGrp="1"/>
          </p:cNvSpPr>
          <p:nvPr>
            <p:ph idx="1"/>
          </p:nvPr>
        </p:nvSpPr>
        <p:spPr>
          <a:xfrm>
            <a:off x="495300" y="1066800"/>
            <a:ext cx="8229600" cy="4525963"/>
          </a:xfrm>
        </p:spPr>
        <p:txBody>
          <a:bodyPr/>
          <a:lstStyle/>
          <a:p>
            <a:pPr lvl="0"/>
            <a:r>
              <a:rPr lang="en-GB" dirty="0" smtClean="0">
                <a:solidFill>
                  <a:schemeClr val="bg1"/>
                </a:solidFill>
              </a:rPr>
              <a:t>The </a:t>
            </a:r>
            <a:r>
              <a:rPr lang="en-GB" dirty="0">
                <a:solidFill>
                  <a:schemeClr val="bg1"/>
                </a:solidFill>
              </a:rPr>
              <a:t>following words and phrases describe </a:t>
            </a:r>
            <a:r>
              <a:rPr lang="en-GB" b="1" u="sng" dirty="0">
                <a:solidFill>
                  <a:schemeClr val="bg1"/>
                </a:solidFill>
              </a:rPr>
              <a:t>what the writer does</a:t>
            </a:r>
            <a:r>
              <a:rPr lang="en-GB" dirty="0">
                <a:solidFill>
                  <a:schemeClr val="bg1"/>
                </a:solidFill>
              </a:rPr>
              <a:t>, or </a:t>
            </a:r>
            <a:r>
              <a:rPr lang="en-GB" b="1" dirty="0">
                <a:solidFill>
                  <a:schemeClr val="bg1"/>
                </a:solidFill>
              </a:rPr>
              <a:t>what part of the text does</a:t>
            </a:r>
            <a:r>
              <a:rPr lang="en-GB" dirty="0">
                <a:solidFill>
                  <a:schemeClr val="bg1"/>
                </a:solidFill>
              </a:rPr>
              <a:t>.</a:t>
            </a:r>
          </a:p>
          <a:p>
            <a:pPr lvl="0"/>
            <a:r>
              <a:rPr lang="en-GB" dirty="0">
                <a:solidFill>
                  <a:schemeClr val="bg1"/>
                </a:solidFill>
              </a:rPr>
              <a:t>They will help you to show that you are </a:t>
            </a:r>
            <a:r>
              <a:rPr lang="en-GB" b="1" u="sng" dirty="0">
                <a:solidFill>
                  <a:schemeClr val="bg1"/>
                </a:solidFill>
              </a:rPr>
              <a:t>analysing</a:t>
            </a:r>
            <a:r>
              <a:rPr lang="en-GB" dirty="0">
                <a:solidFill>
                  <a:schemeClr val="bg1"/>
                </a:solidFill>
              </a:rPr>
              <a:t> the author’s work</a:t>
            </a:r>
            <a:r>
              <a:rPr lang="en-GB" dirty="0" smtClean="0">
                <a:solidFill>
                  <a:schemeClr val="bg1"/>
                </a:solidFill>
              </a:rPr>
              <a:t>.</a:t>
            </a:r>
          </a:p>
          <a:p>
            <a:pPr lvl="0"/>
            <a:endParaRPr lang="en-GB" dirty="0">
              <a:solidFill>
                <a:schemeClr val="bg1"/>
              </a:solidFill>
            </a:endParaRPr>
          </a:p>
          <a:p>
            <a:endParaRPr lang="en-GB" dirty="0"/>
          </a:p>
        </p:txBody>
      </p:sp>
      <p:sp>
        <p:nvSpPr>
          <p:cNvPr id="4" name="Text Box 6"/>
          <p:cNvSpPr txBox="1"/>
          <p:nvPr/>
        </p:nvSpPr>
        <p:spPr>
          <a:xfrm>
            <a:off x="228600" y="3788228"/>
            <a:ext cx="8763000" cy="2917371"/>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1600" b="1" dirty="0">
                <a:effectLst/>
                <a:ea typeface="Calibri"/>
                <a:cs typeface="Arial"/>
              </a:rPr>
              <a:t>This…</a:t>
            </a:r>
            <a:endParaRPr lang="en-GB" sz="1600" dirty="0">
              <a:effectLst/>
              <a:ea typeface="Calibri"/>
              <a:cs typeface="Arial"/>
            </a:endParaRPr>
          </a:p>
          <a:p>
            <a:pPr>
              <a:lnSpc>
                <a:spcPct val="115000"/>
              </a:lnSpc>
              <a:spcAft>
                <a:spcPts val="1000"/>
              </a:spcAft>
            </a:pPr>
            <a:r>
              <a:rPr lang="en-GB" sz="1600" dirty="0">
                <a:effectLst/>
                <a:ea typeface="Calibri"/>
                <a:cs typeface="Arial"/>
              </a:rPr>
              <a:t>reinforces			emphasises		</a:t>
            </a:r>
            <a:r>
              <a:rPr lang="en-GB" sz="1600" dirty="0" smtClean="0">
                <a:effectLst/>
                <a:ea typeface="Calibri"/>
                <a:cs typeface="Arial"/>
              </a:rPr>
              <a:t>highlights</a:t>
            </a:r>
          </a:p>
          <a:p>
            <a:pPr>
              <a:lnSpc>
                <a:spcPct val="115000"/>
              </a:lnSpc>
              <a:spcAft>
                <a:spcPts val="1000"/>
              </a:spcAft>
            </a:pPr>
            <a:r>
              <a:rPr lang="en-GB" sz="1600" dirty="0" smtClean="0">
                <a:ea typeface="Calibri"/>
                <a:cs typeface="Arial"/>
              </a:rPr>
              <a:t> </a:t>
            </a:r>
            <a:r>
              <a:rPr lang="en-GB" sz="1600" dirty="0" smtClean="0">
                <a:effectLst/>
                <a:ea typeface="Calibri"/>
                <a:cs typeface="Arial"/>
              </a:rPr>
              <a:t>foreshadows</a:t>
            </a:r>
            <a:r>
              <a:rPr lang="en-GB" sz="1600" dirty="0">
                <a:ea typeface="Calibri"/>
                <a:cs typeface="Arial"/>
              </a:rPr>
              <a:t>	</a:t>
            </a:r>
            <a:r>
              <a:rPr lang="en-GB" sz="1600" dirty="0" smtClean="0">
                <a:ea typeface="Calibri"/>
                <a:cs typeface="Arial"/>
              </a:rPr>
              <a:t>	</a:t>
            </a:r>
            <a:r>
              <a:rPr lang="en-GB" sz="1600" dirty="0" smtClean="0">
                <a:effectLst/>
                <a:ea typeface="Calibri"/>
                <a:cs typeface="Arial"/>
              </a:rPr>
              <a:t>exemplifies</a:t>
            </a:r>
            <a:r>
              <a:rPr lang="en-GB" sz="1600" dirty="0">
                <a:effectLst/>
                <a:ea typeface="Calibri"/>
                <a:cs typeface="Arial"/>
              </a:rPr>
              <a:t>		</a:t>
            </a:r>
            <a:r>
              <a:rPr lang="en-GB" sz="1600" dirty="0" smtClean="0">
                <a:effectLst/>
                <a:ea typeface="Calibri"/>
                <a:cs typeface="Arial"/>
              </a:rPr>
              <a:t>explains</a:t>
            </a:r>
            <a:r>
              <a:rPr lang="en-GB" sz="1600" dirty="0">
                <a:effectLst/>
                <a:ea typeface="Calibri"/>
                <a:cs typeface="Arial"/>
              </a:rPr>
              <a:t>		</a:t>
            </a:r>
            <a:endParaRPr lang="en-GB" sz="1600" dirty="0" smtClean="0">
              <a:effectLst/>
              <a:ea typeface="Calibri"/>
              <a:cs typeface="Arial"/>
            </a:endParaRPr>
          </a:p>
          <a:p>
            <a:pPr>
              <a:lnSpc>
                <a:spcPct val="115000"/>
              </a:lnSpc>
              <a:spcAft>
                <a:spcPts val="1000"/>
              </a:spcAft>
            </a:pPr>
            <a:r>
              <a:rPr lang="en-GB" sz="1600" dirty="0" smtClean="0">
                <a:effectLst/>
                <a:ea typeface="Calibri"/>
                <a:cs typeface="Arial"/>
              </a:rPr>
              <a:t>demonstrates</a:t>
            </a:r>
            <a:r>
              <a:rPr lang="en-GB" sz="1600" dirty="0">
                <a:effectLst/>
                <a:ea typeface="Calibri"/>
                <a:cs typeface="Arial"/>
              </a:rPr>
              <a:t>		</a:t>
            </a:r>
            <a:r>
              <a:rPr lang="en-GB" sz="1600" dirty="0" smtClean="0">
                <a:effectLst/>
                <a:ea typeface="Calibri"/>
                <a:cs typeface="Arial"/>
              </a:rPr>
              <a:t>echoes			has </a:t>
            </a:r>
            <a:r>
              <a:rPr lang="en-GB" sz="1600" dirty="0">
                <a:effectLst/>
                <a:ea typeface="Calibri"/>
                <a:cs typeface="Arial"/>
              </a:rPr>
              <a:t>connotations of	</a:t>
            </a:r>
            <a:endParaRPr lang="en-GB" sz="1600" dirty="0" smtClean="0">
              <a:effectLst/>
              <a:ea typeface="Calibri"/>
              <a:cs typeface="Arial"/>
            </a:endParaRPr>
          </a:p>
          <a:p>
            <a:pPr>
              <a:lnSpc>
                <a:spcPct val="115000"/>
              </a:lnSpc>
              <a:spcAft>
                <a:spcPts val="1000"/>
              </a:spcAft>
            </a:pPr>
            <a:r>
              <a:rPr lang="en-GB" sz="1600" dirty="0" smtClean="0">
                <a:effectLst/>
                <a:ea typeface="Calibri"/>
                <a:cs typeface="Arial"/>
              </a:rPr>
              <a:t>suggests</a:t>
            </a:r>
            <a:r>
              <a:rPr lang="en-GB" sz="1600" dirty="0">
                <a:effectLst/>
                <a:ea typeface="Calibri"/>
                <a:cs typeface="Arial"/>
              </a:rPr>
              <a:t>		</a:t>
            </a:r>
            <a:r>
              <a:rPr lang="en-GB" sz="1600" dirty="0" smtClean="0">
                <a:effectLst/>
                <a:ea typeface="Calibri"/>
                <a:cs typeface="Arial"/>
              </a:rPr>
              <a:t>	show</a:t>
            </a:r>
            <a:r>
              <a:rPr lang="en-GB" sz="1600" dirty="0">
                <a:effectLst/>
                <a:ea typeface="Calibri"/>
                <a:cs typeface="Arial"/>
              </a:rPr>
              <a:t>	</a:t>
            </a:r>
            <a:r>
              <a:rPr lang="en-GB" sz="1600" dirty="0" smtClean="0">
                <a:effectLst/>
                <a:ea typeface="Calibri"/>
                <a:cs typeface="Arial"/>
              </a:rPr>
              <a:t>    		 creates</a:t>
            </a:r>
            <a:r>
              <a:rPr lang="en-GB" sz="1600" dirty="0">
                <a:effectLst/>
                <a:ea typeface="Calibri"/>
                <a:cs typeface="Arial"/>
              </a:rPr>
              <a:t>		       </a:t>
            </a:r>
            <a:endParaRPr lang="en-GB" sz="1600" dirty="0">
              <a:ea typeface="Calibri"/>
              <a:cs typeface="Arial"/>
            </a:endParaRPr>
          </a:p>
          <a:p>
            <a:pPr>
              <a:lnSpc>
                <a:spcPct val="115000"/>
              </a:lnSpc>
              <a:spcAft>
                <a:spcPts val="1000"/>
              </a:spcAft>
            </a:pPr>
            <a:r>
              <a:rPr lang="en-GB" sz="1600" dirty="0" smtClean="0">
                <a:effectLst/>
                <a:ea typeface="Calibri"/>
                <a:cs typeface="Arial"/>
              </a:rPr>
              <a:t>mirrors</a:t>
            </a:r>
            <a:r>
              <a:rPr lang="en-GB" sz="1600" dirty="0">
                <a:effectLst/>
                <a:ea typeface="Calibri"/>
                <a:cs typeface="Arial"/>
              </a:rPr>
              <a:t>	</a:t>
            </a:r>
            <a:r>
              <a:rPr lang="en-GB" sz="1600" dirty="0" smtClean="0">
                <a:effectLst/>
                <a:ea typeface="Calibri"/>
                <a:cs typeface="Arial"/>
              </a:rPr>
              <a:t>		establishes</a:t>
            </a:r>
            <a:r>
              <a:rPr lang="en-GB" sz="1600" dirty="0" smtClean="0">
                <a:ea typeface="Calibri"/>
                <a:cs typeface="Arial"/>
              </a:rPr>
              <a:t>      		</a:t>
            </a:r>
            <a:r>
              <a:rPr lang="en-GB" sz="1600" dirty="0" smtClean="0">
                <a:effectLst/>
                <a:ea typeface="Calibri"/>
                <a:cs typeface="Arial"/>
              </a:rPr>
              <a:t>underlines</a:t>
            </a:r>
            <a:r>
              <a:rPr lang="en-GB" sz="1600" dirty="0">
                <a:effectLst/>
                <a:ea typeface="Calibri"/>
                <a:cs typeface="Arial"/>
              </a:rPr>
              <a:t>	</a:t>
            </a:r>
            <a:endParaRPr lang="en-GB" sz="1600" dirty="0">
              <a:ea typeface="Calibri"/>
              <a:cs typeface="Arial"/>
            </a:endParaRPr>
          </a:p>
          <a:p>
            <a:pPr>
              <a:lnSpc>
                <a:spcPct val="115000"/>
              </a:lnSpc>
              <a:spcAft>
                <a:spcPts val="1000"/>
              </a:spcAft>
            </a:pPr>
            <a:r>
              <a:rPr lang="en-GB" sz="1600" dirty="0" smtClean="0">
                <a:effectLst/>
                <a:ea typeface="Calibri"/>
                <a:cs typeface="Arial"/>
              </a:rPr>
              <a:t>reveals</a:t>
            </a:r>
            <a:r>
              <a:rPr lang="en-GB" sz="1600" dirty="0">
                <a:effectLst/>
                <a:ea typeface="Calibri"/>
                <a:cs typeface="Arial"/>
              </a:rPr>
              <a:t>		        </a:t>
            </a:r>
            <a:r>
              <a:rPr lang="en-GB" sz="1600" dirty="0" smtClean="0">
                <a:effectLst/>
                <a:ea typeface="Calibri"/>
                <a:cs typeface="Arial"/>
              </a:rPr>
              <a:t>	 hints</a:t>
            </a:r>
            <a:r>
              <a:rPr lang="en-GB" sz="1600" dirty="0">
                <a:ea typeface="Calibri"/>
                <a:cs typeface="Arial"/>
              </a:rPr>
              <a:t> </a:t>
            </a:r>
            <a:r>
              <a:rPr lang="en-GB" sz="1600" dirty="0" smtClean="0">
                <a:ea typeface="Calibri"/>
                <a:cs typeface="Arial"/>
              </a:rPr>
              <a:t>     			  </a:t>
            </a:r>
            <a:r>
              <a:rPr lang="en-GB" sz="1600" dirty="0" smtClean="0">
                <a:effectLst/>
                <a:ea typeface="Calibri"/>
                <a:cs typeface="Arial"/>
              </a:rPr>
              <a:t>illustrates</a:t>
            </a:r>
            <a:endParaRPr lang="en-GB" sz="1600" dirty="0">
              <a:effectLst/>
              <a:ea typeface="Calibri"/>
              <a:cs typeface="Arial"/>
            </a:endParaRPr>
          </a:p>
        </p:txBody>
      </p:sp>
    </p:spTree>
    <p:extLst>
      <p:ext uri="{BB962C8B-B14F-4D97-AF65-F5344CB8AC3E}">
        <p14:creationId xmlns:p14="http://schemas.microsoft.com/office/powerpoint/2010/main" val="40873729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GB" dirty="0" smtClean="0">
                <a:solidFill>
                  <a:schemeClr val="bg1"/>
                </a:solidFill>
              </a:rPr>
              <a:t>Example Explanation</a:t>
            </a:r>
            <a:endParaRPr lang="en-GB" dirty="0">
              <a:solidFill>
                <a:schemeClr val="bg1"/>
              </a:solidFill>
            </a:endParaRPr>
          </a:p>
        </p:txBody>
      </p:sp>
      <p:sp>
        <p:nvSpPr>
          <p:cNvPr id="3" name="Content Placeholder 2"/>
          <p:cNvSpPr>
            <a:spLocks noGrp="1"/>
          </p:cNvSpPr>
          <p:nvPr>
            <p:ph idx="1"/>
          </p:nvPr>
        </p:nvSpPr>
        <p:spPr>
          <a:xfrm>
            <a:off x="304800" y="685800"/>
            <a:ext cx="8763000" cy="6019800"/>
          </a:xfrm>
        </p:spPr>
        <p:txBody>
          <a:bodyPr>
            <a:normAutofit fontScale="62500" lnSpcReduction="20000"/>
          </a:bodyPr>
          <a:lstStyle/>
          <a:p>
            <a:pPr marL="0" indent="0">
              <a:buNone/>
            </a:pPr>
            <a:r>
              <a:rPr lang="en-GB" u="sng" dirty="0">
                <a:solidFill>
                  <a:schemeClr val="bg1"/>
                </a:solidFill>
              </a:rPr>
              <a:t>Question</a:t>
            </a:r>
          </a:p>
          <a:p>
            <a:pPr marL="0" indent="0">
              <a:buNone/>
            </a:pPr>
            <a:r>
              <a:rPr lang="en-GB" dirty="0">
                <a:solidFill>
                  <a:schemeClr val="bg1"/>
                </a:solidFill>
              </a:rPr>
              <a:t>Choose a novel or short story or work of non-fiction which theme of moral or social significance.</a:t>
            </a:r>
          </a:p>
          <a:p>
            <a:pPr marL="0" indent="0">
              <a:buNone/>
            </a:pPr>
            <a:r>
              <a:rPr lang="en-GB" dirty="0">
                <a:solidFill>
                  <a:schemeClr val="bg1"/>
                </a:solidFill>
              </a:rPr>
              <a:t>With reference to appropriate techniques, explain how the writer develops this theme and discuss why its development adds to your appreciation of the text as a whole.</a:t>
            </a:r>
          </a:p>
          <a:p>
            <a:pPr marL="0" indent="0">
              <a:buNone/>
            </a:pPr>
            <a:endParaRPr lang="en-GB" dirty="0" smtClean="0">
              <a:solidFill>
                <a:schemeClr val="bg1"/>
              </a:solidFill>
            </a:endParaRPr>
          </a:p>
          <a:p>
            <a:pPr marL="0" indent="0">
              <a:buNone/>
            </a:pPr>
            <a:r>
              <a:rPr lang="en-GB" u="sng" dirty="0" smtClean="0">
                <a:solidFill>
                  <a:schemeClr val="bg1"/>
                </a:solidFill>
              </a:rPr>
              <a:t>Example Explanation</a:t>
            </a:r>
          </a:p>
          <a:p>
            <a:pPr marL="0" indent="0">
              <a:buNone/>
            </a:pPr>
            <a:r>
              <a:rPr lang="en-GB" dirty="0">
                <a:solidFill>
                  <a:schemeClr val="bg1"/>
                </a:solidFill>
              </a:rPr>
              <a:t>“Everything except the wings around my face is red: the colour of blood, which defines us….The white wings too are prescribed issue, they are to keep us from seeing, but also from being seen.” </a:t>
            </a:r>
            <a:r>
              <a:rPr lang="en-GB" dirty="0" err="1">
                <a:solidFill>
                  <a:schemeClr val="bg1"/>
                </a:solidFill>
              </a:rPr>
              <a:t>pg</a:t>
            </a:r>
            <a:r>
              <a:rPr lang="en-GB" dirty="0">
                <a:solidFill>
                  <a:schemeClr val="bg1"/>
                </a:solidFill>
              </a:rPr>
              <a:t> 18(C2</a:t>
            </a:r>
            <a:r>
              <a:rPr lang="en-GB" dirty="0" smtClean="0">
                <a:solidFill>
                  <a:schemeClr val="bg1"/>
                </a:solidFill>
              </a:rPr>
              <a:t>)</a:t>
            </a:r>
          </a:p>
          <a:p>
            <a:pPr marL="0" indent="0">
              <a:buNone/>
            </a:pPr>
            <a:r>
              <a:rPr lang="en-GB" dirty="0">
                <a:solidFill>
                  <a:schemeClr val="bg1"/>
                </a:solidFill>
              </a:rPr>
              <a:t>Here, Atwood emphasises </a:t>
            </a:r>
            <a:r>
              <a:rPr lang="en-GB" dirty="0" smtClean="0">
                <a:solidFill>
                  <a:schemeClr val="bg1"/>
                </a:solidFill>
              </a:rPr>
              <a:t>the theme of women’s subjugation through </a:t>
            </a:r>
            <a:r>
              <a:rPr lang="en-GB" dirty="0">
                <a:solidFill>
                  <a:schemeClr val="bg1"/>
                </a:solidFill>
              </a:rPr>
              <a:t>her use of </a:t>
            </a:r>
            <a:r>
              <a:rPr lang="en-GB" dirty="0" smtClean="0">
                <a:solidFill>
                  <a:schemeClr val="bg1"/>
                </a:solidFill>
              </a:rPr>
              <a:t>characterisation. </a:t>
            </a:r>
            <a:r>
              <a:rPr lang="en-GB" dirty="0">
                <a:solidFill>
                  <a:schemeClr val="bg1"/>
                </a:solidFill>
              </a:rPr>
              <a:t>The </a:t>
            </a:r>
            <a:r>
              <a:rPr lang="en-GB" dirty="0" smtClean="0">
                <a:solidFill>
                  <a:schemeClr val="bg1"/>
                </a:solidFill>
              </a:rPr>
              <a:t>vivid description used illustrates the strict dress code of the Handmaids, containing very symbolic elements. The colour red is significant as it symbolises their fertility, but also acts as a warning that they are untouchable. The contrasting white symbolises their ‘purity’, particularly teamed with the idea of ‘wings’, hinting at an angelic quality. However despite wings often symbolising freedom, these ‘wings’ block the Handmaids’ vision, meaning they are trapped and kept ignorant from their position. The heavy covering of the Handmaid’s bodies is symbolic of the control Gilead has over women, and suggests that women’s bodies are seen as dangerous and tempting. </a:t>
            </a:r>
            <a:endParaRPr lang="en-GB" dirty="0">
              <a:solidFill>
                <a:schemeClr val="bg1"/>
              </a:solidFill>
            </a:endParaRPr>
          </a:p>
          <a:p>
            <a:pPr marL="0" indent="0">
              <a:buNone/>
            </a:pPr>
            <a:endParaRPr lang="en-GB" dirty="0" smtClean="0">
              <a:solidFill>
                <a:schemeClr val="bg1"/>
              </a:solidFill>
            </a:endParaRPr>
          </a:p>
          <a:p>
            <a:pPr marL="0" indent="0">
              <a:buNone/>
            </a:pPr>
            <a:endParaRPr lang="en-GB" dirty="0">
              <a:solidFill>
                <a:schemeClr val="bg1"/>
              </a:solidFill>
            </a:endParaRPr>
          </a:p>
        </p:txBody>
      </p:sp>
    </p:spTree>
    <p:extLst>
      <p:ext uri="{BB962C8B-B14F-4D97-AF65-F5344CB8AC3E}">
        <p14:creationId xmlns:p14="http://schemas.microsoft.com/office/powerpoint/2010/main" val="33913897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Writing Our Explanation</a:t>
            </a:r>
            <a:endParaRPr lang="en-GB" dirty="0">
              <a:solidFill>
                <a:schemeClr val="bg1"/>
              </a:solidFill>
            </a:endParaRPr>
          </a:p>
        </p:txBody>
      </p:sp>
      <p:sp>
        <p:nvSpPr>
          <p:cNvPr id="3" name="Content Placeholder 2"/>
          <p:cNvSpPr>
            <a:spLocks noGrp="1"/>
          </p:cNvSpPr>
          <p:nvPr>
            <p:ph idx="1"/>
          </p:nvPr>
        </p:nvSpPr>
        <p:spPr>
          <a:xfrm>
            <a:off x="304800" y="1219200"/>
            <a:ext cx="8382000" cy="4906963"/>
          </a:xfrm>
        </p:spPr>
        <p:txBody>
          <a:bodyPr>
            <a:normAutofit/>
          </a:bodyPr>
          <a:lstStyle/>
          <a:p>
            <a:pPr marL="0" indent="0">
              <a:buNone/>
            </a:pPr>
            <a:endParaRPr lang="en-GB" b="1" dirty="0" smtClean="0">
              <a:solidFill>
                <a:schemeClr val="bg1"/>
              </a:solidFill>
            </a:endParaRPr>
          </a:p>
          <a:p>
            <a:pPr marL="0" indent="0">
              <a:buNone/>
            </a:pPr>
            <a:r>
              <a:rPr lang="en-GB" b="1" dirty="0" smtClean="0">
                <a:solidFill>
                  <a:schemeClr val="bg1"/>
                </a:solidFill>
              </a:rPr>
              <a:t>Example </a:t>
            </a:r>
            <a:r>
              <a:rPr lang="en-GB" b="1" dirty="0">
                <a:solidFill>
                  <a:schemeClr val="bg1"/>
                </a:solidFill>
              </a:rPr>
              <a:t>sentence starters</a:t>
            </a:r>
          </a:p>
          <a:p>
            <a:r>
              <a:rPr lang="en-GB" dirty="0">
                <a:solidFill>
                  <a:schemeClr val="bg1"/>
                </a:solidFill>
              </a:rPr>
              <a:t>Here, </a:t>
            </a:r>
            <a:r>
              <a:rPr lang="en-GB" dirty="0" smtClean="0">
                <a:solidFill>
                  <a:schemeClr val="bg1"/>
                </a:solidFill>
              </a:rPr>
              <a:t>Atwood emphasises </a:t>
            </a:r>
            <a:r>
              <a:rPr lang="en-GB" dirty="0">
                <a:solidFill>
                  <a:schemeClr val="bg1"/>
                </a:solidFill>
              </a:rPr>
              <a:t>_____through </a:t>
            </a:r>
            <a:r>
              <a:rPr lang="en-GB" dirty="0" smtClean="0">
                <a:solidFill>
                  <a:schemeClr val="bg1"/>
                </a:solidFill>
              </a:rPr>
              <a:t>her </a:t>
            </a:r>
            <a:r>
              <a:rPr lang="en-GB" dirty="0">
                <a:solidFill>
                  <a:schemeClr val="bg1"/>
                </a:solidFill>
              </a:rPr>
              <a:t>use of ____. The ____ used illustrates…</a:t>
            </a:r>
          </a:p>
          <a:p>
            <a:endParaRPr lang="en-GB" dirty="0" smtClean="0"/>
          </a:p>
          <a:p>
            <a:pPr marL="0" indent="0">
              <a:buNone/>
            </a:pPr>
            <a:endParaRPr lang="en-GB" dirty="0">
              <a:solidFill>
                <a:schemeClr val="bg1"/>
              </a:solidFill>
            </a:endParaRPr>
          </a:p>
          <a:p>
            <a:endParaRPr lang="en-GB" dirty="0" smtClean="0">
              <a:solidFill>
                <a:schemeClr val="bg1"/>
              </a:solidFill>
            </a:endParaRPr>
          </a:p>
          <a:p>
            <a:endParaRPr lang="en-GB" dirty="0" smtClean="0">
              <a:solidFill>
                <a:schemeClr val="bg1"/>
              </a:solidFill>
            </a:endParaRPr>
          </a:p>
          <a:p>
            <a:endParaRPr lang="en-GB" dirty="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25438271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Linking to the Q</a:t>
            </a:r>
            <a:endParaRPr lang="en-GB" dirty="0">
              <a:solidFill>
                <a:schemeClr val="bg1"/>
              </a:solidFill>
            </a:endParaRPr>
          </a:p>
        </p:txBody>
      </p:sp>
      <p:sp>
        <p:nvSpPr>
          <p:cNvPr id="3" name="Content Placeholder 2"/>
          <p:cNvSpPr>
            <a:spLocks noGrp="1"/>
          </p:cNvSpPr>
          <p:nvPr>
            <p:ph idx="1"/>
          </p:nvPr>
        </p:nvSpPr>
        <p:spPr>
          <a:xfrm>
            <a:off x="414670" y="1295400"/>
            <a:ext cx="8229600" cy="2819399"/>
          </a:xfrm>
        </p:spPr>
        <p:txBody>
          <a:bodyPr>
            <a:normAutofit fontScale="62500" lnSpcReduction="20000"/>
          </a:bodyPr>
          <a:lstStyle/>
          <a:p>
            <a:pPr marL="0" indent="0">
              <a:buNone/>
            </a:pPr>
            <a:r>
              <a:rPr lang="en-GB" dirty="0">
                <a:solidFill>
                  <a:schemeClr val="bg1"/>
                </a:solidFill>
              </a:rPr>
              <a:t>In your final section of your main paragraph, you should:</a:t>
            </a:r>
          </a:p>
          <a:p>
            <a:r>
              <a:rPr lang="en-GB" dirty="0">
                <a:solidFill>
                  <a:schemeClr val="bg1"/>
                </a:solidFill>
              </a:rPr>
              <a:t>	Evaluate why your chosen quotation is important</a:t>
            </a:r>
          </a:p>
          <a:p>
            <a:r>
              <a:rPr lang="en-GB" dirty="0">
                <a:solidFill>
                  <a:schemeClr val="bg1"/>
                </a:solidFill>
              </a:rPr>
              <a:t>	Use wording from the question to make it clear your essay has a specific focus</a:t>
            </a:r>
          </a:p>
          <a:p>
            <a:pPr marL="0" indent="0">
              <a:buNone/>
            </a:pPr>
            <a:endParaRPr lang="en-GB" b="1" dirty="0" smtClean="0">
              <a:solidFill>
                <a:schemeClr val="bg1"/>
              </a:solidFill>
            </a:endParaRPr>
          </a:p>
          <a:p>
            <a:pPr marL="0" indent="0">
              <a:buNone/>
            </a:pPr>
            <a:r>
              <a:rPr lang="en-GB" b="1" dirty="0" smtClean="0">
                <a:solidFill>
                  <a:schemeClr val="bg1"/>
                </a:solidFill>
              </a:rPr>
              <a:t>Words </a:t>
            </a:r>
            <a:r>
              <a:rPr lang="en-GB" b="1" dirty="0">
                <a:solidFill>
                  <a:schemeClr val="bg1"/>
                </a:solidFill>
              </a:rPr>
              <a:t>that indicate a personal response</a:t>
            </a:r>
          </a:p>
          <a:p>
            <a:r>
              <a:rPr lang="en-GB" dirty="0" smtClean="0">
                <a:solidFill>
                  <a:schemeClr val="bg1"/>
                </a:solidFill>
              </a:rPr>
              <a:t>The </a:t>
            </a:r>
            <a:r>
              <a:rPr lang="en-GB" dirty="0">
                <a:solidFill>
                  <a:schemeClr val="bg1"/>
                </a:solidFill>
              </a:rPr>
              <a:t>following words and phrases describe how the reader feels, or how the text affects us as we read. </a:t>
            </a:r>
          </a:p>
          <a:p>
            <a:r>
              <a:rPr lang="en-GB" dirty="0" smtClean="0">
                <a:solidFill>
                  <a:schemeClr val="bg1"/>
                </a:solidFill>
              </a:rPr>
              <a:t>They </a:t>
            </a:r>
            <a:r>
              <a:rPr lang="en-GB" dirty="0">
                <a:solidFill>
                  <a:schemeClr val="bg1"/>
                </a:solidFill>
              </a:rPr>
              <a:t>will help you to show that you are evaluating the author’s work.</a:t>
            </a:r>
          </a:p>
          <a:p>
            <a:endParaRPr lang="en-GB" dirty="0">
              <a:solidFill>
                <a:schemeClr val="bg1"/>
              </a:solidFill>
            </a:endParaRPr>
          </a:p>
        </p:txBody>
      </p:sp>
      <p:sp>
        <p:nvSpPr>
          <p:cNvPr id="4" name="Text Box 8"/>
          <p:cNvSpPr txBox="1"/>
          <p:nvPr/>
        </p:nvSpPr>
        <p:spPr>
          <a:xfrm>
            <a:off x="1376362" y="4419600"/>
            <a:ext cx="7234238" cy="2387452"/>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1400" b="1">
                <a:effectLst/>
                <a:ea typeface="Calibri"/>
                <a:cs typeface="Arial"/>
              </a:rPr>
              <a:t>This is…</a:t>
            </a:r>
            <a:endParaRPr lang="en-GB" sz="1100">
              <a:effectLst/>
              <a:ea typeface="Calibri"/>
              <a:cs typeface="Arial"/>
            </a:endParaRPr>
          </a:p>
          <a:p>
            <a:pPr>
              <a:lnSpc>
                <a:spcPct val="115000"/>
              </a:lnSpc>
              <a:spcAft>
                <a:spcPts val="1000"/>
              </a:spcAft>
            </a:pPr>
            <a:r>
              <a:rPr lang="en-GB" sz="1400">
                <a:effectLst/>
                <a:ea typeface="Calibri"/>
                <a:cs typeface="Arial"/>
              </a:rPr>
              <a:t>thought-provoking		inspiring	hard-hitting		stimulating</a:t>
            </a:r>
            <a:endParaRPr lang="en-GB" sz="1100">
              <a:effectLst/>
              <a:ea typeface="Calibri"/>
              <a:cs typeface="Arial"/>
            </a:endParaRPr>
          </a:p>
          <a:p>
            <a:pPr>
              <a:lnSpc>
                <a:spcPct val="115000"/>
              </a:lnSpc>
              <a:spcAft>
                <a:spcPts val="1000"/>
              </a:spcAft>
            </a:pPr>
            <a:r>
              <a:rPr lang="en-GB" sz="1400">
                <a:effectLst/>
                <a:ea typeface="Calibri"/>
                <a:cs typeface="Arial"/>
              </a:rPr>
              <a:t>fast-paced			gripping	profound		important</a:t>
            </a:r>
            <a:endParaRPr lang="en-GB" sz="1100">
              <a:effectLst/>
              <a:ea typeface="Calibri"/>
              <a:cs typeface="Arial"/>
            </a:endParaRPr>
          </a:p>
          <a:p>
            <a:pPr>
              <a:lnSpc>
                <a:spcPct val="115000"/>
              </a:lnSpc>
              <a:spcAft>
                <a:spcPts val="1000"/>
              </a:spcAft>
            </a:pPr>
            <a:r>
              <a:rPr lang="en-GB" sz="1400">
                <a:effectLst/>
                <a:ea typeface="Calibri"/>
                <a:cs typeface="Arial"/>
              </a:rPr>
              <a:t>skilfully done		moving	horrifying		(a) pivotal moment</a:t>
            </a:r>
            <a:endParaRPr lang="en-GB" sz="1100">
              <a:effectLst/>
              <a:ea typeface="Calibri"/>
              <a:cs typeface="Arial"/>
            </a:endParaRPr>
          </a:p>
          <a:p>
            <a:pPr>
              <a:lnSpc>
                <a:spcPct val="115000"/>
              </a:lnSpc>
              <a:spcAft>
                <a:spcPts val="1000"/>
              </a:spcAft>
            </a:pPr>
            <a:r>
              <a:rPr lang="en-GB" sz="1400">
                <a:effectLst/>
                <a:ea typeface="Calibri"/>
                <a:cs typeface="Arial"/>
              </a:rPr>
              <a:t>effective			perceptive	striking		thoughtful</a:t>
            </a:r>
            <a:endParaRPr lang="en-GB" sz="1100">
              <a:effectLst/>
              <a:ea typeface="Calibri"/>
              <a:cs typeface="Arial"/>
            </a:endParaRPr>
          </a:p>
        </p:txBody>
      </p:sp>
    </p:spTree>
    <p:extLst>
      <p:ext uri="{BB962C8B-B14F-4D97-AF65-F5344CB8AC3E}">
        <p14:creationId xmlns:p14="http://schemas.microsoft.com/office/powerpoint/2010/main" val="36063161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 Link to Q</a:t>
            </a:r>
            <a:endParaRPr lang="en-GB" dirty="0">
              <a:solidFill>
                <a:schemeClr val="bg1"/>
              </a:solidFill>
            </a:endParaRPr>
          </a:p>
        </p:txBody>
      </p:sp>
      <p:sp>
        <p:nvSpPr>
          <p:cNvPr id="3" name="Content Placeholder 2"/>
          <p:cNvSpPr>
            <a:spLocks noGrp="1"/>
          </p:cNvSpPr>
          <p:nvPr>
            <p:ph idx="1"/>
          </p:nvPr>
        </p:nvSpPr>
        <p:spPr/>
        <p:txBody>
          <a:bodyPr>
            <a:normAutofit fontScale="77500" lnSpcReduction="20000"/>
          </a:bodyPr>
          <a:lstStyle/>
          <a:p>
            <a:pPr marL="0" indent="0">
              <a:buNone/>
            </a:pPr>
            <a:r>
              <a:rPr lang="en-GB" b="1" dirty="0" smtClean="0">
                <a:solidFill>
                  <a:schemeClr val="bg1"/>
                </a:solidFill>
              </a:rPr>
              <a:t>Example</a:t>
            </a:r>
          </a:p>
          <a:p>
            <a:pPr marL="0" indent="0">
              <a:buNone/>
            </a:pPr>
            <a:r>
              <a:rPr lang="en-GB" dirty="0" smtClean="0">
                <a:solidFill>
                  <a:schemeClr val="bg1"/>
                </a:solidFill>
              </a:rPr>
              <a:t>Atwood’s intriguing use of characterisation here demonstrates the complete control Gilead have over women in society in the novel, as symbolised in the enforced uniform of the Handmaids. </a:t>
            </a:r>
          </a:p>
          <a:p>
            <a:pPr marL="0" indent="0">
              <a:buNone/>
            </a:pPr>
            <a:endParaRPr lang="en-GB" b="1" dirty="0">
              <a:solidFill>
                <a:schemeClr val="bg1"/>
              </a:solidFill>
            </a:endParaRPr>
          </a:p>
          <a:p>
            <a:pPr marL="0" indent="0">
              <a:buNone/>
            </a:pPr>
            <a:r>
              <a:rPr lang="en-GB" b="1" dirty="0" smtClean="0">
                <a:solidFill>
                  <a:schemeClr val="bg1"/>
                </a:solidFill>
              </a:rPr>
              <a:t>Sentence Starter</a:t>
            </a:r>
          </a:p>
          <a:p>
            <a:pPr marL="0" indent="0">
              <a:buNone/>
            </a:pPr>
            <a:r>
              <a:rPr lang="en-GB" dirty="0" smtClean="0">
                <a:solidFill>
                  <a:schemeClr val="bg1"/>
                </a:solidFill>
              </a:rPr>
              <a:t>Atwood’s </a:t>
            </a:r>
            <a:r>
              <a:rPr lang="en-GB" u="sng" dirty="0" smtClean="0">
                <a:solidFill>
                  <a:schemeClr val="bg1"/>
                </a:solidFill>
              </a:rPr>
              <a:t>(personal response word) </a:t>
            </a:r>
            <a:r>
              <a:rPr lang="en-GB" dirty="0" smtClean="0">
                <a:solidFill>
                  <a:schemeClr val="bg1"/>
                </a:solidFill>
              </a:rPr>
              <a:t>use of </a:t>
            </a:r>
            <a:r>
              <a:rPr lang="en-GB" u="sng" dirty="0" smtClean="0">
                <a:solidFill>
                  <a:schemeClr val="bg1"/>
                </a:solidFill>
              </a:rPr>
              <a:t>(technique) </a:t>
            </a:r>
            <a:r>
              <a:rPr lang="en-GB" dirty="0" smtClean="0">
                <a:solidFill>
                  <a:schemeClr val="bg1"/>
                </a:solidFill>
              </a:rPr>
              <a:t>here </a:t>
            </a:r>
            <a:r>
              <a:rPr lang="en-GB" u="sng" dirty="0" smtClean="0">
                <a:solidFill>
                  <a:schemeClr val="bg1"/>
                </a:solidFill>
              </a:rPr>
              <a:t>emphasises/demonstrates/conveys</a:t>
            </a:r>
            <a:r>
              <a:rPr lang="en-GB" dirty="0" smtClean="0">
                <a:solidFill>
                  <a:schemeClr val="bg1"/>
                </a:solidFill>
              </a:rPr>
              <a:t>….</a:t>
            </a:r>
          </a:p>
          <a:p>
            <a:pPr marL="0" indent="0">
              <a:buNone/>
            </a:pPr>
            <a:endParaRPr lang="en-GB" dirty="0">
              <a:solidFill>
                <a:schemeClr val="bg1"/>
              </a:solidFill>
            </a:endParaRPr>
          </a:p>
          <a:p>
            <a:pPr marL="0" indent="0">
              <a:buNone/>
            </a:pPr>
            <a:r>
              <a:rPr lang="en-GB" b="1" dirty="0" smtClean="0">
                <a:solidFill>
                  <a:schemeClr val="bg1"/>
                </a:solidFill>
              </a:rPr>
              <a:t>*Link to Q-conflict/rejection of another character; consequences on play as a whole*</a:t>
            </a:r>
          </a:p>
          <a:p>
            <a:pPr marL="0" indent="0">
              <a:buNone/>
            </a:pPr>
            <a:endParaRPr lang="en-GB" dirty="0" smtClean="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1710917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a:t>
            </a:r>
            <a:endParaRPr lang="en-GB" dirty="0">
              <a:solidFill>
                <a:schemeClr val="bg1"/>
              </a:solidFill>
            </a:endParaRPr>
          </a:p>
        </p:txBody>
      </p:sp>
      <p:sp>
        <p:nvSpPr>
          <p:cNvPr id="3" name="Content Placeholder 2"/>
          <p:cNvSpPr>
            <a:spLocks noGrp="1"/>
          </p:cNvSpPr>
          <p:nvPr>
            <p:ph idx="1"/>
          </p:nvPr>
        </p:nvSpPr>
        <p:spPr>
          <a:xfrm>
            <a:off x="1018102" y="2037958"/>
            <a:ext cx="8229600" cy="5257800"/>
          </a:xfrm>
        </p:spPr>
        <p:txBody>
          <a:bodyPr/>
          <a:lstStyle/>
          <a:p>
            <a:pPr marL="0" indent="0">
              <a:buNone/>
            </a:pPr>
            <a:r>
              <a:rPr lang="en-GB" dirty="0" smtClean="0">
                <a:solidFill>
                  <a:schemeClr val="bg1"/>
                </a:solidFill>
              </a:rPr>
              <a:t>Choose </a:t>
            </a:r>
            <a:r>
              <a:rPr lang="en-GB" u="sng" dirty="0">
                <a:solidFill>
                  <a:schemeClr val="bg1"/>
                </a:solidFill>
              </a:rPr>
              <a:t>a novel or short story </a:t>
            </a:r>
            <a:r>
              <a:rPr lang="en-GB" dirty="0">
                <a:solidFill>
                  <a:schemeClr val="bg1"/>
                </a:solidFill>
              </a:rPr>
              <a:t>that deals with a </a:t>
            </a:r>
            <a:r>
              <a:rPr lang="en-GB" u="sng" dirty="0">
                <a:solidFill>
                  <a:schemeClr val="bg1"/>
                </a:solidFill>
              </a:rPr>
              <a:t>theme </a:t>
            </a:r>
            <a:r>
              <a:rPr lang="en-GB" dirty="0">
                <a:solidFill>
                  <a:schemeClr val="bg1"/>
                </a:solidFill>
              </a:rPr>
              <a:t>of </a:t>
            </a:r>
            <a:r>
              <a:rPr lang="en-GB" u="sng" dirty="0">
                <a:solidFill>
                  <a:schemeClr val="bg1"/>
                </a:solidFill>
              </a:rPr>
              <a:t>moral or social significance</a:t>
            </a:r>
            <a:r>
              <a:rPr lang="en-GB" dirty="0" smtClean="0">
                <a:solidFill>
                  <a:schemeClr val="bg1"/>
                </a:solidFill>
              </a:rPr>
              <a:t>.</a:t>
            </a:r>
          </a:p>
          <a:p>
            <a:pPr marL="0" indent="0">
              <a:buNone/>
            </a:pPr>
            <a:endParaRPr lang="en-GB" dirty="0" smtClean="0">
              <a:solidFill>
                <a:schemeClr val="bg1"/>
              </a:solidFill>
            </a:endParaRPr>
          </a:p>
          <a:p>
            <a:pPr marL="0" indent="0">
              <a:buNone/>
            </a:pPr>
            <a:endParaRPr lang="en-GB" dirty="0">
              <a:solidFill>
                <a:schemeClr val="bg1"/>
              </a:solidFill>
            </a:endParaRPr>
          </a:p>
          <a:p>
            <a:pPr marL="0" indent="0">
              <a:buNone/>
            </a:pPr>
            <a:r>
              <a:rPr lang="en-GB" dirty="0">
                <a:solidFill>
                  <a:schemeClr val="bg1"/>
                </a:solidFill>
              </a:rPr>
              <a:t>With reference to </a:t>
            </a:r>
            <a:r>
              <a:rPr lang="en-GB" u="sng" dirty="0">
                <a:solidFill>
                  <a:schemeClr val="bg1"/>
                </a:solidFill>
              </a:rPr>
              <a:t>appropriate techniques</a:t>
            </a:r>
            <a:r>
              <a:rPr lang="en-GB" dirty="0">
                <a:solidFill>
                  <a:schemeClr val="bg1"/>
                </a:solidFill>
              </a:rPr>
              <a:t>, explain how the writer </a:t>
            </a:r>
            <a:r>
              <a:rPr lang="en-GB" u="sng" dirty="0">
                <a:solidFill>
                  <a:schemeClr val="bg1"/>
                </a:solidFill>
              </a:rPr>
              <a:t>develops this theme </a:t>
            </a:r>
            <a:r>
              <a:rPr lang="en-GB" dirty="0">
                <a:solidFill>
                  <a:schemeClr val="bg1"/>
                </a:solidFill>
              </a:rPr>
              <a:t>and discuss why its development </a:t>
            </a:r>
            <a:r>
              <a:rPr lang="en-GB" u="sng" dirty="0">
                <a:solidFill>
                  <a:schemeClr val="bg1"/>
                </a:solidFill>
              </a:rPr>
              <a:t>adds to your appreciation</a:t>
            </a:r>
            <a:r>
              <a:rPr lang="en-GB" dirty="0">
                <a:solidFill>
                  <a:schemeClr val="bg1"/>
                </a:solidFill>
              </a:rPr>
              <a:t> of the </a:t>
            </a:r>
            <a:r>
              <a:rPr lang="en-GB" u="sng" dirty="0">
                <a:solidFill>
                  <a:schemeClr val="bg1"/>
                </a:solidFill>
              </a:rPr>
              <a:t>text as a whole.</a:t>
            </a:r>
          </a:p>
          <a:p>
            <a:endParaRPr lang="en-GB" dirty="0">
              <a:solidFill>
                <a:schemeClr val="bg1"/>
              </a:solidFill>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36204" cy="1142999"/>
          </a:xfrm>
          <a:prstGeom prst="rect">
            <a:avLst/>
          </a:prstGeom>
        </p:spPr>
      </p:pic>
      <p:cxnSp>
        <p:nvCxnSpPr>
          <p:cNvPr id="6" name="Straight Connector 5"/>
          <p:cNvCxnSpPr/>
          <p:nvPr/>
        </p:nvCxnSpPr>
        <p:spPr>
          <a:xfrm flipV="1">
            <a:off x="3657600" y="1779814"/>
            <a:ext cx="457200" cy="533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endCxn id="13" idx="2"/>
          </p:cNvCxnSpPr>
          <p:nvPr/>
        </p:nvCxnSpPr>
        <p:spPr>
          <a:xfrm flipH="1" flipV="1">
            <a:off x="685800" y="2170134"/>
            <a:ext cx="457200" cy="64926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86600" y="2895600"/>
            <a:ext cx="685800" cy="2286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14800" y="1219200"/>
            <a:ext cx="3124200" cy="646331"/>
          </a:xfrm>
          <a:prstGeom prst="rect">
            <a:avLst/>
          </a:prstGeom>
          <a:solidFill>
            <a:schemeClr val="bg1"/>
          </a:solidFill>
        </p:spPr>
        <p:txBody>
          <a:bodyPr wrap="square" rtlCol="0">
            <a:spAutoFit/>
          </a:bodyPr>
          <a:lstStyle/>
          <a:p>
            <a:r>
              <a:rPr lang="en-GB" dirty="0" smtClean="0"/>
              <a:t>Check you’re looking at the right section!</a:t>
            </a:r>
            <a:endParaRPr lang="en-GB" dirty="0"/>
          </a:p>
        </p:txBody>
      </p:sp>
      <p:sp>
        <p:nvSpPr>
          <p:cNvPr id="13" name="TextBox 12"/>
          <p:cNvSpPr txBox="1"/>
          <p:nvPr/>
        </p:nvSpPr>
        <p:spPr>
          <a:xfrm>
            <a:off x="114300" y="1800802"/>
            <a:ext cx="1143000" cy="369332"/>
          </a:xfrm>
          <a:prstGeom prst="rect">
            <a:avLst/>
          </a:prstGeom>
          <a:solidFill>
            <a:schemeClr val="bg1"/>
          </a:solidFill>
        </p:spPr>
        <p:txBody>
          <a:bodyPr wrap="square" rtlCol="0">
            <a:spAutoFit/>
          </a:bodyPr>
          <a:lstStyle/>
          <a:p>
            <a:r>
              <a:rPr lang="en-GB" dirty="0" smtClean="0"/>
              <a:t>Q type</a:t>
            </a:r>
            <a:endParaRPr lang="en-GB" dirty="0"/>
          </a:p>
        </p:txBody>
      </p:sp>
      <p:sp>
        <p:nvSpPr>
          <p:cNvPr id="15" name="TextBox 14"/>
          <p:cNvSpPr txBox="1"/>
          <p:nvPr/>
        </p:nvSpPr>
        <p:spPr>
          <a:xfrm>
            <a:off x="5486400" y="3069380"/>
            <a:ext cx="3200400" cy="646331"/>
          </a:xfrm>
          <a:prstGeom prst="rect">
            <a:avLst/>
          </a:prstGeom>
          <a:solidFill>
            <a:schemeClr val="bg1"/>
          </a:solidFill>
        </p:spPr>
        <p:txBody>
          <a:bodyPr wrap="square" rtlCol="0">
            <a:spAutoFit/>
          </a:bodyPr>
          <a:lstStyle/>
          <a:p>
            <a:r>
              <a:rPr lang="en-GB" dirty="0" smtClean="0"/>
              <a:t>Specific wording of Q-elevated from N5</a:t>
            </a:r>
            <a:endParaRPr lang="en-GB" dirty="0"/>
          </a:p>
        </p:txBody>
      </p:sp>
      <p:cxnSp>
        <p:nvCxnSpPr>
          <p:cNvPr id="16" name="Straight Connector 15"/>
          <p:cNvCxnSpPr/>
          <p:nvPr/>
        </p:nvCxnSpPr>
        <p:spPr>
          <a:xfrm flipH="1" flipV="1">
            <a:off x="3886200" y="3886200"/>
            <a:ext cx="702129" cy="64926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025318" y="3579052"/>
            <a:ext cx="2438400" cy="646331"/>
          </a:xfrm>
          <a:prstGeom prst="rect">
            <a:avLst/>
          </a:prstGeom>
          <a:solidFill>
            <a:schemeClr val="bg1"/>
          </a:solidFill>
        </p:spPr>
        <p:txBody>
          <a:bodyPr wrap="square" rtlCol="0">
            <a:spAutoFit/>
          </a:bodyPr>
          <a:lstStyle/>
          <a:p>
            <a:r>
              <a:rPr lang="en-GB" dirty="0" smtClean="0"/>
              <a:t>Techniques from ‘magic box’</a:t>
            </a:r>
            <a:endParaRPr lang="en-GB" dirty="0"/>
          </a:p>
        </p:txBody>
      </p:sp>
      <p:cxnSp>
        <p:nvCxnSpPr>
          <p:cNvPr id="19" name="Straight Connector 18"/>
          <p:cNvCxnSpPr/>
          <p:nvPr/>
        </p:nvCxnSpPr>
        <p:spPr>
          <a:xfrm flipH="1" flipV="1">
            <a:off x="8153399" y="5257800"/>
            <a:ext cx="533402" cy="57306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315973" y="5410200"/>
            <a:ext cx="702129" cy="64926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4876801" y="6208734"/>
            <a:ext cx="800099" cy="32463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391401" y="5806747"/>
            <a:ext cx="1752599" cy="646331"/>
          </a:xfrm>
          <a:prstGeom prst="rect">
            <a:avLst/>
          </a:prstGeom>
          <a:solidFill>
            <a:schemeClr val="bg1"/>
          </a:solidFill>
        </p:spPr>
        <p:txBody>
          <a:bodyPr wrap="square" rtlCol="0">
            <a:spAutoFit/>
          </a:bodyPr>
          <a:lstStyle/>
          <a:p>
            <a:r>
              <a:rPr lang="en-GB" dirty="0" smtClean="0"/>
              <a:t>Over course of novel</a:t>
            </a:r>
            <a:endParaRPr lang="en-GB" dirty="0"/>
          </a:p>
        </p:txBody>
      </p:sp>
      <p:sp>
        <p:nvSpPr>
          <p:cNvPr id="26" name="TextBox 25"/>
          <p:cNvSpPr txBox="1"/>
          <p:nvPr/>
        </p:nvSpPr>
        <p:spPr>
          <a:xfrm>
            <a:off x="3255405" y="6371050"/>
            <a:ext cx="3028949" cy="369332"/>
          </a:xfrm>
          <a:prstGeom prst="rect">
            <a:avLst/>
          </a:prstGeom>
          <a:solidFill>
            <a:schemeClr val="bg1"/>
          </a:solidFill>
        </p:spPr>
        <p:txBody>
          <a:bodyPr wrap="square" rtlCol="0">
            <a:spAutoFit/>
          </a:bodyPr>
          <a:lstStyle/>
          <a:p>
            <a:r>
              <a:rPr lang="en-GB" dirty="0" smtClean="0"/>
              <a:t>Refer to whole novel</a:t>
            </a:r>
            <a:endParaRPr lang="en-GB" dirty="0"/>
          </a:p>
        </p:txBody>
      </p:sp>
      <p:sp>
        <p:nvSpPr>
          <p:cNvPr id="27" name="TextBox 26"/>
          <p:cNvSpPr txBox="1"/>
          <p:nvPr/>
        </p:nvSpPr>
        <p:spPr>
          <a:xfrm>
            <a:off x="-29935" y="4760383"/>
            <a:ext cx="1048037" cy="646331"/>
          </a:xfrm>
          <a:prstGeom prst="rect">
            <a:avLst/>
          </a:prstGeom>
          <a:solidFill>
            <a:schemeClr val="bg1"/>
          </a:solidFill>
        </p:spPr>
        <p:txBody>
          <a:bodyPr wrap="square" rtlCol="0">
            <a:spAutoFit/>
          </a:bodyPr>
          <a:lstStyle/>
          <a:p>
            <a:r>
              <a:rPr lang="en-GB" dirty="0" smtClean="0"/>
              <a:t>Personal response</a:t>
            </a:r>
            <a:endParaRPr lang="en-GB" dirty="0"/>
          </a:p>
        </p:txBody>
      </p:sp>
    </p:spTree>
    <p:extLst>
      <p:ext uri="{BB962C8B-B14F-4D97-AF65-F5344CB8AC3E}">
        <p14:creationId xmlns:p14="http://schemas.microsoft.com/office/powerpoint/2010/main" val="56466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Full Main Paragraph Example</a:t>
            </a:r>
            <a:endParaRPr lang="en-GB" dirty="0">
              <a:solidFill>
                <a:schemeClr val="bg1"/>
              </a:solidFill>
            </a:endParaRPr>
          </a:p>
        </p:txBody>
      </p:sp>
      <p:sp>
        <p:nvSpPr>
          <p:cNvPr id="3" name="Content Placeholder 2"/>
          <p:cNvSpPr>
            <a:spLocks noGrp="1"/>
          </p:cNvSpPr>
          <p:nvPr>
            <p:ph idx="1"/>
          </p:nvPr>
        </p:nvSpPr>
        <p:spPr>
          <a:xfrm>
            <a:off x="76200" y="1219200"/>
            <a:ext cx="8991600" cy="5638800"/>
          </a:xfrm>
        </p:spPr>
        <p:txBody>
          <a:bodyPr>
            <a:normAutofit fontScale="70000" lnSpcReduction="20000"/>
          </a:bodyPr>
          <a:lstStyle/>
          <a:p>
            <a:pPr marL="0" indent="0">
              <a:buNone/>
            </a:pPr>
            <a:r>
              <a:rPr lang="en-GB" dirty="0">
                <a:solidFill>
                  <a:schemeClr val="bg1"/>
                </a:solidFill>
              </a:rPr>
              <a:t>Initially, Atwood introduces the theme of women’s subjugation through her use of characterisation when describing the Handmaid’s clothing. At the beginning of the novel, </a:t>
            </a:r>
            <a:r>
              <a:rPr lang="en-GB" dirty="0" err="1">
                <a:solidFill>
                  <a:schemeClr val="bg1"/>
                </a:solidFill>
              </a:rPr>
              <a:t>Offred</a:t>
            </a:r>
            <a:r>
              <a:rPr lang="en-GB" dirty="0">
                <a:solidFill>
                  <a:schemeClr val="bg1"/>
                </a:solidFill>
              </a:rPr>
              <a:t> vividly describes the uniform prescribed for Handmaids:</a:t>
            </a:r>
          </a:p>
          <a:p>
            <a:pPr marL="0" indent="0">
              <a:buNone/>
            </a:pPr>
            <a:r>
              <a:rPr lang="en-GB" dirty="0">
                <a:solidFill>
                  <a:schemeClr val="bg1"/>
                </a:solidFill>
              </a:rPr>
              <a:t>“Everything except the wings around my face is red: the colour of blood, which defines us….The white wings too are prescribed issue, they are to keep us from seeing, but also from being seen.” </a:t>
            </a:r>
            <a:r>
              <a:rPr lang="en-GB" dirty="0" err="1">
                <a:solidFill>
                  <a:schemeClr val="bg1"/>
                </a:solidFill>
              </a:rPr>
              <a:t>pg</a:t>
            </a:r>
            <a:r>
              <a:rPr lang="en-GB" dirty="0">
                <a:solidFill>
                  <a:schemeClr val="bg1"/>
                </a:solidFill>
              </a:rPr>
              <a:t> 18(C2)</a:t>
            </a:r>
          </a:p>
          <a:p>
            <a:pPr marL="0" indent="0">
              <a:buNone/>
            </a:pPr>
            <a:r>
              <a:rPr lang="en-GB" dirty="0">
                <a:solidFill>
                  <a:schemeClr val="bg1"/>
                </a:solidFill>
              </a:rPr>
              <a:t>Here, Atwood emphasises the theme of women’s subjugation through her use of characterisation. The vivid description used illustrates the strict dress code of the Handmaids, containing very symbolic elements. The colour red is significant as it symbolises their fertility, but also acts as a warning that they are untouchable. The contrasting white symbolises their ‘purity’, particularly teamed with the idea of ‘wings’, hinting at an angelic quality. However despite wings often symbolising freedom, these ‘wings’ block the Handmaids’ vision, meaning they are trapped and kept ignorant from their position. The heavy covering of the Handmaid’s bodies is symbolic of the control Gilead has over women, and suggests that women’s bodies are seen as dangerous and tempting. Atwood’s intriguing use of characterisation here demonstrates the complete control Gilead have over women in society in the novel, as symbolised in the enforced uniform of the Handmaids.</a:t>
            </a:r>
          </a:p>
          <a:p>
            <a:endParaRPr lang="en-GB" dirty="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12770247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HOMEWORK</a:t>
            </a:r>
            <a:endParaRPr lang="en-GB" dirty="0">
              <a:solidFill>
                <a:schemeClr val="bg1"/>
              </a:solidFill>
            </a:endParaRPr>
          </a:p>
        </p:txBody>
      </p:sp>
      <p:sp>
        <p:nvSpPr>
          <p:cNvPr id="3" name="Content Placeholder 2"/>
          <p:cNvSpPr>
            <a:spLocks noGrp="1"/>
          </p:cNvSpPr>
          <p:nvPr>
            <p:ph idx="1"/>
          </p:nvPr>
        </p:nvSpPr>
        <p:spPr/>
        <p:txBody>
          <a:bodyPr/>
          <a:lstStyle/>
          <a:p>
            <a:r>
              <a:rPr lang="en-GB" dirty="0" smtClean="0">
                <a:solidFill>
                  <a:schemeClr val="bg1"/>
                </a:solidFill>
              </a:rPr>
              <a:t>For Weds 15</a:t>
            </a:r>
            <a:r>
              <a:rPr lang="en-GB" baseline="30000" dirty="0" smtClean="0">
                <a:solidFill>
                  <a:schemeClr val="bg1"/>
                </a:solidFill>
              </a:rPr>
              <a:t>th</a:t>
            </a:r>
            <a:r>
              <a:rPr lang="en-GB" dirty="0" smtClean="0">
                <a:solidFill>
                  <a:schemeClr val="bg1"/>
                </a:solidFill>
              </a:rPr>
              <a:t> January</a:t>
            </a:r>
          </a:p>
          <a:p>
            <a:endParaRPr lang="en-GB" dirty="0">
              <a:solidFill>
                <a:schemeClr val="bg1"/>
              </a:solidFill>
            </a:endParaRPr>
          </a:p>
          <a:p>
            <a:r>
              <a:rPr lang="en-GB" dirty="0" smtClean="0">
                <a:solidFill>
                  <a:schemeClr val="bg1"/>
                </a:solidFill>
              </a:rPr>
              <a:t>Finish 4 MPs of ‘Handmaid’s Tale’ theme essay</a:t>
            </a:r>
          </a:p>
          <a:p>
            <a:endParaRPr lang="en-GB" dirty="0">
              <a:solidFill>
                <a:schemeClr val="bg1"/>
              </a:solidFill>
            </a:endParaRPr>
          </a:p>
          <a:p>
            <a:r>
              <a:rPr lang="en-GB" dirty="0" smtClean="0">
                <a:solidFill>
                  <a:schemeClr val="bg1"/>
                </a:solidFill>
              </a:rPr>
              <a:t>We will complete the conclusion in class together</a:t>
            </a:r>
            <a:endParaRPr lang="en-GB" dirty="0">
              <a:solidFill>
                <a:schemeClr val="bg1"/>
              </a:solidFill>
            </a:endParaRPr>
          </a:p>
        </p:txBody>
      </p:sp>
      <p:pic>
        <p:nvPicPr>
          <p:cNvPr id="2050" name="Picture 2" descr="C:\Users\mi3069a\AppData\Local\Microsoft\Windows\Temporary Internet Files\Content.IE5\VQJFVOB8\image-150nw-9914703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4999152"/>
            <a:ext cx="2057400" cy="1847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66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7"/>
          <p:cNvSpPr>
            <a:spLocks noGrp="1" noChangeArrowheads="1"/>
          </p:cNvSpPr>
          <p:nvPr>
            <p:ph type="title"/>
          </p:nvPr>
        </p:nvSpPr>
        <p:spPr/>
        <p:txBody>
          <a:bodyPr>
            <a:normAutofit fontScale="90000"/>
          </a:bodyPr>
          <a:lstStyle/>
          <a:p>
            <a:pPr eaLnBrk="1" hangingPunct="1"/>
            <a:r>
              <a:rPr lang="en-GB" altLang="en-US" sz="4000" b="1" u="sng" dirty="0" smtClean="0">
                <a:solidFill>
                  <a:schemeClr val="bg1">
                    <a:lumMod val="95000"/>
                  </a:schemeClr>
                </a:solidFill>
              </a:rPr>
              <a:t>Essay Writing 101-</a:t>
            </a:r>
            <a:br>
              <a:rPr lang="en-GB" altLang="en-US" sz="4000" b="1" u="sng" dirty="0" smtClean="0">
                <a:solidFill>
                  <a:schemeClr val="bg1">
                    <a:lumMod val="95000"/>
                  </a:schemeClr>
                </a:solidFill>
              </a:rPr>
            </a:br>
            <a:r>
              <a:rPr lang="en-GB" altLang="en-US" sz="4000" b="1" u="sng" dirty="0" smtClean="0">
                <a:solidFill>
                  <a:schemeClr val="bg1">
                    <a:lumMod val="95000"/>
                  </a:schemeClr>
                </a:solidFill>
              </a:rPr>
              <a:t>Writing a Successful Conclusion</a:t>
            </a:r>
            <a:endParaRPr lang="en-US" altLang="en-US" sz="4000" b="1" u="sng" dirty="0">
              <a:solidFill>
                <a:schemeClr val="bg1">
                  <a:lumMod val="95000"/>
                </a:schemeClr>
              </a:solidFill>
            </a:endParaRPr>
          </a:p>
        </p:txBody>
      </p:sp>
      <p:pic>
        <p:nvPicPr>
          <p:cNvPr id="4" name="irc_mi" descr="http://ted.coe.wayne.edu/sse/wq/Grant/Images/taf.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1981200"/>
            <a:ext cx="4419600" cy="3276600"/>
          </a:xfrm>
          <a:prstGeom prst="rect">
            <a:avLst/>
          </a:prstGeom>
          <a:noFill/>
          <a:ln>
            <a:noFill/>
          </a:ln>
        </p:spPr>
      </p:pic>
    </p:spTree>
    <p:extLst>
      <p:ext uri="{BB962C8B-B14F-4D97-AF65-F5344CB8AC3E}">
        <p14:creationId xmlns:p14="http://schemas.microsoft.com/office/powerpoint/2010/main" val="31549051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Concluding-SERVE</a:t>
            </a:r>
            <a:endParaRPr lang="en-GB" dirty="0">
              <a:solidFill>
                <a:schemeClr val="bg1"/>
              </a:solidFill>
            </a:endParaRPr>
          </a:p>
        </p:txBody>
      </p:sp>
      <p:sp>
        <p:nvSpPr>
          <p:cNvPr id="3" name="Content Placeholder 2"/>
          <p:cNvSpPr>
            <a:spLocks noGrp="1"/>
          </p:cNvSpPr>
          <p:nvPr>
            <p:ph idx="1"/>
          </p:nvPr>
        </p:nvSpPr>
        <p:spPr>
          <a:xfrm>
            <a:off x="457200" y="1600200"/>
            <a:ext cx="6172200" cy="4495800"/>
          </a:xfrm>
        </p:spPr>
        <p:txBody>
          <a:bodyPr>
            <a:normAutofit fontScale="85000" lnSpcReduction="20000"/>
          </a:bodyPr>
          <a:lstStyle/>
          <a:p>
            <a:pPr lvl="0">
              <a:buNone/>
            </a:pPr>
            <a:r>
              <a:rPr lang="en-GB" dirty="0" smtClean="0">
                <a:solidFill>
                  <a:schemeClr val="bg1"/>
                </a:solidFill>
              </a:rPr>
              <a:t>In your conclusion you should:</a:t>
            </a:r>
          </a:p>
          <a:p>
            <a:pPr lvl="0">
              <a:buNone/>
            </a:pPr>
            <a:r>
              <a:rPr lang="en-GB" sz="5400" dirty="0" smtClean="0">
                <a:solidFill>
                  <a:schemeClr val="bg1"/>
                </a:solidFill>
              </a:rPr>
              <a:t>S</a:t>
            </a:r>
            <a:r>
              <a:rPr lang="en-GB" dirty="0" smtClean="0">
                <a:solidFill>
                  <a:schemeClr val="bg1"/>
                </a:solidFill>
              </a:rPr>
              <a:t>ummarise the points you have made</a:t>
            </a:r>
          </a:p>
          <a:p>
            <a:pPr lvl="0">
              <a:buNone/>
            </a:pPr>
            <a:r>
              <a:rPr lang="en-GB" sz="5400" dirty="0" smtClean="0">
                <a:solidFill>
                  <a:schemeClr val="bg1"/>
                </a:solidFill>
              </a:rPr>
              <a:t>E</a:t>
            </a:r>
            <a:r>
              <a:rPr lang="en-GB" dirty="0" smtClean="0">
                <a:solidFill>
                  <a:schemeClr val="bg1"/>
                </a:solidFill>
              </a:rPr>
              <a:t>valuate writer’s message (link to themes)</a:t>
            </a:r>
          </a:p>
          <a:p>
            <a:pPr lvl="0">
              <a:buNone/>
            </a:pPr>
            <a:r>
              <a:rPr lang="en-GB" sz="5400" dirty="0" smtClean="0">
                <a:solidFill>
                  <a:schemeClr val="bg1"/>
                </a:solidFill>
              </a:rPr>
              <a:t>R</a:t>
            </a:r>
            <a:r>
              <a:rPr lang="en-GB" dirty="0" smtClean="0">
                <a:solidFill>
                  <a:schemeClr val="bg1"/>
                </a:solidFill>
              </a:rPr>
              <a:t>efer back to the question</a:t>
            </a:r>
          </a:p>
          <a:p>
            <a:pPr lvl="0">
              <a:buNone/>
            </a:pPr>
            <a:r>
              <a:rPr lang="en-GB" sz="5400" dirty="0" smtClean="0">
                <a:solidFill>
                  <a:schemeClr val="bg1"/>
                </a:solidFill>
              </a:rPr>
              <a:t>V</a:t>
            </a:r>
            <a:r>
              <a:rPr lang="en-GB" dirty="0" smtClean="0">
                <a:solidFill>
                  <a:schemeClr val="bg1"/>
                </a:solidFill>
              </a:rPr>
              <a:t>ary your expression (don’t repeat yourself)</a:t>
            </a:r>
          </a:p>
          <a:p>
            <a:pPr>
              <a:buNone/>
            </a:pPr>
            <a:r>
              <a:rPr lang="en-GB" sz="5800" dirty="0" smtClean="0">
                <a:solidFill>
                  <a:schemeClr val="bg1"/>
                </a:solidFill>
              </a:rPr>
              <a:t>E</a:t>
            </a:r>
            <a:r>
              <a:rPr lang="en-GB" dirty="0" smtClean="0">
                <a:solidFill>
                  <a:schemeClr val="bg1"/>
                </a:solidFill>
              </a:rPr>
              <a:t>xpress an opinion (appreciation of text)</a:t>
            </a:r>
          </a:p>
          <a:p>
            <a:pPr lvl="0">
              <a:buNone/>
            </a:pPr>
            <a:endParaRPr lang="en-GB" dirty="0" smtClean="0">
              <a:solidFill>
                <a:schemeClr val="bg1"/>
              </a:solidFill>
            </a:endParaRPr>
          </a:p>
          <a:p>
            <a:endParaRPr lang="en-GB" dirty="0">
              <a:solidFill>
                <a:schemeClr val="bg1"/>
              </a:solidFill>
            </a:endParaRPr>
          </a:p>
        </p:txBody>
      </p:sp>
      <p:pic>
        <p:nvPicPr>
          <p:cNvPr id="4" name="irc_mi" descr="http://ted.coe.wayne.edu/sse/wq/Grant/Images/taf.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4800600"/>
            <a:ext cx="2362200" cy="2046890"/>
          </a:xfrm>
          <a:prstGeom prst="rect">
            <a:avLst/>
          </a:prstGeom>
          <a:noFill/>
          <a:ln>
            <a:noFill/>
          </a:ln>
        </p:spPr>
      </p:pic>
    </p:spTree>
    <p:extLst>
      <p:ext uri="{BB962C8B-B14F-4D97-AF65-F5344CB8AC3E}">
        <p14:creationId xmlns:p14="http://schemas.microsoft.com/office/powerpoint/2010/main" val="7582790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a:t>
            </a:r>
            <a:endParaRPr lang="en-GB" dirty="0">
              <a:solidFill>
                <a:schemeClr val="bg1"/>
              </a:solidFill>
            </a:endParaRPr>
          </a:p>
        </p:txBody>
      </p:sp>
      <p:sp>
        <p:nvSpPr>
          <p:cNvPr id="3" name="Content Placeholder 2"/>
          <p:cNvSpPr>
            <a:spLocks noGrp="1"/>
          </p:cNvSpPr>
          <p:nvPr>
            <p:ph idx="1"/>
          </p:nvPr>
        </p:nvSpPr>
        <p:spPr>
          <a:xfrm>
            <a:off x="402771" y="1143000"/>
            <a:ext cx="6553200" cy="5029200"/>
          </a:xfrm>
        </p:spPr>
        <p:txBody>
          <a:bodyPr>
            <a:normAutofit fontScale="70000" lnSpcReduction="20000"/>
          </a:bodyPr>
          <a:lstStyle/>
          <a:p>
            <a:pPr>
              <a:buNone/>
            </a:pPr>
            <a:r>
              <a:rPr lang="en-GB" u="sng" dirty="0" smtClean="0">
                <a:solidFill>
                  <a:schemeClr val="bg1"/>
                </a:solidFill>
              </a:rPr>
              <a:t>Question</a:t>
            </a:r>
          </a:p>
          <a:p>
            <a:pPr marL="0" indent="0">
              <a:buNone/>
            </a:pPr>
            <a:r>
              <a:rPr lang="en-GB" dirty="0" smtClean="0">
                <a:solidFill>
                  <a:schemeClr val="bg1"/>
                </a:solidFill>
              </a:rPr>
              <a:t>Choose a novel or short story or work of non-fiction which theme of moral or social significance.</a:t>
            </a:r>
          </a:p>
          <a:p>
            <a:pPr marL="0" indent="0">
              <a:buNone/>
            </a:pPr>
            <a:r>
              <a:rPr lang="en-GB" dirty="0" smtClean="0">
                <a:solidFill>
                  <a:schemeClr val="bg1"/>
                </a:solidFill>
              </a:rPr>
              <a:t>With reference to appropriate techniques, explain how the writer develops this theme and discuss why its development adds to your appreciation of the text as a whole.</a:t>
            </a:r>
            <a:endParaRPr lang="en-GB" dirty="0" smtClean="0"/>
          </a:p>
          <a:p>
            <a:pPr>
              <a:buNone/>
            </a:pPr>
            <a:endParaRPr lang="en-GB" dirty="0" smtClean="0"/>
          </a:p>
          <a:p>
            <a:pPr>
              <a:buNone/>
            </a:pPr>
            <a:r>
              <a:rPr lang="en-GB" u="sng" dirty="0" smtClean="0">
                <a:solidFill>
                  <a:schemeClr val="bg1"/>
                </a:solidFill>
              </a:rPr>
              <a:t>Example Conclusion</a:t>
            </a:r>
          </a:p>
          <a:p>
            <a:pPr>
              <a:buNone/>
            </a:pPr>
            <a:r>
              <a:rPr lang="en-GB" dirty="0" smtClean="0">
                <a:solidFill>
                  <a:schemeClr val="bg1"/>
                </a:solidFill>
              </a:rPr>
              <a:t>Ultimately, </a:t>
            </a:r>
            <a:r>
              <a:rPr lang="en-GB" dirty="0" smtClean="0">
                <a:solidFill>
                  <a:srgbClr val="FFFF00"/>
                </a:solidFill>
              </a:rPr>
              <a:t>The American Dream is seen as an unobtainable goal within Steinbeck’s novel</a:t>
            </a:r>
            <a:r>
              <a:rPr lang="en-GB" dirty="0" smtClean="0">
                <a:solidFill>
                  <a:schemeClr val="bg1"/>
                </a:solidFill>
              </a:rPr>
              <a:t> </a:t>
            </a:r>
            <a:r>
              <a:rPr lang="en-GB" dirty="0" smtClean="0">
                <a:solidFill>
                  <a:srgbClr val="00B0F0"/>
                </a:solidFill>
              </a:rPr>
              <a:t>reflecting the difficulties of this time period and great despair felt by the working man.</a:t>
            </a:r>
            <a:r>
              <a:rPr lang="en-GB" dirty="0" smtClean="0">
                <a:solidFill>
                  <a:schemeClr val="bg1"/>
                </a:solidFill>
              </a:rPr>
              <a:t> </a:t>
            </a:r>
            <a:r>
              <a:rPr lang="en-GB" dirty="0" smtClean="0">
                <a:solidFill>
                  <a:srgbClr val="00B0F0"/>
                </a:solidFill>
              </a:rPr>
              <a:t>Through Steinbeck’s skilful use of characterisation, symbolism and key incident</a:t>
            </a:r>
            <a:r>
              <a:rPr lang="en-GB" dirty="0" smtClean="0">
                <a:solidFill>
                  <a:schemeClr val="bg1"/>
                </a:solidFill>
              </a:rPr>
              <a:t>, </a:t>
            </a:r>
            <a:r>
              <a:rPr lang="en-GB" dirty="0" smtClean="0">
                <a:solidFill>
                  <a:srgbClr val="00B050"/>
                </a:solidFill>
              </a:rPr>
              <a:t>this theme makes a powerful impact on the reader</a:t>
            </a:r>
            <a:r>
              <a:rPr lang="en-GB" dirty="0" smtClean="0">
                <a:solidFill>
                  <a:srgbClr val="FFC000"/>
                </a:solidFill>
              </a:rPr>
              <a:t>, </a:t>
            </a:r>
            <a:r>
              <a:rPr lang="en-GB" dirty="0" smtClean="0">
                <a:solidFill>
                  <a:srgbClr val="14C7DA"/>
                </a:solidFill>
              </a:rPr>
              <a:t>allowing them to share the disillusionment felt by </a:t>
            </a:r>
            <a:r>
              <a:rPr lang="en-GB" dirty="0" err="1" smtClean="0">
                <a:solidFill>
                  <a:srgbClr val="14C7DA"/>
                </a:solidFill>
              </a:rPr>
              <a:t>Lennie</a:t>
            </a:r>
            <a:r>
              <a:rPr lang="en-GB" dirty="0" smtClean="0">
                <a:solidFill>
                  <a:srgbClr val="14C7DA"/>
                </a:solidFill>
              </a:rPr>
              <a:t> and George. </a:t>
            </a:r>
          </a:p>
          <a:p>
            <a:pPr>
              <a:buNone/>
            </a:pPr>
            <a:endParaRPr lang="en-GB" u="sng" dirty="0" smtClean="0">
              <a:solidFill>
                <a:schemeClr val="bg1"/>
              </a:solidFill>
            </a:endParaRPr>
          </a:p>
          <a:p>
            <a:pPr>
              <a:buNone/>
            </a:pPr>
            <a:endParaRPr lang="en-GB" u="sng" dirty="0" smtClean="0">
              <a:solidFill>
                <a:schemeClr val="bg1"/>
              </a:solidFill>
            </a:endParaRPr>
          </a:p>
          <a:p>
            <a:pPr>
              <a:buNone/>
            </a:pPr>
            <a:endParaRPr lang="en-GB" dirty="0"/>
          </a:p>
        </p:txBody>
      </p:sp>
      <p:sp>
        <p:nvSpPr>
          <p:cNvPr id="4" name="Content Placeholder 2"/>
          <p:cNvSpPr txBox="1">
            <a:spLocks/>
          </p:cNvSpPr>
          <p:nvPr/>
        </p:nvSpPr>
        <p:spPr>
          <a:xfrm>
            <a:off x="6934200" y="838200"/>
            <a:ext cx="2438400" cy="4373563"/>
          </a:xfrm>
          <a:prstGeom prst="rect">
            <a:avLst/>
          </a:prstGeom>
        </p:spPr>
        <p:txBody>
          <a:bodyPr vert="horz" lIns="91440" tIns="45720" rIns="91440" bIns="45720" rtlCol="0">
            <a:normAutofit fontScale="5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5400" b="0" i="0" u="none" strike="noStrike" kern="1200" cap="none" spc="0" normalizeH="0" baseline="0" noProof="0" dirty="0" smtClean="0">
                <a:ln>
                  <a:noFill/>
                </a:ln>
                <a:solidFill>
                  <a:srgbClr val="00B0F0"/>
                </a:solidFill>
                <a:effectLst/>
                <a:uLnTx/>
                <a:uFillTx/>
                <a:latin typeface="+mn-lt"/>
                <a:ea typeface="+mn-ea"/>
                <a:cs typeface="+mn-cs"/>
              </a:rPr>
              <a:t>S</a:t>
            </a:r>
            <a:r>
              <a:rPr kumimoji="0" lang="en-GB" sz="3200" b="0" i="0" u="none" strike="noStrike" kern="1200" cap="none" spc="0" normalizeH="0" baseline="0" noProof="0" dirty="0" smtClean="0">
                <a:ln>
                  <a:noFill/>
                </a:ln>
                <a:solidFill>
                  <a:srgbClr val="00B0F0"/>
                </a:solidFill>
                <a:effectLst/>
                <a:uLnTx/>
                <a:uFillTx/>
                <a:latin typeface="+mn-lt"/>
                <a:ea typeface="+mn-ea"/>
                <a:cs typeface="+mn-cs"/>
              </a:rPr>
              <a:t>ummarise the points you have made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5400" b="0" i="0" u="none" strike="noStrike" kern="1200" cap="none" spc="0" normalizeH="0" baseline="0" noProof="0" dirty="0" smtClean="0">
                <a:ln>
                  <a:noFill/>
                </a:ln>
                <a:solidFill>
                  <a:srgbClr val="FFFF00"/>
                </a:solidFill>
                <a:effectLst/>
                <a:uLnTx/>
                <a:uFillTx/>
                <a:latin typeface="+mn-lt"/>
                <a:ea typeface="+mn-ea"/>
                <a:cs typeface="+mn-cs"/>
              </a:rPr>
              <a:t>E</a:t>
            </a:r>
            <a:r>
              <a:rPr kumimoji="0" lang="en-GB" sz="3200" b="0" i="0" u="none" strike="noStrike" kern="1200" cap="none" spc="0" normalizeH="0" baseline="0" noProof="0" dirty="0" smtClean="0">
                <a:ln>
                  <a:noFill/>
                </a:ln>
                <a:solidFill>
                  <a:srgbClr val="FFFF00"/>
                </a:solidFill>
                <a:effectLst/>
                <a:uLnTx/>
                <a:uFillTx/>
                <a:latin typeface="+mn-lt"/>
                <a:ea typeface="+mn-ea"/>
                <a:cs typeface="+mn-cs"/>
              </a:rPr>
              <a:t>valuate writer’s message (link to themes)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5400" b="0" i="0" u="none" strike="noStrike" kern="1200" cap="none" spc="0" normalizeH="0" baseline="0" noProof="0" dirty="0" smtClean="0">
                <a:ln>
                  <a:noFill/>
                </a:ln>
                <a:solidFill>
                  <a:srgbClr val="92D050"/>
                </a:solidFill>
                <a:effectLst/>
                <a:uLnTx/>
                <a:uFillTx/>
                <a:latin typeface="+mn-lt"/>
                <a:ea typeface="+mn-ea"/>
                <a:cs typeface="+mn-cs"/>
              </a:rPr>
              <a:t>R</a:t>
            </a:r>
            <a:r>
              <a:rPr kumimoji="0" lang="en-GB" sz="3200" b="0" i="0" u="none" strike="noStrike" kern="1200" cap="none" spc="0" normalizeH="0" baseline="0" noProof="0" dirty="0" smtClean="0">
                <a:ln>
                  <a:noFill/>
                </a:ln>
                <a:solidFill>
                  <a:srgbClr val="92D050"/>
                </a:solidFill>
                <a:effectLst/>
                <a:uLnTx/>
                <a:uFillTx/>
                <a:latin typeface="+mn-lt"/>
                <a:ea typeface="+mn-ea"/>
                <a:cs typeface="+mn-cs"/>
              </a:rPr>
              <a:t>efer back to the question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5400" b="0" i="0" u="none" strike="noStrike" kern="1200" cap="none" spc="0" normalizeH="0" baseline="0" noProof="0" dirty="0" smtClean="0">
                <a:ln>
                  <a:noFill/>
                </a:ln>
                <a:solidFill>
                  <a:schemeClr val="accent4">
                    <a:lumMod val="40000"/>
                    <a:lumOff val="60000"/>
                  </a:schemeClr>
                </a:solidFill>
                <a:effectLst/>
                <a:uLnTx/>
                <a:uFillTx/>
                <a:latin typeface="+mn-lt"/>
                <a:ea typeface="+mn-ea"/>
                <a:cs typeface="+mn-cs"/>
              </a:rPr>
              <a:t>V</a:t>
            </a:r>
            <a:r>
              <a:rPr kumimoji="0" lang="en-GB" sz="3200" b="0" i="0" u="none" strike="noStrike" kern="1200" cap="none" spc="0" normalizeH="0" baseline="0" noProof="0" dirty="0" smtClean="0">
                <a:ln>
                  <a:noFill/>
                </a:ln>
                <a:solidFill>
                  <a:schemeClr val="accent4">
                    <a:lumMod val="40000"/>
                    <a:lumOff val="60000"/>
                  </a:schemeClr>
                </a:solidFill>
                <a:effectLst/>
                <a:uLnTx/>
                <a:uFillTx/>
                <a:latin typeface="+mn-lt"/>
                <a:ea typeface="+mn-ea"/>
                <a:cs typeface="+mn-cs"/>
              </a:rPr>
              <a:t>ary your expression (don’t repeat yourself)</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5800" b="0" i="0" u="none" strike="noStrike" kern="1200" cap="none" spc="0" normalizeH="0" baseline="0" noProof="0" dirty="0" smtClean="0">
                <a:ln>
                  <a:noFill/>
                </a:ln>
                <a:solidFill>
                  <a:srgbClr val="14C7DA"/>
                </a:solidFill>
                <a:effectLst/>
                <a:uLnTx/>
                <a:uFillTx/>
                <a:latin typeface="+mn-lt"/>
                <a:ea typeface="+mn-ea"/>
                <a:cs typeface="+mn-cs"/>
              </a:rPr>
              <a:t>E</a:t>
            </a:r>
            <a:r>
              <a:rPr kumimoji="0" lang="en-GB" sz="3200" b="0" i="0" u="none" strike="noStrike" kern="1200" cap="none" spc="0" normalizeH="0" baseline="0" noProof="0" dirty="0" smtClean="0">
                <a:ln>
                  <a:noFill/>
                </a:ln>
                <a:solidFill>
                  <a:srgbClr val="14C7DA"/>
                </a:solidFill>
                <a:effectLst/>
                <a:uLnTx/>
                <a:uFillTx/>
                <a:latin typeface="+mn-lt"/>
                <a:ea typeface="+mn-ea"/>
                <a:cs typeface="+mn-cs"/>
              </a:rPr>
              <a:t>xpress an opinion (appreciation of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1693938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Your Turn!</a:t>
            </a:r>
            <a:endParaRPr lang="en-GB" dirty="0">
              <a:solidFill>
                <a:schemeClr val="bg1"/>
              </a:solidFill>
            </a:endParaRPr>
          </a:p>
        </p:txBody>
      </p:sp>
      <p:sp>
        <p:nvSpPr>
          <p:cNvPr id="3" name="Content Placeholder 2"/>
          <p:cNvSpPr>
            <a:spLocks noGrp="1"/>
          </p:cNvSpPr>
          <p:nvPr>
            <p:ph idx="1"/>
          </p:nvPr>
        </p:nvSpPr>
        <p:spPr>
          <a:xfrm>
            <a:off x="457200" y="1219200"/>
            <a:ext cx="5257800" cy="5638800"/>
          </a:xfrm>
        </p:spPr>
        <p:txBody>
          <a:bodyPr>
            <a:normAutofit fontScale="70000" lnSpcReduction="20000"/>
          </a:bodyPr>
          <a:lstStyle/>
          <a:p>
            <a:r>
              <a:rPr lang="en-GB" dirty="0" smtClean="0">
                <a:solidFill>
                  <a:schemeClr val="bg1"/>
                </a:solidFill>
              </a:rPr>
              <a:t>Using the example and SERVE structure, write a conclusion for your homework essay on the Q below:</a:t>
            </a:r>
          </a:p>
          <a:p>
            <a:endParaRPr lang="en-GB" dirty="0" smtClean="0">
              <a:solidFill>
                <a:schemeClr val="bg1"/>
              </a:solidFill>
            </a:endParaRPr>
          </a:p>
          <a:p>
            <a:pPr marL="0" indent="0">
              <a:buNone/>
            </a:pPr>
            <a:r>
              <a:rPr lang="en-GB" b="1" dirty="0">
                <a:solidFill>
                  <a:schemeClr val="bg1"/>
                </a:solidFill>
              </a:rPr>
              <a:t>Choose a novel or short story or work of non-fiction which theme of moral or social significance.</a:t>
            </a:r>
          </a:p>
          <a:p>
            <a:pPr marL="0" indent="0">
              <a:buNone/>
            </a:pPr>
            <a:r>
              <a:rPr lang="en-GB" b="1" dirty="0">
                <a:solidFill>
                  <a:schemeClr val="bg1"/>
                </a:solidFill>
              </a:rPr>
              <a:t>With reference to appropriate techniques, explain how the writer develops this theme and discuss why its development adds to your appreciation of the text as a whole.</a:t>
            </a:r>
            <a:endParaRPr lang="en-GB" b="1" dirty="0"/>
          </a:p>
          <a:p>
            <a:pPr marL="0" indent="0">
              <a:buNone/>
            </a:pPr>
            <a:endParaRPr lang="en-GB" b="1" dirty="0">
              <a:solidFill>
                <a:schemeClr val="bg1"/>
              </a:solidFill>
            </a:endParaRPr>
          </a:p>
          <a:p>
            <a:r>
              <a:rPr lang="en-GB" dirty="0" smtClean="0">
                <a:solidFill>
                  <a:schemeClr val="bg1"/>
                </a:solidFill>
              </a:rPr>
              <a:t>Techniques analysed-</a:t>
            </a:r>
          </a:p>
          <a:p>
            <a:r>
              <a:rPr lang="en-GB" dirty="0" smtClean="0">
                <a:solidFill>
                  <a:schemeClr val="bg1"/>
                </a:solidFill>
              </a:rPr>
              <a:t>Writer’s message-women’s subjugation</a:t>
            </a:r>
            <a:endParaRPr lang="en-GB" dirty="0">
              <a:solidFill>
                <a:schemeClr val="bg1"/>
              </a:solidFill>
            </a:endParaRPr>
          </a:p>
          <a:p>
            <a:r>
              <a:rPr lang="en-GB" dirty="0" smtClean="0">
                <a:solidFill>
                  <a:schemeClr val="bg1"/>
                </a:solidFill>
              </a:rPr>
              <a:t>Opinion-what did you learn/gain?-DO NOT USE I-”the reader”, “the audience”</a:t>
            </a:r>
          </a:p>
          <a:p>
            <a:endParaRPr lang="en-GB" dirty="0">
              <a:solidFill>
                <a:schemeClr val="bg1"/>
              </a:solidFill>
            </a:endParaRPr>
          </a:p>
          <a:p>
            <a:endParaRPr lang="en-GB" dirty="0" smtClean="0">
              <a:solidFill>
                <a:schemeClr val="bg1"/>
              </a:solidFill>
            </a:endParaRPr>
          </a:p>
          <a:p>
            <a:pPr>
              <a:buNone/>
            </a:pPr>
            <a:endParaRPr lang="en-GB" dirty="0">
              <a:solidFill>
                <a:schemeClr val="bg1"/>
              </a:solidFill>
            </a:endParaRPr>
          </a:p>
        </p:txBody>
      </p:sp>
      <p:sp>
        <p:nvSpPr>
          <p:cNvPr id="4" name="Content Placeholder 2"/>
          <p:cNvSpPr txBox="1">
            <a:spLocks/>
          </p:cNvSpPr>
          <p:nvPr/>
        </p:nvSpPr>
        <p:spPr>
          <a:xfrm>
            <a:off x="6172200" y="1295400"/>
            <a:ext cx="2438400" cy="4373563"/>
          </a:xfrm>
          <a:prstGeom prst="rect">
            <a:avLst/>
          </a:prstGeom>
        </p:spPr>
        <p:txBody>
          <a:bodyPr vert="horz" lIns="91440" tIns="45720" rIns="91440" bIns="45720" rtlCol="0">
            <a:normAutofit fontScale="5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5400" b="0" i="0" u="none" strike="noStrike" kern="1200" cap="none" spc="0" normalizeH="0" baseline="0" noProof="0" dirty="0" smtClean="0">
                <a:ln>
                  <a:noFill/>
                </a:ln>
                <a:solidFill>
                  <a:srgbClr val="00B0F0"/>
                </a:solidFill>
                <a:effectLst/>
                <a:uLnTx/>
                <a:uFillTx/>
                <a:latin typeface="+mn-lt"/>
                <a:ea typeface="+mn-ea"/>
                <a:cs typeface="+mn-cs"/>
              </a:rPr>
              <a:t>S</a:t>
            </a:r>
            <a:r>
              <a:rPr kumimoji="0" lang="en-GB" sz="3200" b="0" i="0" u="none" strike="noStrike" kern="1200" cap="none" spc="0" normalizeH="0" baseline="0" noProof="0" dirty="0" smtClean="0">
                <a:ln>
                  <a:noFill/>
                </a:ln>
                <a:solidFill>
                  <a:srgbClr val="00B0F0"/>
                </a:solidFill>
                <a:effectLst/>
                <a:uLnTx/>
                <a:uFillTx/>
                <a:latin typeface="+mn-lt"/>
                <a:ea typeface="+mn-ea"/>
                <a:cs typeface="+mn-cs"/>
              </a:rPr>
              <a:t>ummarise the points you have made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5400" b="0" i="0" u="none" strike="noStrike" kern="1200" cap="none" spc="0" normalizeH="0" baseline="0" noProof="0" dirty="0" smtClean="0">
                <a:ln>
                  <a:noFill/>
                </a:ln>
                <a:solidFill>
                  <a:srgbClr val="FFFF00"/>
                </a:solidFill>
                <a:effectLst/>
                <a:uLnTx/>
                <a:uFillTx/>
                <a:latin typeface="+mn-lt"/>
                <a:ea typeface="+mn-ea"/>
                <a:cs typeface="+mn-cs"/>
              </a:rPr>
              <a:t>E</a:t>
            </a:r>
            <a:r>
              <a:rPr kumimoji="0" lang="en-GB" sz="3200" b="0" i="0" u="none" strike="noStrike" kern="1200" cap="none" spc="0" normalizeH="0" baseline="0" noProof="0" dirty="0" smtClean="0">
                <a:ln>
                  <a:noFill/>
                </a:ln>
                <a:solidFill>
                  <a:srgbClr val="FFFF00"/>
                </a:solidFill>
                <a:effectLst/>
                <a:uLnTx/>
                <a:uFillTx/>
                <a:latin typeface="+mn-lt"/>
                <a:ea typeface="+mn-ea"/>
                <a:cs typeface="+mn-cs"/>
              </a:rPr>
              <a:t>valuate writer’s message (link to themes)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5400" b="0" i="0" u="none" strike="noStrike" kern="1200" cap="none" spc="0" normalizeH="0" baseline="0" noProof="0" dirty="0" smtClean="0">
                <a:ln>
                  <a:noFill/>
                </a:ln>
                <a:solidFill>
                  <a:srgbClr val="92D050"/>
                </a:solidFill>
                <a:effectLst/>
                <a:uLnTx/>
                <a:uFillTx/>
                <a:latin typeface="+mn-lt"/>
                <a:ea typeface="+mn-ea"/>
                <a:cs typeface="+mn-cs"/>
              </a:rPr>
              <a:t>R</a:t>
            </a:r>
            <a:r>
              <a:rPr kumimoji="0" lang="en-GB" sz="3200" b="0" i="0" u="none" strike="noStrike" kern="1200" cap="none" spc="0" normalizeH="0" baseline="0" noProof="0" dirty="0" smtClean="0">
                <a:ln>
                  <a:noFill/>
                </a:ln>
                <a:solidFill>
                  <a:srgbClr val="92D050"/>
                </a:solidFill>
                <a:effectLst/>
                <a:uLnTx/>
                <a:uFillTx/>
                <a:latin typeface="+mn-lt"/>
                <a:ea typeface="+mn-ea"/>
                <a:cs typeface="+mn-cs"/>
              </a:rPr>
              <a:t>efer back to the question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5400" b="0" i="0" u="none" strike="noStrike" kern="1200" cap="none" spc="0" normalizeH="0" baseline="0" noProof="0" dirty="0" smtClean="0">
                <a:ln>
                  <a:noFill/>
                </a:ln>
                <a:solidFill>
                  <a:schemeClr val="accent4">
                    <a:lumMod val="40000"/>
                    <a:lumOff val="60000"/>
                  </a:schemeClr>
                </a:solidFill>
                <a:effectLst/>
                <a:uLnTx/>
                <a:uFillTx/>
                <a:latin typeface="+mn-lt"/>
                <a:ea typeface="+mn-ea"/>
                <a:cs typeface="+mn-cs"/>
              </a:rPr>
              <a:t>V</a:t>
            </a:r>
            <a:r>
              <a:rPr kumimoji="0" lang="en-GB" sz="3200" b="0" i="0" u="none" strike="noStrike" kern="1200" cap="none" spc="0" normalizeH="0" baseline="0" noProof="0" dirty="0" smtClean="0">
                <a:ln>
                  <a:noFill/>
                </a:ln>
                <a:solidFill>
                  <a:schemeClr val="accent4">
                    <a:lumMod val="40000"/>
                    <a:lumOff val="60000"/>
                  </a:schemeClr>
                </a:solidFill>
                <a:effectLst/>
                <a:uLnTx/>
                <a:uFillTx/>
                <a:latin typeface="+mn-lt"/>
                <a:ea typeface="+mn-ea"/>
                <a:cs typeface="+mn-cs"/>
              </a:rPr>
              <a:t>ary your expression (don’t repeat yourself)</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5800" b="0" i="0" u="none" strike="noStrike" kern="1200" cap="none" spc="0" normalizeH="0" baseline="0" noProof="0" dirty="0" smtClean="0">
                <a:ln>
                  <a:noFill/>
                </a:ln>
                <a:solidFill>
                  <a:srgbClr val="14C7DA"/>
                </a:solidFill>
                <a:effectLst/>
                <a:uLnTx/>
                <a:uFillTx/>
                <a:latin typeface="+mn-lt"/>
                <a:ea typeface="+mn-ea"/>
                <a:cs typeface="+mn-cs"/>
              </a:rPr>
              <a:t>E</a:t>
            </a:r>
            <a:r>
              <a:rPr kumimoji="0" lang="en-GB" sz="3200" b="0" i="0" u="none" strike="noStrike" kern="1200" cap="none" spc="0" normalizeH="0" baseline="0" noProof="0" dirty="0" smtClean="0">
                <a:ln>
                  <a:noFill/>
                </a:ln>
                <a:solidFill>
                  <a:srgbClr val="14C7DA"/>
                </a:solidFill>
                <a:effectLst/>
                <a:uLnTx/>
                <a:uFillTx/>
                <a:latin typeface="+mn-lt"/>
                <a:ea typeface="+mn-ea"/>
                <a:cs typeface="+mn-cs"/>
              </a:rPr>
              <a:t>xpress an opinion (appreciation of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8136474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733800"/>
            <a:ext cx="7772400" cy="1470025"/>
          </a:xfrm>
        </p:spPr>
        <p:txBody>
          <a:bodyPr/>
          <a:lstStyle/>
          <a:p>
            <a:r>
              <a:rPr lang="en-GB" dirty="0" smtClean="0">
                <a:solidFill>
                  <a:schemeClr val="bg1"/>
                </a:solidFill>
              </a:rPr>
              <a:t>Reviewing Your Work</a:t>
            </a:r>
            <a:endParaRPr lang="en-GB" dirty="0">
              <a:solidFill>
                <a:schemeClr val="bg1"/>
              </a:solidFill>
            </a:endParaRPr>
          </a:p>
        </p:txBody>
      </p:sp>
      <p:pic>
        <p:nvPicPr>
          <p:cNvPr id="5122" name="Picture 2" descr="C:\Users\InnesM2\AppData\Local\Microsoft\Windows\Temporary Internet Files\Content.IE5\4IOEN8ZN\large-Magnifying-Glass-2-33.3-2868[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685800"/>
            <a:ext cx="2477487" cy="246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0634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Spelling</a:t>
            </a:r>
            <a:endParaRPr lang="en-GB" dirty="0">
              <a:solidFill>
                <a:schemeClr val="bg1"/>
              </a:solidFill>
            </a:endParaRPr>
          </a:p>
        </p:txBody>
      </p:sp>
      <p:sp>
        <p:nvSpPr>
          <p:cNvPr id="3" name="Content Placeholder 2"/>
          <p:cNvSpPr>
            <a:spLocks noGrp="1"/>
          </p:cNvSpPr>
          <p:nvPr>
            <p:ph idx="1"/>
          </p:nvPr>
        </p:nvSpPr>
        <p:spPr/>
        <p:txBody>
          <a:bodyPr/>
          <a:lstStyle/>
          <a:p>
            <a:pPr lvl="0"/>
            <a:endParaRPr lang="en-GB" dirty="0" smtClean="0"/>
          </a:p>
          <a:p>
            <a:pPr lvl="0"/>
            <a:endParaRPr lang="en-GB" dirty="0"/>
          </a:p>
          <a:p>
            <a:pPr lvl="0"/>
            <a:endParaRPr lang="en-GB" dirty="0" smtClean="0"/>
          </a:p>
          <a:p>
            <a:pPr lvl="0"/>
            <a:r>
              <a:rPr lang="en-GB" dirty="0" smtClean="0">
                <a:solidFill>
                  <a:schemeClr val="bg1"/>
                </a:solidFill>
              </a:rPr>
              <a:t>Ensure </a:t>
            </a:r>
            <a:r>
              <a:rPr lang="en-GB" dirty="0">
                <a:solidFill>
                  <a:schemeClr val="bg1"/>
                </a:solidFill>
              </a:rPr>
              <a:t>all words are spelt correctly, to the best of your ability</a:t>
            </a:r>
          </a:p>
          <a:p>
            <a:pPr lvl="0"/>
            <a:r>
              <a:rPr lang="en-GB" dirty="0">
                <a:solidFill>
                  <a:schemeClr val="bg1"/>
                </a:solidFill>
              </a:rPr>
              <a:t>Check carefully for spellings of author names, key terminology and key words in the novel</a:t>
            </a:r>
          </a:p>
          <a:p>
            <a:pPr lvl="0"/>
            <a:r>
              <a:rPr lang="en-GB" dirty="0">
                <a:solidFill>
                  <a:schemeClr val="bg1"/>
                </a:solidFill>
              </a:rPr>
              <a:t>If you can’t spell it, don’t use it!</a:t>
            </a:r>
          </a:p>
          <a:p>
            <a:endParaRPr lang="en-GB" dirty="0"/>
          </a:p>
        </p:txBody>
      </p:sp>
      <p:pic>
        <p:nvPicPr>
          <p:cNvPr id="4" name="irc_mi" descr="http://www.ultimatetop10s.com/wp-content/uploads/2013/12/Worst_Tattoo_Spelling_Fails_8.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1272540"/>
            <a:ext cx="3048000" cy="2156460"/>
          </a:xfrm>
          <a:prstGeom prst="rect">
            <a:avLst/>
          </a:prstGeom>
          <a:noFill/>
          <a:ln>
            <a:noFill/>
          </a:ln>
        </p:spPr>
      </p:pic>
    </p:spTree>
    <p:extLst>
      <p:ext uri="{BB962C8B-B14F-4D97-AF65-F5344CB8AC3E}">
        <p14:creationId xmlns:p14="http://schemas.microsoft.com/office/powerpoint/2010/main" val="3339045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Punctuation and Grammar</a:t>
            </a:r>
            <a:endParaRPr lang="en-GB" dirty="0">
              <a:solidFill>
                <a:schemeClr val="bg1"/>
              </a:solidFill>
            </a:endParaRPr>
          </a:p>
        </p:txBody>
      </p:sp>
      <p:sp>
        <p:nvSpPr>
          <p:cNvPr id="3" name="Content Placeholder 2"/>
          <p:cNvSpPr>
            <a:spLocks noGrp="1"/>
          </p:cNvSpPr>
          <p:nvPr>
            <p:ph idx="1"/>
          </p:nvPr>
        </p:nvSpPr>
        <p:spPr/>
        <p:txBody>
          <a:bodyPr>
            <a:normAutofit fontScale="77500" lnSpcReduction="20000"/>
          </a:bodyPr>
          <a:lstStyle/>
          <a:p>
            <a:pPr lvl="0"/>
            <a:endParaRPr lang="en-GB" dirty="0" smtClean="0"/>
          </a:p>
          <a:p>
            <a:pPr lvl="0"/>
            <a:endParaRPr lang="en-GB" dirty="0"/>
          </a:p>
          <a:p>
            <a:pPr lvl="0"/>
            <a:endParaRPr lang="en-GB" dirty="0" smtClean="0"/>
          </a:p>
          <a:p>
            <a:pPr lvl="0"/>
            <a:endParaRPr lang="en-GB" dirty="0"/>
          </a:p>
          <a:p>
            <a:pPr lvl="0"/>
            <a:endParaRPr lang="en-GB" dirty="0" smtClean="0"/>
          </a:p>
          <a:p>
            <a:pPr lvl="0"/>
            <a:r>
              <a:rPr lang="en-GB" dirty="0" smtClean="0">
                <a:solidFill>
                  <a:schemeClr val="bg1"/>
                </a:solidFill>
              </a:rPr>
              <a:t>Ensure </a:t>
            </a:r>
            <a:r>
              <a:rPr lang="en-GB" dirty="0">
                <a:solidFill>
                  <a:schemeClr val="bg1"/>
                </a:solidFill>
              </a:rPr>
              <a:t>you are structuring your sentences properly using full stops and commas-don’t let them ramble on!</a:t>
            </a:r>
          </a:p>
          <a:p>
            <a:pPr lvl="0"/>
            <a:r>
              <a:rPr lang="en-GB" dirty="0">
                <a:solidFill>
                  <a:schemeClr val="bg1"/>
                </a:solidFill>
              </a:rPr>
              <a:t>Look back at advice for structuring quotations-ensure this is done properly</a:t>
            </a:r>
          </a:p>
          <a:p>
            <a:pPr lvl="0"/>
            <a:r>
              <a:rPr lang="en-GB" dirty="0">
                <a:solidFill>
                  <a:schemeClr val="bg1"/>
                </a:solidFill>
              </a:rPr>
              <a:t>Again, if you don’t know how to use it, don’t use it! E.g. don’t use a semi-colon if you don’t know why it’s used.</a:t>
            </a:r>
          </a:p>
          <a:p>
            <a:pPr lvl="0"/>
            <a:r>
              <a:rPr lang="en-GB" dirty="0">
                <a:solidFill>
                  <a:schemeClr val="bg1"/>
                </a:solidFill>
              </a:rPr>
              <a:t>PARAGRAPHING-follow the structure and you’ll do fine!</a:t>
            </a:r>
          </a:p>
          <a:p>
            <a:endParaRPr lang="en-GB" dirty="0"/>
          </a:p>
        </p:txBody>
      </p:sp>
      <p:pic>
        <p:nvPicPr>
          <p:cNvPr id="4" name="irc_mi" descr="http://www.titanlists.com/wordpress/wp-content/uploads/2014/09/spelling-error.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1211580"/>
            <a:ext cx="2266950" cy="2217420"/>
          </a:xfrm>
          <a:prstGeom prst="rect">
            <a:avLst/>
          </a:prstGeom>
          <a:noFill/>
          <a:ln>
            <a:noFill/>
          </a:ln>
        </p:spPr>
      </p:pic>
    </p:spTree>
    <p:extLst>
      <p:ext uri="{BB962C8B-B14F-4D97-AF65-F5344CB8AC3E}">
        <p14:creationId xmlns:p14="http://schemas.microsoft.com/office/powerpoint/2010/main" val="30450096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Presentation</a:t>
            </a:r>
            <a:endParaRPr lang="en-GB" dirty="0">
              <a:solidFill>
                <a:schemeClr val="bg1"/>
              </a:solidFill>
            </a:endParaRPr>
          </a:p>
        </p:txBody>
      </p:sp>
      <p:sp>
        <p:nvSpPr>
          <p:cNvPr id="5" name="Content Placeholder 4"/>
          <p:cNvSpPr>
            <a:spLocks noGrp="1"/>
          </p:cNvSpPr>
          <p:nvPr>
            <p:ph idx="1"/>
          </p:nvPr>
        </p:nvSpPr>
        <p:spPr/>
        <p:txBody>
          <a:bodyPr>
            <a:normAutofit fontScale="92500" lnSpcReduction="20000"/>
          </a:bodyPr>
          <a:lstStyle/>
          <a:p>
            <a:pPr lvl="0"/>
            <a:endParaRPr lang="en-GB" dirty="0" smtClean="0"/>
          </a:p>
          <a:p>
            <a:pPr lvl="0"/>
            <a:endParaRPr lang="en-GB" dirty="0"/>
          </a:p>
          <a:p>
            <a:pPr lvl="0"/>
            <a:endParaRPr lang="en-GB" dirty="0" smtClean="0"/>
          </a:p>
          <a:p>
            <a:pPr lvl="0"/>
            <a:endParaRPr lang="en-GB" dirty="0"/>
          </a:p>
          <a:p>
            <a:pPr lvl="0"/>
            <a:r>
              <a:rPr lang="en-GB" dirty="0" smtClean="0">
                <a:solidFill>
                  <a:schemeClr val="bg1"/>
                </a:solidFill>
              </a:rPr>
              <a:t>Take </a:t>
            </a:r>
            <a:r>
              <a:rPr lang="en-GB" dirty="0">
                <a:solidFill>
                  <a:schemeClr val="bg1"/>
                </a:solidFill>
              </a:rPr>
              <a:t>time to ensure your handwriting is legible-not just to you, but to others!</a:t>
            </a:r>
          </a:p>
          <a:p>
            <a:pPr lvl="0"/>
            <a:r>
              <a:rPr lang="en-GB" dirty="0">
                <a:solidFill>
                  <a:schemeClr val="bg1"/>
                </a:solidFill>
              </a:rPr>
              <a:t>Make sure spacing and size of lettering is appropriate</a:t>
            </a:r>
          </a:p>
          <a:p>
            <a:pPr lvl="0"/>
            <a:r>
              <a:rPr lang="en-GB" dirty="0">
                <a:solidFill>
                  <a:schemeClr val="bg1"/>
                </a:solidFill>
              </a:rPr>
              <a:t>To emphasise changes in paragraphs, miss a line before beginning a new one</a:t>
            </a:r>
          </a:p>
          <a:p>
            <a:endParaRPr lang="en-GB" dirty="0"/>
          </a:p>
        </p:txBody>
      </p:sp>
      <p:pic>
        <p:nvPicPr>
          <p:cNvPr id="6" name="irc_mi" descr="https://s-media-cache-ak0.pinimg.com/736x/b4/54/49/b4544903fbac55b7b1261e563e0a7b9e.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1143000"/>
            <a:ext cx="1676400" cy="2296885"/>
          </a:xfrm>
          <a:prstGeom prst="rect">
            <a:avLst/>
          </a:prstGeom>
          <a:noFill/>
          <a:ln>
            <a:noFill/>
          </a:ln>
        </p:spPr>
      </p:pic>
    </p:spTree>
    <p:extLst>
      <p:ext uri="{BB962C8B-B14F-4D97-AF65-F5344CB8AC3E}">
        <p14:creationId xmlns:p14="http://schemas.microsoft.com/office/powerpoint/2010/main" val="1879037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Task</a:t>
            </a:r>
            <a:endParaRPr lang="en-GB" dirty="0">
              <a:solidFill>
                <a:schemeClr val="bg1"/>
              </a:solidFill>
            </a:endParaRPr>
          </a:p>
        </p:txBody>
      </p:sp>
      <p:sp>
        <p:nvSpPr>
          <p:cNvPr id="3" name="Content Placeholder 2"/>
          <p:cNvSpPr>
            <a:spLocks noGrp="1"/>
          </p:cNvSpPr>
          <p:nvPr>
            <p:ph idx="1"/>
          </p:nvPr>
        </p:nvSpPr>
        <p:spPr>
          <a:xfrm>
            <a:off x="381000" y="1143000"/>
            <a:ext cx="8229600" cy="5181600"/>
          </a:xfrm>
        </p:spPr>
        <p:txBody>
          <a:bodyPr>
            <a:normAutofit fontScale="92500" lnSpcReduction="10000"/>
          </a:bodyPr>
          <a:lstStyle/>
          <a:p>
            <a:r>
              <a:rPr lang="en-GB" dirty="0" smtClean="0">
                <a:solidFill>
                  <a:schemeClr val="bg1"/>
                </a:solidFill>
              </a:rPr>
              <a:t>Go through the prose Qs on </a:t>
            </a:r>
            <a:r>
              <a:rPr lang="en-GB" dirty="0" err="1" smtClean="0">
                <a:solidFill>
                  <a:schemeClr val="bg1"/>
                </a:solidFill>
              </a:rPr>
              <a:t>pgs</a:t>
            </a:r>
            <a:r>
              <a:rPr lang="en-GB" dirty="0" smtClean="0">
                <a:solidFill>
                  <a:schemeClr val="bg1"/>
                </a:solidFill>
              </a:rPr>
              <a:t> 2-3 of your booklet, highlighting the key words and writing beside each Q what type of Q it is</a:t>
            </a:r>
          </a:p>
          <a:p>
            <a:endParaRPr lang="en-GB" dirty="0">
              <a:solidFill>
                <a:schemeClr val="bg1"/>
              </a:solidFill>
            </a:endParaRPr>
          </a:p>
          <a:p>
            <a:pPr marL="0" indent="0">
              <a:buNone/>
            </a:pPr>
            <a:r>
              <a:rPr lang="en-GB" u="sng" dirty="0" smtClean="0">
                <a:solidFill>
                  <a:schemeClr val="bg1"/>
                </a:solidFill>
              </a:rPr>
              <a:t>COMMON TYPES OF Q</a:t>
            </a:r>
          </a:p>
          <a:p>
            <a:r>
              <a:rPr lang="en-GB" dirty="0" smtClean="0">
                <a:solidFill>
                  <a:schemeClr val="bg1"/>
                </a:solidFill>
              </a:rPr>
              <a:t>Character</a:t>
            </a:r>
          </a:p>
          <a:p>
            <a:r>
              <a:rPr lang="en-GB" dirty="0" smtClean="0">
                <a:solidFill>
                  <a:schemeClr val="bg1"/>
                </a:solidFill>
              </a:rPr>
              <a:t>Theme</a:t>
            </a:r>
          </a:p>
          <a:p>
            <a:r>
              <a:rPr lang="en-GB" dirty="0" smtClean="0">
                <a:solidFill>
                  <a:schemeClr val="bg1"/>
                </a:solidFill>
              </a:rPr>
              <a:t>Key incident</a:t>
            </a:r>
          </a:p>
          <a:p>
            <a:r>
              <a:rPr lang="en-GB" dirty="0" smtClean="0">
                <a:solidFill>
                  <a:schemeClr val="bg1"/>
                </a:solidFill>
              </a:rPr>
              <a:t>Conflict </a:t>
            </a:r>
          </a:p>
          <a:p>
            <a:r>
              <a:rPr lang="en-GB" dirty="0" smtClean="0">
                <a:solidFill>
                  <a:schemeClr val="bg1"/>
                </a:solidFill>
              </a:rPr>
              <a:t>Setting</a:t>
            </a:r>
          </a:p>
          <a:p>
            <a:pPr marL="0" indent="0">
              <a:buNone/>
            </a:pPr>
            <a:endParaRPr lang="en-GB" dirty="0" smtClean="0">
              <a:solidFill>
                <a:schemeClr val="bg1"/>
              </a:solidFill>
            </a:endParaRPr>
          </a:p>
          <a:p>
            <a:pPr marL="0" indent="0">
              <a:buNone/>
            </a:pPr>
            <a:endParaRPr lang="en-GB" dirty="0">
              <a:solidFill>
                <a:schemeClr val="bg1"/>
              </a:solidFill>
            </a:endParaRPr>
          </a:p>
        </p:txBody>
      </p:sp>
      <p:pic>
        <p:nvPicPr>
          <p:cNvPr id="1026" name="Picture 2" descr="C:\Users\mi3069a\AppData\Local\Microsoft\Windows\Temporary Internet Files\Content.IE5\BS55VWSN\1024px-Orange_question_mark.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2819400"/>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66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Clarity of Expression</a:t>
            </a:r>
            <a:endParaRPr lang="en-GB" dirty="0">
              <a:solidFill>
                <a:schemeClr val="bg1"/>
              </a:solidFill>
            </a:endParaRPr>
          </a:p>
        </p:txBody>
      </p:sp>
      <p:pic>
        <p:nvPicPr>
          <p:cNvPr id="4" name="Content Placeholder 3" descr="https://pbs.twimg.com/media/CTfFMsOWEAA_pTp.jpg:large"/>
          <p:cNvPicPr>
            <a:picLocks noGrp="1"/>
          </p:cNvPicPr>
          <p:nvPr>
            <p:ph idx="1"/>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1066800" y="1219200"/>
            <a:ext cx="7162800" cy="5486400"/>
          </a:xfrm>
          <a:prstGeom prst="rect">
            <a:avLst/>
          </a:prstGeom>
          <a:noFill/>
          <a:ln>
            <a:noFill/>
          </a:ln>
        </p:spPr>
      </p:pic>
    </p:spTree>
    <p:extLst>
      <p:ext uri="{BB962C8B-B14F-4D97-AF65-F5344CB8AC3E}">
        <p14:creationId xmlns:p14="http://schemas.microsoft.com/office/powerpoint/2010/main" val="30067266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solidFill>
                <a:schemeClr val="bg1"/>
              </a:solidFill>
            </a:endParaRPr>
          </a:p>
        </p:txBody>
      </p:sp>
      <p:sp>
        <p:nvSpPr>
          <p:cNvPr id="3" name="Content Placeholder 2"/>
          <p:cNvSpPr>
            <a:spLocks noGrp="1"/>
          </p:cNvSpPr>
          <p:nvPr>
            <p:ph idx="1"/>
          </p:nvPr>
        </p:nvSpPr>
        <p:spPr/>
        <p:txBody>
          <a:bodyPr/>
          <a:lstStyle/>
          <a:p>
            <a:endParaRPr lang="en-GB" dirty="0">
              <a:solidFill>
                <a:schemeClr val="bg1"/>
              </a:solidFill>
            </a:endParaRPr>
          </a:p>
        </p:txBody>
      </p:sp>
    </p:spTree>
    <p:extLst>
      <p:ext uri="{BB962C8B-B14F-4D97-AF65-F5344CB8AC3E}">
        <p14:creationId xmlns:p14="http://schemas.microsoft.com/office/powerpoint/2010/main" val="56466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solidFill>
                <a:schemeClr val="bg1"/>
              </a:solidFill>
            </a:endParaRPr>
          </a:p>
        </p:txBody>
      </p:sp>
      <p:sp>
        <p:nvSpPr>
          <p:cNvPr id="3" name="Content Placeholder 2"/>
          <p:cNvSpPr>
            <a:spLocks noGrp="1"/>
          </p:cNvSpPr>
          <p:nvPr>
            <p:ph idx="1"/>
          </p:nvPr>
        </p:nvSpPr>
        <p:spPr/>
        <p:txBody>
          <a:bodyPr/>
          <a:lstStyle/>
          <a:p>
            <a:endParaRPr lang="en-GB" dirty="0">
              <a:solidFill>
                <a:schemeClr val="bg1"/>
              </a:solidFill>
            </a:endParaRPr>
          </a:p>
        </p:txBody>
      </p:sp>
    </p:spTree>
    <p:extLst>
      <p:ext uri="{BB962C8B-B14F-4D97-AF65-F5344CB8AC3E}">
        <p14:creationId xmlns:p14="http://schemas.microsoft.com/office/powerpoint/2010/main" val="56466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solidFill>
                <a:schemeClr val="bg1"/>
              </a:solidFill>
            </a:endParaRPr>
          </a:p>
        </p:txBody>
      </p:sp>
      <p:sp>
        <p:nvSpPr>
          <p:cNvPr id="3" name="Content Placeholder 2"/>
          <p:cNvSpPr>
            <a:spLocks noGrp="1"/>
          </p:cNvSpPr>
          <p:nvPr>
            <p:ph idx="1"/>
          </p:nvPr>
        </p:nvSpPr>
        <p:spPr/>
        <p:txBody>
          <a:bodyPr/>
          <a:lstStyle/>
          <a:p>
            <a:endParaRPr lang="en-GB" dirty="0">
              <a:solidFill>
                <a:schemeClr val="bg1"/>
              </a:solidFill>
            </a:endParaRPr>
          </a:p>
        </p:txBody>
      </p:sp>
    </p:spTree>
    <p:extLst>
      <p:ext uri="{BB962C8B-B14F-4D97-AF65-F5344CB8AC3E}">
        <p14:creationId xmlns:p14="http://schemas.microsoft.com/office/powerpoint/2010/main" val="5646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Planning Your Essay</a:t>
            </a:r>
            <a:endParaRPr lang="en-GB" dirty="0">
              <a:solidFill>
                <a:schemeClr val="bg1"/>
              </a:solidFill>
            </a:endParaRPr>
          </a:p>
        </p:txBody>
      </p:sp>
      <p:pic>
        <p:nvPicPr>
          <p:cNvPr id="4" name="Picture 3" descr="http://jmarkmiller.net/wp-content/uploads/2014/10/If-you-fail-to-plan.jpg"/>
          <p:cNvPicPr/>
          <p:nvPr/>
        </p:nvPicPr>
        <p:blipFill>
          <a:blip r:embed="rId2" cstate="print"/>
          <a:srcRect/>
          <a:stretch>
            <a:fillRect/>
          </a:stretch>
        </p:blipFill>
        <p:spPr bwMode="auto">
          <a:xfrm>
            <a:off x="1524000" y="1371600"/>
            <a:ext cx="5638800" cy="3886200"/>
          </a:xfrm>
          <a:prstGeom prst="rect">
            <a:avLst/>
          </a:prstGeom>
          <a:noFill/>
          <a:ln w="9525">
            <a:noFill/>
            <a:miter lim="800000"/>
            <a:headEnd/>
            <a:tailEnd/>
          </a:ln>
        </p:spPr>
      </p:pic>
    </p:spTree>
    <p:extLst>
      <p:ext uri="{BB962C8B-B14F-4D97-AF65-F5344CB8AC3E}">
        <p14:creationId xmlns:p14="http://schemas.microsoft.com/office/powerpoint/2010/main" val="4258259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Planning Your Essay</a:t>
            </a:r>
            <a:endParaRPr lang="en-GB" dirty="0">
              <a:solidFill>
                <a:schemeClr val="bg1"/>
              </a:solidFill>
            </a:endParaRPr>
          </a:p>
        </p:txBody>
      </p:sp>
      <p:sp>
        <p:nvSpPr>
          <p:cNvPr id="3" name="Content Placeholder 2"/>
          <p:cNvSpPr>
            <a:spLocks noGrp="1"/>
          </p:cNvSpPr>
          <p:nvPr>
            <p:ph idx="1"/>
          </p:nvPr>
        </p:nvSpPr>
        <p:spPr>
          <a:xfrm>
            <a:off x="457200" y="1600201"/>
            <a:ext cx="6248400" cy="4267200"/>
          </a:xfrm>
        </p:spPr>
        <p:txBody>
          <a:bodyPr>
            <a:normAutofit fontScale="92500" lnSpcReduction="20000"/>
          </a:bodyPr>
          <a:lstStyle/>
          <a:p>
            <a:r>
              <a:rPr lang="en-GB" dirty="0" smtClean="0">
                <a:solidFill>
                  <a:schemeClr val="bg1"/>
                </a:solidFill>
              </a:rPr>
              <a:t>In an exam, it doesn’t hurt to make a small plan of action for your essay, to give yourself focus and ensure you stay on task</a:t>
            </a:r>
          </a:p>
          <a:p>
            <a:r>
              <a:rPr lang="en-GB" dirty="0" smtClean="0">
                <a:solidFill>
                  <a:schemeClr val="bg1"/>
                </a:solidFill>
              </a:rPr>
              <a:t>This could be a series of bullet points, a mind map or a few scribbles in a margin</a:t>
            </a:r>
          </a:p>
          <a:p>
            <a:r>
              <a:rPr lang="en-GB" dirty="0" smtClean="0">
                <a:solidFill>
                  <a:schemeClr val="bg1"/>
                </a:solidFill>
              </a:rPr>
              <a:t>It will help you structure your essay well and adhere to what the question is asking</a:t>
            </a:r>
          </a:p>
          <a:p>
            <a:endParaRPr lang="en-GB" dirty="0">
              <a:solidFill>
                <a:schemeClr val="bg1"/>
              </a:solidFill>
            </a:endParaRPr>
          </a:p>
        </p:txBody>
      </p:sp>
      <p:pic>
        <p:nvPicPr>
          <p:cNvPr id="4" name="Picture 3" descr="http://jmarkmiller.net/wp-content/uploads/2014/10/If-you-fail-to-plan.jpg"/>
          <p:cNvPicPr/>
          <p:nvPr/>
        </p:nvPicPr>
        <p:blipFill>
          <a:blip r:embed="rId2" cstate="print"/>
          <a:srcRect/>
          <a:stretch>
            <a:fillRect/>
          </a:stretch>
        </p:blipFill>
        <p:spPr bwMode="auto">
          <a:xfrm>
            <a:off x="6588016" y="4286250"/>
            <a:ext cx="2571750" cy="2571750"/>
          </a:xfrm>
          <a:prstGeom prst="rect">
            <a:avLst/>
          </a:prstGeom>
          <a:noFill/>
          <a:ln w="9525">
            <a:noFill/>
            <a:miter lim="800000"/>
            <a:headEnd/>
            <a:tailEnd/>
          </a:ln>
        </p:spPr>
      </p:pic>
    </p:spTree>
    <p:extLst>
      <p:ext uri="{BB962C8B-B14F-4D97-AF65-F5344CB8AC3E}">
        <p14:creationId xmlns:p14="http://schemas.microsoft.com/office/powerpoint/2010/main" val="24158687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Planning Tips</a:t>
            </a:r>
            <a:endParaRPr lang="en-GB" dirty="0">
              <a:solidFill>
                <a:schemeClr val="bg1"/>
              </a:solidFill>
            </a:endParaRPr>
          </a:p>
        </p:txBody>
      </p:sp>
      <p:sp>
        <p:nvSpPr>
          <p:cNvPr id="3" name="Content Placeholder 2"/>
          <p:cNvSpPr>
            <a:spLocks noGrp="1"/>
          </p:cNvSpPr>
          <p:nvPr>
            <p:ph idx="1"/>
          </p:nvPr>
        </p:nvSpPr>
        <p:spPr/>
        <p:txBody>
          <a:bodyPr>
            <a:normAutofit fontScale="92500" lnSpcReduction="10000"/>
          </a:bodyPr>
          <a:lstStyle/>
          <a:p>
            <a:pPr lvl="0"/>
            <a:r>
              <a:rPr lang="en-GB" dirty="0" smtClean="0">
                <a:solidFill>
                  <a:schemeClr val="bg1"/>
                </a:solidFill>
              </a:rPr>
              <a:t>focus specifically on what is being asked-what type of Q, and what key aspects of the </a:t>
            </a:r>
            <a:r>
              <a:rPr lang="en-GB" dirty="0" smtClean="0">
                <a:solidFill>
                  <a:schemeClr val="bg1"/>
                </a:solidFill>
              </a:rPr>
              <a:t>novel </a:t>
            </a:r>
            <a:r>
              <a:rPr lang="en-GB" dirty="0" smtClean="0">
                <a:solidFill>
                  <a:schemeClr val="bg1"/>
                </a:solidFill>
              </a:rPr>
              <a:t>you are looking at-e.g. theme, character, key </a:t>
            </a:r>
            <a:r>
              <a:rPr lang="en-GB" dirty="0" smtClean="0">
                <a:solidFill>
                  <a:schemeClr val="bg1"/>
                </a:solidFill>
              </a:rPr>
              <a:t>incident, </a:t>
            </a:r>
            <a:r>
              <a:rPr lang="en-GB" dirty="0" smtClean="0">
                <a:solidFill>
                  <a:schemeClr val="bg1"/>
                </a:solidFill>
              </a:rPr>
              <a:t>conflict, etc.</a:t>
            </a:r>
          </a:p>
          <a:p>
            <a:pPr lvl="0"/>
            <a:r>
              <a:rPr lang="en-GB" dirty="0" smtClean="0">
                <a:solidFill>
                  <a:schemeClr val="bg1"/>
                </a:solidFill>
              </a:rPr>
              <a:t>think about the key moments in </a:t>
            </a:r>
            <a:r>
              <a:rPr lang="en-GB" dirty="0" smtClean="0">
                <a:solidFill>
                  <a:schemeClr val="bg1"/>
                </a:solidFill>
              </a:rPr>
              <a:t>the novel that </a:t>
            </a:r>
            <a:r>
              <a:rPr lang="en-GB" dirty="0" smtClean="0">
                <a:solidFill>
                  <a:schemeClr val="bg1"/>
                </a:solidFill>
              </a:rPr>
              <a:t>relate to your Q-key incidents, climax, etc</a:t>
            </a:r>
          </a:p>
          <a:p>
            <a:pPr lvl="0"/>
            <a:r>
              <a:rPr lang="en-GB" dirty="0" smtClean="0">
                <a:solidFill>
                  <a:schemeClr val="bg1"/>
                </a:solidFill>
              </a:rPr>
              <a:t>plan your essay chronologically-follow the order of the </a:t>
            </a:r>
            <a:r>
              <a:rPr lang="en-GB" dirty="0" smtClean="0">
                <a:solidFill>
                  <a:schemeClr val="bg1"/>
                </a:solidFill>
              </a:rPr>
              <a:t>novel </a:t>
            </a:r>
            <a:r>
              <a:rPr lang="en-GB" dirty="0" smtClean="0">
                <a:solidFill>
                  <a:schemeClr val="bg1"/>
                </a:solidFill>
              </a:rPr>
              <a:t>in order to show how a theme is developed, a character changes, conflict grows, etc.</a:t>
            </a:r>
          </a:p>
          <a:p>
            <a:endParaRPr lang="en-GB" dirty="0"/>
          </a:p>
        </p:txBody>
      </p:sp>
    </p:spTree>
    <p:extLst>
      <p:ext uri="{BB962C8B-B14F-4D97-AF65-F5344CB8AC3E}">
        <p14:creationId xmlns:p14="http://schemas.microsoft.com/office/powerpoint/2010/main" val="15107021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a:t>
            </a:r>
            <a:endParaRPr lang="en-GB" dirty="0">
              <a:solidFill>
                <a:schemeClr val="bg1"/>
              </a:solidFill>
            </a:endParaRPr>
          </a:p>
        </p:txBody>
      </p:sp>
      <p:sp>
        <p:nvSpPr>
          <p:cNvPr id="3" name="Content Placeholder 2"/>
          <p:cNvSpPr>
            <a:spLocks noGrp="1"/>
          </p:cNvSpPr>
          <p:nvPr>
            <p:ph idx="1"/>
          </p:nvPr>
        </p:nvSpPr>
        <p:spPr>
          <a:xfrm>
            <a:off x="1018102" y="2037958"/>
            <a:ext cx="8229600" cy="5257800"/>
          </a:xfrm>
        </p:spPr>
        <p:txBody>
          <a:bodyPr/>
          <a:lstStyle/>
          <a:p>
            <a:pPr marL="0" indent="0">
              <a:buNone/>
            </a:pPr>
            <a:r>
              <a:rPr lang="en-GB" dirty="0" smtClean="0">
                <a:solidFill>
                  <a:schemeClr val="bg1"/>
                </a:solidFill>
              </a:rPr>
              <a:t>Choose </a:t>
            </a:r>
            <a:r>
              <a:rPr lang="en-GB" u="sng" dirty="0">
                <a:solidFill>
                  <a:schemeClr val="bg1"/>
                </a:solidFill>
              </a:rPr>
              <a:t>a novel or short story </a:t>
            </a:r>
            <a:r>
              <a:rPr lang="en-GB" dirty="0">
                <a:solidFill>
                  <a:schemeClr val="bg1"/>
                </a:solidFill>
              </a:rPr>
              <a:t>that deals with a </a:t>
            </a:r>
            <a:r>
              <a:rPr lang="en-GB" u="sng" dirty="0">
                <a:solidFill>
                  <a:schemeClr val="bg1"/>
                </a:solidFill>
              </a:rPr>
              <a:t>theme </a:t>
            </a:r>
            <a:r>
              <a:rPr lang="en-GB" dirty="0">
                <a:solidFill>
                  <a:schemeClr val="bg1"/>
                </a:solidFill>
              </a:rPr>
              <a:t>of </a:t>
            </a:r>
            <a:r>
              <a:rPr lang="en-GB" u="sng" dirty="0">
                <a:solidFill>
                  <a:schemeClr val="bg1"/>
                </a:solidFill>
              </a:rPr>
              <a:t>moral or social significance</a:t>
            </a:r>
            <a:r>
              <a:rPr lang="en-GB" dirty="0" smtClean="0">
                <a:solidFill>
                  <a:schemeClr val="bg1"/>
                </a:solidFill>
              </a:rPr>
              <a:t>.</a:t>
            </a:r>
          </a:p>
          <a:p>
            <a:pPr marL="0" indent="0">
              <a:buNone/>
            </a:pPr>
            <a:endParaRPr lang="en-GB" dirty="0" smtClean="0">
              <a:solidFill>
                <a:schemeClr val="bg1"/>
              </a:solidFill>
            </a:endParaRPr>
          </a:p>
          <a:p>
            <a:pPr marL="0" indent="0">
              <a:buNone/>
            </a:pPr>
            <a:endParaRPr lang="en-GB" dirty="0">
              <a:solidFill>
                <a:schemeClr val="bg1"/>
              </a:solidFill>
            </a:endParaRPr>
          </a:p>
          <a:p>
            <a:pPr marL="0" indent="0">
              <a:buNone/>
            </a:pPr>
            <a:r>
              <a:rPr lang="en-GB" dirty="0">
                <a:solidFill>
                  <a:schemeClr val="bg1"/>
                </a:solidFill>
              </a:rPr>
              <a:t>With reference to </a:t>
            </a:r>
            <a:r>
              <a:rPr lang="en-GB" u="sng" dirty="0">
                <a:solidFill>
                  <a:schemeClr val="bg1"/>
                </a:solidFill>
              </a:rPr>
              <a:t>appropriate techniques</a:t>
            </a:r>
            <a:r>
              <a:rPr lang="en-GB" dirty="0">
                <a:solidFill>
                  <a:schemeClr val="bg1"/>
                </a:solidFill>
              </a:rPr>
              <a:t>, explain how the writer </a:t>
            </a:r>
            <a:r>
              <a:rPr lang="en-GB" u="sng" dirty="0">
                <a:solidFill>
                  <a:schemeClr val="bg1"/>
                </a:solidFill>
              </a:rPr>
              <a:t>develops this theme </a:t>
            </a:r>
            <a:r>
              <a:rPr lang="en-GB" dirty="0">
                <a:solidFill>
                  <a:schemeClr val="bg1"/>
                </a:solidFill>
              </a:rPr>
              <a:t>and discuss why its development </a:t>
            </a:r>
            <a:r>
              <a:rPr lang="en-GB" u="sng" dirty="0">
                <a:solidFill>
                  <a:schemeClr val="bg1"/>
                </a:solidFill>
              </a:rPr>
              <a:t>adds to your appreciation</a:t>
            </a:r>
            <a:r>
              <a:rPr lang="en-GB" dirty="0">
                <a:solidFill>
                  <a:schemeClr val="bg1"/>
                </a:solidFill>
              </a:rPr>
              <a:t> of the </a:t>
            </a:r>
            <a:r>
              <a:rPr lang="en-GB" u="sng" dirty="0">
                <a:solidFill>
                  <a:schemeClr val="bg1"/>
                </a:solidFill>
              </a:rPr>
              <a:t>text as a whole.</a:t>
            </a:r>
          </a:p>
          <a:p>
            <a:endParaRPr lang="en-GB" dirty="0">
              <a:solidFill>
                <a:schemeClr val="bg1"/>
              </a:solidFill>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36204" cy="1142999"/>
          </a:xfrm>
          <a:prstGeom prst="rect">
            <a:avLst/>
          </a:prstGeom>
        </p:spPr>
      </p:pic>
      <p:cxnSp>
        <p:nvCxnSpPr>
          <p:cNvPr id="6" name="Straight Connector 5"/>
          <p:cNvCxnSpPr/>
          <p:nvPr/>
        </p:nvCxnSpPr>
        <p:spPr>
          <a:xfrm flipV="1">
            <a:off x="3657600" y="1779814"/>
            <a:ext cx="457200" cy="533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endCxn id="13" idx="2"/>
          </p:cNvCxnSpPr>
          <p:nvPr/>
        </p:nvCxnSpPr>
        <p:spPr>
          <a:xfrm flipH="1" flipV="1">
            <a:off x="685800" y="2170134"/>
            <a:ext cx="457200" cy="64926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86600" y="2895600"/>
            <a:ext cx="685800" cy="2286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14800" y="1219200"/>
            <a:ext cx="3124200" cy="646331"/>
          </a:xfrm>
          <a:prstGeom prst="rect">
            <a:avLst/>
          </a:prstGeom>
          <a:solidFill>
            <a:schemeClr val="bg1"/>
          </a:solidFill>
        </p:spPr>
        <p:txBody>
          <a:bodyPr wrap="square" rtlCol="0">
            <a:spAutoFit/>
          </a:bodyPr>
          <a:lstStyle/>
          <a:p>
            <a:r>
              <a:rPr lang="en-GB" dirty="0" smtClean="0"/>
              <a:t>Check you’re looking at the right section!</a:t>
            </a:r>
            <a:endParaRPr lang="en-GB" dirty="0"/>
          </a:p>
        </p:txBody>
      </p:sp>
      <p:sp>
        <p:nvSpPr>
          <p:cNvPr id="13" name="TextBox 12"/>
          <p:cNvSpPr txBox="1"/>
          <p:nvPr/>
        </p:nvSpPr>
        <p:spPr>
          <a:xfrm>
            <a:off x="114300" y="1800802"/>
            <a:ext cx="1143000" cy="369332"/>
          </a:xfrm>
          <a:prstGeom prst="rect">
            <a:avLst/>
          </a:prstGeom>
          <a:solidFill>
            <a:schemeClr val="bg1"/>
          </a:solidFill>
        </p:spPr>
        <p:txBody>
          <a:bodyPr wrap="square" rtlCol="0">
            <a:spAutoFit/>
          </a:bodyPr>
          <a:lstStyle/>
          <a:p>
            <a:r>
              <a:rPr lang="en-GB" dirty="0" smtClean="0"/>
              <a:t>Q type</a:t>
            </a:r>
            <a:endParaRPr lang="en-GB" dirty="0"/>
          </a:p>
        </p:txBody>
      </p:sp>
      <p:sp>
        <p:nvSpPr>
          <p:cNvPr id="15" name="TextBox 14"/>
          <p:cNvSpPr txBox="1"/>
          <p:nvPr/>
        </p:nvSpPr>
        <p:spPr>
          <a:xfrm>
            <a:off x="5486400" y="3069380"/>
            <a:ext cx="3200400" cy="646331"/>
          </a:xfrm>
          <a:prstGeom prst="rect">
            <a:avLst/>
          </a:prstGeom>
          <a:solidFill>
            <a:schemeClr val="bg1"/>
          </a:solidFill>
        </p:spPr>
        <p:txBody>
          <a:bodyPr wrap="square" rtlCol="0">
            <a:spAutoFit/>
          </a:bodyPr>
          <a:lstStyle/>
          <a:p>
            <a:r>
              <a:rPr lang="en-GB" dirty="0" smtClean="0"/>
              <a:t>Specific wording of Q-elevated from N5</a:t>
            </a:r>
            <a:endParaRPr lang="en-GB" dirty="0"/>
          </a:p>
        </p:txBody>
      </p:sp>
      <p:cxnSp>
        <p:nvCxnSpPr>
          <p:cNvPr id="16" name="Straight Connector 15"/>
          <p:cNvCxnSpPr/>
          <p:nvPr/>
        </p:nvCxnSpPr>
        <p:spPr>
          <a:xfrm flipH="1" flipV="1">
            <a:off x="3886200" y="3886200"/>
            <a:ext cx="702129" cy="64926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025318" y="3579052"/>
            <a:ext cx="2438400" cy="646331"/>
          </a:xfrm>
          <a:prstGeom prst="rect">
            <a:avLst/>
          </a:prstGeom>
          <a:solidFill>
            <a:schemeClr val="bg1"/>
          </a:solidFill>
        </p:spPr>
        <p:txBody>
          <a:bodyPr wrap="square" rtlCol="0">
            <a:spAutoFit/>
          </a:bodyPr>
          <a:lstStyle/>
          <a:p>
            <a:r>
              <a:rPr lang="en-GB" dirty="0" smtClean="0"/>
              <a:t>Techniques from ‘magic box’</a:t>
            </a:r>
            <a:endParaRPr lang="en-GB" dirty="0"/>
          </a:p>
        </p:txBody>
      </p:sp>
      <p:cxnSp>
        <p:nvCxnSpPr>
          <p:cNvPr id="19" name="Straight Connector 18"/>
          <p:cNvCxnSpPr/>
          <p:nvPr/>
        </p:nvCxnSpPr>
        <p:spPr>
          <a:xfrm flipH="1" flipV="1">
            <a:off x="8153399" y="5181600"/>
            <a:ext cx="533401" cy="64926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315973" y="5410200"/>
            <a:ext cx="702129" cy="64926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4876801" y="6208734"/>
            <a:ext cx="800099" cy="32463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391401" y="5806747"/>
            <a:ext cx="1752599" cy="646331"/>
          </a:xfrm>
          <a:prstGeom prst="rect">
            <a:avLst/>
          </a:prstGeom>
          <a:solidFill>
            <a:schemeClr val="bg1"/>
          </a:solidFill>
        </p:spPr>
        <p:txBody>
          <a:bodyPr wrap="square" rtlCol="0">
            <a:spAutoFit/>
          </a:bodyPr>
          <a:lstStyle/>
          <a:p>
            <a:r>
              <a:rPr lang="en-GB" dirty="0" smtClean="0"/>
              <a:t>Over course of novel</a:t>
            </a:r>
            <a:endParaRPr lang="en-GB" dirty="0"/>
          </a:p>
        </p:txBody>
      </p:sp>
      <p:sp>
        <p:nvSpPr>
          <p:cNvPr id="26" name="TextBox 25"/>
          <p:cNvSpPr txBox="1"/>
          <p:nvPr/>
        </p:nvSpPr>
        <p:spPr>
          <a:xfrm>
            <a:off x="3255405" y="6371050"/>
            <a:ext cx="3028949" cy="369332"/>
          </a:xfrm>
          <a:prstGeom prst="rect">
            <a:avLst/>
          </a:prstGeom>
          <a:solidFill>
            <a:schemeClr val="bg1"/>
          </a:solidFill>
        </p:spPr>
        <p:txBody>
          <a:bodyPr wrap="square" rtlCol="0">
            <a:spAutoFit/>
          </a:bodyPr>
          <a:lstStyle/>
          <a:p>
            <a:r>
              <a:rPr lang="en-GB" dirty="0" smtClean="0"/>
              <a:t>Refer to whole novel</a:t>
            </a:r>
            <a:endParaRPr lang="en-GB" dirty="0"/>
          </a:p>
        </p:txBody>
      </p:sp>
      <p:sp>
        <p:nvSpPr>
          <p:cNvPr id="27" name="TextBox 26"/>
          <p:cNvSpPr txBox="1"/>
          <p:nvPr/>
        </p:nvSpPr>
        <p:spPr>
          <a:xfrm>
            <a:off x="-29935" y="4760383"/>
            <a:ext cx="1048037" cy="646331"/>
          </a:xfrm>
          <a:prstGeom prst="rect">
            <a:avLst/>
          </a:prstGeom>
          <a:solidFill>
            <a:schemeClr val="bg1"/>
          </a:solidFill>
        </p:spPr>
        <p:txBody>
          <a:bodyPr wrap="square" rtlCol="0">
            <a:spAutoFit/>
          </a:bodyPr>
          <a:lstStyle/>
          <a:p>
            <a:r>
              <a:rPr lang="en-GB" dirty="0" smtClean="0"/>
              <a:t>Personal response</a:t>
            </a:r>
            <a:endParaRPr lang="en-GB" dirty="0"/>
          </a:p>
        </p:txBody>
      </p:sp>
    </p:spTree>
    <p:extLst>
      <p:ext uri="{BB962C8B-B14F-4D97-AF65-F5344CB8AC3E}">
        <p14:creationId xmlns:p14="http://schemas.microsoft.com/office/powerpoint/2010/main" val="12490551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2993</Words>
  <Application>Microsoft Office PowerPoint</Application>
  <PresentationFormat>On-screen Show (4:3)</PresentationFormat>
  <Paragraphs>360</Paragraphs>
  <Slides>53</Slides>
  <Notes>1</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Essay Writing 101-’The Handmaid’s Tale’</vt:lpstr>
      <vt:lpstr>Reading The Question</vt:lpstr>
      <vt:lpstr>Reading The Question</vt:lpstr>
      <vt:lpstr>Example</vt:lpstr>
      <vt:lpstr>Task</vt:lpstr>
      <vt:lpstr>Planning Your Essay</vt:lpstr>
      <vt:lpstr>Planning Your Essay</vt:lpstr>
      <vt:lpstr>Planning Tips</vt:lpstr>
      <vt:lpstr>Example</vt:lpstr>
      <vt:lpstr>Planning Essay-Theme</vt:lpstr>
      <vt:lpstr>Planning Your Essay-Next Steps</vt:lpstr>
      <vt:lpstr>HT Theme Essay Key Quotes</vt:lpstr>
      <vt:lpstr>Writing Your Introduction</vt:lpstr>
      <vt:lpstr>To write a good intro, you have to have TASTE</vt:lpstr>
      <vt:lpstr>TASTE</vt:lpstr>
      <vt:lpstr>Example</vt:lpstr>
      <vt:lpstr>What we can prep-TAS</vt:lpstr>
      <vt:lpstr>Writing your TAS</vt:lpstr>
      <vt:lpstr>Model TAS</vt:lpstr>
      <vt:lpstr>Making it specific</vt:lpstr>
      <vt:lpstr>Adding the TE-EXAMPLE</vt:lpstr>
      <vt:lpstr>Your Turn!</vt:lpstr>
      <vt:lpstr>Essay Writing 101- Writing FULLY in Main Paragraphs</vt:lpstr>
      <vt:lpstr>Using the Structure</vt:lpstr>
      <vt:lpstr>Making Your Point</vt:lpstr>
      <vt:lpstr>Linking Words</vt:lpstr>
      <vt:lpstr>Example</vt:lpstr>
      <vt:lpstr>Your Turn</vt:lpstr>
      <vt:lpstr>Example topic sentence</vt:lpstr>
      <vt:lpstr>Context</vt:lpstr>
      <vt:lpstr>Context Practice</vt:lpstr>
      <vt:lpstr>Choose Quotation</vt:lpstr>
      <vt:lpstr>Quotation for Your Paragraph</vt:lpstr>
      <vt:lpstr>Explanation</vt:lpstr>
      <vt:lpstr>Words for linking analysis to quotes</vt:lpstr>
      <vt:lpstr>Example Explanation</vt:lpstr>
      <vt:lpstr>Writing Our Explanation</vt:lpstr>
      <vt:lpstr>Linking to the Q</vt:lpstr>
      <vt:lpstr>Example Link to Q</vt:lpstr>
      <vt:lpstr>Full Main Paragraph Example</vt:lpstr>
      <vt:lpstr>HOMEWORK</vt:lpstr>
      <vt:lpstr>Essay Writing 101- Writing a Successful Conclusion</vt:lpstr>
      <vt:lpstr>Concluding-SERVE</vt:lpstr>
      <vt:lpstr>Example</vt:lpstr>
      <vt:lpstr>Your Turn!</vt:lpstr>
      <vt:lpstr>Reviewing Your Work</vt:lpstr>
      <vt:lpstr>Spelling</vt:lpstr>
      <vt:lpstr>Punctuation and Grammar</vt:lpstr>
      <vt:lpstr>Presentation</vt:lpstr>
      <vt:lpstr>Clarity of Expression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Handmaid’s Tale’ Margaret Atwood</dc:title>
  <dc:creator>MInnes (St Thomas Aquinas)</dc:creator>
  <cp:lastModifiedBy>MInnes (St Thomas Aquinas)</cp:lastModifiedBy>
  <cp:revision>15</cp:revision>
  <dcterms:created xsi:type="dcterms:W3CDTF">2006-08-16T00:00:00Z</dcterms:created>
  <dcterms:modified xsi:type="dcterms:W3CDTF">2020-01-08T09:30:17Z</dcterms:modified>
</cp:coreProperties>
</file>