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60" r:id="rId3"/>
    <p:sldId id="259" r:id="rId4"/>
    <p:sldId id="258" r:id="rId5"/>
    <p:sldId id="261" r:id="rId6"/>
    <p:sldId id="299" r:id="rId7"/>
    <p:sldId id="286" r:id="rId8"/>
    <p:sldId id="262" r:id="rId9"/>
    <p:sldId id="263" r:id="rId10"/>
    <p:sldId id="284" r:id="rId11"/>
    <p:sldId id="302" r:id="rId12"/>
    <p:sldId id="300" r:id="rId13"/>
    <p:sldId id="301" r:id="rId14"/>
    <p:sldId id="285" r:id="rId15"/>
    <p:sldId id="264" r:id="rId16"/>
    <p:sldId id="265" r:id="rId17"/>
    <p:sldId id="266" r:id="rId18"/>
    <p:sldId id="267" r:id="rId19"/>
    <p:sldId id="283" r:id="rId20"/>
    <p:sldId id="303" r:id="rId21"/>
    <p:sldId id="268" r:id="rId22"/>
    <p:sldId id="305" r:id="rId23"/>
    <p:sldId id="269" r:id="rId24"/>
    <p:sldId id="270" r:id="rId25"/>
    <p:sldId id="282" r:id="rId26"/>
    <p:sldId id="287" r:id="rId27"/>
    <p:sldId id="289" r:id="rId28"/>
    <p:sldId id="290" r:id="rId29"/>
    <p:sldId id="292" r:id="rId30"/>
    <p:sldId id="291" r:id="rId31"/>
    <p:sldId id="293" r:id="rId32"/>
    <p:sldId id="294" r:id="rId33"/>
    <p:sldId id="295" r:id="rId34"/>
    <p:sldId id="272" r:id="rId35"/>
    <p:sldId id="306" r:id="rId36"/>
    <p:sldId id="275" r:id="rId37"/>
    <p:sldId id="296" r:id="rId38"/>
    <p:sldId id="307" r:id="rId39"/>
    <p:sldId id="297" r:id="rId40"/>
    <p:sldId id="288" r:id="rId41"/>
    <p:sldId id="308" r:id="rId42"/>
    <p:sldId id="304" r:id="rId43"/>
    <p:sldId id="279" r:id="rId44"/>
    <p:sldId id="280" r:id="rId45"/>
    <p:sldId id="281" r:id="rId46"/>
    <p:sldId id="309" r:id="rId47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7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CF33B-7BB6-4BAD-A17A-C3B2789CE30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021D0F2-DB05-47F4-A516-BA8C86450ECC}">
      <dgm:prSet phldrT="[Text]" custT="1"/>
      <dgm:spPr/>
      <dgm:t>
        <a:bodyPr/>
        <a:lstStyle/>
        <a:p>
          <a:r>
            <a:rPr lang="en-GB" sz="2400" dirty="0" smtClean="0"/>
            <a:t>TWMMS</a:t>
          </a:r>
          <a:endParaRPr lang="en-GB" sz="2400" dirty="0"/>
        </a:p>
      </dgm:t>
    </dgm:pt>
    <dgm:pt modelId="{75B69BC5-CB6D-4759-8D1B-2441E361D909}" type="parTrans" cxnId="{2756F0B4-4C45-4802-899D-DF9325BBE237}">
      <dgm:prSet/>
      <dgm:spPr/>
      <dgm:t>
        <a:bodyPr/>
        <a:lstStyle/>
        <a:p>
          <a:endParaRPr lang="en-GB"/>
        </a:p>
      </dgm:t>
    </dgm:pt>
    <dgm:pt modelId="{DA066987-1127-4229-B3DC-79243DF0EBF9}" type="sibTrans" cxnId="{2756F0B4-4C45-4802-899D-DF9325BBE237}">
      <dgm:prSet/>
      <dgm:spPr/>
      <dgm:t>
        <a:bodyPr/>
        <a:lstStyle/>
        <a:p>
          <a:endParaRPr lang="en-GB"/>
        </a:p>
      </dgm:t>
    </dgm:pt>
    <dgm:pt modelId="{DEEE1BD0-4139-4AAB-83AC-3DB604FA8507}">
      <dgm:prSet phldrT="[Text]" custT="1"/>
      <dgm:spPr/>
      <dgm:t>
        <a:bodyPr/>
        <a:lstStyle/>
        <a:p>
          <a:r>
            <a:rPr lang="en-GB" sz="2400" dirty="0" smtClean="0"/>
            <a:t>Originally</a:t>
          </a:r>
          <a:endParaRPr lang="en-GB" sz="2400" dirty="0"/>
        </a:p>
      </dgm:t>
    </dgm:pt>
    <dgm:pt modelId="{784E6ED3-88A5-460F-81C4-7AB648FD4C0C}" type="parTrans" cxnId="{0955C225-8AE3-4746-A6F1-3999C39FAE17}">
      <dgm:prSet/>
      <dgm:spPr/>
      <dgm:t>
        <a:bodyPr/>
        <a:lstStyle/>
        <a:p>
          <a:endParaRPr lang="en-GB"/>
        </a:p>
      </dgm:t>
    </dgm:pt>
    <dgm:pt modelId="{2AA9B0D8-4E07-453E-955F-C1C476ED50B7}" type="sibTrans" cxnId="{0955C225-8AE3-4746-A6F1-3999C39FAE17}">
      <dgm:prSet/>
      <dgm:spPr/>
      <dgm:t>
        <a:bodyPr/>
        <a:lstStyle/>
        <a:p>
          <a:endParaRPr lang="en-GB"/>
        </a:p>
      </dgm:t>
    </dgm:pt>
    <dgm:pt modelId="{B612C2FE-FCFD-4D01-B57F-1550C8E321AA}">
      <dgm:prSet phldrT="[Text]" custT="1"/>
      <dgm:spPr/>
      <dgm:t>
        <a:bodyPr/>
        <a:lstStyle/>
        <a:p>
          <a:r>
            <a:rPr lang="en-GB" sz="2400" dirty="0" smtClean="0"/>
            <a:t>IMTC</a:t>
          </a:r>
          <a:endParaRPr lang="en-GB" sz="2400" dirty="0"/>
        </a:p>
      </dgm:t>
    </dgm:pt>
    <dgm:pt modelId="{2B442E49-2AF0-465E-9952-94476FB34490}" type="parTrans" cxnId="{79DB289A-AE2A-48CC-8532-EA2B7196E346}">
      <dgm:prSet/>
      <dgm:spPr/>
      <dgm:t>
        <a:bodyPr/>
        <a:lstStyle/>
        <a:p>
          <a:endParaRPr lang="en-GB"/>
        </a:p>
      </dgm:t>
    </dgm:pt>
    <dgm:pt modelId="{79C8C3B9-40C7-482A-9C3B-A96C67E06505}" type="sibTrans" cxnId="{79DB289A-AE2A-48CC-8532-EA2B7196E346}">
      <dgm:prSet/>
      <dgm:spPr/>
      <dgm:t>
        <a:bodyPr/>
        <a:lstStyle/>
        <a:p>
          <a:endParaRPr lang="en-GB"/>
        </a:p>
      </dgm:t>
    </dgm:pt>
    <dgm:pt modelId="{E2C7B73A-83EF-4CE6-90DC-ADC4C525D260}" type="pres">
      <dgm:prSet presAssocID="{F69CF33B-7BB6-4BAD-A17A-C3B2789CE304}" presName="compositeShape" presStyleCnt="0">
        <dgm:presLayoutVars>
          <dgm:chMax val="7"/>
          <dgm:dir/>
          <dgm:resizeHandles val="exact"/>
        </dgm:presLayoutVars>
      </dgm:prSet>
      <dgm:spPr/>
    </dgm:pt>
    <dgm:pt modelId="{48D3276F-AB51-43A2-A26C-D4CD6E06108A}" type="pres">
      <dgm:prSet presAssocID="{5021D0F2-DB05-47F4-A516-BA8C86450ECC}" presName="circ1" presStyleLbl="vennNode1" presStyleIdx="0" presStyleCnt="3" custScaleX="167411" custScaleY="142645"/>
      <dgm:spPr/>
      <dgm:t>
        <a:bodyPr/>
        <a:lstStyle/>
        <a:p>
          <a:endParaRPr lang="en-GB"/>
        </a:p>
      </dgm:t>
    </dgm:pt>
    <dgm:pt modelId="{1B17E8DC-8AD9-4939-A92D-5B98F114F4E1}" type="pres">
      <dgm:prSet presAssocID="{5021D0F2-DB05-47F4-A516-BA8C86450EC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230283-4BD1-4845-8442-B09CA747C41B}" type="pres">
      <dgm:prSet presAssocID="{DEEE1BD0-4139-4AAB-83AC-3DB604FA8507}" presName="circ2" presStyleLbl="vennNode1" presStyleIdx="1" presStyleCnt="3" custScaleX="201874" custScaleY="142411" custLinFactNeighborX="25676" custLinFactNeighborY="7769"/>
      <dgm:spPr/>
      <dgm:t>
        <a:bodyPr/>
        <a:lstStyle/>
        <a:p>
          <a:endParaRPr lang="en-GB"/>
        </a:p>
      </dgm:t>
    </dgm:pt>
    <dgm:pt modelId="{1D150412-51DE-4BB8-B668-F7D95B7081AD}" type="pres">
      <dgm:prSet presAssocID="{DEEE1BD0-4139-4AAB-83AC-3DB604FA85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E79AAD-9BAE-437E-858A-9638F8853593}" type="pres">
      <dgm:prSet presAssocID="{B612C2FE-FCFD-4D01-B57F-1550C8E321AA}" presName="circ3" presStyleLbl="vennNode1" presStyleIdx="2" presStyleCnt="3" custScaleX="201445" custScaleY="141113" custLinFactNeighborX="-32362" custLinFactNeighborY="3617"/>
      <dgm:spPr/>
      <dgm:t>
        <a:bodyPr/>
        <a:lstStyle/>
        <a:p>
          <a:endParaRPr lang="en-GB"/>
        </a:p>
      </dgm:t>
    </dgm:pt>
    <dgm:pt modelId="{A1B6CC47-2A3D-424F-8812-3D0EF119E344}" type="pres">
      <dgm:prSet presAssocID="{B612C2FE-FCFD-4D01-B57F-1550C8E321A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7F49365-78D0-4D87-927C-43347A3401F2}" type="presOf" srcId="{F69CF33B-7BB6-4BAD-A17A-C3B2789CE304}" destId="{E2C7B73A-83EF-4CE6-90DC-ADC4C525D260}" srcOrd="0" destOrd="0" presId="urn:microsoft.com/office/officeart/2005/8/layout/venn1"/>
    <dgm:cxn modelId="{0955C225-8AE3-4746-A6F1-3999C39FAE17}" srcId="{F69CF33B-7BB6-4BAD-A17A-C3B2789CE304}" destId="{DEEE1BD0-4139-4AAB-83AC-3DB604FA8507}" srcOrd="1" destOrd="0" parTransId="{784E6ED3-88A5-460F-81C4-7AB648FD4C0C}" sibTransId="{2AA9B0D8-4E07-453E-955F-C1C476ED50B7}"/>
    <dgm:cxn modelId="{FCB4CFA7-11CE-4F0D-9716-0EEAF2AD1CEB}" type="presOf" srcId="{5021D0F2-DB05-47F4-A516-BA8C86450ECC}" destId="{48D3276F-AB51-43A2-A26C-D4CD6E06108A}" srcOrd="0" destOrd="0" presId="urn:microsoft.com/office/officeart/2005/8/layout/venn1"/>
    <dgm:cxn modelId="{EC4219B2-A98F-4B0F-A0E0-312AFBA65868}" type="presOf" srcId="{B612C2FE-FCFD-4D01-B57F-1550C8E321AA}" destId="{A1B6CC47-2A3D-424F-8812-3D0EF119E344}" srcOrd="1" destOrd="0" presId="urn:microsoft.com/office/officeart/2005/8/layout/venn1"/>
    <dgm:cxn modelId="{A848B108-4B32-45A9-B7BF-55F4F5A3FB6B}" type="presOf" srcId="{B612C2FE-FCFD-4D01-B57F-1550C8E321AA}" destId="{1AE79AAD-9BAE-437E-858A-9638F8853593}" srcOrd="0" destOrd="0" presId="urn:microsoft.com/office/officeart/2005/8/layout/venn1"/>
    <dgm:cxn modelId="{7D748301-C962-4B39-B713-36C2FE077AEC}" type="presOf" srcId="{DEEE1BD0-4139-4AAB-83AC-3DB604FA8507}" destId="{1D150412-51DE-4BB8-B668-F7D95B7081AD}" srcOrd="1" destOrd="0" presId="urn:microsoft.com/office/officeart/2005/8/layout/venn1"/>
    <dgm:cxn modelId="{79DB289A-AE2A-48CC-8532-EA2B7196E346}" srcId="{F69CF33B-7BB6-4BAD-A17A-C3B2789CE304}" destId="{B612C2FE-FCFD-4D01-B57F-1550C8E321AA}" srcOrd="2" destOrd="0" parTransId="{2B442E49-2AF0-465E-9952-94476FB34490}" sibTransId="{79C8C3B9-40C7-482A-9C3B-A96C67E06505}"/>
    <dgm:cxn modelId="{2756F0B4-4C45-4802-899D-DF9325BBE237}" srcId="{F69CF33B-7BB6-4BAD-A17A-C3B2789CE304}" destId="{5021D0F2-DB05-47F4-A516-BA8C86450ECC}" srcOrd="0" destOrd="0" parTransId="{75B69BC5-CB6D-4759-8D1B-2441E361D909}" sibTransId="{DA066987-1127-4229-B3DC-79243DF0EBF9}"/>
    <dgm:cxn modelId="{082AC470-A174-410D-9B9F-0FA2F9AE0ED0}" type="presOf" srcId="{DEEE1BD0-4139-4AAB-83AC-3DB604FA8507}" destId="{85230283-4BD1-4845-8442-B09CA747C41B}" srcOrd="0" destOrd="0" presId="urn:microsoft.com/office/officeart/2005/8/layout/venn1"/>
    <dgm:cxn modelId="{B29B3687-D73E-4D11-A2AE-6EC7D0067D5D}" type="presOf" srcId="{5021D0F2-DB05-47F4-A516-BA8C86450ECC}" destId="{1B17E8DC-8AD9-4939-A92D-5B98F114F4E1}" srcOrd="1" destOrd="0" presId="urn:microsoft.com/office/officeart/2005/8/layout/venn1"/>
    <dgm:cxn modelId="{0832BAA2-24B4-4991-9DE1-35509D82F579}" type="presParOf" srcId="{E2C7B73A-83EF-4CE6-90DC-ADC4C525D260}" destId="{48D3276F-AB51-43A2-A26C-D4CD6E06108A}" srcOrd="0" destOrd="0" presId="urn:microsoft.com/office/officeart/2005/8/layout/venn1"/>
    <dgm:cxn modelId="{A6F91D17-7675-4F04-AB7D-29C9B3E5D8E1}" type="presParOf" srcId="{E2C7B73A-83EF-4CE6-90DC-ADC4C525D260}" destId="{1B17E8DC-8AD9-4939-A92D-5B98F114F4E1}" srcOrd="1" destOrd="0" presId="urn:microsoft.com/office/officeart/2005/8/layout/venn1"/>
    <dgm:cxn modelId="{9E03226E-C966-443F-9E9F-8E1087F151A5}" type="presParOf" srcId="{E2C7B73A-83EF-4CE6-90DC-ADC4C525D260}" destId="{85230283-4BD1-4845-8442-B09CA747C41B}" srcOrd="2" destOrd="0" presId="urn:microsoft.com/office/officeart/2005/8/layout/venn1"/>
    <dgm:cxn modelId="{52DBC4A3-CA01-4B28-967A-984D0A4A87AF}" type="presParOf" srcId="{E2C7B73A-83EF-4CE6-90DC-ADC4C525D260}" destId="{1D150412-51DE-4BB8-B668-F7D95B7081AD}" srcOrd="3" destOrd="0" presId="urn:microsoft.com/office/officeart/2005/8/layout/venn1"/>
    <dgm:cxn modelId="{0BAA8A29-8EA9-4315-AE43-CFDBEA58931C}" type="presParOf" srcId="{E2C7B73A-83EF-4CE6-90DC-ADC4C525D260}" destId="{1AE79AAD-9BAE-437E-858A-9638F8853593}" srcOrd="4" destOrd="0" presId="urn:microsoft.com/office/officeart/2005/8/layout/venn1"/>
    <dgm:cxn modelId="{9146B050-81C2-4E58-96BA-35E5ADAFE079}" type="presParOf" srcId="{E2C7B73A-83EF-4CE6-90DC-ADC4C525D260}" destId="{A1B6CC47-2A3D-424F-8812-3D0EF119E34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9CF33B-7BB6-4BAD-A17A-C3B2789CE30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021D0F2-DB05-47F4-A516-BA8C86450ECC}">
      <dgm:prSet phldrT="[Text]" custT="1"/>
      <dgm:spPr/>
      <dgm:t>
        <a:bodyPr/>
        <a:lstStyle/>
        <a:p>
          <a:r>
            <a:rPr lang="en-GB" sz="2400" dirty="0" smtClean="0"/>
            <a:t>TWMMS</a:t>
          </a:r>
          <a:endParaRPr lang="en-GB" sz="2400" dirty="0"/>
        </a:p>
      </dgm:t>
    </dgm:pt>
    <dgm:pt modelId="{75B69BC5-CB6D-4759-8D1B-2441E361D909}" type="parTrans" cxnId="{2756F0B4-4C45-4802-899D-DF9325BBE237}">
      <dgm:prSet/>
      <dgm:spPr/>
      <dgm:t>
        <a:bodyPr/>
        <a:lstStyle/>
        <a:p>
          <a:endParaRPr lang="en-GB"/>
        </a:p>
      </dgm:t>
    </dgm:pt>
    <dgm:pt modelId="{DA066987-1127-4229-B3DC-79243DF0EBF9}" type="sibTrans" cxnId="{2756F0B4-4C45-4802-899D-DF9325BBE237}">
      <dgm:prSet/>
      <dgm:spPr/>
      <dgm:t>
        <a:bodyPr/>
        <a:lstStyle/>
        <a:p>
          <a:endParaRPr lang="en-GB"/>
        </a:p>
      </dgm:t>
    </dgm:pt>
    <dgm:pt modelId="{DEEE1BD0-4139-4AAB-83AC-3DB604FA8507}">
      <dgm:prSet phldrT="[Text]" custT="1"/>
      <dgm:spPr/>
      <dgm:t>
        <a:bodyPr/>
        <a:lstStyle/>
        <a:p>
          <a:r>
            <a:rPr lang="en-GB" sz="2400" dirty="0" smtClean="0"/>
            <a:t>Originally</a:t>
          </a:r>
          <a:endParaRPr lang="en-GB" sz="2400" dirty="0"/>
        </a:p>
      </dgm:t>
    </dgm:pt>
    <dgm:pt modelId="{784E6ED3-88A5-460F-81C4-7AB648FD4C0C}" type="parTrans" cxnId="{0955C225-8AE3-4746-A6F1-3999C39FAE17}">
      <dgm:prSet/>
      <dgm:spPr/>
      <dgm:t>
        <a:bodyPr/>
        <a:lstStyle/>
        <a:p>
          <a:endParaRPr lang="en-GB"/>
        </a:p>
      </dgm:t>
    </dgm:pt>
    <dgm:pt modelId="{2AA9B0D8-4E07-453E-955F-C1C476ED50B7}" type="sibTrans" cxnId="{0955C225-8AE3-4746-A6F1-3999C39FAE17}">
      <dgm:prSet/>
      <dgm:spPr/>
      <dgm:t>
        <a:bodyPr/>
        <a:lstStyle/>
        <a:p>
          <a:endParaRPr lang="en-GB"/>
        </a:p>
      </dgm:t>
    </dgm:pt>
    <dgm:pt modelId="{B612C2FE-FCFD-4D01-B57F-1550C8E321AA}">
      <dgm:prSet phldrT="[Text]" custT="1"/>
      <dgm:spPr/>
      <dgm:t>
        <a:bodyPr/>
        <a:lstStyle/>
        <a:p>
          <a:r>
            <a:rPr lang="en-GB" sz="2400" dirty="0" smtClean="0"/>
            <a:t>IMTC</a:t>
          </a:r>
          <a:endParaRPr lang="en-GB" sz="2400" dirty="0"/>
        </a:p>
      </dgm:t>
    </dgm:pt>
    <dgm:pt modelId="{2B442E49-2AF0-465E-9952-94476FB34490}" type="parTrans" cxnId="{79DB289A-AE2A-48CC-8532-EA2B7196E346}">
      <dgm:prSet/>
      <dgm:spPr/>
      <dgm:t>
        <a:bodyPr/>
        <a:lstStyle/>
        <a:p>
          <a:endParaRPr lang="en-GB"/>
        </a:p>
      </dgm:t>
    </dgm:pt>
    <dgm:pt modelId="{79C8C3B9-40C7-482A-9C3B-A96C67E06505}" type="sibTrans" cxnId="{79DB289A-AE2A-48CC-8532-EA2B7196E346}">
      <dgm:prSet/>
      <dgm:spPr/>
      <dgm:t>
        <a:bodyPr/>
        <a:lstStyle/>
        <a:p>
          <a:endParaRPr lang="en-GB"/>
        </a:p>
      </dgm:t>
    </dgm:pt>
    <dgm:pt modelId="{E2C7B73A-83EF-4CE6-90DC-ADC4C525D260}" type="pres">
      <dgm:prSet presAssocID="{F69CF33B-7BB6-4BAD-A17A-C3B2789CE304}" presName="compositeShape" presStyleCnt="0">
        <dgm:presLayoutVars>
          <dgm:chMax val="7"/>
          <dgm:dir/>
          <dgm:resizeHandles val="exact"/>
        </dgm:presLayoutVars>
      </dgm:prSet>
      <dgm:spPr/>
    </dgm:pt>
    <dgm:pt modelId="{48D3276F-AB51-43A2-A26C-D4CD6E06108A}" type="pres">
      <dgm:prSet presAssocID="{5021D0F2-DB05-47F4-A516-BA8C86450ECC}" presName="circ1" presStyleLbl="vennNode1" presStyleIdx="0" presStyleCnt="3" custScaleX="167411" custScaleY="142645"/>
      <dgm:spPr/>
      <dgm:t>
        <a:bodyPr/>
        <a:lstStyle/>
        <a:p>
          <a:endParaRPr lang="en-GB"/>
        </a:p>
      </dgm:t>
    </dgm:pt>
    <dgm:pt modelId="{1B17E8DC-8AD9-4939-A92D-5B98F114F4E1}" type="pres">
      <dgm:prSet presAssocID="{5021D0F2-DB05-47F4-A516-BA8C86450EC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230283-4BD1-4845-8442-B09CA747C41B}" type="pres">
      <dgm:prSet presAssocID="{DEEE1BD0-4139-4AAB-83AC-3DB604FA8507}" presName="circ2" presStyleLbl="vennNode1" presStyleIdx="1" presStyleCnt="3" custScaleX="201874" custScaleY="142411" custLinFactNeighborX="25676" custLinFactNeighborY="7769"/>
      <dgm:spPr/>
      <dgm:t>
        <a:bodyPr/>
        <a:lstStyle/>
        <a:p>
          <a:endParaRPr lang="en-GB"/>
        </a:p>
      </dgm:t>
    </dgm:pt>
    <dgm:pt modelId="{1D150412-51DE-4BB8-B668-F7D95B7081AD}" type="pres">
      <dgm:prSet presAssocID="{DEEE1BD0-4139-4AAB-83AC-3DB604FA85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E79AAD-9BAE-437E-858A-9638F8853593}" type="pres">
      <dgm:prSet presAssocID="{B612C2FE-FCFD-4D01-B57F-1550C8E321AA}" presName="circ3" presStyleLbl="vennNode1" presStyleIdx="2" presStyleCnt="3" custScaleX="201445" custScaleY="141113" custLinFactNeighborX="-32362" custLinFactNeighborY="3617"/>
      <dgm:spPr/>
      <dgm:t>
        <a:bodyPr/>
        <a:lstStyle/>
        <a:p>
          <a:endParaRPr lang="en-GB"/>
        </a:p>
      </dgm:t>
    </dgm:pt>
    <dgm:pt modelId="{A1B6CC47-2A3D-424F-8812-3D0EF119E344}" type="pres">
      <dgm:prSet presAssocID="{B612C2FE-FCFD-4D01-B57F-1550C8E321A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955C225-8AE3-4746-A6F1-3999C39FAE17}" srcId="{F69CF33B-7BB6-4BAD-A17A-C3B2789CE304}" destId="{DEEE1BD0-4139-4AAB-83AC-3DB604FA8507}" srcOrd="1" destOrd="0" parTransId="{784E6ED3-88A5-460F-81C4-7AB648FD4C0C}" sibTransId="{2AA9B0D8-4E07-453E-955F-C1C476ED50B7}"/>
    <dgm:cxn modelId="{2C782E1D-63BE-4263-99D5-FEAFFBE27DC3}" type="presOf" srcId="{B612C2FE-FCFD-4D01-B57F-1550C8E321AA}" destId="{A1B6CC47-2A3D-424F-8812-3D0EF119E344}" srcOrd="1" destOrd="0" presId="urn:microsoft.com/office/officeart/2005/8/layout/venn1"/>
    <dgm:cxn modelId="{7C9950B0-BCAC-4505-B31C-761CEB4F4E3D}" type="presOf" srcId="{F69CF33B-7BB6-4BAD-A17A-C3B2789CE304}" destId="{E2C7B73A-83EF-4CE6-90DC-ADC4C525D260}" srcOrd="0" destOrd="0" presId="urn:microsoft.com/office/officeart/2005/8/layout/venn1"/>
    <dgm:cxn modelId="{79DB289A-AE2A-48CC-8532-EA2B7196E346}" srcId="{F69CF33B-7BB6-4BAD-A17A-C3B2789CE304}" destId="{B612C2FE-FCFD-4D01-B57F-1550C8E321AA}" srcOrd="2" destOrd="0" parTransId="{2B442E49-2AF0-465E-9952-94476FB34490}" sibTransId="{79C8C3B9-40C7-482A-9C3B-A96C67E06505}"/>
    <dgm:cxn modelId="{CDD34F78-8EDF-4FB5-8227-054C1FC4AAAB}" type="presOf" srcId="{5021D0F2-DB05-47F4-A516-BA8C86450ECC}" destId="{1B17E8DC-8AD9-4939-A92D-5B98F114F4E1}" srcOrd="1" destOrd="0" presId="urn:microsoft.com/office/officeart/2005/8/layout/venn1"/>
    <dgm:cxn modelId="{6C7D12AF-7466-45C0-9995-339513354CAC}" type="presOf" srcId="{DEEE1BD0-4139-4AAB-83AC-3DB604FA8507}" destId="{85230283-4BD1-4845-8442-B09CA747C41B}" srcOrd="0" destOrd="0" presId="urn:microsoft.com/office/officeart/2005/8/layout/venn1"/>
    <dgm:cxn modelId="{2756F0B4-4C45-4802-899D-DF9325BBE237}" srcId="{F69CF33B-7BB6-4BAD-A17A-C3B2789CE304}" destId="{5021D0F2-DB05-47F4-A516-BA8C86450ECC}" srcOrd="0" destOrd="0" parTransId="{75B69BC5-CB6D-4759-8D1B-2441E361D909}" sibTransId="{DA066987-1127-4229-B3DC-79243DF0EBF9}"/>
    <dgm:cxn modelId="{C966801D-8F93-43E6-A1A1-DF682BED8AE5}" type="presOf" srcId="{5021D0F2-DB05-47F4-A516-BA8C86450ECC}" destId="{48D3276F-AB51-43A2-A26C-D4CD6E06108A}" srcOrd="0" destOrd="0" presId="urn:microsoft.com/office/officeart/2005/8/layout/venn1"/>
    <dgm:cxn modelId="{FD831196-2925-4AFD-A141-F47C0FCF76BD}" type="presOf" srcId="{DEEE1BD0-4139-4AAB-83AC-3DB604FA8507}" destId="{1D150412-51DE-4BB8-B668-F7D95B7081AD}" srcOrd="1" destOrd="0" presId="urn:microsoft.com/office/officeart/2005/8/layout/venn1"/>
    <dgm:cxn modelId="{FAC2A962-F738-4743-9FE8-8F881970FD66}" type="presOf" srcId="{B612C2FE-FCFD-4D01-B57F-1550C8E321AA}" destId="{1AE79AAD-9BAE-437E-858A-9638F8853593}" srcOrd="0" destOrd="0" presId="urn:microsoft.com/office/officeart/2005/8/layout/venn1"/>
    <dgm:cxn modelId="{4A53FA02-4AA4-4779-BB66-7D4CC374BFB0}" type="presParOf" srcId="{E2C7B73A-83EF-4CE6-90DC-ADC4C525D260}" destId="{48D3276F-AB51-43A2-A26C-D4CD6E06108A}" srcOrd="0" destOrd="0" presId="urn:microsoft.com/office/officeart/2005/8/layout/venn1"/>
    <dgm:cxn modelId="{C24E9796-F8AF-4CB3-A905-723EA52DD501}" type="presParOf" srcId="{E2C7B73A-83EF-4CE6-90DC-ADC4C525D260}" destId="{1B17E8DC-8AD9-4939-A92D-5B98F114F4E1}" srcOrd="1" destOrd="0" presId="urn:microsoft.com/office/officeart/2005/8/layout/venn1"/>
    <dgm:cxn modelId="{F0420DEC-FDA6-4C7F-9C3C-6398D8FB123E}" type="presParOf" srcId="{E2C7B73A-83EF-4CE6-90DC-ADC4C525D260}" destId="{85230283-4BD1-4845-8442-B09CA747C41B}" srcOrd="2" destOrd="0" presId="urn:microsoft.com/office/officeart/2005/8/layout/venn1"/>
    <dgm:cxn modelId="{3E3540AE-77B6-48CC-BD26-9F766D1E9168}" type="presParOf" srcId="{E2C7B73A-83EF-4CE6-90DC-ADC4C525D260}" destId="{1D150412-51DE-4BB8-B668-F7D95B7081AD}" srcOrd="3" destOrd="0" presId="urn:microsoft.com/office/officeart/2005/8/layout/venn1"/>
    <dgm:cxn modelId="{73423737-3B47-49DD-B252-6DB046961C2F}" type="presParOf" srcId="{E2C7B73A-83EF-4CE6-90DC-ADC4C525D260}" destId="{1AE79AAD-9BAE-437E-858A-9638F8853593}" srcOrd="4" destOrd="0" presId="urn:microsoft.com/office/officeart/2005/8/layout/venn1"/>
    <dgm:cxn modelId="{2133A214-DC9C-4866-BF59-721A10953146}" type="presParOf" srcId="{E2C7B73A-83EF-4CE6-90DC-ADC4C525D260}" destId="{A1B6CC47-2A3D-424F-8812-3D0EF119E34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9CF33B-7BB6-4BAD-A17A-C3B2789CE30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021D0F2-DB05-47F4-A516-BA8C86450ECC}">
      <dgm:prSet phldrT="[Text]" custT="1"/>
      <dgm:spPr/>
      <dgm:t>
        <a:bodyPr/>
        <a:lstStyle/>
        <a:p>
          <a:r>
            <a:rPr lang="en-GB" sz="2400" dirty="0" smtClean="0"/>
            <a:t>TWMMS</a:t>
          </a:r>
          <a:endParaRPr lang="en-GB" sz="2400" dirty="0"/>
        </a:p>
      </dgm:t>
    </dgm:pt>
    <dgm:pt modelId="{75B69BC5-CB6D-4759-8D1B-2441E361D909}" type="parTrans" cxnId="{2756F0B4-4C45-4802-899D-DF9325BBE237}">
      <dgm:prSet/>
      <dgm:spPr/>
      <dgm:t>
        <a:bodyPr/>
        <a:lstStyle/>
        <a:p>
          <a:endParaRPr lang="en-GB"/>
        </a:p>
      </dgm:t>
    </dgm:pt>
    <dgm:pt modelId="{DA066987-1127-4229-B3DC-79243DF0EBF9}" type="sibTrans" cxnId="{2756F0B4-4C45-4802-899D-DF9325BBE237}">
      <dgm:prSet/>
      <dgm:spPr/>
      <dgm:t>
        <a:bodyPr/>
        <a:lstStyle/>
        <a:p>
          <a:endParaRPr lang="en-GB"/>
        </a:p>
      </dgm:t>
    </dgm:pt>
    <dgm:pt modelId="{DEEE1BD0-4139-4AAB-83AC-3DB604FA8507}">
      <dgm:prSet phldrT="[Text]" custT="1"/>
      <dgm:spPr/>
      <dgm:t>
        <a:bodyPr/>
        <a:lstStyle/>
        <a:p>
          <a:r>
            <a:rPr lang="en-GB" sz="2400" dirty="0" smtClean="0"/>
            <a:t>Originally</a:t>
          </a:r>
          <a:endParaRPr lang="en-GB" sz="2400" dirty="0"/>
        </a:p>
      </dgm:t>
    </dgm:pt>
    <dgm:pt modelId="{784E6ED3-88A5-460F-81C4-7AB648FD4C0C}" type="parTrans" cxnId="{0955C225-8AE3-4746-A6F1-3999C39FAE17}">
      <dgm:prSet/>
      <dgm:spPr/>
      <dgm:t>
        <a:bodyPr/>
        <a:lstStyle/>
        <a:p>
          <a:endParaRPr lang="en-GB"/>
        </a:p>
      </dgm:t>
    </dgm:pt>
    <dgm:pt modelId="{2AA9B0D8-4E07-453E-955F-C1C476ED50B7}" type="sibTrans" cxnId="{0955C225-8AE3-4746-A6F1-3999C39FAE17}">
      <dgm:prSet/>
      <dgm:spPr/>
      <dgm:t>
        <a:bodyPr/>
        <a:lstStyle/>
        <a:p>
          <a:endParaRPr lang="en-GB"/>
        </a:p>
      </dgm:t>
    </dgm:pt>
    <dgm:pt modelId="{B612C2FE-FCFD-4D01-B57F-1550C8E321AA}">
      <dgm:prSet phldrT="[Text]" custT="1"/>
      <dgm:spPr/>
      <dgm:t>
        <a:bodyPr/>
        <a:lstStyle/>
        <a:p>
          <a:r>
            <a:rPr lang="en-GB" sz="2400" dirty="0" smtClean="0"/>
            <a:t>IMTC</a:t>
          </a:r>
          <a:endParaRPr lang="en-GB" sz="2400" dirty="0"/>
        </a:p>
      </dgm:t>
    </dgm:pt>
    <dgm:pt modelId="{2B442E49-2AF0-465E-9952-94476FB34490}" type="parTrans" cxnId="{79DB289A-AE2A-48CC-8532-EA2B7196E346}">
      <dgm:prSet/>
      <dgm:spPr/>
      <dgm:t>
        <a:bodyPr/>
        <a:lstStyle/>
        <a:p>
          <a:endParaRPr lang="en-GB"/>
        </a:p>
      </dgm:t>
    </dgm:pt>
    <dgm:pt modelId="{79C8C3B9-40C7-482A-9C3B-A96C67E06505}" type="sibTrans" cxnId="{79DB289A-AE2A-48CC-8532-EA2B7196E346}">
      <dgm:prSet/>
      <dgm:spPr/>
      <dgm:t>
        <a:bodyPr/>
        <a:lstStyle/>
        <a:p>
          <a:endParaRPr lang="en-GB"/>
        </a:p>
      </dgm:t>
    </dgm:pt>
    <dgm:pt modelId="{E2C7B73A-83EF-4CE6-90DC-ADC4C525D260}" type="pres">
      <dgm:prSet presAssocID="{F69CF33B-7BB6-4BAD-A17A-C3B2789CE304}" presName="compositeShape" presStyleCnt="0">
        <dgm:presLayoutVars>
          <dgm:chMax val="7"/>
          <dgm:dir/>
          <dgm:resizeHandles val="exact"/>
        </dgm:presLayoutVars>
      </dgm:prSet>
      <dgm:spPr/>
    </dgm:pt>
    <dgm:pt modelId="{48D3276F-AB51-43A2-A26C-D4CD6E06108A}" type="pres">
      <dgm:prSet presAssocID="{5021D0F2-DB05-47F4-A516-BA8C86450ECC}" presName="circ1" presStyleLbl="vennNode1" presStyleIdx="0" presStyleCnt="3" custScaleX="167411" custScaleY="142645"/>
      <dgm:spPr/>
      <dgm:t>
        <a:bodyPr/>
        <a:lstStyle/>
        <a:p>
          <a:endParaRPr lang="en-GB"/>
        </a:p>
      </dgm:t>
    </dgm:pt>
    <dgm:pt modelId="{1B17E8DC-8AD9-4939-A92D-5B98F114F4E1}" type="pres">
      <dgm:prSet presAssocID="{5021D0F2-DB05-47F4-A516-BA8C86450EC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230283-4BD1-4845-8442-B09CA747C41B}" type="pres">
      <dgm:prSet presAssocID="{DEEE1BD0-4139-4AAB-83AC-3DB604FA8507}" presName="circ2" presStyleLbl="vennNode1" presStyleIdx="1" presStyleCnt="3" custScaleX="201874" custScaleY="142411" custLinFactNeighborX="25676" custLinFactNeighborY="7769"/>
      <dgm:spPr/>
      <dgm:t>
        <a:bodyPr/>
        <a:lstStyle/>
        <a:p>
          <a:endParaRPr lang="en-GB"/>
        </a:p>
      </dgm:t>
    </dgm:pt>
    <dgm:pt modelId="{1D150412-51DE-4BB8-B668-F7D95B7081AD}" type="pres">
      <dgm:prSet presAssocID="{DEEE1BD0-4139-4AAB-83AC-3DB604FA85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E79AAD-9BAE-437E-858A-9638F8853593}" type="pres">
      <dgm:prSet presAssocID="{B612C2FE-FCFD-4D01-B57F-1550C8E321AA}" presName="circ3" presStyleLbl="vennNode1" presStyleIdx="2" presStyleCnt="3" custScaleX="201445" custScaleY="141113" custLinFactNeighborX="-32362" custLinFactNeighborY="3617"/>
      <dgm:spPr/>
      <dgm:t>
        <a:bodyPr/>
        <a:lstStyle/>
        <a:p>
          <a:endParaRPr lang="en-GB"/>
        </a:p>
      </dgm:t>
    </dgm:pt>
    <dgm:pt modelId="{A1B6CC47-2A3D-424F-8812-3D0EF119E344}" type="pres">
      <dgm:prSet presAssocID="{B612C2FE-FCFD-4D01-B57F-1550C8E321A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3C1057B-C875-4AF6-BDD3-E24E4EE50226}" type="presOf" srcId="{DEEE1BD0-4139-4AAB-83AC-3DB604FA8507}" destId="{85230283-4BD1-4845-8442-B09CA747C41B}" srcOrd="0" destOrd="0" presId="urn:microsoft.com/office/officeart/2005/8/layout/venn1"/>
    <dgm:cxn modelId="{F7120520-6E95-46A6-86E3-95566223A068}" type="presOf" srcId="{B612C2FE-FCFD-4D01-B57F-1550C8E321AA}" destId="{1AE79AAD-9BAE-437E-858A-9638F8853593}" srcOrd="0" destOrd="0" presId="urn:microsoft.com/office/officeart/2005/8/layout/venn1"/>
    <dgm:cxn modelId="{232EE573-AF1B-4680-8412-8125DCD70403}" type="presOf" srcId="{5021D0F2-DB05-47F4-A516-BA8C86450ECC}" destId="{48D3276F-AB51-43A2-A26C-D4CD6E06108A}" srcOrd="0" destOrd="0" presId="urn:microsoft.com/office/officeart/2005/8/layout/venn1"/>
    <dgm:cxn modelId="{0955C225-8AE3-4746-A6F1-3999C39FAE17}" srcId="{F69CF33B-7BB6-4BAD-A17A-C3B2789CE304}" destId="{DEEE1BD0-4139-4AAB-83AC-3DB604FA8507}" srcOrd="1" destOrd="0" parTransId="{784E6ED3-88A5-460F-81C4-7AB648FD4C0C}" sibTransId="{2AA9B0D8-4E07-453E-955F-C1C476ED50B7}"/>
    <dgm:cxn modelId="{6562BADB-6912-454E-AFFC-C4B7D2E4A7C5}" type="presOf" srcId="{B612C2FE-FCFD-4D01-B57F-1550C8E321AA}" destId="{A1B6CC47-2A3D-424F-8812-3D0EF119E344}" srcOrd="1" destOrd="0" presId="urn:microsoft.com/office/officeart/2005/8/layout/venn1"/>
    <dgm:cxn modelId="{79DB289A-AE2A-48CC-8532-EA2B7196E346}" srcId="{F69CF33B-7BB6-4BAD-A17A-C3B2789CE304}" destId="{B612C2FE-FCFD-4D01-B57F-1550C8E321AA}" srcOrd="2" destOrd="0" parTransId="{2B442E49-2AF0-465E-9952-94476FB34490}" sibTransId="{79C8C3B9-40C7-482A-9C3B-A96C67E06505}"/>
    <dgm:cxn modelId="{C7C72EAB-7102-4E9F-A751-1D2B14B6BFE1}" type="presOf" srcId="{DEEE1BD0-4139-4AAB-83AC-3DB604FA8507}" destId="{1D150412-51DE-4BB8-B668-F7D95B7081AD}" srcOrd="1" destOrd="0" presId="urn:microsoft.com/office/officeart/2005/8/layout/venn1"/>
    <dgm:cxn modelId="{B9DF492D-D212-4855-B670-187D457707E8}" type="presOf" srcId="{5021D0F2-DB05-47F4-A516-BA8C86450ECC}" destId="{1B17E8DC-8AD9-4939-A92D-5B98F114F4E1}" srcOrd="1" destOrd="0" presId="urn:microsoft.com/office/officeart/2005/8/layout/venn1"/>
    <dgm:cxn modelId="{2756F0B4-4C45-4802-899D-DF9325BBE237}" srcId="{F69CF33B-7BB6-4BAD-A17A-C3B2789CE304}" destId="{5021D0F2-DB05-47F4-A516-BA8C86450ECC}" srcOrd="0" destOrd="0" parTransId="{75B69BC5-CB6D-4759-8D1B-2441E361D909}" sibTransId="{DA066987-1127-4229-B3DC-79243DF0EBF9}"/>
    <dgm:cxn modelId="{E4F730E9-9CBE-440F-BBDF-BD58122AC548}" type="presOf" srcId="{F69CF33B-7BB6-4BAD-A17A-C3B2789CE304}" destId="{E2C7B73A-83EF-4CE6-90DC-ADC4C525D260}" srcOrd="0" destOrd="0" presId="urn:microsoft.com/office/officeart/2005/8/layout/venn1"/>
    <dgm:cxn modelId="{F0B36211-D536-4E39-B747-70619A2132A5}" type="presParOf" srcId="{E2C7B73A-83EF-4CE6-90DC-ADC4C525D260}" destId="{48D3276F-AB51-43A2-A26C-D4CD6E06108A}" srcOrd="0" destOrd="0" presId="urn:microsoft.com/office/officeart/2005/8/layout/venn1"/>
    <dgm:cxn modelId="{DFEE31FB-A167-4E37-9953-116D8CA1FBE7}" type="presParOf" srcId="{E2C7B73A-83EF-4CE6-90DC-ADC4C525D260}" destId="{1B17E8DC-8AD9-4939-A92D-5B98F114F4E1}" srcOrd="1" destOrd="0" presId="urn:microsoft.com/office/officeart/2005/8/layout/venn1"/>
    <dgm:cxn modelId="{774C3220-714C-4763-8DB0-380A5E9AC8F9}" type="presParOf" srcId="{E2C7B73A-83EF-4CE6-90DC-ADC4C525D260}" destId="{85230283-4BD1-4845-8442-B09CA747C41B}" srcOrd="2" destOrd="0" presId="urn:microsoft.com/office/officeart/2005/8/layout/venn1"/>
    <dgm:cxn modelId="{8C18D783-7C36-4467-9844-0E3D5B3E083D}" type="presParOf" srcId="{E2C7B73A-83EF-4CE6-90DC-ADC4C525D260}" destId="{1D150412-51DE-4BB8-B668-F7D95B7081AD}" srcOrd="3" destOrd="0" presId="urn:microsoft.com/office/officeart/2005/8/layout/venn1"/>
    <dgm:cxn modelId="{EB8B2C5F-3F21-41F0-94B5-A61DC3FC1832}" type="presParOf" srcId="{E2C7B73A-83EF-4CE6-90DC-ADC4C525D260}" destId="{1AE79AAD-9BAE-437E-858A-9638F8853593}" srcOrd="4" destOrd="0" presId="urn:microsoft.com/office/officeart/2005/8/layout/venn1"/>
    <dgm:cxn modelId="{EA8B558B-E5ED-45E8-898C-D1235B6FEC55}" type="presParOf" srcId="{E2C7B73A-83EF-4CE6-90DC-ADC4C525D260}" destId="{A1B6CC47-2A3D-424F-8812-3D0EF119E34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FEDFF-BBB3-4B56-B408-8C997150788D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54CF1-3F55-4551-97D2-BB06DF295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830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191000"/>
            <a:ext cx="7772400" cy="1470025"/>
          </a:xfrm>
        </p:spPr>
        <p:txBody>
          <a:bodyPr/>
          <a:lstStyle/>
          <a:p>
            <a:r>
              <a:rPr lang="en-GB" dirty="0" smtClean="0"/>
              <a:t>The Way My Mother Speaks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3340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Scottish Set Text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925286"/>
            <a:ext cx="4953000" cy="278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1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191000"/>
            <a:ext cx="7772400" cy="1470025"/>
          </a:xfrm>
        </p:spPr>
        <p:txBody>
          <a:bodyPr/>
          <a:lstStyle/>
          <a:p>
            <a:r>
              <a:rPr lang="en-GB" dirty="0" smtClean="0"/>
              <a:t>Annotating the Poem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3340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Way My Mother Speaks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925286"/>
            <a:ext cx="4953000" cy="278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5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DEADLINES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867400" cy="4525963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smtClean="0"/>
              <a:t>WEDS 6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NOV</a:t>
            </a:r>
          </a:p>
          <a:p>
            <a:pPr marL="0" indent="0">
              <a:buNone/>
            </a:pPr>
            <a:r>
              <a:rPr lang="en-GB" dirty="0" smtClean="0"/>
              <a:t>Read ‘The Handmaid’s Tale’ chapter 46 and HN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FRI 8th NOV</a:t>
            </a:r>
          </a:p>
          <a:p>
            <a:pPr marL="0" indent="0">
              <a:buNone/>
            </a:pPr>
            <a:r>
              <a:rPr lang="en-GB" dirty="0" smtClean="0"/>
              <a:t>Creative folio first draft due</a:t>
            </a:r>
            <a:endParaRPr lang="en-GB" dirty="0"/>
          </a:p>
        </p:txBody>
      </p:sp>
      <p:pic>
        <p:nvPicPr>
          <p:cNvPr id="1026" name="Picture 2" descr="C:\Users\mi3069a\AppData\Local\Microsoft\Windows\Temporary Internet Files\Content.IE5\VQJFVOB8\Deadline-cloc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720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1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</a:t>
            </a:r>
            <a:r>
              <a:rPr lang="en-GB" dirty="0" err="1" smtClean="0"/>
              <a:t>Ipads</a:t>
            </a:r>
            <a:r>
              <a:rPr lang="en-GB" dirty="0" smtClean="0"/>
              <a:t> to annotate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I will </a:t>
            </a:r>
            <a:r>
              <a:rPr lang="en-GB" b="1" dirty="0" smtClean="0"/>
              <a:t>Airdrop</a:t>
            </a:r>
            <a:r>
              <a:rPr lang="en-GB" dirty="0" smtClean="0"/>
              <a:t> a copy of the poem via Classroom (join using code on the board)</a:t>
            </a:r>
          </a:p>
          <a:p>
            <a:endParaRPr lang="en-GB" dirty="0"/>
          </a:p>
          <a:p>
            <a:r>
              <a:rPr lang="en-GB" dirty="0" smtClean="0"/>
              <a:t>Each group will be given specific lines to annotate and send back to me</a:t>
            </a:r>
          </a:p>
          <a:p>
            <a:endParaRPr lang="en-GB" dirty="0"/>
          </a:p>
          <a:p>
            <a:r>
              <a:rPr lang="en-GB" dirty="0" smtClean="0"/>
              <a:t>When annotating, remember to: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Highlight</a:t>
            </a:r>
            <a:r>
              <a:rPr lang="en-GB" dirty="0" smtClean="0"/>
              <a:t> key/interesting words</a:t>
            </a:r>
          </a:p>
          <a:p>
            <a:r>
              <a:rPr lang="en-GB" u="sng" dirty="0" smtClean="0"/>
              <a:t>Underline</a:t>
            </a:r>
            <a:r>
              <a:rPr lang="en-GB" dirty="0" smtClean="0"/>
              <a:t> poetic techniques</a:t>
            </a:r>
          </a:p>
          <a:p>
            <a:r>
              <a:rPr lang="en-GB" dirty="0" smtClean="0"/>
              <a:t>Include </a:t>
            </a:r>
            <a:r>
              <a:rPr lang="en-GB" b="1" dirty="0" smtClean="0"/>
              <a:t>detailed notes </a:t>
            </a:r>
            <a:r>
              <a:rPr lang="en-GB" dirty="0" smtClean="0"/>
              <a:t>explaining effect of techniques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37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03445"/>
            <a:ext cx="90678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SEAN, ANTON, VINCENT-</a:t>
            </a:r>
            <a:r>
              <a:rPr lang="en-GB" b="1" dirty="0" smtClean="0"/>
              <a:t>lines 1-5</a:t>
            </a:r>
          </a:p>
          <a:p>
            <a:pPr marL="0" indent="0">
              <a:buNone/>
            </a:pPr>
            <a:r>
              <a:rPr lang="en-GB" dirty="0" smtClean="0"/>
              <a:t>KELVIN, JEAN, MATTHEW-</a:t>
            </a:r>
            <a:r>
              <a:rPr lang="en-GB" b="1" dirty="0" smtClean="0"/>
              <a:t>lines 6-9</a:t>
            </a:r>
          </a:p>
          <a:p>
            <a:pPr marL="0" indent="0">
              <a:buNone/>
            </a:pPr>
            <a:r>
              <a:rPr lang="en-GB" dirty="0" smtClean="0"/>
              <a:t>AMEILIA, DYLAN, CONNOR, ADAM-</a:t>
            </a:r>
            <a:r>
              <a:rPr lang="en-GB" b="1" dirty="0" smtClean="0"/>
              <a:t>lines 10-14</a:t>
            </a:r>
          </a:p>
          <a:p>
            <a:pPr marL="0" indent="0">
              <a:buNone/>
            </a:pPr>
            <a:r>
              <a:rPr lang="en-GB" dirty="0" smtClean="0"/>
              <a:t>SKYE, LIZZY, MARYAM-</a:t>
            </a:r>
            <a:r>
              <a:rPr lang="en-GB" b="1" dirty="0" smtClean="0"/>
              <a:t>lines 15-20</a:t>
            </a:r>
          </a:p>
          <a:p>
            <a:pPr marL="0" indent="0">
              <a:buNone/>
            </a:pPr>
            <a:r>
              <a:rPr lang="en-GB" dirty="0" smtClean="0"/>
              <a:t>ABBIE, SOPHIE, ERIN, LEIGHRAH-</a:t>
            </a:r>
            <a:r>
              <a:rPr lang="en-GB" b="1" dirty="0" smtClean="0"/>
              <a:t>lines 20-23</a:t>
            </a:r>
          </a:p>
          <a:p>
            <a:pPr marL="0" indent="0">
              <a:buNone/>
            </a:pPr>
            <a:r>
              <a:rPr lang="en-GB" dirty="0" smtClean="0"/>
              <a:t>MATTHEW, ELLIE, RHIANNON-</a:t>
            </a:r>
            <a:r>
              <a:rPr lang="en-GB" b="1" dirty="0" smtClean="0"/>
              <a:t>lines 10-14</a:t>
            </a:r>
          </a:p>
          <a:p>
            <a:pPr marL="0" indent="0">
              <a:buNone/>
            </a:pPr>
            <a:r>
              <a:rPr lang="en-GB" dirty="0" smtClean="0"/>
              <a:t>AMY, NESSE, PEACE, NIAMH-</a:t>
            </a:r>
            <a:r>
              <a:rPr lang="en-GB" b="1" dirty="0" smtClean="0"/>
              <a:t>lines 15-20</a:t>
            </a:r>
          </a:p>
          <a:p>
            <a:pPr marL="0" indent="0">
              <a:buNone/>
            </a:pPr>
            <a:r>
              <a:rPr lang="en-GB" dirty="0" smtClean="0"/>
              <a:t>LOUIE, LUKE-</a:t>
            </a:r>
            <a:r>
              <a:rPr lang="en-GB" b="1" dirty="0" smtClean="0"/>
              <a:t>lines 20-23</a:t>
            </a:r>
          </a:p>
        </p:txBody>
      </p:sp>
    </p:spTree>
    <p:extLst>
      <p:ext uri="{BB962C8B-B14F-4D97-AF65-F5344CB8AC3E}">
        <p14:creationId xmlns:p14="http://schemas.microsoft.com/office/powerpoint/2010/main" val="13297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Paired Annotation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This is a tricky poem-often shorter poems are harder to understand, as the poet relies more on techniques to get their meaning across, rather than detailed explanation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With a partner, try to:</a:t>
            </a:r>
          </a:p>
          <a:p>
            <a:r>
              <a:rPr lang="en-GB" dirty="0" smtClean="0"/>
              <a:t>Underline poetic techniques used</a:t>
            </a:r>
          </a:p>
          <a:p>
            <a:r>
              <a:rPr lang="en-GB" dirty="0" smtClean="0"/>
              <a:t>Highlight interesting words used</a:t>
            </a:r>
          </a:p>
          <a:p>
            <a:r>
              <a:rPr lang="en-GB" dirty="0" smtClean="0"/>
              <a:t>Identify techniques and analyse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65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191000"/>
            <a:ext cx="7772400" cy="1470025"/>
          </a:xfrm>
        </p:spPr>
        <p:txBody>
          <a:bodyPr/>
          <a:lstStyle/>
          <a:p>
            <a:r>
              <a:rPr lang="en-GB" dirty="0" smtClean="0"/>
              <a:t>Key Techniques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3340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Scottish Set Text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925286"/>
            <a:ext cx="4953000" cy="278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Poetic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 this poem, Duffy uses a range of poetic techniques to convey her experience and emotions about leaving home</a:t>
            </a:r>
          </a:p>
          <a:p>
            <a:endParaRPr lang="en-GB" dirty="0" smtClean="0"/>
          </a:p>
          <a:p>
            <a:r>
              <a:rPr lang="en-GB" dirty="0" smtClean="0"/>
              <a:t>The main techniques she uses are…?</a:t>
            </a:r>
          </a:p>
          <a:p>
            <a:endParaRPr lang="en-GB" dirty="0"/>
          </a:p>
          <a:p>
            <a:r>
              <a:rPr lang="en-GB" dirty="0" smtClean="0"/>
              <a:t>We will analyse some key examples fully, to ensure you give detailed answers in your TA responses at Higher (remember-2 marks for analysis, none for quoting!)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12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Poetic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Repetition</a:t>
            </a:r>
          </a:p>
          <a:p>
            <a:endParaRPr lang="en-GB" dirty="0" smtClean="0"/>
          </a:p>
          <a:p>
            <a:r>
              <a:rPr lang="en-GB" dirty="0" smtClean="0"/>
              <a:t>Contrast</a:t>
            </a:r>
          </a:p>
          <a:p>
            <a:endParaRPr lang="en-GB" dirty="0" smtClean="0"/>
          </a:p>
          <a:p>
            <a:r>
              <a:rPr lang="en-GB" dirty="0" smtClean="0"/>
              <a:t>Imagery</a:t>
            </a:r>
          </a:p>
          <a:p>
            <a:endParaRPr lang="en-GB" dirty="0" smtClean="0"/>
          </a:p>
          <a:p>
            <a:r>
              <a:rPr lang="en-GB" dirty="0" smtClean="0"/>
              <a:t>Symbolism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58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762128"/>
              </p:ext>
            </p:extLst>
          </p:nvPr>
        </p:nvGraphicFramePr>
        <p:xfrm>
          <a:off x="152400" y="228600"/>
          <a:ext cx="8686800" cy="631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469392"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Technique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Analysis</a:t>
                      </a:r>
                      <a:endParaRPr lang="en-GB" dirty="0"/>
                    </a:p>
                  </a:txBody>
                  <a:tcPr/>
                </a:tc>
              </a:tr>
              <a:tr h="759968">
                <a:tc>
                  <a:txBody>
                    <a:bodyPr/>
                    <a:lstStyle/>
                    <a:p>
                      <a:r>
                        <a:rPr lang="en-GB" dirty="0" smtClean="0"/>
                        <a:t>“The day and ever.</a:t>
                      </a:r>
                      <a:r>
                        <a:rPr lang="en-GB" baseline="0" dirty="0" smtClean="0"/>
                        <a:t> The day and ever.”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repetition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Odd</a:t>
                      </a:r>
                      <a:r>
                        <a:rPr lang="en-GB" baseline="0" dirty="0" smtClean="0"/>
                        <a:t> sentence construction-mother’s phrasing-repeats in order to soothe self; mimics rhythmic nature of train moving</a:t>
                      </a:r>
                      <a:endParaRPr lang="en-GB" dirty="0"/>
                    </a:p>
                  </a:txBody>
                  <a:tcPr/>
                </a:tc>
              </a:tr>
              <a:tr h="759968">
                <a:tc>
                  <a:txBody>
                    <a:bodyPr/>
                    <a:lstStyle/>
                    <a:p>
                      <a:r>
                        <a:rPr lang="en-GB" dirty="0" smtClean="0"/>
                        <a:t>…the right sky/too</a:t>
                      </a:r>
                      <a:r>
                        <a:rPr lang="en-GB" baseline="0" dirty="0" smtClean="0"/>
                        <a:t> blue swapped for cool grey”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59968">
                <a:tc>
                  <a:txBody>
                    <a:bodyPr/>
                    <a:lstStyle/>
                    <a:p>
                      <a:r>
                        <a:rPr lang="en-GB" dirty="0" smtClean="0"/>
                        <a:t>“nothing is silent. Nothing is not silent.”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59968">
                <a:tc>
                  <a:txBody>
                    <a:bodyPr/>
                    <a:lstStyle/>
                    <a:p>
                      <a:r>
                        <a:rPr lang="en-GB" dirty="0" smtClean="0"/>
                        <a:t>“what like is</a:t>
                      </a:r>
                      <a:r>
                        <a:rPr lang="en-GB" baseline="0" dirty="0" smtClean="0"/>
                        <a:t> it….what like is it”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59968">
                <a:tc>
                  <a:txBody>
                    <a:bodyPr/>
                    <a:lstStyle/>
                    <a:p>
                      <a:r>
                        <a:rPr lang="en-GB" dirty="0" smtClean="0"/>
                        <a:t>“I am happy and sad/like a child/who</a:t>
                      </a:r>
                      <a:r>
                        <a:rPr lang="en-GB" baseline="0" dirty="0" smtClean="0"/>
                        <a:t> stood at the end of summer/and dipped a net/in a green, erotic pond.</a:t>
                      </a:r>
                      <a:r>
                        <a:rPr lang="en-GB" dirty="0" smtClean="0"/>
                        <a:t>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59968">
                <a:tc>
                  <a:txBody>
                    <a:bodyPr/>
                    <a:lstStyle/>
                    <a:p>
                      <a:r>
                        <a:rPr lang="en-GB" dirty="0" smtClean="0"/>
                        <a:t>“I am homesick, free,</a:t>
                      </a:r>
                      <a:r>
                        <a:rPr lang="en-GB" baseline="0" dirty="0" smtClean="0"/>
                        <a:t> in love /with the way my mother speaks”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38800" y="4724400"/>
            <a:ext cx="3200400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Repetition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Contrast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Imagery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symbolism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79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914344"/>
              </p:ext>
            </p:extLst>
          </p:nvPr>
        </p:nvGraphicFramePr>
        <p:xfrm>
          <a:off x="76200" y="542544"/>
          <a:ext cx="9067800" cy="631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600"/>
                <a:gridCol w="3022600"/>
                <a:gridCol w="3022600"/>
              </a:tblGrid>
              <a:tr h="469392">
                <a:tc>
                  <a:txBody>
                    <a:bodyPr/>
                    <a:lstStyle/>
                    <a:p>
                      <a:r>
                        <a:rPr lang="en-GB" dirty="0" smtClean="0"/>
                        <a:t>Example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Technique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Analysis</a:t>
                      </a:r>
                      <a:endParaRPr lang="en-GB" dirty="0"/>
                    </a:p>
                  </a:txBody>
                  <a:tcPr/>
                </a:tc>
              </a:tr>
              <a:tr h="759968">
                <a:tc>
                  <a:txBody>
                    <a:bodyPr/>
                    <a:lstStyle/>
                    <a:p>
                      <a:r>
                        <a:rPr lang="en-GB" dirty="0" smtClean="0"/>
                        <a:t>“The day and ever.</a:t>
                      </a:r>
                      <a:r>
                        <a:rPr lang="en-GB" baseline="0" dirty="0" smtClean="0"/>
                        <a:t> The day and ever.”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repetition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Odd</a:t>
                      </a:r>
                      <a:r>
                        <a:rPr lang="en-GB" baseline="0" dirty="0" smtClean="0"/>
                        <a:t> sentence construction-mother’s phrasing-repeats in order to soothe self; mimics rhythmic nature of train moving</a:t>
                      </a:r>
                      <a:endParaRPr lang="en-GB" dirty="0"/>
                    </a:p>
                  </a:txBody>
                  <a:tcPr/>
                </a:tc>
              </a:tr>
              <a:tr h="759968">
                <a:tc>
                  <a:txBody>
                    <a:bodyPr/>
                    <a:lstStyle/>
                    <a:p>
                      <a:r>
                        <a:rPr lang="en-GB" dirty="0" smtClean="0"/>
                        <a:t>…the right sky/too</a:t>
                      </a:r>
                      <a:r>
                        <a:rPr lang="en-GB" baseline="0" dirty="0" smtClean="0"/>
                        <a:t> blue swapped for cool grey”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59968">
                <a:tc>
                  <a:txBody>
                    <a:bodyPr/>
                    <a:lstStyle/>
                    <a:p>
                      <a:r>
                        <a:rPr lang="en-GB" dirty="0" smtClean="0"/>
                        <a:t>“nothing is silent. Nothing is not silent.”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59968">
                <a:tc>
                  <a:txBody>
                    <a:bodyPr/>
                    <a:lstStyle/>
                    <a:p>
                      <a:r>
                        <a:rPr lang="en-GB" dirty="0" smtClean="0"/>
                        <a:t>“what like is</a:t>
                      </a:r>
                      <a:r>
                        <a:rPr lang="en-GB" baseline="0" dirty="0" smtClean="0"/>
                        <a:t> it….what like is it”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59968">
                <a:tc>
                  <a:txBody>
                    <a:bodyPr/>
                    <a:lstStyle/>
                    <a:p>
                      <a:r>
                        <a:rPr lang="en-GB" dirty="0" smtClean="0"/>
                        <a:t>“I am happy and sad/like a child/who</a:t>
                      </a:r>
                      <a:r>
                        <a:rPr lang="en-GB" baseline="0" dirty="0" smtClean="0"/>
                        <a:t> stood at the end of summer/and dipped a net/in a green, erotic pond.</a:t>
                      </a:r>
                      <a:r>
                        <a:rPr lang="en-GB" dirty="0" smtClean="0"/>
                        <a:t>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59968">
                <a:tc>
                  <a:txBody>
                    <a:bodyPr/>
                    <a:lstStyle/>
                    <a:p>
                      <a:r>
                        <a:rPr lang="en-GB" dirty="0" smtClean="0"/>
                        <a:t>“I am homesick, free,</a:t>
                      </a:r>
                      <a:r>
                        <a:rPr lang="en-GB" baseline="0" dirty="0" smtClean="0"/>
                        <a:t> in love /with the way my mother speaks”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0" y="0"/>
            <a:ext cx="57912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Key Techniques in ‘The Way My Mother Speaks’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84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Imagine…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have been offered your dream university course/job </a:t>
            </a:r>
          </a:p>
          <a:p>
            <a:endParaRPr lang="en-GB" dirty="0"/>
          </a:p>
          <a:p>
            <a:r>
              <a:rPr lang="en-GB" dirty="0" smtClean="0"/>
              <a:t>However…it is in London</a:t>
            </a:r>
          </a:p>
          <a:p>
            <a:endParaRPr lang="en-GB" dirty="0"/>
          </a:p>
          <a:p>
            <a:r>
              <a:rPr lang="en-GB" dirty="0" smtClean="0"/>
              <a:t>What would you miss most?</a:t>
            </a:r>
            <a:endParaRPr lang="en-GB" dirty="0"/>
          </a:p>
        </p:txBody>
      </p:sp>
      <p:sp>
        <p:nvSpPr>
          <p:cNvPr id="4" name="Cloud Callout 3"/>
          <p:cNvSpPr/>
          <p:nvPr/>
        </p:nvSpPr>
        <p:spPr>
          <a:xfrm>
            <a:off x="5486400" y="2209800"/>
            <a:ext cx="3657600" cy="2209800"/>
          </a:xfrm>
          <a:prstGeom prst="cloudCallout">
            <a:avLst>
              <a:gd name="adj1" fmla="val -35119"/>
              <a:gd name="adj2" fmla="val 6742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DEADLINES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867400" cy="4525963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smtClean="0"/>
              <a:t>WEDS 6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NOV</a:t>
            </a:r>
          </a:p>
          <a:p>
            <a:pPr marL="0" indent="0">
              <a:buNone/>
            </a:pPr>
            <a:r>
              <a:rPr lang="en-GB" dirty="0" smtClean="0"/>
              <a:t>Read ‘The Handmaid’s Tale’ chapter 46 and HN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FRI 8th NOV</a:t>
            </a:r>
          </a:p>
          <a:p>
            <a:pPr marL="0" indent="0">
              <a:buNone/>
            </a:pPr>
            <a:r>
              <a:rPr lang="en-GB" dirty="0" smtClean="0"/>
              <a:t>Creative folio first draft due</a:t>
            </a:r>
            <a:endParaRPr lang="en-GB" dirty="0"/>
          </a:p>
        </p:txBody>
      </p:sp>
      <p:pic>
        <p:nvPicPr>
          <p:cNvPr id="1026" name="Picture 2" descr="C:\Users\mi3069a\AppData\Local\Microsoft\Windows\Temporary Internet Files\Content.IE5\VQJFVOB8\Deadline-cloc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720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8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191000"/>
            <a:ext cx="7772400" cy="1470025"/>
          </a:xfrm>
        </p:spPr>
        <p:txBody>
          <a:bodyPr/>
          <a:lstStyle/>
          <a:p>
            <a:r>
              <a:rPr lang="en-GB" dirty="0" smtClean="0"/>
              <a:t>Key Themes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3340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Scottish Set Text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925286"/>
            <a:ext cx="4953000" cy="278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54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GB" dirty="0" smtClean="0"/>
              <a:t>DEADLINES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TODAY</a:t>
            </a:r>
          </a:p>
          <a:p>
            <a:pPr marL="0" indent="0">
              <a:buNone/>
            </a:pPr>
            <a:r>
              <a:rPr lang="en-GB" dirty="0" smtClean="0"/>
              <a:t>Overdue Folios:</a:t>
            </a:r>
          </a:p>
          <a:p>
            <a:r>
              <a:rPr lang="en-GB" dirty="0" smtClean="0"/>
              <a:t>Nesse</a:t>
            </a:r>
          </a:p>
          <a:p>
            <a:r>
              <a:rPr lang="en-GB" dirty="0" smtClean="0"/>
              <a:t>Niamh</a:t>
            </a:r>
          </a:p>
          <a:p>
            <a:r>
              <a:rPr lang="en-GB" dirty="0" smtClean="0"/>
              <a:t>Louie</a:t>
            </a:r>
          </a:p>
          <a:p>
            <a:r>
              <a:rPr lang="en-GB" dirty="0" smtClean="0"/>
              <a:t>Ellie</a:t>
            </a:r>
          </a:p>
          <a:p>
            <a:r>
              <a:rPr lang="en-GB" dirty="0" smtClean="0"/>
              <a:t>Sophie</a:t>
            </a:r>
          </a:p>
          <a:p>
            <a:r>
              <a:rPr lang="en-GB" dirty="0" smtClean="0"/>
              <a:t>Anton</a:t>
            </a:r>
          </a:p>
          <a:p>
            <a:r>
              <a:rPr lang="en-GB" dirty="0" smtClean="0"/>
              <a:t>Peace</a:t>
            </a:r>
          </a:p>
          <a:p>
            <a:r>
              <a:rPr lang="en-GB" dirty="0" smtClean="0"/>
              <a:t>Lizzy</a:t>
            </a:r>
          </a:p>
          <a:p>
            <a:r>
              <a:rPr lang="en-GB" dirty="0" smtClean="0"/>
              <a:t>Rhiannon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WEDS 13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NOV</a:t>
            </a:r>
          </a:p>
          <a:p>
            <a:pPr marL="0" indent="0">
              <a:buNone/>
            </a:pPr>
            <a:r>
              <a:rPr lang="en-GB" dirty="0" smtClean="0"/>
              <a:t>Finish Link Qs for R4UAE</a:t>
            </a:r>
            <a:endParaRPr lang="en-GB" dirty="0"/>
          </a:p>
        </p:txBody>
      </p:sp>
      <p:pic>
        <p:nvPicPr>
          <p:cNvPr id="1026" name="Picture 2" descr="C:\Users\mi3069a\AppData\Local\Microsoft\Windows\Temporary Internet Files\Content.IE5\VQJFVOB8\Deadline-cloc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720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40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Duffy’s Major 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Look back at the list of themes in Duffy’s work, discussed at the beginning of the course.</a:t>
            </a:r>
          </a:p>
          <a:p>
            <a:pPr>
              <a:buNone/>
            </a:pPr>
            <a:r>
              <a:rPr lang="en-GB" dirty="0" smtClean="0"/>
              <a:t>Which themes are present in ‘The Way My Mother Speaks’?</a:t>
            </a:r>
          </a:p>
          <a:p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Memory</a:t>
            </a:r>
            <a:r>
              <a:rPr lang="en-GB" dirty="0" smtClean="0"/>
              <a:t>-childhood, lost love, preserving memories</a:t>
            </a:r>
          </a:p>
          <a:p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Time</a:t>
            </a:r>
            <a:r>
              <a:rPr lang="en-GB" dirty="0" smtClean="0"/>
              <a:t>-past-pleasant and haunting; inability to return to past; decay; losing time</a:t>
            </a:r>
          </a:p>
          <a:p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Love and relationships</a:t>
            </a:r>
            <a:r>
              <a:rPr lang="en-GB" dirty="0" smtClean="0"/>
              <a:t>-passion and desire; heartbreak</a:t>
            </a:r>
          </a:p>
          <a:p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Isolation</a:t>
            </a:r>
            <a:r>
              <a:rPr lang="en-GB" dirty="0" smtClean="0"/>
              <a:t>-socially, emotionally</a:t>
            </a:r>
          </a:p>
          <a:p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Truth</a:t>
            </a:r>
            <a:r>
              <a:rPr lang="en-GB" dirty="0" smtClean="0"/>
              <a:t>-honesty, bluntness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Any other themes not previously mentioned?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C:\Users\lh1094c\AppData\Local\Microsoft\Windows\Temporary Internet Files\Content.IE5\BIRHQ45W\thought-bubbl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00600"/>
            <a:ext cx="1543049" cy="168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Themes in ‘The Way My Mother Speaks’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Memory </a:t>
            </a:r>
          </a:p>
          <a:p>
            <a:endParaRPr lang="en-GB" dirty="0"/>
          </a:p>
          <a:p>
            <a:r>
              <a:rPr lang="en-GB" dirty="0" smtClean="0"/>
              <a:t>Isolation</a:t>
            </a:r>
          </a:p>
          <a:p>
            <a:endParaRPr lang="en-GB" dirty="0"/>
          </a:p>
          <a:p>
            <a:r>
              <a:rPr lang="en-GB" dirty="0" smtClean="0"/>
              <a:t>Time </a:t>
            </a:r>
          </a:p>
          <a:p>
            <a:endParaRPr lang="en-GB" dirty="0"/>
          </a:p>
          <a:p>
            <a:r>
              <a:rPr lang="en-GB" dirty="0" smtClean="0"/>
              <a:t>Nostalgia</a:t>
            </a:r>
            <a:endParaRPr lang="en-GB" dirty="0"/>
          </a:p>
        </p:txBody>
      </p:sp>
      <p:pic>
        <p:nvPicPr>
          <p:cNvPr id="4" name="Picture 3" descr="C:\Users\lh1094c\AppData\Local\Microsoft\Windows\Temporary Internet Files\Content.IE5\BIRHQ45W\thought-bubbl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8" y="1219200"/>
            <a:ext cx="983651" cy="107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i3069a\AppData\Local\Microsoft\Windows\Temporary Internet Files\Content.IE5\G4RKG6IB\isolation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081" y="2438401"/>
            <a:ext cx="140808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i3069a\AppData\Local\Microsoft\Windows\Temporary Internet Files\Content.IE5\G4LAEEGT\sands-of-tim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643" y="3657598"/>
            <a:ext cx="1066801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i3069a\AppData\Local\Microsoft\Windows\Temporary Internet Files\Content.IE5\D3IGD9E7\stock-vector-man-daydreaming-retro-clip-art-illustration-13716689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035" y="4876800"/>
            <a:ext cx="1398016" cy="1530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02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Exploring the Key Themes-Carousel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The class will be split into groups</a:t>
            </a:r>
          </a:p>
          <a:p>
            <a:endParaRPr lang="en-GB" dirty="0"/>
          </a:p>
          <a:p>
            <a:r>
              <a:rPr lang="en-GB" dirty="0" smtClean="0"/>
              <a:t>Each group will look at a particular theme for a set time</a:t>
            </a:r>
          </a:p>
          <a:p>
            <a:endParaRPr lang="en-GB" dirty="0"/>
          </a:p>
          <a:p>
            <a:r>
              <a:rPr lang="en-GB" dirty="0" smtClean="0"/>
              <a:t>Each group within a </a:t>
            </a:r>
            <a:r>
              <a:rPr lang="en-GB" b="1" dirty="0" smtClean="0"/>
              <a:t>time limit </a:t>
            </a:r>
            <a:r>
              <a:rPr lang="en-GB" dirty="0" smtClean="0"/>
              <a:t>will explore a </a:t>
            </a:r>
            <a:r>
              <a:rPr lang="en-GB" b="1" dirty="0" smtClean="0"/>
              <a:t>different aspect </a:t>
            </a:r>
            <a:r>
              <a:rPr lang="en-GB" dirty="0" smtClean="0"/>
              <a:t>of that theme:</a:t>
            </a:r>
          </a:p>
          <a:p>
            <a:pPr lvl="1"/>
            <a:r>
              <a:rPr lang="en-GB" b="1" dirty="0" smtClean="0"/>
              <a:t>Theme definition</a:t>
            </a:r>
            <a:r>
              <a:rPr lang="en-GB" dirty="0" smtClean="0"/>
              <a:t>-what does “memory” </a:t>
            </a:r>
            <a:r>
              <a:rPr lang="en-GB" dirty="0" err="1" smtClean="0"/>
              <a:t>etc</a:t>
            </a:r>
            <a:r>
              <a:rPr lang="en-GB" dirty="0" smtClean="0"/>
              <a:t> mean in terms of this poem?</a:t>
            </a:r>
          </a:p>
          <a:p>
            <a:pPr lvl="1"/>
            <a:r>
              <a:rPr lang="en-GB" b="1" dirty="0" smtClean="0"/>
              <a:t>Quotation 1</a:t>
            </a:r>
            <a:r>
              <a:rPr lang="en-GB" dirty="0" smtClean="0"/>
              <a:t>-choose a quotation that demonstrates this theme, and analyse in detail</a:t>
            </a:r>
          </a:p>
          <a:p>
            <a:pPr lvl="1"/>
            <a:r>
              <a:rPr lang="en-GB" b="1" dirty="0" smtClean="0"/>
              <a:t>Quotation 2</a:t>
            </a:r>
            <a:r>
              <a:rPr lang="en-GB" dirty="0" smtClean="0"/>
              <a:t>-</a:t>
            </a:r>
            <a:r>
              <a:rPr lang="en-GB" dirty="0"/>
              <a:t>choose a quotation that demonstrates this theme, and analyse in detail</a:t>
            </a:r>
          </a:p>
          <a:p>
            <a:pPr lvl="1"/>
            <a:r>
              <a:rPr lang="en-GB" b="1" dirty="0" smtClean="0"/>
              <a:t>Poet’s overall message</a:t>
            </a:r>
            <a:r>
              <a:rPr lang="en-GB" dirty="0" smtClean="0"/>
              <a:t>-what is Duffy trying to say about this theme?</a:t>
            </a:r>
          </a:p>
          <a:p>
            <a:pPr lvl="1"/>
            <a:endParaRPr lang="en-GB" dirty="0"/>
          </a:p>
          <a:p>
            <a:r>
              <a:rPr lang="en-GB" dirty="0" smtClean="0"/>
              <a:t>We will combine these elements to </a:t>
            </a:r>
            <a:r>
              <a:rPr lang="en-GB" b="1" dirty="0" smtClean="0"/>
              <a:t>create detailed theme notes </a:t>
            </a:r>
            <a:r>
              <a:rPr lang="en-GB" dirty="0" smtClean="0"/>
              <a:t>for revision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2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00200"/>
            <a:ext cx="3429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SIDE 2</a:t>
            </a:r>
            <a:endParaRPr lang="en-GB" b="1" u="sng" dirty="0"/>
          </a:p>
          <a:p>
            <a:pPr marL="0" indent="0">
              <a:buNone/>
            </a:pPr>
            <a:r>
              <a:rPr lang="en-GB" b="1" dirty="0" smtClean="0"/>
              <a:t>Memory-</a:t>
            </a:r>
            <a:r>
              <a:rPr lang="en-GB" dirty="0" smtClean="0"/>
              <a:t>E, L, A, S</a:t>
            </a: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Isolation-</a:t>
            </a:r>
            <a:r>
              <a:rPr lang="en-GB" dirty="0" smtClean="0"/>
              <a:t>M, R, E</a:t>
            </a: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Time-</a:t>
            </a:r>
            <a:r>
              <a:rPr lang="en-GB" dirty="0" smtClean="0"/>
              <a:t>P, N, N, A</a:t>
            </a: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Nostalgia-</a:t>
            </a:r>
            <a:r>
              <a:rPr lang="en-GB" dirty="0" smtClean="0"/>
              <a:t>L, L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600200"/>
            <a:ext cx="3429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b="1" u="sng" dirty="0" smtClean="0"/>
              <a:t>SIDE 1</a:t>
            </a:r>
          </a:p>
          <a:p>
            <a:pPr marL="0" indent="0">
              <a:buFont typeface="Arial" pitchFamily="34" charset="0"/>
              <a:buNone/>
            </a:pPr>
            <a:r>
              <a:rPr lang="en-GB" b="1" dirty="0" smtClean="0"/>
              <a:t>Memory-</a:t>
            </a:r>
            <a:r>
              <a:rPr lang="en-GB" dirty="0" smtClean="0"/>
              <a:t>V, S, A</a:t>
            </a:r>
            <a:endParaRPr lang="en-GB" b="1" dirty="0" smtClean="0"/>
          </a:p>
          <a:p>
            <a:pPr marL="0" indent="0">
              <a:buFont typeface="Arial" pitchFamily="34" charset="0"/>
              <a:buNone/>
            </a:pPr>
            <a:r>
              <a:rPr lang="en-GB" b="1" dirty="0" smtClean="0"/>
              <a:t>Isolation-</a:t>
            </a:r>
            <a:r>
              <a:rPr lang="en-GB" dirty="0" smtClean="0"/>
              <a:t>J, K, M</a:t>
            </a:r>
          </a:p>
          <a:p>
            <a:pPr marL="0" indent="0">
              <a:buFont typeface="Arial" pitchFamily="34" charset="0"/>
              <a:buNone/>
            </a:pPr>
            <a:r>
              <a:rPr lang="en-GB" b="1" dirty="0" smtClean="0"/>
              <a:t>Time-</a:t>
            </a:r>
            <a:r>
              <a:rPr lang="en-GB" dirty="0" smtClean="0"/>
              <a:t>A,C,D,A</a:t>
            </a:r>
          </a:p>
          <a:p>
            <a:pPr marL="0" indent="0">
              <a:buFont typeface="Arial" pitchFamily="34" charset="0"/>
              <a:buNone/>
            </a:pPr>
            <a:r>
              <a:rPr lang="en-GB" b="1" dirty="0" smtClean="0"/>
              <a:t>Nostalgia-</a:t>
            </a:r>
            <a:r>
              <a:rPr lang="en-GB" dirty="0" smtClean="0"/>
              <a:t>M, L, 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TITLE</a:t>
            </a:r>
            <a:r>
              <a:rPr lang="en-GB" dirty="0" smtClean="0"/>
              <a:t>-</a:t>
            </a:r>
          </a:p>
          <a:p>
            <a:pPr marL="0" indent="0">
              <a:buNone/>
            </a:pPr>
            <a:r>
              <a:rPr lang="en-GB" dirty="0" smtClean="0"/>
              <a:t>“________” in ‘The Way My Mother Speaks’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Theme definition</a:t>
            </a:r>
            <a:r>
              <a:rPr lang="en-GB" dirty="0" smtClean="0"/>
              <a:t>-what does “_______” mean in relation to ‘TWMMS’?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64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QUOTATION</a:t>
            </a:r>
            <a:r>
              <a:rPr lang="en-GB" dirty="0" smtClean="0"/>
              <a:t>-Find a quotation that shows that theme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5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ANALYSIS</a:t>
            </a:r>
            <a:r>
              <a:rPr lang="en-GB" dirty="0" smtClean="0"/>
              <a:t>-analyse the quotation the previous group have given:</a:t>
            </a:r>
          </a:p>
          <a:p>
            <a:r>
              <a:rPr lang="en-GB" dirty="0" smtClean="0"/>
              <a:t>What poetic techniques are used, and analyse these</a:t>
            </a:r>
          </a:p>
          <a:p>
            <a:r>
              <a:rPr lang="en-GB" dirty="0" smtClean="0"/>
              <a:t>How does it link to the theme?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34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Duffy’s Experience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Duffy was born in Scotland to a Scottish father and Irish mother</a:t>
            </a:r>
          </a:p>
          <a:p>
            <a:endParaRPr lang="en-GB" dirty="0"/>
          </a:p>
          <a:p>
            <a:r>
              <a:rPr lang="en-GB" dirty="0" smtClean="0"/>
              <a:t>As a child she moved to Stafford (‘Originally’)</a:t>
            </a:r>
          </a:p>
          <a:p>
            <a:endParaRPr lang="en-GB" dirty="0"/>
          </a:p>
          <a:p>
            <a:r>
              <a:rPr lang="en-GB" dirty="0" smtClean="0"/>
              <a:t>She moved to Liverpool (1 </a:t>
            </a:r>
            <a:r>
              <a:rPr lang="en-GB" dirty="0" err="1" smtClean="0"/>
              <a:t>hr</a:t>
            </a:r>
            <a:r>
              <a:rPr lang="en-GB" dirty="0" smtClean="0"/>
              <a:t> 30 </a:t>
            </a:r>
            <a:r>
              <a:rPr lang="en-GB" dirty="0" err="1" smtClean="0"/>
              <a:t>mins</a:t>
            </a:r>
            <a:r>
              <a:rPr lang="en-GB" dirty="0" smtClean="0"/>
              <a:t> from Stafford) for university</a:t>
            </a:r>
          </a:p>
          <a:p>
            <a:endParaRPr lang="en-GB" dirty="0"/>
          </a:p>
          <a:p>
            <a:r>
              <a:rPr lang="en-GB" dirty="0" smtClean="0"/>
              <a:t>She then moved to London to progress her writing career (‘The Way My Mother Speaks’)</a:t>
            </a:r>
            <a:endParaRPr lang="en-GB" dirty="0"/>
          </a:p>
        </p:txBody>
      </p:sp>
      <p:pic>
        <p:nvPicPr>
          <p:cNvPr id="3075" name="Picture 3" descr="C:\Users\mi3069a\AppData\Local\Microsoft\Windows\Temporary Internet Files\Content.IE5\DZYV1XUF\07_carol_ann_duffy_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75114"/>
            <a:ext cx="3056692" cy="229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080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QUOTATION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Find another quotation that shows that theme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Underline/highlight  important words/techniques for next group to analyse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35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ANALYSIS</a:t>
            </a:r>
            <a:r>
              <a:rPr lang="en-GB" dirty="0" smtClean="0"/>
              <a:t>-analyse the quotation the previous group have given:</a:t>
            </a:r>
          </a:p>
          <a:p>
            <a:r>
              <a:rPr lang="en-GB" dirty="0" smtClean="0"/>
              <a:t>What poetic techniques are used, and analyse these</a:t>
            </a:r>
          </a:p>
          <a:p>
            <a:r>
              <a:rPr lang="en-GB" dirty="0" smtClean="0"/>
              <a:t>How does it link to the theme?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7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OVERALL MESSAGE</a:t>
            </a:r>
            <a:r>
              <a:rPr lang="en-GB" dirty="0" smtClean="0"/>
              <a:t>-What point is Duffy making about your theme?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03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Round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FINISHING TOUCHES</a:t>
            </a:r>
            <a:r>
              <a:rPr lang="en-GB" dirty="0" smtClean="0"/>
              <a:t>-add detail to any unfinished/weak sections; double check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Links to other poems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What does ‘Originally’ have in common with other poems we have studied?</a:t>
            </a:r>
          </a:p>
          <a:p>
            <a:endParaRPr lang="en-GB" dirty="0"/>
          </a:p>
          <a:p>
            <a:r>
              <a:rPr lang="en-GB" dirty="0" smtClean="0"/>
              <a:t>Your pair will be given one of the poems to compare with ‘Originally’.</a:t>
            </a:r>
          </a:p>
          <a:p>
            <a:endParaRPr lang="en-GB" dirty="0"/>
          </a:p>
          <a:p>
            <a:r>
              <a:rPr lang="en-GB" dirty="0" smtClean="0"/>
              <a:t>Indicate all the links between the two poems, using evidence to back it up</a:t>
            </a:r>
          </a:p>
          <a:p>
            <a:endParaRPr lang="en-GB" dirty="0" smtClean="0"/>
          </a:p>
          <a:p>
            <a:r>
              <a:rPr lang="en-GB" dirty="0" smtClean="0"/>
              <a:t>Consider:</a:t>
            </a:r>
          </a:p>
          <a:p>
            <a:pPr lvl="1"/>
            <a:r>
              <a:rPr lang="en-GB" dirty="0" smtClean="0"/>
              <a:t>Common themes</a:t>
            </a:r>
          </a:p>
          <a:p>
            <a:pPr lvl="1"/>
            <a:r>
              <a:rPr lang="en-GB" dirty="0" smtClean="0"/>
              <a:t>Similar use of techniques</a:t>
            </a:r>
          </a:p>
          <a:p>
            <a:pPr lvl="1"/>
            <a:r>
              <a:rPr lang="en-GB" dirty="0" smtClean="0"/>
              <a:t>Speaker voice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71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GB" dirty="0" smtClean="0"/>
              <a:t>DEADLINES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TODAY</a:t>
            </a:r>
          </a:p>
          <a:p>
            <a:pPr marL="0" indent="0">
              <a:buNone/>
            </a:pPr>
            <a:r>
              <a:rPr lang="en-GB" dirty="0" smtClean="0"/>
              <a:t>Overdue Folios:</a:t>
            </a:r>
          </a:p>
          <a:p>
            <a:r>
              <a:rPr lang="en-GB" dirty="0" err="1" smtClean="0"/>
              <a:t>Niamh</a:t>
            </a:r>
            <a:endParaRPr lang="en-GB" dirty="0" smtClean="0"/>
          </a:p>
          <a:p>
            <a:r>
              <a:rPr lang="en-GB" dirty="0" smtClean="0"/>
              <a:t>Louie</a:t>
            </a:r>
          </a:p>
          <a:p>
            <a:r>
              <a:rPr lang="en-GB" dirty="0" smtClean="0"/>
              <a:t>Ellie</a:t>
            </a:r>
          </a:p>
          <a:p>
            <a:r>
              <a:rPr lang="en-GB" dirty="0" smtClean="0"/>
              <a:t>Rhiannon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WEDS 13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NOV</a:t>
            </a:r>
          </a:p>
          <a:p>
            <a:pPr marL="0" indent="0">
              <a:buNone/>
            </a:pPr>
            <a:r>
              <a:rPr lang="en-GB" dirty="0" smtClean="0"/>
              <a:t>Finish Link Qs for R4UAE</a:t>
            </a:r>
            <a:endParaRPr lang="en-GB" dirty="0"/>
          </a:p>
        </p:txBody>
      </p:sp>
      <p:pic>
        <p:nvPicPr>
          <p:cNvPr id="1026" name="Picture 2" descr="C:\Users\mi3069a\AppData\Local\Microsoft\Windows\Temporary Internet Files\Content.IE5\VQJFVOB8\Deadline-cloc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720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0" y="990600"/>
            <a:ext cx="3810000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Supported study on today 2.40-3.30pm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6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191000"/>
            <a:ext cx="7772400" cy="1470025"/>
          </a:xfrm>
        </p:spPr>
        <p:txBody>
          <a:bodyPr/>
          <a:lstStyle/>
          <a:p>
            <a:r>
              <a:rPr lang="en-GB" dirty="0" smtClean="0"/>
              <a:t>Links to Other Poems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3340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Scottish Set Text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925286"/>
            <a:ext cx="4953000" cy="278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Linking Poems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3045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828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Linking Poems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2964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878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/>
              <a:t>Linking Poems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2987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29000" y="2971799"/>
            <a:ext cx="27119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COMMONALITIES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Identity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Nostalgia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Imagery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First person narration/personal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87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Journey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Like in ‘Originally’, this poem refers to a journey-the speaker travelling away from home to somewhere new</a:t>
            </a:r>
          </a:p>
          <a:p>
            <a:endParaRPr lang="en-GB" dirty="0"/>
          </a:p>
          <a:p>
            <a:r>
              <a:rPr lang="en-GB" dirty="0" smtClean="0"/>
              <a:t>This experience causes conflicted emotions-why might this be?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u="sng" dirty="0" smtClean="0"/>
              <a:t>Positives</a:t>
            </a:r>
            <a:r>
              <a:rPr lang="en-GB" dirty="0" smtClean="0"/>
              <a:t>					</a:t>
            </a:r>
            <a:r>
              <a:rPr lang="en-GB" u="sng" dirty="0" smtClean="0"/>
              <a:t>Negatives</a:t>
            </a:r>
            <a:endParaRPr lang="en-GB" u="sng" dirty="0"/>
          </a:p>
        </p:txBody>
      </p:sp>
      <p:pic>
        <p:nvPicPr>
          <p:cNvPr id="2050" name="Picture 2" descr="C:\Users\mi3069a\AppData\Local\Microsoft\Windows\Temporary Internet Files\Content.IE5\7CUT9MMK\Metro-North_train_1567_enters_Stamfor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0"/>
            <a:ext cx="2035629" cy="152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7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Preparing for 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Next Monday you will complete a textual analysis on ‘The Way My Mother Speaks’, including a 10 mark Q</a:t>
            </a:r>
          </a:p>
          <a:p>
            <a:endParaRPr lang="en-GB" dirty="0"/>
          </a:p>
          <a:p>
            <a:r>
              <a:rPr lang="en-GB" dirty="0" smtClean="0"/>
              <a:t>Each group will prepare notes for a different 10 mark Q</a:t>
            </a:r>
          </a:p>
        </p:txBody>
      </p:sp>
    </p:spTree>
    <p:extLst>
      <p:ext uri="{BB962C8B-B14F-4D97-AF65-F5344CB8AC3E}">
        <p14:creationId xmlns:p14="http://schemas.microsoft.com/office/powerpoint/2010/main" val="342613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-27521"/>
            <a:ext cx="4953000" cy="70210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228600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Explain how each poem links to theme/uses technique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644098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quotes from poem-QTAL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419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quotes from poem-QTAL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4113831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quotes from poem-QTAL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9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Monday 18</a:t>
            </a:r>
            <a:r>
              <a:rPr lang="en-GB" baseline="30000" dirty="0" smtClean="0"/>
              <a:t>th</a:t>
            </a:r>
            <a:r>
              <a:rPr lang="en-GB" dirty="0" smtClean="0"/>
              <a:t> Nov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Textual analysis practice assessment on ‘TWMMS’-without notes!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It will include a 10 mark Q-be prepared!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Review:</a:t>
            </a:r>
          </a:p>
          <a:p>
            <a:r>
              <a:rPr lang="en-GB" dirty="0" smtClean="0"/>
              <a:t>Notes on TWMMS</a:t>
            </a:r>
          </a:p>
          <a:p>
            <a:r>
              <a:rPr lang="en-GB" dirty="0" smtClean="0"/>
              <a:t>Links between poems notes-given tomorrow</a:t>
            </a:r>
          </a:p>
          <a:p>
            <a:r>
              <a:rPr lang="en-GB" dirty="0" smtClean="0"/>
              <a:t>10 mark Q structure sheet</a:t>
            </a:r>
            <a:endParaRPr lang="en-GB" dirty="0"/>
          </a:p>
        </p:txBody>
      </p:sp>
      <p:pic>
        <p:nvPicPr>
          <p:cNvPr id="1026" name="Picture 2" descr="C:\Users\mi3069a\AppData\Local\Microsoft\Windows\Temporary Internet Files\Content.IE5\BS55VWSN\deadline_cloc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533400"/>
            <a:ext cx="252648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2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191000"/>
            <a:ext cx="7772400" cy="1470025"/>
          </a:xfrm>
        </p:spPr>
        <p:txBody>
          <a:bodyPr/>
          <a:lstStyle/>
          <a:p>
            <a:r>
              <a:rPr lang="en-GB" dirty="0" smtClean="0"/>
              <a:t>‘TWMMS’</a:t>
            </a:r>
            <a:br>
              <a:rPr lang="en-GB" dirty="0" smtClean="0"/>
            </a:br>
            <a:r>
              <a:rPr lang="en-GB" dirty="0" smtClean="0"/>
              <a:t>Textual </a:t>
            </a:r>
            <a:r>
              <a:rPr lang="en-GB" dirty="0" smtClean="0"/>
              <a:t>Analysis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300" y="56388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Scottish Set Text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925286"/>
            <a:ext cx="4953000" cy="278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5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Textual Analysis-Tips!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Treat it like a close reading!</a:t>
            </a:r>
          </a:p>
          <a:p>
            <a:r>
              <a:rPr lang="en-GB" dirty="0" smtClean="0"/>
              <a:t>Bullet point answers</a:t>
            </a:r>
          </a:p>
          <a:p>
            <a:r>
              <a:rPr lang="en-GB" dirty="0" smtClean="0"/>
              <a:t>Number of marks=number of points</a:t>
            </a:r>
          </a:p>
          <a:p>
            <a:r>
              <a:rPr lang="en-GB" dirty="0" smtClean="0"/>
              <a:t>Understanding Qs</a:t>
            </a:r>
          </a:p>
          <a:p>
            <a:pPr lvl="1"/>
            <a:r>
              <a:rPr lang="en-GB" dirty="0" smtClean="0"/>
              <a:t>Use own words where possible</a:t>
            </a:r>
          </a:p>
          <a:p>
            <a:pPr lvl="1"/>
            <a:r>
              <a:rPr lang="en-GB" dirty="0" smtClean="0"/>
              <a:t>Identify themes where asked</a:t>
            </a:r>
          </a:p>
          <a:p>
            <a:pPr lvl="1"/>
            <a:r>
              <a:rPr lang="en-GB" dirty="0" smtClean="0"/>
              <a:t>Summarise key events briefly</a:t>
            </a:r>
          </a:p>
          <a:p>
            <a:r>
              <a:rPr lang="en-GB" dirty="0" smtClean="0"/>
              <a:t>Analysis Qs</a:t>
            </a:r>
          </a:p>
          <a:p>
            <a:pPr lvl="1"/>
            <a:r>
              <a:rPr lang="en-GB" smtClean="0"/>
              <a:t>Quote/Identify </a:t>
            </a:r>
            <a:r>
              <a:rPr lang="en-GB" dirty="0" smtClean="0"/>
              <a:t>key techniques (W.C., S.S., Imagery, Tone, poetic techniques)</a:t>
            </a:r>
          </a:p>
          <a:p>
            <a:pPr lvl="1"/>
            <a:r>
              <a:rPr lang="en-GB" dirty="0" smtClean="0"/>
              <a:t>Explain analysis </a:t>
            </a:r>
          </a:p>
          <a:p>
            <a:pPr lvl="1"/>
            <a:r>
              <a:rPr lang="en-GB" dirty="0" smtClean="0"/>
              <a:t>link to question</a:t>
            </a:r>
            <a:endParaRPr lang="en-GB" dirty="0"/>
          </a:p>
        </p:txBody>
      </p:sp>
      <p:pic>
        <p:nvPicPr>
          <p:cNvPr id="2050" name="Picture 2" descr="C:\Users\InnesM2\AppData\Local\Microsoft\Windows\Temporary Internet Files\Content.IE5\61KPASPE\tumblr_lke3yordqe1qchm8vo1_5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0"/>
            <a:ext cx="2572669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78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Textual Analysis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 will review and discuss our responses to the textual analysis, to help you identify: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 Areas where you are having success</a:t>
            </a:r>
          </a:p>
          <a:p>
            <a:endParaRPr lang="en-GB" dirty="0" smtClean="0"/>
          </a:p>
          <a:p>
            <a:r>
              <a:rPr lang="en-GB" dirty="0" smtClean="0"/>
              <a:t>Areas where you need more support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74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275" y="4800600"/>
            <a:ext cx="7772400" cy="1470025"/>
          </a:xfrm>
        </p:spPr>
        <p:txBody>
          <a:bodyPr/>
          <a:lstStyle/>
          <a:p>
            <a:r>
              <a:rPr lang="en-GB" dirty="0" smtClean="0"/>
              <a:t>Prelim/Assessment Prep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60960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Scottish Set Text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078" y="10236"/>
            <a:ext cx="4953000" cy="2787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46" y="10235"/>
            <a:ext cx="4197824" cy="3064571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300" y="2514600"/>
            <a:ext cx="4607764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04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Way My Mother Speaks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this poem, Duffy explores the ideas of: </a:t>
            </a:r>
          </a:p>
          <a:p>
            <a:r>
              <a:rPr lang="en-GB" dirty="0" smtClean="0"/>
              <a:t>moving somewhere new</a:t>
            </a:r>
          </a:p>
          <a:p>
            <a:r>
              <a:rPr lang="en-GB" dirty="0" smtClean="0"/>
              <a:t>Losing something important</a:t>
            </a:r>
          </a:p>
          <a:p>
            <a:r>
              <a:rPr lang="en-GB" dirty="0" smtClean="0"/>
              <a:t>Mixed emotions</a:t>
            </a:r>
          </a:p>
          <a:p>
            <a:r>
              <a:rPr lang="en-GB" dirty="0" smtClean="0"/>
              <a:t>nostalgia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070888"/>
            <a:ext cx="4953000" cy="278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DEADLINES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5867400" cy="4525963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smtClean="0">
                <a:solidFill>
                  <a:schemeClr val="bg1"/>
                </a:solidFill>
              </a:rPr>
              <a:t>WEDS 30</a:t>
            </a:r>
            <a:r>
              <a:rPr lang="en-GB" u="sng" baseline="30000" dirty="0" smtClean="0">
                <a:solidFill>
                  <a:schemeClr val="bg1"/>
                </a:solidFill>
              </a:rPr>
              <a:t>th</a:t>
            </a:r>
            <a:r>
              <a:rPr lang="en-GB" u="sng" dirty="0" smtClean="0">
                <a:solidFill>
                  <a:schemeClr val="bg1"/>
                </a:solidFill>
              </a:rPr>
              <a:t> OCT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Theme paragraphs (Notes on GLOW); read ‘Handmaid’s Tale’ Chapters 40-45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u="sng" dirty="0" smtClean="0">
                <a:solidFill>
                  <a:schemeClr val="bg1"/>
                </a:solidFill>
              </a:rPr>
              <a:t>FRI 1</a:t>
            </a:r>
            <a:r>
              <a:rPr lang="en-GB" u="sng" baseline="30000" dirty="0" smtClean="0">
                <a:solidFill>
                  <a:schemeClr val="bg1"/>
                </a:solidFill>
              </a:rPr>
              <a:t>ST</a:t>
            </a:r>
            <a:r>
              <a:rPr lang="en-GB" u="sng" dirty="0" smtClean="0">
                <a:solidFill>
                  <a:schemeClr val="bg1"/>
                </a:solidFill>
              </a:rPr>
              <a:t> NOV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</a:rPr>
              <a:t>Mini deadline-plan for creative if you want it checked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mi3069a\AppData\Local\Microsoft\Windows\Temporary Internet Files\Content.IE5\VQJFVOB8\Deadline-cloc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720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0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understanding Qs on ‘The Way My Mother Speaks’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71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191000"/>
            <a:ext cx="7772400" cy="1470025"/>
          </a:xfrm>
        </p:spPr>
        <p:txBody>
          <a:bodyPr/>
          <a:lstStyle/>
          <a:p>
            <a:r>
              <a:rPr lang="en-GB" dirty="0" smtClean="0"/>
              <a:t>Understanding The Poem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3340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Scottish Set Text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925286"/>
            <a:ext cx="4953000" cy="278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4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The Poem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How does the writer’s use of language create a sense of isolation and loneliness in lines 1-4?</a:t>
            </a:r>
          </a:p>
          <a:p>
            <a:pPr marL="514350" indent="-514350">
              <a:buAutoNum type="arabicPeriod"/>
            </a:pPr>
            <a:r>
              <a:rPr lang="en-GB" dirty="0" smtClean="0"/>
              <a:t>Look at the writer’s description of the journey in lines 6-8. What impression do you get of the journey?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does the writer use colour to emphasise mood in line 9?</a:t>
            </a:r>
          </a:p>
          <a:p>
            <a:pPr marL="514350" indent="-514350">
              <a:buAutoNum type="arabicPeriod"/>
            </a:pPr>
            <a:r>
              <a:rPr lang="en-GB" dirty="0" smtClean="0"/>
              <a:t>Look at lines 10-12, and line 14. Why do you think there is repetition here?</a:t>
            </a:r>
          </a:p>
          <a:p>
            <a:pPr marL="514350" indent="-514350">
              <a:buAutoNum type="arabicPeriod"/>
            </a:pPr>
            <a:r>
              <a:rPr lang="en-GB" dirty="0" smtClean="0"/>
              <a:t>Look at lines 13 and 16. What technique is being used here, and why has Duffy used this?</a:t>
            </a:r>
          </a:p>
          <a:p>
            <a:pPr marL="514350" indent="-514350">
              <a:buAutoNum type="arabicPeriod"/>
            </a:pPr>
            <a:r>
              <a:rPr lang="en-GB" dirty="0" smtClean="0"/>
              <a:t>Analyse Duffy’s use of imagery in lines 16-20.</a:t>
            </a:r>
          </a:p>
          <a:p>
            <a:pPr marL="514350" indent="-514350">
              <a:buAutoNum type="arabicPeriod"/>
            </a:pPr>
            <a:r>
              <a:rPr lang="en-GB" dirty="0" smtClean="0"/>
              <a:t>In lines 5 and 21, Duffy repeats the same phrase “The day and after”. Why do you think she repeats this oddly worded expression?</a:t>
            </a:r>
          </a:p>
          <a:p>
            <a:pPr marL="514350" indent="-514350">
              <a:buAutoNum type="arabicPeriod"/>
            </a:pPr>
            <a:r>
              <a:rPr lang="en-GB" dirty="0" smtClean="0"/>
              <a:t>Look at lines 22-23. What is interesting about Duffy’s choice of adjectives here? How does this create an effective ending to the poem?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68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1538</Words>
  <Application>Microsoft Office PowerPoint</Application>
  <PresentationFormat>On-screen Show (4:3)</PresentationFormat>
  <Paragraphs>292</Paragraphs>
  <Slides>46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The Way My Mother Speaks</vt:lpstr>
      <vt:lpstr>Imagine…</vt:lpstr>
      <vt:lpstr>Duffy’s Experience</vt:lpstr>
      <vt:lpstr>Journey</vt:lpstr>
      <vt:lpstr>The Way My Mother Speaks</vt:lpstr>
      <vt:lpstr>DEADLINES</vt:lpstr>
      <vt:lpstr>PowerPoint Presentation</vt:lpstr>
      <vt:lpstr>Understanding The Poem</vt:lpstr>
      <vt:lpstr>Understanding The Poem</vt:lpstr>
      <vt:lpstr>Annotating the Poem</vt:lpstr>
      <vt:lpstr>DEADLINES</vt:lpstr>
      <vt:lpstr>Using Ipads to annotate</vt:lpstr>
      <vt:lpstr>Sections</vt:lpstr>
      <vt:lpstr>Paired Annotation</vt:lpstr>
      <vt:lpstr>Key Techniques</vt:lpstr>
      <vt:lpstr>Key Poetic Techniques</vt:lpstr>
      <vt:lpstr>Key Poetic Techniques</vt:lpstr>
      <vt:lpstr>PowerPoint Presentation</vt:lpstr>
      <vt:lpstr>PowerPoint Presentation</vt:lpstr>
      <vt:lpstr>DEADLINES</vt:lpstr>
      <vt:lpstr>Key Themes</vt:lpstr>
      <vt:lpstr>DEADLINES</vt:lpstr>
      <vt:lpstr>Duffy’s Major Themes</vt:lpstr>
      <vt:lpstr>Themes in ‘The Way My Mother Speaks’</vt:lpstr>
      <vt:lpstr>Exploring the Key Themes-Carousel</vt:lpstr>
      <vt:lpstr>Groups</vt:lpstr>
      <vt:lpstr>Round 1</vt:lpstr>
      <vt:lpstr>Round 2</vt:lpstr>
      <vt:lpstr>Round 3</vt:lpstr>
      <vt:lpstr>Round 4</vt:lpstr>
      <vt:lpstr>Round 5</vt:lpstr>
      <vt:lpstr>Round 6</vt:lpstr>
      <vt:lpstr>Round 7</vt:lpstr>
      <vt:lpstr>Links to other poems</vt:lpstr>
      <vt:lpstr>DEADLINES</vt:lpstr>
      <vt:lpstr>Links to Other Poems</vt:lpstr>
      <vt:lpstr>Linking Poems</vt:lpstr>
      <vt:lpstr>Linking Poems</vt:lpstr>
      <vt:lpstr>Linking Poems</vt:lpstr>
      <vt:lpstr>Preparing for TA</vt:lpstr>
      <vt:lpstr>PowerPoint Presentation</vt:lpstr>
      <vt:lpstr>Next Monday 18th Nov</vt:lpstr>
      <vt:lpstr>‘TWMMS’ Textual Analysis Practice</vt:lpstr>
      <vt:lpstr>Textual Analysis-Tips!</vt:lpstr>
      <vt:lpstr>Textual Analysis Review</vt:lpstr>
      <vt:lpstr>Prelim/Assessment Prep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Way My Mother Speaks</dc:title>
  <dc:creator>MInnes (St Thomas Aquinas)</dc:creator>
  <cp:lastModifiedBy>MInnes (St Thomas Aquinas)</cp:lastModifiedBy>
  <cp:revision>51</cp:revision>
  <cp:lastPrinted>2019-11-04T10:55:02Z</cp:lastPrinted>
  <dcterms:created xsi:type="dcterms:W3CDTF">2006-08-16T00:00:00Z</dcterms:created>
  <dcterms:modified xsi:type="dcterms:W3CDTF">2019-11-18T10:18:49Z</dcterms:modified>
</cp:coreProperties>
</file>