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62" r:id="rId7"/>
    <p:sldId id="264" r:id="rId8"/>
    <p:sldId id="265" r:id="rId9"/>
    <p:sldId id="266" r:id="rId10"/>
    <p:sldId id="267" r:id="rId11"/>
    <p:sldId id="263"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191000"/>
            <a:ext cx="7772400" cy="1470025"/>
          </a:xfrm>
        </p:spPr>
        <p:txBody>
          <a:bodyPr/>
          <a:lstStyle/>
          <a:p>
            <a:r>
              <a:rPr lang="en-GB" dirty="0" smtClean="0"/>
              <a:t>The Way My Mother Speaks</a:t>
            </a:r>
            <a:endParaRPr lang="en-GB" dirty="0"/>
          </a:p>
        </p:txBody>
      </p:sp>
      <p:sp>
        <p:nvSpPr>
          <p:cNvPr id="3" name="Subtitle 2"/>
          <p:cNvSpPr>
            <a:spLocks noGrp="1"/>
          </p:cNvSpPr>
          <p:nvPr>
            <p:ph type="subTitle" idx="1"/>
          </p:nvPr>
        </p:nvSpPr>
        <p:spPr>
          <a:xfrm>
            <a:off x="1600200" y="5334000"/>
            <a:ext cx="6400800" cy="1752600"/>
          </a:xfrm>
        </p:spPr>
        <p:txBody>
          <a:bodyPr/>
          <a:lstStyle/>
          <a:p>
            <a:r>
              <a:rPr lang="en-GB" dirty="0" smtClean="0">
                <a:solidFill>
                  <a:schemeClr val="tx1"/>
                </a:solidFill>
              </a:rPr>
              <a:t>TA Review</a:t>
            </a:r>
            <a:endParaRPr lang="en-GB"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925286"/>
            <a:ext cx="4953000" cy="2787112"/>
          </a:xfrm>
          <a:prstGeom prst="rect">
            <a:avLst/>
          </a:prstGeom>
        </p:spPr>
      </p:pic>
    </p:spTree>
    <p:extLst>
      <p:ext uri="{BB962C8B-B14F-4D97-AF65-F5344CB8AC3E}">
        <p14:creationId xmlns:p14="http://schemas.microsoft.com/office/powerpoint/2010/main" val="99883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Q</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u="sng" dirty="0" smtClean="0"/>
              <a:t>Chosen Poem</a:t>
            </a:r>
          </a:p>
          <a:p>
            <a:pPr marL="0" indent="0">
              <a:buNone/>
            </a:pPr>
            <a:r>
              <a:rPr lang="en-GB" b="1" dirty="0" smtClean="0"/>
              <a:t>‘</a:t>
            </a:r>
            <a:r>
              <a:rPr lang="en-GB" b="1" dirty="0"/>
              <a:t>Originally’</a:t>
            </a:r>
            <a:endParaRPr lang="en-GB" dirty="0"/>
          </a:p>
          <a:p>
            <a:pPr lvl="0"/>
            <a:r>
              <a:rPr lang="en-GB" dirty="0"/>
              <a:t>“our other singing/ our father’s name to the turn of the wheels”</a:t>
            </a:r>
          </a:p>
          <a:p>
            <a:pPr lvl="0"/>
            <a:r>
              <a:rPr lang="en-GB" dirty="0"/>
              <a:t>The singing of the mother suggests the idea of a lullaby, which provided comfort to Duffy during the move. Her mother’s voice was soothing to her.</a:t>
            </a:r>
          </a:p>
          <a:p>
            <a:pPr lvl="0"/>
            <a:r>
              <a:rPr lang="en-GB" dirty="0"/>
              <a:t>This conveys personal experience as is shows her strong memory of this time of great upheaval and peace her mother brought her in a time of great distress</a:t>
            </a:r>
          </a:p>
          <a:p>
            <a:endParaRPr lang="en-GB" dirty="0"/>
          </a:p>
        </p:txBody>
      </p:sp>
    </p:spTree>
    <p:extLst>
      <p:ext uri="{BB962C8B-B14F-4D97-AF65-F5344CB8AC3E}">
        <p14:creationId xmlns:p14="http://schemas.microsoft.com/office/powerpoint/2010/main" val="125969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they took away…</a:t>
            </a:r>
            <a:endParaRPr lang="en-GB" dirty="0"/>
          </a:p>
        </p:txBody>
      </p:sp>
      <p:sp>
        <p:nvSpPr>
          <p:cNvPr id="3" name="Content Placeholder 2"/>
          <p:cNvSpPr>
            <a:spLocks noGrp="1"/>
          </p:cNvSpPr>
          <p:nvPr>
            <p:ph idx="1"/>
          </p:nvPr>
        </p:nvSpPr>
        <p:spPr>
          <a:xfrm>
            <a:off x="152400" y="1143000"/>
            <a:ext cx="4038600" cy="5638800"/>
          </a:xfrm>
        </p:spPr>
        <p:txBody>
          <a:bodyPr>
            <a:normAutofit fontScale="62500" lnSpcReduction="20000"/>
          </a:bodyPr>
          <a:lstStyle/>
          <a:p>
            <a:pPr marL="0" indent="0">
              <a:buNone/>
            </a:pPr>
            <a:r>
              <a:rPr lang="en-GB" u="sng" dirty="0" err="1" smtClean="0"/>
              <a:t>Havisham</a:t>
            </a:r>
            <a:endParaRPr lang="en-GB" u="sng" dirty="0" smtClean="0"/>
          </a:p>
          <a:p>
            <a:pPr marL="0" indent="0">
              <a:buNone/>
            </a:pPr>
            <a:r>
              <a:rPr lang="en-GB" dirty="0"/>
              <a:t>Beloved sweetheart bastard. Not a day since then</a:t>
            </a:r>
          </a:p>
          <a:p>
            <a:pPr marL="0" indent="0">
              <a:buNone/>
            </a:pPr>
            <a:r>
              <a:rPr lang="en-GB" dirty="0"/>
              <a:t>I haven’t wished him dead. Prayed for it</a:t>
            </a:r>
          </a:p>
          <a:p>
            <a:pPr marL="0" indent="0">
              <a:buNone/>
            </a:pPr>
            <a:r>
              <a:rPr lang="en-GB" dirty="0"/>
              <a:t>so hard I’ve dark green pebbles for eyes,</a:t>
            </a:r>
          </a:p>
          <a:p>
            <a:pPr marL="0" indent="0">
              <a:buNone/>
            </a:pPr>
            <a:r>
              <a:rPr lang="en-GB" dirty="0"/>
              <a:t>ropes on the back of my hands I could strangle with.</a:t>
            </a:r>
          </a:p>
          <a:p>
            <a:pPr marL="0" indent="0">
              <a:buNone/>
            </a:pPr>
            <a:endParaRPr lang="en-GB" dirty="0"/>
          </a:p>
          <a:p>
            <a:pPr marL="0" indent="0">
              <a:buNone/>
            </a:pPr>
            <a:endParaRPr lang="en-GB" dirty="0"/>
          </a:p>
          <a:p>
            <a:pPr marL="0" indent="0">
              <a:buNone/>
            </a:pPr>
            <a:r>
              <a:rPr lang="en-GB" dirty="0"/>
              <a:t>Spinster. I stink and remember. Whole days</a:t>
            </a:r>
          </a:p>
          <a:p>
            <a:pPr marL="0" indent="0">
              <a:buNone/>
            </a:pPr>
            <a:r>
              <a:rPr lang="en-GB" dirty="0"/>
              <a:t>in bed cawing </a:t>
            </a:r>
            <a:r>
              <a:rPr lang="en-GB" dirty="0" err="1"/>
              <a:t>Nooooo</a:t>
            </a:r>
            <a:r>
              <a:rPr lang="en-GB" dirty="0"/>
              <a:t> at the wall; the dress</a:t>
            </a:r>
          </a:p>
          <a:p>
            <a:pPr marL="0" indent="0">
              <a:buNone/>
            </a:pPr>
            <a:r>
              <a:rPr lang="en-GB" dirty="0"/>
              <a:t>yellowing, trembling if I open the wardrobe;</a:t>
            </a:r>
          </a:p>
          <a:p>
            <a:pPr marL="0" indent="0">
              <a:buNone/>
            </a:pPr>
            <a:r>
              <a:rPr lang="en-GB" dirty="0"/>
              <a:t>the slewed mirror, full-length, her, myself, who did this</a:t>
            </a:r>
          </a:p>
          <a:p>
            <a:pPr marL="0" indent="0">
              <a:buNone/>
            </a:pPr>
            <a:endParaRPr lang="en-GB" dirty="0"/>
          </a:p>
        </p:txBody>
      </p:sp>
      <p:sp>
        <p:nvSpPr>
          <p:cNvPr id="4" name="Content Placeholder 2"/>
          <p:cNvSpPr txBox="1">
            <a:spLocks/>
          </p:cNvSpPr>
          <p:nvPr/>
        </p:nvSpPr>
        <p:spPr>
          <a:xfrm>
            <a:off x="4495800" y="1371600"/>
            <a:ext cx="4191000" cy="51816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dirty="0" smtClean="0"/>
              <a:t>to </a:t>
            </a:r>
            <a:r>
              <a:rPr lang="en-GB" dirty="0"/>
              <a:t>me? Puce curses that are sounds not words.</a:t>
            </a:r>
          </a:p>
          <a:p>
            <a:pPr marL="0" indent="0">
              <a:buNone/>
            </a:pPr>
            <a:r>
              <a:rPr lang="en-GB" dirty="0"/>
              <a:t>Some nights better, the lost body over me,</a:t>
            </a:r>
          </a:p>
          <a:p>
            <a:pPr marL="0" indent="0">
              <a:buNone/>
            </a:pPr>
            <a:r>
              <a:rPr lang="en-GB" dirty="0"/>
              <a:t>my fluent tongue in its mouth in its ear</a:t>
            </a:r>
          </a:p>
          <a:p>
            <a:pPr marL="0" indent="0">
              <a:buNone/>
            </a:pPr>
            <a:r>
              <a:rPr lang="en-GB" dirty="0"/>
              <a:t>then down till I suddenly bite awake. Love’s</a:t>
            </a:r>
          </a:p>
          <a:p>
            <a:pPr marL="0" indent="0">
              <a:buNone/>
            </a:pPr>
            <a:endParaRPr lang="en-GB" dirty="0"/>
          </a:p>
          <a:p>
            <a:pPr marL="0" indent="0">
              <a:buNone/>
            </a:pPr>
            <a:r>
              <a:rPr lang="en-GB" dirty="0"/>
              <a:t>hate behind a white veil; a red balloon bursting</a:t>
            </a:r>
          </a:p>
          <a:p>
            <a:pPr marL="0" indent="0">
              <a:buNone/>
            </a:pPr>
            <a:r>
              <a:rPr lang="en-GB" dirty="0"/>
              <a:t>in my face. Bang. I stabbed at a wedding cake.</a:t>
            </a:r>
          </a:p>
          <a:p>
            <a:pPr marL="0" indent="0">
              <a:buNone/>
            </a:pPr>
            <a:r>
              <a:rPr lang="en-GB" dirty="0"/>
              <a:t>Give me a male corpse for a long slow honeymoon.</a:t>
            </a:r>
          </a:p>
          <a:p>
            <a:pPr marL="0" indent="0">
              <a:buNone/>
            </a:pPr>
            <a:r>
              <a:rPr lang="en-GB" dirty="0"/>
              <a:t>Don’t think it’s only the heart that b-b-b-breaks.</a:t>
            </a:r>
          </a:p>
          <a:p>
            <a:pPr marL="0" indent="0">
              <a:buNone/>
            </a:pPr>
            <a:endParaRPr lang="en-GB" dirty="0"/>
          </a:p>
          <a:p>
            <a:pPr marL="0" indent="0">
              <a:buFont typeface="Arial" pitchFamily="34" charset="0"/>
              <a:buNone/>
            </a:pPr>
            <a:endParaRPr lang="en-GB" dirty="0"/>
          </a:p>
        </p:txBody>
      </p:sp>
    </p:spTree>
    <p:extLst>
      <p:ext uri="{BB962C8B-B14F-4D97-AF65-F5344CB8AC3E}">
        <p14:creationId xmlns:p14="http://schemas.microsoft.com/office/powerpoint/2010/main" val="2859634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Duffy Prelim Revision Tasks</a:t>
            </a:r>
            <a:endParaRPr lang="en-GB" dirty="0"/>
          </a:p>
        </p:txBody>
      </p:sp>
      <p:sp>
        <p:nvSpPr>
          <p:cNvPr id="3" name="Content Placeholder 2"/>
          <p:cNvSpPr>
            <a:spLocks noGrp="1"/>
          </p:cNvSpPr>
          <p:nvPr>
            <p:ph idx="1"/>
          </p:nvPr>
        </p:nvSpPr>
        <p:spPr>
          <a:xfrm>
            <a:off x="457200" y="1600200"/>
            <a:ext cx="8229600" cy="4876800"/>
          </a:xfrm>
        </p:spPr>
        <p:txBody>
          <a:bodyPr>
            <a:normAutofit/>
          </a:bodyPr>
          <a:lstStyle/>
          <a:p>
            <a:pPr lvl="0"/>
            <a:r>
              <a:rPr lang="en-GB" dirty="0"/>
              <a:t>Review annotations for all poems-check with GLOW </a:t>
            </a:r>
            <a:r>
              <a:rPr lang="en-GB" dirty="0" smtClean="0"/>
              <a:t>versions</a:t>
            </a:r>
            <a:endParaRPr lang="en-GB" dirty="0"/>
          </a:p>
          <a:p>
            <a:pPr lvl="0"/>
            <a:r>
              <a:rPr lang="en-GB" dirty="0"/>
              <a:t>Complete 10 mark question quote table </a:t>
            </a:r>
          </a:p>
          <a:p>
            <a:pPr lvl="0"/>
            <a:r>
              <a:rPr lang="en-GB" dirty="0"/>
              <a:t>Attempt 10 mark practice </a:t>
            </a:r>
            <a:r>
              <a:rPr lang="en-GB" dirty="0" smtClean="0"/>
              <a:t>questions</a:t>
            </a:r>
            <a:endParaRPr lang="en-GB" dirty="0"/>
          </a:p>
          <a:p>
            <a:pPr lvl="0"/>
            <a:r>
              <a:rPr lang="en-GB" dirty="0"/>
              <a:t>Use BBC </a:t>
            </a:r>
            <a:r>
              <a:rPr lang="en-GB" dirty="0" err="1"/>
              <a:t>Bitesize</a:t>
            </a:r>
            <a:r>
              <a:rPr lang="en-GB" dirty="0"/>
              <a:t> to revise and test your </a:t>
            </a:r>
            <a:r>
              <a:rPr lang="en-GB" dirty="0" smtClean="0"/>
              <a:t>knowledge</a:t>
            </a:r>
            <a:endParaRPr lang="en-GB" dirty="0"/>
          </a:p>
          <a:p>
            <a:pPr lvl="0"/>
            <a:r>
              <a:rPr lang="en-GB" dirty="0"/>
              <a:t>Complete practice TA-adapted from N5 exam 2019</a:t>
            </a:r>
          </a:p>
          <a:p>
            <a:endParaRPr lang="en-GB" dirty="0"/>
          </a:p>
        </p:txBody>
      </p:sp>
    </p:spTree>
    <p:extLst>
      <p:ext uri="{BB962C8B-B14F-4D97-AF65-F5344CB8AC3E}">
        <p14:creationId xmlns:p14="http://schemas.microsoft.com/office/powerpoint/2010/main" val="1927118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dirty="0" smtClean="0"/>
              <a:t>General Feedback</a:t>
            </a:r>
            <a:endParaRPr lang="en-GB" dirty="0"/>
          </a:p>
        </p:txBody>
      </p:sp>
      <p:sp>
        <p:nvSpPr>
          <p:cNvPr id="3" name="Content Placeholder 2"/>
          <p:cNvSpPr>
            <a:spLocks noGrp="1"/>
          </p:cNvSpPr>
          <p:nvPr>
            <p:ph idx="1"/>
          </p:nvPr>
        </p:nvSpPr>
        <p:spPr>
          <a:xfrm>
            <a:off x="228600" y="914400"/>
            <a:ext cx="8458200" cy="5943600"/>
          </a:xfrm>
        </p:spPr>
        <p:txBody>
          <a:bodyPr>
            <a:normAutofit fontScale="77500" lnSpcReduction="20000"/>
          </a:bodyPr>
          <a:lstStyle/>
          <a:p>
            <a:pPr marL="0" indent="0">
              <a:buNone/>
            </a:pPr>
            <a:r>
              <a:rPr lang="en-GB" b="1" dirty="0" smtClean="0"/>
              <a:t>13 passes, 13 fails (7 pupils at 8 or 9/20-v close!)</a:t>
            </a:r>
          </a:p>
          <a:p>
            <a:pPr marL="0" indent="0">
              <a:buNone/>
            </a:pPr>
            <a:endParaRPr lang="en-GB" u="sng" dirty="0"/>
          </a:p>
          <a:p>
            <a:pPr marL="0" indent="0">
              <a:buNone/>
            </a:pPr>
            <a:r>
              <a:rPr lang="en-GB" u="sng" dirty="0" smtClean="0"/>
              <a:t>The Good…</a:t>
            </a:r>
          </a:p>
          <a:p>
            <a:r>
              <a:rPr lang="en-GB" dirty="0" smtClean="0"/>
              <a:t>10 mark Q (if fully attempted) was done well</a:t>
            </a:r>
          </a:p>
          <a:p>
            <a:r>
              <a:rPr lang="en-GB" dirty="0" smtClean="0"/>
              <a:t>Linked to Q well in 10 marker</a:t>
            </a:r>
          </a:p>
          <a:p>
            <a:r>
              <a:rPr lang="en-GB" dirty="0" smtClean="0"/>
              <a:t>Q2 done well</a:t>
            </a:r>
            <a:endParaRPr lang="en-GB" dirty="0"/>
          </a:p>
          <a:p>
            <a:pPr marL="0" indent="0">
              <a:buNone/>
            </a:pPr>
            <a:endParaRPr lang="en-GB" dirty="0" smtClean="0"/>
          </a:p>
          <a:p>
            <a:pPr marL="0" indent="0">
              <a:buNone/>
            </a:pPr>
            <a:r>
              <a:rPr lang="en-GB" u="sng" dirty="0" smtClean="0"/>
              <a:t>The Bad…</a:t>
            </a:r>
          </a:p>
          <a:p>
            <a:r>
              <a:rPr lang="en-GB" dirty="0" smtClean="0"/>
              <a:t>Timing-45 </a:t>
            </a:r>
            <a:r>
              <a:rPr lang="en-GB" dirty="0" err="1" smtClean="0"/>
              <a:t>mins</a:t>
            </a:r>
            <a:r>
              <a:rPr lang="en-GB" dirty="0" smtClean="0"/>
              <a:t> in exam. Practise 10 marker under timed conditions</a:t>
            </a:r>
          </a:p>
          <a:p>
            <a:r>
              <a:rPr lang="en-GB" dirty="0" smtClean="0"/>
              <a:t>Understanding of TWMMS! Go over annotations, use BBC </a:t>
            </a:r>
            <a:r>
              <a:rPr lang="en-GB" dirty="0" err="1" smtClean="0"/>
              <a:t>Bitesize</a:t>
            </a:r>
            <a:r>
              <a:rPr lang="en-GB" dirty="0" smtClean="0"/>
              <a:t> for revision</a:t>
            </a:r>
            <a:endParaRPr lang="en-GB" dirty="0"/>
          </a:p>
          <a:p>
            <a:pPr marL="0" indent="0">
              <a:buNone/>
            </a:pPr>
            <a:endParaRPr lang="en-GB" dirty="0" smtClean="0"/>
          </a:p>
          <a:p>
            <a:pPr marL="0" indent="0">
              <a:buNone/>
            </a:pPr>
            <a:r>
              <a:rPr lang="en-GB" u="sng" dirty="0" smtClean="0"/>
              <a:t>The Ugly…</a:t>
            </a:r>
          </a:p>
          <a:p>
            <a:r>
              <a:rPr lang="en-GB" dirty="0" smtClean="0"/>
              <a:t>Q1! </a:t>
            </a:r>
            <a:endParaRPr lang="en-GB" dirty="0"/>
          </a:p>
        </p:txBody>
      </p:sp>
    </p:spTree>
    <p:extLst>
      <p:ext uri="{BB962C8B-B14F-4D97-AF65-F5344CB8AC3E}">
        <p14:creationId xmlns:p14="http://schemas.microsoft.com/office/powerpoint/2010/main" val="28527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1</a:t>
            </a:r>
            <a:endParaRPr lang="en-GB" dirty="0"/>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marL="0" indent="0">
              <a:buNone/>
            </a:pPr>
            <a:r>
              <a:rPr lang="en-GB" dirty="0" smtClean="0"/>
              <a:t>Look </a:t>
            </a:r>
            <a:r>
              <a:rPr lang="en-GB" dirty="0"/>
              <a:t>at lines 1-4. With close reference to the text, explain how the writer creates a sense of isolation and loneliness in the opening to the poem.				</a:t>
            </a:r>
            <a:r>
              <a:rPr lang="en-GB" dirty="0" smtClean="0"/>
              <a:t>		</a:t>
            </a:r>
            <a:r>
              <a:rPr lang="en-GB" b="1" dirty="0" smtClean="0"/>
              <a:t>4 marks</a:t>
            </a:r>
          </a:p>
          <a:p>
            <a:pPr marL="0" indent="0">
              <a:buNone/>
            </a:pPr>
            <a:endParaRPr lang="en-GB" b="1" dirty="0"/>
          </a:p>
          <a:p>
            <a:pPr marL="0" indent="0">
              <a:buNone/>
            </a:pPr>
            <a:r>
              <a:rPr lang="en-GB" b="1" dirty="0" smtClean="0"/>
              <a:t>MARKING SCHEME</a:t>
            </a:r>
          </a:p>
          <a:p>
            <a:pPr lvl="0"/>
            <a:r>
              <a:rPr lang="en-GB" b="1" dirty="0"/>
              <a:t>“to myself/in my head”</a:t>
            </a:r>
            <a:endParaRPr lang="en-GB" dirty="0"/>
          </a:p>
          <a:p>
            <a:pPr lvl="0"/>
            <a:r>
              <a:rPr lang="en-GB" b="1" dirty="0"/>
              <a:t>Indicates she is alone, not talking to anyone else (1), indicates she is deep in thought, removed from situation(1</a:t>
            </a:r>
            <a:r>
              <a:rPr lang="en-GB" b="1" dirty="0" smtClean="0"/>
              <a:t>)</a:t>
            </a:r>
          </a:p>
          <a:p>
            <a:pPr lvl="0"/>
            <a:endParaRPr lang="en-GB" dirty="0"/>
          </a:p>
          <a:p>
            <a:pPr lvl="0"/>
            <a:r>
              <a:rPr lang="en-GB" b="1" dirty="0"/>
              <a:t> “under the shallows of my breath”</a:t>
            </a:r>
            <a:endParaRPr lang="en-GB" dirty="0"/>
          </a:p>
          <a:p>
            <a:pPr lvl="0"/>
            <a:r>
              <a:rPr lang="en-GB" b="1" dirty="0"/>
              <a:t>Suggests whispering, furtive speech only for herself to hear (1), shallow breathing suggests anxiety, panic at being alone (1</a:t>
            </a:r>
            <a:r>
              <a:rPr lang="en-GB" b="1" dirty="0" smtClean="0"/>
              <a:t>)</a:t>
            </a:r>
          </a:p>
          <a:p>
            <a:pPr lvl="0"/>
            <a:endParaRPr lang="en-GB" b="1" dirty="0" smtClean="0"/>
          </a:p>
          <a:p>
            <a:pPr lvl="0"/>
            <a:r>
              <a:rPr lang="en-GB" b="1" dirty="0" smtClean="0"/>
              <a:t>“Restful shapes moving”</a:t>
            </a:r>
          </a:p>
          <a:p>
            <a:pPr lvl="0"/>
            <a:r>
              <a:rPr lang="en-GB" b="1" dirty="0" smtClean="0"/>
              <a:t>Suggests she is mouthing words of mother to provide sense of comfort (1) finds it unsettling being alone, needs to be soothed (1)</a:t>
            </a:r>
            <a:endParaRPr lang="en-GB" dirty="0"/>
          </a:p>
          <a:p>
            <a:pPr marL="0" indent="0">
              <a:buNone/>
            </a:pPr>
            <a:endParaRPr lang="en-GB" b="1" dirty="0"/>
          </a:p>
        </p:txBody>
      </p:sp>
    </p:spTree>
    <p:extLst>
      <p:ext uri="{BB962C8B-B14F-4D97-AF65-F5344CB8AC3E}">
        <p14:creationId xmlns:p14="http://schemas.microsoft.com/office/powerpoint/2010/main" val="3513345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lstStyle/>
          <a:p>
            <a:r>
              <a:rPr lang="en-GB" dirty="0" smtClean="0"/>
              <a:t>Question 2</a:t>
            </a:r>
            <a:endParaRPr lang="en-GB" dirty="0"/>
          </a:p>
        </p:txBody>
      </p:sp>
      <p:sp>
        <p:nvSpPr>
          <p:cNvPr id="3" name="Content Placeholder 2"/>
          <p:cNvSpPr>
            <a:spLocks noGrp="1"/>
          </p:cNvSpPr>
          <p:nvPr>
            <p:ph idx="1"/>
          </p:nvPr>
        </p:nvSpPr>
        <p:spPr>
          <a:xfrm>
            <a:off x="152400" y="1143000"/>
            <a:ext cx="8610600" cy="5562600"/>
          </a:xfrm>
        </p:spPr>
        <p:txBody>
          <a:bodyPr>
            <a:normAutofit fontScale="77500" lnSpcReduction="20000"/>
          </a:bodyPr>
          <a:lstStyle/>
          <a:p>
            <a:pPr marL="0" indent="0">
              <a:buNone/>
            </a:pPr>
            <a:r>
              <a:rPr lang="en-GB" dirty="0" smtClean="0"/>
              <a:t>Look </a:t>
            </a:r>
            <a:r>
              <a:rPr lang="en-GB" dirty="0"/>
              <a:t>at lines 13-16. Explain how and why the writer uses contrast to convey her experience moving away from home.	</a:t>
            </a:r>
            <a:r>
              <a:rPr lang="en-GB" b="1" dirty="0" smtClean="0"/>
              <a:t>4 marks</a:t>
            </a:r>
          </a:p>
          <a:p>
            <a:pPr marL="0" indent="0">
              <a:buNone/>
            </a:pPr>
            <a:endParaRPr lang="en-GB" b="1" dirty="0"/>
          </a:p>
          <a:p>
            <a:pPr marL="0" indent="0">
              <a:buNone/>
            </a:pPr>
            <a:r>
              <a:rPr lang="en-GB" b="1" dirty="0" smtClean="0"/>
              <a:t>PUPIL ANSWER</a:t>
            </a:r>
          </a:p>
          <a:p>
            <a:r>
              <a:rPr lang="en-GB" b="1" dirty="0" smtClean="0"/>
              <a:t>“Nothing is silent. Nothing is not silent”</a:t>
            </a:r>
          </a:p>
          <a:p>
            <a:r>
              <a:rPr lang="en-GB" b="1" dirty="0" smtClean="0"/>
              <a:t>Duffy’s use of contrast shows that she is being bombarded with conflicting emotions as even though the train is physically quiet, her thoughts and mind is loud. (1) She is being faced with so many thoughts they are overwhelming her (1)</a:t>
            </a:r>
          </a:p>
          <a:p>
            <a:r>
              <a:rPr lang="en-GB" b="1" dirty="0" smtClean="0"/>
              <a:t>“I am happy and sad”</a:t>
            </a:r>
          </a:p>
          <a:p>
            <a:r>
              <a:rPr lang="en-GB" b="1" dirty="0" smtClean="0"/>
              <a:t>Duffy’s use of simplistic language such as “happy” and “sad” show her child-like state (1) she is confused about her feelings toward this change in her life and feels vulnerable in the adult world, the same way someone who is young would feel (1)</a:t>
            </a:r>
            <a:endParaRPr lang="en-GB" b="1" dirty="0"/>
          </a:p>
        </p:txBody>
      </p:sp>
    </p:spTree>
    <p:extLst>
      <p:ext uri="{BB962C8B-B14F-4D97-AF65-F5344CB8AC3E}">
        <p14:creationId xmlns:p14="http://schemas.microsoft.com/office/powerpoint/2010/main" val="2859634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dirty="0" smtClean="0"/>
              <a:t>Question 3</a:t>
            </a:r>
            <a:endParaRPr lang="en-GB" dirty="0"/>
          </a:p>
        </p:txBody>
      </p:sp>
      <p:sp>
        <p:nvSpPr>
          <p:cNvPr id="3" name="Content Placeholder 2"/>
          <p:cNvSpPr>
            <a:spLocks noGrp="1"/>
          </p:cNvSpPr>
          <p:nvPr>
            <p:ph idx="1"/>
          </p:nvPr>
        </p:nvSpPr>
        <p:spPr>
          <a:xfrm>
            <a:off x="76200" y="533400"/>
            <a:ext cx="9067800" cy="6324600"/>
          </a:xfrm>
        </p:spPr>
        <p:txBody>
          <a:bodyPr>
            <a:normAutofit fontScale="62500" lnSpcReduction="20000"/>
          </a:bodyPr>
          <a:lstStyle/>
          <a:p>
            <a:pPr marL="0" lvl="0" indent="0">
              <a:buNone/>
            </a:pPr>
            <a:r>
              <a:rPr lang="en-GB" dirty="0"/>
              <a:t>Look at lines 16-20. Explain how Duffy’s use of imagery helps to convey her emotional state at this point in the poem.		</a:t>
            </a:r>
            <a:r>
              <a:rPr lang="en-GB" b="1" dirty="0"/>
              <a:t>	</a:t>
            </a:r>
            <a:r>
              <a:rPr lang="en-GB" b="1" dirty="0" smtClean="0"/>
              <a:t>		2 marks</a:t>
            </a:r>
          </a:p>
          <a:p>
            <a:pPr marL="0" lvl="0" indent="0">
              <a:buNone/>
            </a:pPr>
            <a:endParaRPr lang="en-GB" b="1" dirty="0"/>
          </a:p>
          <a:p>
            <a:pPr marL="0" lvl="0" indent="0">
              <a:buNone/>
            </a:pPr>
            <a:r>
              <a:rPr lang="en-GB" b="1" dirty="0" smtClean="0"/>
              <a:t>PUPIL ANSWERS</a:t>
            </a:r>
          </a:p>
          <a:p>
            <a:r>
              <a:rPr lang="en-GB" b="1" dirty="0" smtClean="0"/>
              <a:t>“dipped a net in a green erotic pond”</a:t>
            </a:r>
          </a:p>
          <a:p>
            <a:r>
              <a:rPr lang="en-GB" b="1" dirty="0" smtClean="0"/>
              <a:t>“green” suggests naivety, “erotic” suggests adult themes; the pond is murky, suggesting the unknown, referring to the world she in entering into (1) this emphasises how conflicted she is as she wants to explore adulthood and be free but misses her childhood (1)</a:t>
            </a:r>
          </a:p>
          <a:p>
            <a:endParaRPr lang="en-GB" b="1" dirty="0" smtClean="0"/>
          </a:p>
          <a:p>
            <a:r>
              <a:rPr lang="en-GB" b="1" dirty="0" smtClean="0"/>
              <a:t>“I am happy and sad like a child”</a:t>
            </a:r>
          </a:p>
          <a:p>
            <a:r>
              <a:rPr lang="en-GB" b="1" dirty="0" smtClean="0"/>
              <a:t>Just as Duffy’s emotions are constantly changing throughout the poem, so too a child can display a wide range of emotions very quickly (1) This conveys Duffy’s emotional state as it shows us that she is not stable, does not know how to feel about her situation (1)</a:t>
            </a:r>
          </a:p>
          <a:p>
            <a:endParaRPr lang="en-GB" b="1" dirty="0"/>
          </a:p>
          <a:p>
            <a:r>
              <a:rPr lang="en-GB" b="1" dirty="0"/>
              <a:t>“dipped a net in a green erotic pond”</a:t>
            </a:r>
          </a:p>
          <a:p>
            <a:r>
              <a:rPr lang="en-GB" b="1" dirty="0" smtClean="0"/>
              <a:t>Duffy’s imagery here shows that she is tentatively and hesitantly coming into the adult world (1) while “green” symbolises naivety, “erotic” implies adult behaviour, suggesting that Duffy is unsure about the transition from childhood to adulthood (1)</a:t>
            </a:r>
          </a:p>
          <a:p>
            <a:endParaRPr lang="en-GB" b="1" dirty="0"/>
          </a:p>
          <a:p>
            <a:endParaRPr lang="en-GB" b="1" dirty="0"/>
          </a:p>
          <a:p>
            <a:endParaRPr lang="en-GB" dirty="0"/>
          </a:p>
          <a:p>
            <a:endParaRPr lang="en-GB" dirty="0"/>
          </a:p>
        </p:txBody>
      </p:sp>
    </p:spTree>
    <p:extLst>
      <p:ext uri="{BB962C8B-B14F-4D97-AF65-F5344CB8AC3E}">
        <p14:creationId xmlns:p14="http://schemas.microsoft.com/office/powerpoint/2010/main" val="2859634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4</a:t>
            </a:r>
            <a:endParaRPr lang="en-GB" dirty="0"/>
          </a:p>
        </p:txBody>
      </p:sp>
      <p:sp>
        <p:nvSpPr>
          <p:cNvPr id="3" name="Content Placeholder 2"/>
          <p:cNvSpPr>
            <a:spLocks noGrp="1"/>
          </p:cNvSpPr>
          <p:nvPr>
            <p:ph idx="1"/>
          </p:nvPr>
        </p:nvSpPr>
        <p:spPr/>
        <p:txBody>
          <a:bodyPr/>
          <a:lstStyle/>
          <a:p>
            <a:pPr marL="0" lvl="0" indent="0">
              <a:buNone/>
            </a:pPr>
            <a:r>
              <a:rPr lang="en-GB" dirty="0"/>
              <a:t>Duffy often explores her own personal experiences in her poetry. With reference to this poem and at least one other poem by Duffy, explain how Duffy uses poetic techniques to convey a personal experience.		</a:t>
            </a:r>
            <a:r>
              <a:rPr lang="en-GB" b="1" dirty="0" smtClean="0"/>
              <a:t>10 </a:t>
            </a:r>
            <a:r>
              <a:rPr lang="en-GB" b="1" dirty="0"/>
              <a:t>marks</a:t>
            </a:r>
            <a:endParaRPr lang="en-GB" dirty="0"/>
          </a:p>
          <a:p>
            <a:endParaRPr lang="en-GB" dirty="0"/>
          </a:p>
        </p:txBody>
      </p:sp>
    </p:spTree>
    <p:extLst>
      <p:ext uri="{BB962C8B-B14F-4D97-AF65-F5344CB8AC3E}">
        <p14:creationId xmlns:p14="http://schemas.microsoft.com/office/powerpoint/2010/main" val="2859634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Q</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u="sng" dirty="0" smtClean="0"/>
              <a:t>Commonality</a:t>
            </a:r>
            <a:endParaRPr lang="en-GB" dirty="0"/>
          </a:p>
          <a:p>
            <a:pPr lvl="0"/>
            <a:r>
              <a:rPr lang="en-GB" dirty="0"/>
              <a:t>In ‘TWMMS’, Duffy explores a personal experience through the relationship with her mother and experience of moving cities.</a:t>
            </a:r>
          </a:p>
          <a:p>
            <a:pPr lvl="0"/>
            <a:r>
              <a:rPr lang="en-GB" dirty="0"/>
              <a:t>In ‘IMTC’, Duffy explores a personal experience through her memories of her primary school teacher and the transition into adolescence. </a:t>
            </a:r>
          </a:p>
          <a:p>
            <a:pPr lvl="0"/>
            <a:r>
              <a:rPr lang="en-GB" dirty="0"/>
              <a:t>In ‘Originally’, Duffy explores a personal experience through her memories of moving city at a young age and feeling like an outsider.</a:t>
            </a:r>
          </a:p>
          <a:p>
            <a:pPr marL="0" indent="0">
              <a:buNone/>
            </a:pPr>
            <a:endParaRPr lang="en-GB" dirty="0"/>
          </a:p>
        </p:txBody>
      </p:sp>
    </p:spTree>
    <p:extLst>
      <p:ext uri="{BB962C8B-B14F-4D97-AF65-F5344CB8AC3E}">
        <p14:creationId xmlns:p14="http://schemas.microsoft.com/office/powerpoint/2010/main" val="298463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Q</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u="sng" dirty="0" smtClean="0"/>
              <a:t>Given </a:t>
            </a:r>
            <a:r>
              <a:rPr lang="en-GB" u="sng" dirty="0"/>
              <a:t>Poem-‘TWMMS’</a:t>
            </a:r>
            <a:endParaRPr lang="en-GB" dirty="0"/>
          </a:p>
          <a:p>
            <a:pPr lvl="0"/>
            <a:r>
              <a:rPr lang="en-GB" dirty="0"/>
              <a:t>“I am homesick, free, in love”</a:t>
            </a:r>
          </a:p>
          <a:p>
            <a:pPr lvl="0"/>
            <a:r>
              <a:rPr lang="en-GB" dirty="0"/>
              <a:t>Duffy’s word choice shows the conflict within her emotions as even though she is excited for the independence that she’s about to be given, she still longs for the comfort of her home as that home feeling is like no other						</a:t>
            </a:r>
          </a:p>
          <a:p>
            <a:pPr lvl="0"/>
            <a:r>
              <a:rPr lang="en-GB" dirty="0"/>
              <a:t>This conveys a personal experience as it shows Duffy is nostalgic for the comfort and safety she received and is dealing with mixed feelings regarding her move.</a:t>
            </a:r>
          </a:p>
          <a:p>
            <a:endParaRPr lang="en-GB" dirty="0"/>
          </a:p>
        </p:txBody>
      </p:sp>
    </p:spTree>
    <p:extLst>
      <p:ext uri="{BB962C8B-B14F-4D97-AF65-F5344CB8AC3E}">
        <p14:creationId xmlns:p14="http://schemas.microsoft.com/office/powerpoint/2010/main" val="1259697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Q</a:t>
            </a:r>
            <a:endParaRPr lang="en-GB" dirty="0"/>
          </a:p>
        </p:txBody>
      </p:sp>
      <p:sp>
        <p:nvSpPr>
          <p:cNvPr id="3" name="Content Placeholder 2"/>
          <p:cNvSpPr>
            <a:spLocks noGrp="1"/>
          </p:cNvSpPr>
          <p:nvPr>
            <p:ph idx="1"/>
          </p:nvPr>
        </p:nvSpPr>
        <p:spPr>
          <a:xfrm>
            <a:off x="457200" y="1066800"/>
            <a:ext cx="8229600" cy="5791200"/>
          </a:xfrm>
        </p:spPr>
        <p:txBody>
          <a:bodyPr>
            <a:normAutofit fontScale="70000" lnSpcReduction="20000"/>
          </a:bodyPr>
          <a:lstStyle/>
          <a:p>
            <a:pPr marL="0" indent="0">
              <a:buNone/>
            </a:pPr>
            <a:r>
              <a:rPr lang="en-GB" u="sng" dirty="0"/>
              <a:t>Chosen Poems</a:t>
            </a:r>
            <a:endParaRPr lang="en-GB" dirty="0"/>
          </a:p>
          <a:p>
            <a:pPr marL="0" indent="0">
              <a:buNone/>
            </a:pPr>
            <a:r>
              <a:rPr lang="en-GB" b="1" dirty="0"/>
              <a:t>‘IMTC’</a:t>
            </a:r>
            <a:endParaRPr lang="en-GB" dirty="0"/>
          </a:p>
          <a:p>
            <a:pPr lvl="0"/>
            <a:r>
              <a:rPr lang="en-GB" dirty="0"/>
              <a:t>“you ran through the gates, impatient to be grown”</a:t>
            </a:r>
          </a:p>
          <a:p>
            <a:pPr lvl="0"/>
            <a:r>
              <a:rPr lang="en-GB" dirty="0"/>
              <a:t>The use of the words “ran” and “impatient” suggests how </a:t>
            </a:r>
            <a:r>
              <a:rPr lang="en-GB" dirty="0" err="1"/>
              <a:t>enthuasiastic</a:t>
            </a:r>
            <a:r>
              <a:rPr lang="en-GB" dirty="0"/>
              <a:t> the children were to become mature. The “gates” symbolise the change from childhood to adolescence, and the eagerness to move on to new experiences.</a:t>
            </a:r>
          </a:p>
          <a:p>
            <a:pPr lvl="0"/>
            <a:r>
              <a:rPr lang="en-GB" dirty="0"/>
              <a:t>This conveys personal experience as it shows the development from childhood to adolescence and the rush we experience when we long to mature as infants.</a:t>
            </a:r>
          </a:p>
          <a:p>
            <a:pPr marL="0" indent="0">
              <a:buNone/>
            </a:pPr>
            <a:r>
              <a:rPr lang="en-GB" dirty="0"/>
              <a:t> </a:t>
            </a:r>
          </a:p>
          <a:p>
            <a:pPr lvl="0"/>
            <a:r>
              <a:rPr lang="en-GB" dirty="0"/>
              <a:t>“She’d leave a gold star by your name”</a:t>
            </a:r>
          </a:p>
          <a:p>
            <a:pPr lvl="0"/>
            <a:r>
              <a:rPr lang="en-GB" dirty="0"/>
              <a:t>The use of personal pronoun “your” encourages the reader to share the experience Duffy had during the time she spent in Mrs </a:t>
            </a:r>
            <a:r>
              <a:rPr lang="en-GB" dirty="0" err="1"/>
              <a:t>Tilscher’s</a:t>
            </a:r>
            <a:r>
              <a:rPr lang="en-GB" dirty="0"/>
              <a:t> class. It suggests Mrs </a:t>
            </a:r>
            <a:r>
              <a:rPr lang="en-GB" dirty="0" err="1"/>
              <a:t>Tilscher</a:t>
            </a:r>
            <a:r>
              <a:rPr lang="en-GB" dirty="0"/>
              <a:t> took the time to praise each student individually, making them feel valued and special</a:t>
            </a:r>
          </a:p>
          <a:p>
            <a:pPr lvl="0"/>
            <a:r>
              <a:rPr lang="en-GB" dirty="0"/>
              <a:t>This conveys the personal experience as a positive one, and presents Mrs </a:t>
            </a:r>
            <a:r>
              <a:rPr lang="en-GB" dirty="0" err="1"/>
              <a:t>Tilscher’s</a:t>
            </a:r>
            <a:r>
              <a:rPr lang="en-GB" dirty="0"/>
              <a:t> classroom as a place of respect and care.</a:t>
            </a:r>
          </a:p>
          <a:p>
            <a:endParaRPr lang="en-GB" dirty="0"/>
          </a:p>
        </p:txBody>
      </p:sp>
    </p:spTree>
    <p:extLst>
      <p:ext uri="{BB962C8B-B14F-4D97-AF65-F5344CB8AC3E}">
        <p14:creationId xmlns:p14="http://schemas.microsoft.com/office/powerpoint/2010/main" val="1259697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710</Words>
  <Application>Microsoft Office PowerPoint</Application>
  <PresentationFormat>On-screen Show (4:3)</PresentationFormat>
  <Paragraphs>105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Way My Mother Speaks</vt:lpstr>
      <vt:lpstr>General Feedback</vt:lpstr>
      <vt:lpstr>Question 1</vt:lpstr>
      <vt:lpstr>Question 2</vt:lpstr>
      <vt:lpstr>Question 3</vt:lpstr>
      <vt:lpstr>Question 4</vt:lpstr>
      <vt:lpstr>10 Mark Q</vt:lpstr>
      <vt:lpstr>10 Mark Q</vt:lpstr>
      <vt:lpstr>10 Mark Q</vt:lpstr>
      <vt:lpstr>10 Mark Q</vt:lpstr>
      <vt:lpstr>What they took away…</vt:lpstr>
      <vt:lpstr>Duffy Prelim Revision Tasks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My Mother Speaks</dc:title>
  <dc:creator>MInnes (St Thomas Aquinas)</dc:creator>
  <cp:lastModifiedBy>MInnes (St Thomas Aquinas)</cp:lastModifiedBy>
  <cp:revision>5</cp:revision>
  <dcterms:created xsi:type="dcterms:W3CDTF">2006-08-16T00:00:00Z</dcterms:created>
  <dcterms:modified xsi:type="dcterms:W3CDTF">2019-11-20T12:24:06Z</dcterms:modified>
</cp:coreProperties>
</file>